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77" r:id="rId3"/>
    <p:sldId id="263" r:id="rId4"/>
    <p:sldId id="264" r:id="rId5"/>
    <p:sldId id="266" r:id="rId6"/>
    <p:sldId id="267" r:id="rId7"/>
    <p:sldId id="274" r:id="rId8"/>
    <p:sldId id="265" r:id="rId9"/>
    <p:sldId id="275" r:id="rId10"/>
    <p:sldId id="257" r:id="rId11"/>
    <p:sldId id="260" r:id="rId12"/>
    <p:sldId id="270" r:id="rId13"/>
    <p:sldId id="269" r:id="rId14"/>
    <p:sldId id="268" r:id="rId15"/>
    <p:sldId id="258" r:id="rId16"/>
    <p:sldId id="259" r:id="rId17"/>
    <p:sldId id="271" r:id="rId18"/>
    <p:sldId id="262" r:id="rId19"/>
    <p:sldId id="276" r:id="rId20"/>
    <p:sldId id="273" r:id="rId21"/>
    <p:sldId id="272" r:id="rId22"/>
    <p:sldId id="261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91" autoAdjust="0"/>
    <p:restoredTop sz="94660"/>
  </p:normalViewPr>
  <p:slideViewPr>
    <p:cSldViewPr>
      <p:cViewPr varScale="1">
        <p:scale>
          <a:sx n="68" d="100"/>
          <a:sy n="68" d="100"/>
        </p:scale>
        <p:origin x="-15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3/16/2015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bukerlink.ru/published/publicdata/BUKERLI71/attachments/SC/products_pictures/105589_1_enl.jpg" TargetMode="External"/><Relationship Id="rId13" Type="http://schemas.openxmlformats.org/officeDocument/2006/relationships/hyperlink" Target="http://fs1.inspider.ru/photo/2012/05/12/541b1ea66c931259e1f33ecc55316ca9_l.jpg" TargetMode="External"/><Relationship Id="rId18" Type="http://schemas.openxmlformats.org/officeDocument/2006/relationships/hyperlink" Target="http://drinkinfo.ru/data/brands/467/brandsQS2Dch_img.jpg" TargetMode="External"/><Relationship Id="rId3" Type="http://schemas.openxmlformats.org/officeDocument/2006/relationships/hyperlink" Target="http://coollib.net/sites/default/files/%20%D0%B4%D0%B5%D0%BD%D1%8C.jpg" TargetMode="External"/><Relationship Id="rId21" Type="http://schemas.openxmlformats.org/officeDocument/2006/relationships/hyperlink" Target="http://ds102rzd.vrn.ru/test/block/images/zdor_1.png" TargetMode="External"/><Relationship Id="rId7" Type="http://schemas.openxmlformats.org/officeDocument/2006/relationships/hyperlink" Target="http://forumnov.com/uploads/monthly_11_2010/post-34597-1288769735_thumb.jpg" TargetMode="External"/><Relationship Id="rId12" Type="http://schemas.openxmlformats.org/officeDocument/2006/relationships/hyperlink" Target="http://img.wallpaperstock.net:81/gran-hipop%C3%B3tamo-wallpapers_17714_1920x1200.jpg" TargetMode="External"/><Relationship Id="rId17" Type="http://schemas.openxmlformats.org/officeDocument/2006/relationships/hyperlink" Target="http://c.pastvu.com/_p/d/1/4/f/14f7275d6202303816f785bad1a42ddd.jpg" TargetMode="External"/><Relationship Id="rId2" Type="http://schemas.openxmlformats.org/officeDocument/2006/relationships/image" Target="../media/image1.png"/><Relationship Id="rId16" Type="http://schemas.openxmlformats.org/officeDocument/2006/relationships/hyperlink" Target="http://strana.ru/media/images/uploaded/gallery_promo23106304.jpg" TargetMode="External"/><Relationship Id="rId20" Type="http://schemas.openxmlformats.org/officeDocument/2006/relationships/hyperlink" Target="http://edu.mari.ru/mouo-yoshkarola/dou65/DocLib25/%D0%9F%D0%A0%D0%A1/%D0%B4%D0%B5%D1%82%D0%B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ozlovka.rlopatin.pnzreg.ru/files/kozlovka_lopatino_pnzreg_ru/npa/marshak.jpg" TargetMode="External"/><Relationship Id="rId11" Type="http://schemas.openxmlformats.org/officeDocument/2006/relationships/hyperlink" Target="http://www.gardener.ru/gallery/parki/gbs/3.jpg" TargetMode="External"/><Relationship Id="rId5" Type="http://schemas.openxmlformats.org/officeDocument/2006/relationships/hyperlink" Target="http://www.mp3-kniga.ru/bibliofil/img/marshak-rasseiannyi.jpg" TargetMode="External"/><Relationship Id="rId15" Type="http://schemas.openxmlformats.org/officeDocument/2006/relationships/hyperlink" Target="http://im4.asset.yvimg.kz/userimages/mayra_suleyeva/hHN1I2r5nWgBY63W8v0MKrcm4KQ8LC.jpg" TargetMode="External"/><Relationship Id="rId10" Type="http://schemas.openxmlformats.org/officeDocument/2006/relationships/hyperlink" Target="http://static1.ozone.ru/multimedia/books_covers/c300/1004780353.jpg" TargetMode="External"/><Relationship Id="rId19" Type="http://schemas.openxmlformats.org/officeDocument/2006/relationships/hyperlink" Target="http://detsad-kitty.ru/uploads/posts/2012-12/1356198700_6-kopiya.jpg" TargetMode="External"/><Relationship Id="rId4" Type="http://schemas.openxmlformats.org/officeDocument/2006/relationships/hyperlink" Target="http://ic.pics.livejournal.com/milakamilla/46514681/200383/200383_original.jpg" TargetMode="External"/><Relationship Id="rId9" Type="http://schemas.openxmlformats.org/officeDocument/2006/relationships/hyperlink" Target="http://static2.ozone.ru/multimedia/books_covers/c300/1004653356.jpg" TargetMode="External"/><Relationship Id="rId14" Type="http://schemas.openxmlformats.org/officeDocument/2006/relationships/hyperlink" Target="http://wordteen.ru/uploads/posts/2012-07/thumbs/1343759568_original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olga__000\Desktop\&#1050;&#1091;&#1088;&#1090;&#1091;&#1082;&#1086;&#1074;&#1072;\&#1057;&#1072;&#1084;&#1091;&#1080;&#1083;%20&#1052;&#1072;&#1088;&#1096;&#1072;&#1082;%20&#8211;%20&#1061;&#1086;&#1088;&#1086;&#1096;&#1080;&#1081;%20&#1076;&#1077;&#1085;&#1100;%20(www.petamusic.ru)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2838450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2060"/>
                </a:solidFill>
              </a:rPr>
              <a:t>Презентация к уроку литературного чтения</a:t>
            </a:r>
            <a:br>
              <a:rPr lang="ru-RU" sz="4000" i="1" dirty="0" smtClean="0">
                <a:solidFill>
                  <a:srgbClr val="002060"/>
                </a:solidFill>
              </a:rPr>
            </a:br>
            <a:r>
              <a:rPr lang="ru-RU" sz="4000" i="1" dirty="0">
                <a:solidFill>
                  <a:srgbClr val="002060"/>
                </a:solidFill>
              </a:rPr>
              <a:t> </a:t>
            </a:r>
            <a:r>
              <a:rPr lang="ru-RU" sz="4000" i="1" dirty="0" smtClean="0">
                <a:solidFill>
                  <a:srgbClr val="002060"/>
                </a:solidFill>
              </a:rPr>
              <a:t>      в 1 – </a:t>
            </a:r>
            <a:r>
              <a:rPr lang="ru-RU" sz="4000" i="1" dirty="0" err="1" smtClean="0">
                <a:solidFill>
                  <a:srgbClr val="002060"/>
                </a:solidFill>
              </a:rPr>
              <a:t>ом</a:t>
            </a:r>
            <a:r>
              <a:rPr lang="ru-RU" sz="4000" i="1" dirty="0" smtClean="0">
                <a:solidFill>
                  <a:srgbClr val="002060"/>
                </a:solidFill>
              </a:rPr>
              <a:t> классе на тему: </a:t>
            </a:r>
            <a:br>
              <a:rPr lang="ru-RU" sz="4000" i="1" dirty="0" smtClean="0">
                <a:solidFill>
                  <a:srgbClr val="002060"/>
                </a:solidFill>
              </a:rPr>
            </a:br>
            <a:r>
              <a:rPr lang="ru-RU" sz="4000" i="1" dirty="0">
                <a:solidFill>
                  <a:srgbClr val="002060"/>
                </a:solidFill>
              </a:rPr>
              <a:t> </a:t>
            </a:r>
            <a:r>
              <a:rPr lang="ru-RU" sz="4000" i="1" dirty="0" smtClean="0">
                <a:solidFill>
                  <a:srgbClr val="002060"/>
                </a:solidFill>
              </a:rPr>
              <a:t>      «С.Я. Маршак «Хороший день»</a:t>
            </a:r>
            <a:endParaRPr lang="ru-RU" sz="4000" i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3886200"/>
            <a:ext cx="5638800" cy="2133600"/>
          </a:xfrm>
        </p:spPr>
        <p:txBody>
          <a:bodyPr>
            <a:noAutofit/>
          </a:bodyPr>
          <a:lstStyle/>
          <a:p>
            <a:r>
              <a:rPr lang="ru-RU" sz="2400" i="1" dirty="0">
                <a:solidFill>
                  <a:srgbClr val="002060"/>
                </a:solidFill>
              </a:rPr>
              <a:t>у</a:t>
            </a:r>
            <a:r>
              <a:rPr lang="ru-RU" sz="2400" i="1" dirty="0" smtClean="0">
                <a:solidFill>
                  <a:srgbClr val="002060"/>
                </a:solidFill>
              </a:rPr>
              <a:t>чителя </a:t>
            </a:r>
            <a:r>
              <a:rPr lang="ru-RU" sz="2400" i="1" dirty="0">
                <a:solidFill>
                  <a:srgbClr val="002060"/>
                </a:solidFill>
              </a:rPr>
              <a:t>н</a:t>
            </a:r>
            <a:r>
              <a:rPr lang="ru-RU" sz="2400" i="1" dirty="0" smtClean="0">
                <a:solidFill>
                  <a:srgbClr val="002060"/>
                </a:solidFill>
              </a:rPr>
              <a:t>ачальных классов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 МБОУ гимназии № 19</a:t>
            </a:r>
          </a:p>
          <a:p>
            <a:r>
              <a:rPr lang="ru-RU" sz="2400" i="1" dirty="0" smtClean="0">
                <a:solidFill>
                  <a:srgbClr val="002060"/>
                </a:solidFill>
              </a:rPr>
              <a:t> города – курорта Кисловодска </a:t>
            </a:r>
          </a:p>
          <a:p>
            <a:r>
              <a:rPr lang="ru-RU" sz="2400" i="1" dirty="0" err="1" smtClean="0">
                <a:solidFill>
                  <a:srgbClr val="002060"/>
                </a:solidFill>
              </a:rPr>
              <a:t>Куртуковой</a:t>
            </a:r>
            <a:r>
              <a:rPr lang="ru-RU" sz="2400" i="1" dirty="0" smtClean="0">
                <a:solidFill>
                  <a:srgbClr val="002060"/>
                </a:solidFill>
              </a:rPr>
              <a:t> Ольги Александровны</a:t>
            </a:r>
            <a:endParaRPr lang="ru-RU" sz="2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sz="4000" i="1" dirty="0" smtClean="0">
                <a:solidFill>
                  <a:srgbClr val="002060"/>
                </a:solidFill>
              </a:rPr>
              <a:t>Ботанический музей (сад) </a:t>
            </a:r>
            <a:endParaRPr lang="ru-RU" sz="4000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www.gardener.ru/gallery/parki/gbs/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524000"/>
            <a:ext cx="61722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Москва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s-marshak.ru/books/h/h08/h08_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143000"/>
            <a:ext cx="7886700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   </a:t>
            </a:r>
            <a:r>
              <a:rPr lang="ru-RU" i="1" dirty="0" smtClean="0">
                <a:solidFill>
                  <a:srgbClr val="002060"/>
                </a:solidFill>
              </a:rPr>
              <a:t>Московский зоопарк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strana.ru/media/images/uploaded/gallery_promo231063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81200"/>
            <a:ext cx="6858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Морская черепаха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ordteen.ru/uploads/posts/2012-07/thumbs/1343759568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76400"/>
            <a:ext cx="6096000" cy="3714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Цесарка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5602" name="AutoShape 2" descr="http://scs03.resimyukle.com/files/view/ryu.pho.img/665/89/govdesi-sis-bir-bec-tavugu_3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INSPIDER :: Индустрия фотографий / Фотографии / Все фотографии / Поиск / #63059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905000"/>
            <a:ext cx="4419600" cy="4164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002060"/>
                </a:solidFill>
              </a:rPr>
              <a:t>Г</a:t>
            </a:r>
            <a:r>
              <a:rPr lang="ru-RU" i="1" dirty="0" smtClean="0">
                <a:solidFill>
                  <a:srgbClr val="002060"/>
                </a:solidFill>
              </a:rPr>
              <a:t>иппопотам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8" name="AutoShape 2" descr="http://farm8.staticflickr.com/7029/6472096673_6057301cce_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://farm8.staticflickr.com/7029/6472096673_6057301cce_o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Скачать Птица цесарка фото 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://hostingkartinok.com/news/wp-content/uploads/2013/11/%D0%A6%D0%B5%D1%81%D0%B0%D1%80%D0%BA%D0%B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 descr="Искра Бари на Умке - Страница 61 - Форум Белые Медвед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981200"/>
            <a:ext cx="549809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Пони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im4.asset.yvimg.kz/userimages/mayra_suleyeva/hHN1I2r5nWgBY63W8v0MKrcm4KQ8L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76400"/>
            <a:ext cx="6172200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i="1" dirty="0" smtClean="0">
                <a:solidFill>
                  <a:srgbClr val="002060"/>
                </a:solidFill>
              </a:rPr>
              <a:t>                      </a:t>
            </a:r>
            <a:r>
              <a:rPr lang="ru-RU" sz="4000" i="1" dirty="0" smtClean="0">
                <a:solidFill>
                  <a:srgbClr val="002060"/>
                </a:solidFill>
              </a:rPr>
              <a:t>Киоск по продаже </a:t>
            </a:r>
            <a:br>
              <a:rPr lang="ru-RU" sz="4000" i="1" dirty="0" smtClean="0">
                <a:solidFill>
                  <a:srgbClr val="002060"/>
                </a:solidFill>
              </a:rPr>
            </a:br>
            <a:r>
              <a:rPr lang="ru-RU" sz="4000" i="1" dirty="0" smtClean="0">
                <a:solidFill>
                  <a:srgbClr val="002060"/>
                </a:solidFill>
              </a:rPr>
              <a:t>                      газированной воды</a:t>
            </a:r>
            <a:endParaRPr lang="ru-RU" sz="4000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22" name="Picture 2" descr="http://c.pastvu.com/_p/d/1/4/f/14f7275d6202303816f785bad1a42dd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676400"/>
            <a:ext cx="5451348" cy="3733800"/>
          </a:xfrm>
          <a:prstGeom prst="rect">
            <a:avLst/>
          </a:prstGeom>
          <a:noFill/>
        </p:spPr>
      </p:pic>
      <p:pic>
        <p:nvPicPr>
          <p:cNvPr id="30724" name="Picture 4" descr="http://drinkinfo.ru/data/brands/467/brandsQS2Dch_im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2800" y="3810000"/>
            <a:ext cx="1729359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i="1" dirty="0" smtClean="0"/>
              <a:t>           </a:t>
            </a:r>
            <a:r>
              <a:rPr lang="ru-RU" sz="4000" i="1" dirty="0" smtClean="0">
                <a:solidFill>
                  <a:srgbClr val="002060"/>
                </a:solidFill>
              </a:rPr>
              <a:t>Прочитай сначала по слогам, </a:t>
            </a:r>
            <a:br>
              <a:rPr lang="ru-RU" sz="4000" i="1" dirty="0" smtClean="0">
                <a:solidFill>
                  <a:srgbClr val="002060"/>
                </a:solidFill>
              </a:rPr>
            </a:br>
            <a:r>
              <a:rPr lang="ru-RU" sz="4000" i="1" dirty="0" smtClean="0">
                <a:solidFill>
                  <a:srgbClr val="002060"/>
                </a:solidFill>
              </a:rPr>
              <a:t>   а затем</a:t>
            </a:r>
            <a:r>
              <a:rPr lang="ru-RU" sz="4000" dirty="0" smtClean="0">
                <a:solidFill>
                  <a:srgbClr val="002060"/>
                </a:solidFill>
              </a:rPr>
              <a:t> </a:t>
            </a:r>
            <a:r>
              <a:rPr lang="ru-RU" sz="4000" i="1" dirty="0" smtClean="0">
                <a:solidFill>
                  <a:srgbClr val="002060"/>
                </a:solidFill>
              </a:rPr>
              <a:t>целыми слова</a:t>
            </a:r>
            <a:r>
              <a:rPr lang="ru-RU" i="1" dirty="0" smtClean="0">
                <a:solidFill>
                  <a:srgbClr val="002060"/>
                </a:solidFill>
              </a:rPr>
              <a:t>ми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i="1" dirty="0" smtClean="0"/>
              <a:t>                         </a:t>
            </a:r>
            <a:r>
              <a:rPr lang="ru-RU" i="1" dirty="0" err="1" smtClean="0"/>
              <a:t>вы-ход-ной</a:t>
            </a:r>
            <a:r>
              <a:rPr lang="ru-RU" i="1" dirty="0" smtClean="0"/>
              <a:t> </a:t>
            </a:r>
            <a:r>
              <a:rPr lang="ru-RU" dirty="0" smtClean="0"/>
              <a:t>– выходной</a:t>
            </a:r>
            <a:br>
              <a:rPr lang="ru-RU" dirty="0" smtClean="0"/>
            </a:br>
            <a:r>
              <a:rPr lang="ru-RU" dirty="0" smtClean="0"/>
              <a:t>               </a:t>
            </a:r>
            <a:r>
              <a:rPr lang="ru-RU" i="1" dirty="0" smtClean="0"/>
              <a:t>     </a:t>
            </a:r>
            <a:r>
              <a:rPr lang="ru-RU" i="1" dirty="0" err="1" smtClean="0"/>
              <a:t>об-су-дим</a:t>
            </a:r>
            <a:r>
              <a:rPr lang="ru-RU" dirty="0" smtClean="0"/>
              <a:t> – обсудим</a:t>
            </a:r>
            <a:br>
              <a:rPr lang="ru-RU" dirty="0" smtClean="0"/>
            </a:br>
            <a:r>
              <a:rPr lang="ru-RU" dirty="0" smtClean="0"/>
              <a:t>                    </a:t>
            </a:r>
            <a:r>
              <a:rPr lang="ru-RU" i="1" dirty="0" err="1" smtClean="0"/>
              <a:t>об-суж-дать</a:t>
            </a:r>
            <a:r>
              <a:rPr lang="ru-RU" i="1" dirty="0" smtClean="0"/>
              <a:t> </a:t>
            </a:r>
            <a:r>
              <a:rPr lang="ru-RU" dirty="0" smtClean="0"/>
              <a:t>– обсуждать </a:t>
            </a:r>
            <a:br>
              <a:rPr lang="ru-RU" dirty="0" smtClean="0"/>
            </a:br>
            <a:r>
              <a:rPr lang="ru-RU" dirty="0" smtClean="0"/>
              <a:t>                 </a:t>
            </a:r>
            <a:r>
              <a:rPr lang="ru-RU" i="1" dirty="0" smtClean="0"/>
              <a:t>   </a:t>
            </a:r>
            <a:r>
              <a:rPr lang="ru-RU" i="1" dirty="0" err="1" smtClean="0"/>
              <a:t>бо-та-ни-чес-кий</a:t>
            </a:r>
            <a:r>
              <a:rPr lang="ru-RU" i="1" dirty="0" smtClean="0"/>
              <a:t> </a:t>
            </a:r>
            <a:r>
              <a:rPr lang="ru-RU" dirty="0" smtClean="0"/>
              <a:t>– ботанический </a:t>
            </a:r>
            <a:br>
              <a:rPr lang="ru-RU" dirty="0" smtClean="0"/>
            </a:br>
            <a:r>
              <a:rPr lang="ru-RU" dirty="0" smtClean="0"/>
              <a:t>                 </a:t>
            </a:r>
            <a:r>
              <a:rPr lang="ru-RU" i="1" dirty="0" smtClean="0"/>
              <a:t>   </a:t>
            </a:r>
            <a:r>
              <a:rPr lang="ru-RU" i="1" dirty="0" err="1" smtClean="0"/>
              <a:t>мас-тер-ску-ю</a:t>
            </a:r>
            <a:r>
              <a:rPr lang="ru-RU" i="1" dirty="0" smtClean="0"/>
              <a:t> </a:t>
            </a:r>
            <a:r>
              <a:rPr lang="ru-RU" dirty="0" smtClean="0"/>
              <a:t>– мастерскую </a:t>
            </a:r>
            <a:br>
              <a:rPr lang="ru-RU" dirty="0" smtClean="0"/>
            </a:br>
            <a:r>
              <a:rPr lang="ru-RU" dirty="0" smtClean="0"/>
              <a:t>                    </a:t>
            </a:r>
            <a:r>
              <a:rPr lang="ru-RU" i="1" dirty="0" err="1" smtClean="0"/>
              <a:t>без-го-ло-во-го</a:t>
            </a:r>
            <a:r>
              <a:rPr lang="ru-RU" dirty="0" smtClean="0"/>
              <a:t> – безголового </a:t>
            </a:r>
            <a:br>
              <a:rPr lang="ru-RU" dirty="0" smtClean="0"/>
            </a:br>
            <a:r>
              <a:rPr lang="ru-RU" dirty="0" smtClean="0"/>
              <a:t>                   </a:t>
            </a:r>
            <a:r>
              <a:rPr lang="ru-RU" i="1" dirty="0" err="1" smtClean="0"/>
              <a:t>по-не-сёт-ся</a:t>
            </a:r>
            <a:r>
              <a:rPr lang="ru-RU" dirty="0" smtClean="0"/>
              <a:t> – понесётся </a:t>
            </a:r>
            <a:br>
              <a:rPr lang="ru-RU" dirty="0" smtClean="0"/>
            </a:br>
            <a:r>
              <a:rPr lang="ru-RU" dirty="0" smtClean="0"/>
              <a:t>                 </a:t>
            </a:r>
            <a:r>
              <a:rPr lang="ru-RU" i="1" dirty="0" smtClean="0"/>
              <a:t>   </a:t>
            </a:r>
            <a:r>
              <a:rPr lang="ru-RU" i="1" dirty="0" err="1" smtClean="0"/>
              <a:t>за-дум-чи-вым</a:t>
            </a:r>
            <a:r>
              <a:rPr lang="ru-RU" dirty="0" smtClean="0"/>
              <a:t> – задумчивым </a:t>
            </a:r>
            <a:br>
              <a:rPr lang="ru-RU" dirty="0" smtClean="0"/>
            </a:br>
            <a:r>
              <a:rPr lang="ru-RU" dirty="0" smtClean="0"/>
              <a:t>               </a:t>
            </a:r>
            <a:r>
              <a:rPr lang="ru-RU" i="1" dirty="0" smtClean="0"/>
              <a:t>     </a:t>
            </a:r>
            <a:r>
              <a:rPr lang="ru-RU" i="1" dirty="0" err="1" smtClean="0"/>
              <a:t>гип-по-по-там</a:t>
            </a:r>
            <a:r>
              <a:rPr lang="ru-RU" i="1" dirty="0" smtClean="0"/>
              <a:t> </a:t>
            </a:r>
            <a:r>
              <a:rPr lang="ru-RU" dirty="0" smtClean="0"/>
              <a:t>– гиппопотам </a:t>
            </a:r>
            <a:br>
              <a:rPr lang="ru-RU" dirty="0" smtClean="0"/>
            </a:br>
            <a:r>
              <a:rPr lang="ru-RU" dirty="0" smtClean="0"/>
              <a:t>                  </a:t>
            </a:r>
            <a:r>
              <a:rPr lang="ru-RU" i="1" dirty="0" smtClean="0"/>
              <a:t>  в </a:t>
            </a:r>
            <a:r>
              <a:rPr lang="ru-RU" i="1" dirty="0" err="1" smtClean="0"/>
              <a:t>та-ра-тай-ке</a:t>
            </a:r>
            <a:r>
              <a:rPr lang="ru-RU" dirty="0" smtClean="0"/>
              <a:t> – </a:t>
            </a:r>
            <a:r>
              <a:rPr lang="ru-RU" dirty="0" err="1" smtClean="0"/>
              <a:t>в</a:t>
            </a:r>
            <a:r>
              <a:rPr lang="ru-RU" dirty="0" smtClean="0"/>
              <a:t> таратайке </a:t>
            </a:r>
            <a:br>
              <a:rPr lang="ru-RU" dirty="0" smtClean="0"/>
            </a:br>
            <a:r>
              <a:rPr lang="ru-RU" dirty="0" smtClean="0"/>
              <a:t>                </a:t>
            </a:r>
            <a:r>
              <a:rPr lang="ru-RU" i="1" dirty="0" smtClean="0"/>
              <a:t>    </a:t>
            </a:r>
            <a:r>
              <a:rPr lang="ru-RU" i="1" dirty="0" err="1" smtClean="0"/>
              <a:t>о-ты-ска-ли</a:t>
            </a:r>
            <a:r>
              <a:rPr lang="ru-RU" dirty="0" smtClean="0"/>
              <a:t> – отыскали</a:t>
            </a:r>
            <a:br>
              <a:rPr lang="ru-RU" dirty="0" smtClean="0"/>
            </a:br>
            <a:r>
              <a:rPr lang="ru-RU" dirty="0" smtClean="0"/>
              <a:t>                </a:t>
            </a:r>
            <a:r>
              <a:rPr lang="ru-RU" i="1" dirty="0" smtClean="0"/>
              <a:t>    из </a:t>
            </a:r>
            <a:r>
              <a:rPr lang="ru-RU" i="1" dirty="0" err="1" smtClean="0"/>
              <a:t>се-реб-ря-но-го</a:t>
            </a:r>
            <a:r>
              <a:rPr lang="ru-RU" i="1" dirty="0" smtClean="0"/>
              <a:t> </a:t>
            </a:r>
            <a:r>
              <a:rPr lang="ru-RU" dirty="0" smtClean="0"/>
              <a:t>– </a:t>
            </a:r>
            <a:r>
              <a:rPr lang="ru-RU" dirty="0" err="1" smtClean="0"/>
              <a:t>из</a:t>
            </a:r>
            <a:r>
              <a:rPr lang="ru-RU" dirty="0" smtClean="0"/>
              <a:t> серебряного </a:t>
            </a:r>
            <a:br>
              <a:rPr lang="ru-RU" dirty="0" smtClean="0"/>
            </a:br>
            <a:r>
              <a:rPr lang="ru-RU" dirty="0" smtClean="0"/>
              <a:t>                   </a:t>
            </a:r>
            <a:r>
              <a:rPr lang="ru-RU" i="1" dirty="0" err="1" smtClean="0"/>
              <a:t>вер-ну-лись</a:t>
            </a:r>
            <a:r>
              <a:rPr lang="ru-RU" dirty="0" smtClean="0"/>
              <a:t> – вернулись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detsad-kitty.ru/uploads/posts/2012-12/1356198700_6-kop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i="1" dirty="0" smtClean="0">
                <a:solidFill>
                  <a:srgbClr val="002060"/>
                </a:solidFill>
              </a:rPr>
              <a:t>Работа в паре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676400"/>
            <a:ext cx="8229600" cy="44497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risivo - Медицинский кабин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749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Работа в группе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228600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>       </a:t>
            </a:r>
            <a:r>
              <a:rPr lang="ru-RU" sz="4000" i="1" dirty="0" smtClean="0">
                <a:solidFill>
                  <a:srgbClr val="002060"/>
                </a:solidFill>
              </a:rPr>
              <a:t>Соедини</a:t>
            </a:r>
            <a:r>
              <a:rPr lang="ru-RU" sz="4000" dirty="0" smtClean="0"/>
              <a:t> </a:t>
            </a:r>
            <a:r>
              <a:rPr lang="ru-RU" sz="4000" i="1" dirty="0" smtClean="0">
                <a:solidFill>
                  <a:srgbClr val="002060"/>
                </a:solidFill>
              </a:rPr>
              <a:t>начало</a:t>
            </a:r>
            <a:br>
              <a:rPr lang="ru-RU" sz="4000" i="1" dirty="0" smtClean="0">
                <a:solidFill>
                  <a:srgbClr val="002060"/>
                </a:solidFill>
              </a:rPr>
            </a:br>
            <a:r>
              <a:rPr lang="ru-RU" sz="4000" i="1" dirty="0" smtClean="0">
                <a:solidFill>
                  <a:srgbClr val="002060"/>
                </a:solidFill>
              </a:rPr>
              <a:t>        пословицы с её   окончанием</a:t>
            </a:r>
            <a:endParaRPr lang="ru-RU" sz="4000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         Не нужен и клад,            добра не бывает.</a:t>
            </a:r>
          </a:p>
          <a:p>
            <a:pPr>
              <a:buNone/>
            </a:pPr>
            <a:r>
              <a:rPr lang="ru-RU" sz="2800" dirty="0"/>
              <a:t> </a:t>
            </a:r>
            <a:r>
              <a:rPr lang="ru-RU" sz="2800" dirty="0" smtClean="0"/>
              <a:t>    </a:t>
            </a:r>
          </a:p>
          <a:p>
            <a:pPr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       В недружной семье        всего дороже.   </a:t>
            </a:r>
          </a:p>
          <a:p>
            <a:pPr>
              <a:buNone/>
            </a:pPr>
            <a:r>
              <a:rPr lang="ru-RU" sz="2800" dirty="0" smtClean="0"/>
              <a:t>           </a:t>
            </a:r>
          </a:p>
          <a:p>
            <a:pPr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       В семье согласно,           если в семье лад.</a:t>
            </a:r>
          </a:p>
          <a:p>
            <a:pPr>
              <a:buNone/>
            </a:pPr>
            <a:r>
              <a:rPr lang="ru-RU" sz="2800" dirty="0"/>
              <a:t> </a:t>
            </a:r>
            <a:r>
              <a:rPr lang="ru-RU" sz="2800" dirty="0" smtClean="0"/>
              <a:t>   </a:t>
            </a:r>
          </a:p>
          <a:p>
            <a:pPr>
              <a:buNone/>
            </a:pPr>
            <a:r>
              <a:rPr lang="ru-RU" sz="2800" dirty="0" smtClean="0"/>
              <a:t>             Семейное согласие        так и дело идёт</a:t>
            </a:r>
          </a:p>
          <a:p>
            <a:pPr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                                                    прекрасно.     </a:t>
            </a:r>
          </a:p>
          <a:p>
            <a:pPr>
              <a:buNone/>
            </a:pPr>
            <a:r>
              <a:rPr lang="ru-RU" sz="2800" dirty="0" smtClean="0"/>
              <a:t>              </a:t>
            </a:r>
            <a:endParaRPr lang="ru-RU" sz="28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191000" y="1905000"/>
            <a:ext cx="990600" cy="175260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267200" y="3886200"/>
            <a:ext cx="762000" cy="76200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4572000" y="2895600"/>
            <a:ext cx="685800" cy="198120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4572000" y="1828800"/>
            <a:ext cx="609600" cy="83820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</a:rPr>
              <a:t>Оцени свою работу</a:t>
            </a:r>
            <a:endParaRPr lang="ru-RU" sz="4000" i="1" dirty="0"/>
          </a:p>
        </p:txBody>
      </p:sp>
      <p:sp>
        <p:nvSpPr>
          <p:cNvPr id="6" name="Овал 5"/>
          <p:cNvSpPr/>
          <p:nvPr/>
        </p:nvSpPr>
        <p:spPr>
          <a:xfrm>
            <a:off x="1905000" y="1371600"/>
            <a:ext cx="914400" cy="7620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91000" y="1371600"/>
            <a:ext cx="914400" cy="762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553200" y="1371600"/>
            <a:ext cx="914400" cy="762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00200" y="2209800"/>
            <a:ext cx="70866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/>
              <a:t>Я все понял,        Не все удалось,      Мне надо больше </a:t>
            </a:r>
          </a:p>
          <a:p>
            <a:pPr>
              <a:buNone/>
            </a:pPr>
            <a:r>
              <a:rPr lang="ru-RU" sz="2400" dirty="0" smtClean="0"/>
              <a:t> я молодец!          я могу лучше!        стараться!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Закончи предложения:</a:t>
            </a:r>
          </a:p>
          <a:p>
            <a:pPr>
              <a:buNone/>
            </a:pPr>
            <a:r>
              <a:rPr lang="ru-RU" sz="2400" dirty="0" smtClean="0">
                <a:ln w="6350">
                  <a:noFill/>
                </a:ln>
                <a:solidFill>
                  <a:schemeClr val="accent2">
                    <a:lumMod val="1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  Я  узнал…</a:t>
            </a:r>
          </a:p>
          <a:p>
            <a:pPr>
              <a:buNone/>
            </a:pPr>
            <a:r>
              <a:rPr lang="ru-RU" sz="2400" dirty="0" smtClean="0">
                <a:ln w="6350">
                  <a:noFill/>
                </a:ln>
                <a:solidFill>
                  <a:schemeClr val="accent2">
                    <a:lumMod val="1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  Я  научился …</a:t>
            </a:r>
          </a:p>
          <a:p>
            <a:pPr>
              <a:buNone/>
            </a:pPr>
            <a:r>
              <a:rPr lang="ru-RU" sz="2400" dirty="0" smtClean="0">
                <a:ln w="6350">
                  <a:noFill/>
                </a:ln>
                <a:solidFill>
                  <a:schemeClr val="accent2">
                    <a:lumMod val="1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  У меня получилось…</a:t>
            </a:r>
          </a:p>
          <a:p>
            <a:pPr>
              <a:buNone/>
            </a:pPr>
            <a:r>
              <a:rPr lang="ru-RU" sz="2400" dirty="0" smtClean="0">
                <a:ln w="6350">
                  <a:noFill/>
                </a:ln>
                <a:solidFill>
                  <a:schemeClr val="accent2">
                    <a:lumMod val="1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  У меня не получилось…</a:t>
            </a:r>
          </a:p>
          <a:p>
            <a:pPr>
              <a:buNone/>
            </a:pPr>
            <a:r>
              <a:rPr lang="ru-RU" sz="2400" dirty="0" smtClean="0">
                <a:ln w="6350">
                  <a:noFill/>
                </a:ln>
                <a:solidFill>
                  <a:schemeClr val="accent2">
                    <a:lumMod val="1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  Мне понравилось …</a:t>
            </a:r>
          </a:p>
          <a:p>
            <a:pPr>
              <a:buNone/>
            </a:pPr>
            <a:r>
              <a:rPr lang="ru-RU" sz="2400" dirty="0" smtClean="0">
                <a:ln w="6350">
                  <a:noFill/>
                </a:ln>
                <a:solidFill>
                  <a:schemeClr val="accent2">
                    <a:lumMod val="1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  Мне  не понравилось…</a:t>
            </a:r>
            <a:endParaRPr lang="ru-RU" sz="24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9200" y="1143000"/>
            <a:ext cx="7467600" cy="4983163"/>
          </a:xfrm>
        </p:spPr>
        <p:txBody>
          <a:bodyPr>
            <a:normAutofit fontScale="92500" lnSpcReduction="10000"/>
          </a:bodyPr>
          <a:lstStyle/>
          <a:p>
            <a:r>
              <a:rPr lang="en-US" sz="1400" dirty="0" smtClean="0">
                <a:hlinkClick r:id="rId3"/>
              </a:rPr>
              <a:t>http://www.colorface.ru/sites/default/files/ljubimye-russkie-avtory-detskih-knig-2.jpg</a:t>
            </a:r>
            <a:endParaRPr lang="ru-RU" sz="1400" dirty="0" smtClean="0">
              <a:hlinkClick r:id="rId3"/>
            </a:endParaRPr>
          </a:p>
          <a:p>
            <a:r>
              <a:rPr lang="en-US" sz="1400" dirty="0" smtClean="0">
                <a:hlinkClick r:id="rId3"/>
              </a:rPr>
              <a:t>http://coollib.net/sites/default/files/%20%D0%B4%D0%B5%D0%BD%D1%8C.jpg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http://ic.pics.livejournal.com/milakamilla/46514681/200383/200383_original.jpg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http://www.mp3-kniga.ru/bibliofil/img/marshak-rasseiannyi.jpg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http://kozlovka.rlopatin.pnzreg.ru/files/kozlovka_lopatino_pnzreg_ru/npa/marshak.jpg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http://forumnov.com/uploads/monthly_11_2010/post-34597-1288769735_thumb.jpg</a:t>
            </a:r>
            <a:endParaRPr lang="ru-RU" sz="1400" dirty="0" smtClean="0"/>
          </a:p>
          <a:p>
            <a:r>
              <a:rPr lang="en-US" sz="1400" dirty="0" smtClean="0">
                <a:hlinkClick r:id="rId8"/>
              </a:rPr>
              <a:t>http://bukerlink.ru/published/publicdata/BUKERLI71/attachments/SC/products_pictures/105589_1_enl.jpg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http://static2.ozone.ru/multimedia/books_covers/c300/1004653356.jpg</a:t>
            </a:r>
            <a:endParaRPr lang="ru-RU" sz="1400" dirty="0" smtClean="0"/>
          </a:p>
          <a:p>
            <a:r>
              <a:rPr lang="en-US" sz="1400" dirty="0" smtClean="0">
                <a:hlinkClick r:id="rId10"/>
              </a:rPr>
              <a:t>http://static1.ozone.ru/multimedia/books_covers/c300/1004780353.jpg</a:t>
            </a:r>
            <a:endParaRPr lang="ru-RU" sz="1400" dirty="0" smtClean="0"/>
          </a:p>
          <a:p>
            <a:r>
              <a:rPr lang="en-US" sz="1400" dirty="0" smtClean="0">
                <a:hlinkClick r:id="rId11"/>
              </a:rPr>
              <a:t>http://www.gardener.ru/gallery/parki/gbs/3.jpg</a:t>
            </a:r>
            <a:endParaRPr lang="ru-RU" sz="1400" dirty="0" smtClean="0"/>
          </a:p>
          <a:p>
            <a:r>
              <a:rPr lang="en-US" sz="1400" dirty="0" smtClean="0">
                <a:hlinkClick r:id="rId12"/>
              </a:rPr>
              <a:t>http://img.wallpaperstock.net:81/gran-hipop%C3%B3tamo-wallpapers_17714_1920x1200.jpg</a:t>
            </a:r>
            <a:endParaRPr lang="ru-RU" sz="1400" dirty="0" smtClean="0"/>
          </a:p>
          <a:p>
            <a:r>
              <a:rPr lang="en-US" sz="1400" dirty="0" smtClean="0">
                <a:hlinkClick r:id="rId13"/>
              </a:rPr>
              <a:t>http://fs1.inspider.ru/photo/2012/05/12/541b1ea66c931259e1f33ecc55316ca9_l.jpg</a:t>
            </a:r>
            <a:endParaRPr lang="ru-RU" sz="1400" dirty="0" smtClean="0"/>
          </a:p>
          <a:p>
            <a:r>
              <a:rPr lang="en-US" sz="1400" dirty="0" smtClean="0">
                <a:hlinkClick r:id="rId14"/>
              </a:rPr>
              <a:t>http://wordteen.ru/uploads/posts/2012-07/thumbs/1343759568_original.jpg</a:t>
            </a:r>
            <a:endParaRPr lang="ru-RU" sz="1400" dirty="0" smtClean="0"/>
          </a:p>
          <a:p>
            <a:r>
              <a:rPr lang="en-US" sz="1400" dirty="0" smtClean="0">
                <a:hlinkClick r:id="rId15"/>
              </a:rPr>
              <a:t>http://im4.asset.yvimg.kz/userimages/mayra_suleyeva/hHN1I2r5nWgBY63W8v0MKrcm4KQ8LC.jpg</a:t>
            </a:r>
            <a:endParaRPr lang="ru-RU" sz="1400" dirty="0" smtClean="0"/>
          </a:p>
          <a:p>
            <a:r>
              <a:rPr lang="en-US" sz="1400" dirty="0" smtClean="0">
                <a:hlinkClick r:id="rId16"/>
              </a:rPr>
              <a:t>http://strana.ru/media/images/uploaded/gallery_promo23106304.jpg</a:t>
            </a:r>
            <a:endParaRPr lang="ru-RU" sz="1400" dirty="0" smtClean="0"/>
          </a:p>
          <a:p>
            <a:r>
              <a:rPr lang="en-US" sz="1400" dirty="0" smtClean="0">
                <a:hlinkClick r:id="rId17"/>
              </a:rPr>
              <a:t>http://c.pastvu.com/_p/d/1/4/f/14f7275d6202303816f785bad1a42ddd.jpg</a:t>
            </a:r>
            <a:endParaRPr lang="ru-RU" sz="1400" dirty="0" smtClean="0"/>
          </a:p>
          <a:p>
            <a:r>
              <a:rPr lang="en-US" sz="1400" dirty="0" smtClean="0">
                <a:hlinkClick r:id="rId18"/>
              </a:rPr>
              <a:t>http://drinkinfo.ru/data/brands/467/brandsQS2Dch_img.jpg</a:t>
            </a:r>
            <a:endParaRPr lang="ru-RU" sz="1400" dirty="0" smtClean="0"/>
          </a:p>
          <a:p>
            <a:r>
              <a:rPr lang="en-US" sz="1400" dirty="0" smtClean="0">
                <a:hlinkClick r:id="rId19"/>
              </a:rPr>
              <a:t>http://detsad-kitty.ru/uploads/posts/2012-12/1356198700_6-kopiya.jpg</a:t>
            </a:r>
            <a:endParaRPr lang="ru-RU" sz="1400" dirty="0" smtClean="0"/>
          </a:p>
          <a:p>
            <a:r>
              <a:rPr lang="en-US" sz="1400" dirty="0" smtClean="0">
                <a:hlinkClick r:id="rId20"/>
              </a:rPr>
              <a:t>http://edu.mari.ru/mouo-yoshkarola/dou65/DocLib25/%D0%9F%D0%A0%D0%A1/%D0%B4%D0%B5%D1%82%D0%B8.jpg</a:t>
            </a:r>
            <a:endParaRPr lang="ru-RU" sz="1400" dirty="0" smtClean="0"/>
          </a:p>
          <a:p>
            <a:r>
              <a:rPr lang="en-US" sz="1400" dirty="0" smtClean="0">
                <a:hlinkClick r:id="rId21"/>
              </a:rPr>
              <a:t>http://ds102rzd.vrn.ru/test/block/images/zdor_1.png</a:t>
            </a:r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rgbClr val="002060"/>
                </a:solidFill>
              </a:rPr>
              <a:t> Разгадай кроссворд</a:t>
            </a:r>
            <a:br>
              <a:rPr lang="ru-RU" sz="3600" i="1" dirty="0" smtClean="0">
                <a:solidFill>
                  <a:srgbClr val="002060"/>
                </a:solidFill>
              </a:rPr>
            </a:br>
            <a:r>
              <a:rPr lang="ru-RU" sz="3600" i="1" dirty="0" smtClean="0">
                <a:solidFill>
                  <a:srgbClr val="002060"/>
                </a:solidFill>
              </a:rPr>
              <a:t>         и узнай  автора стихотворения</a:t>
            </a:r>
            <a:endParaRPr lang="ru-RU" sz="3600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100" dirty="0" smtClean="0"/>
              <a:t>  </a:t>
            </a:r>
          </a:p>
          <a:p>
            <a:pPr>
              <a:buNone/>
            </a:pPr>
            <a:endParaRPr lang="ru-RU" sz="1100" dirty="0"/>
          </a:p>
          <a:p>
            <a:pPr>
              <a:buNone/>
            </a:pPr>
            <a:r>
              <a:rPr lang="ru-RU" sz="1100" dirty="0" smtClean="0"/>
              <a:t>                                                              </a:t>
            </a:r>
          </a:p>
          <a:p>
            <a:pPr>
              <a:buNone/>
            </a:pPr>
            <a:r>
              <a:rPr lang="ru-RU" sz="1100" dirty="0"/>
              <a:t> </a:t>
            </a:r>
            <a:r>
              <a:rPr lang="ru-RU" sz="1100" dirty="0" smtClean="0"/>
              <a:t>                                                                </a:t>
            </a:r>
            <a:r>
              <a:rPr lang="ru-RU" sz="1100" b="1" dirty="0"/>
              <a:t> </a:t>
            </a:r>
            <a:r>
              <a:rPr lang="ru-RU" sz="1100" b="1" dirty="0" smtClean="0"/>
              <a:t>            </a:t>
            </a:r>
            <a:r>
              <a:rPr lang="ru-RU" sz="2200" b="1" dirty="0" smtClean="0">
                <a:solidFill>
                  <a:srgbClr val="FF0000"/>
                </a:solidFill>
              </a:rPr>
              <a:t>М</a:t>
            </a:r>
            <a:r>
              <a:rPr lang="ru-RU" sz="2200" b="1" dirty="0" smtClean="0"/>
              <a:t>   Я   Ч</a:t>
            </a:r>
          </a:p>
          <a:p>
            <a:pPr>
              <a:buNone/>
            </a:pPr>
            <a:r>
              <a:rPr lang="ru-RU" sz="2200" b="1" dirty="0"/>
              <a:t> </a:t>
            </a:r>
            <a:r>
              <a:rPr lang="ru-RU" sz="2200" b="1" dirty="0" smtClean="0"/>
              <a:t>                                 К   </a:t>
            </a:r>
            <a:r>
              <a:rPr lang="ru-RU" sz="2200" b="1" dirty="0" smtClean="0">
                <a:solidFill>
                  <a:srgbClr val="FF0000"/>
                </a:solidFill>
              </a:rPr>
              <a:t>А</a:t>
            </a:r>
            <a:r>
              <a:rPr lang="ru-RU" sz="2200" b="1" dirty="0" smtClean="0"/>
              <a:t>   Р   А  Н  Д   А  Ш  Е   Й</a:t>
            </a:r>
          </a:p>
          <a:p>
            <a:pPr>
              <a:buNone/>
            </a:pPr>
            <a:r>
              <a:rPr lang="ru-RU" sz="2200" dirty="0"/>
              <a:t> </a:t>
            </a:r>
            <a:r>
              <a:rPr lang="ru-RU" sz="2200" dirty="0" smtClean="0"/>
              <a:t>                       </a:t>
            </a:r>
            <a:r>
              <a:rPr lang="ru-RU" sz="2200" b="1" dirty="0" smtClean="0"/>
              <a:t>Т   И   Г   </a:t>
            </a:r>
            <a:r>
              <a:rPr lang="ru-RU" sz="2200" b="1" dirty="0" smtClean="0">
                <a:solidFill>
                  <a:srgbClr val="FF0000"/>
                </a:solidFill>
              </a:rPr>
              <a:t>Р</a:t>
            </a:r>
            <a:r>
              <a:rPr lang="ru-RU" sz="2200" b="1" dirty="0" smtClean="0"/>
              <a:t>  Ё   Н   О   К</a:t>
            </a:r>
          </a:p>
          <a:p>
            <a:pPr>
              <a:buNone/>
            </a:pPr>
            <a:r>
              <a:rPr lang="ru-RU" sz="1900" b="1" dirty="0"/>
              <a:t> </a:t>
            </a:r>
            <a:r>
              <a:rPr lang="ru-RU" sz="1900" b="1" dirty="0" smtClean="0"/>
              <a:t>                             </a:t>
            </a:r>
            <a:r>
              <a:rPr lang="ru-RU" sz="1900" dirty="0" smtClean="0"/>
              <a:t> </a:t>
            </a:r>
            <a:r>
              <a:rPr lang="ru-RU" sz="2200" b="1" dirty="0" smtClean="0"/>
              <a:t>М   Е  </a:t>
            </a:r>
            <a:r>
              <a:rPr lang="ru-RU" sz="2200" b="1" dirty="0" smtClean="0">
                <a:solidFill>
                  <a:srgbClr val="FF0000"/>
                </a:solidFill>
              </a:rPr>
              <a:t>Ш</a:t>
            </a:r>
            <a:r>
              <a:rPr lang="ru-RU" sz="2200" b="1" dirty="0" smtClean="0"/>
              <a:t>  О   К   </a:t>
            </a:r>
          </a:p>
          <a:p>
            <a:pPr>
              <a:buNone/>
            </a:pPr>
            <a:r>
              <a:rPr lang="ru-RU" sz="2200" b="1" dirty="0" smtClean="0"/>
              <a:t>                                  Б   </a:t>
            </a:r>
            <a:r>
              <a:rPr lang="ru-RU" sz="2200" b="1" dirty="0" smtClean="0">
                <a:solidFill>
                  <a:srgbClr val="FF0000"/>
                </a:solidFill>
              </a:rPr>
              <a:t>А</a:t>
            </a:r>
            <a:r>
              <a:rPr lang="ru-RU" sz="2200" b="1" dirty="0" smtClean="0"/>
              <a:t>   Г   А  Ж</a:t>
            </a:r>
            <a:r>
              <a:rPr lang="ru-RU" sz="1100" dirty="0" smtClean="0"/>
              <a:t>                                                               </a:t>
            </a:r>
          </a:p>
          <a:p>
            <a:pPr>
              <a:buNone/>
            </a:pPr>
            <a:r>
              <a:rPr lang="ru-RU" sz="1900" b="1" dirty="0" smtClean="0"/>
              <a:t>                                       С  </a:t>
            </a:r>
            <a:r>
              <a:rPr lang="ru-RU" sz="1900" b="1" dirty="0" smtClean="0">
                <a:solidFill>
                  <a:srgbClr val="FF0000"/>
                </a:solidFill>
              </a:rPr>
              <a:t>К</a:t>
            </a:r>
            <a:r>
              <a:rPr lang="ru-RU" sz="1900" b="1" dirty="0" smtClean="0"/>
              <a:t>   О   В   О   Р   О   Д   У                                       </a:t>
            </a:r>
          </a:p>
          <a:p>
            <a:pPr>
              <a:buNone/>
            </a:pPr>
            <a:endParaRPr lang="ru-RU" sz="1100" dirty="0"/>
          </a:p>
          <a:p>
            <a:pPr>
              <a:buNone/>
            </a:pPr>
            <a:endParaRPr lang="ru-RU" sz="1100" dirty="0" smtClean="0"/>
          </a:p>
          <a:p>
            <a:pPr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         1</a:t>
            </a:r>
            <a:r>
              <a:rPr lang="ru-RU" sz="1900" dirty="0" smtClean="0"/>
              <a:t>. Мой весёлый, звонкий …                   4. Правда, дети, я хорош:</a:t>
            </a:r>
          </a:p>
          <a:p>
            <a:pPr>
              <a:buNone/>
            </a:pPr>
            <a:r>
              <a:rPr lang="ru-RU" sz="1900" dirty="0" smtClean="0"/>
              <a:t>                    Ты куда помчался вскачь?                      На большой … похож.</a:t>
            </a:r>
          </a:p>
          <a:p>
            <a:pPr>
              <a:buNone/>
            </a:pPr>
            <a:r>
              <a:rPr lang="ru-RU" sz="1900" dirty="0" smtClean="0"/>
              <a:t>               2. Не было в доме мышей,                     5. Дама сдавала в  …</a:t>
            </a:r>
          </a:p>
          <a:p>
            <a:pPr>
              <a:buNone/>
            </a:pPr>
            <a:r>
              <a:rPr lang="ru-RU" sz="1900" dirty="0" smtClean="0"/>
              <a:t>                    А было  много …                                       Диван, чемодан, саквояж. </a:t>
            </a:r>
          </a:p>
          <a:p>
            <a:pPr>
              <a:buNone/>
            </a:pPr>
            <a:r>
              <a:rPr lang="ru-RU" sz="1900" dirty="0"/>
              <a:t> </a:t>
            </a:r>
            <a:r>
              <a:rPr lang="ru-RU" sz="1900" dirty="0" smtClean="0"/>
              <a:t>              3. Эй, не стойте слишком близко -         6. Вместо шапки на ходу</a:t>
            </a:r>
          </a:p>
          <a:p>
            <a:pPr>
              <a:buNone/>
            </a:pPr>
            <a:r>
              <a:rPr lang="ru-RU" sz="1900" dirty="0"/>
              <a:t> </a:t>
            </a:r>
            <a:r>
              <a:rPr lang="ru-RU" sz="1900" dirty="0" smtClean="0"/>
              <a:t>                   Я …, а не киска!                                          Он надел …                              </a:t>
            </a:r>
          </a:p>
          <a:p>
            <a:pPr>
              <a:buNone/>
            </a:pPr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                                 </a:t>
            </a:r>
          </a:p>
          <a:p>
            <a:pPr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   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743200" y="1676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48000" y="1676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52800" y="1676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384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432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480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3528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6576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672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624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1816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876800" y="19812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743200" y="22860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438400" y="22860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133600" y="22860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828800" y="22860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2800" y="22860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657600" y="22860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962400" y="22860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743200" y="25908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048000" y="25908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2133600" y="25908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352800" y="25908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438400" y="25908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743200" y="28956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352800" y="28956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048000" y="28956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7432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438400" y="28956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24384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0480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3528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6576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048000" y="22860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45720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39624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657600" y="28956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42672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4876800" y="3200400"/>
            <a:ext cx="304800" cy="3048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6" name="Picture 8" descr="http://kozlovka.rlopatin.pnzreg.ru/files/kozlovka_lopatino_pnzreg_ru/npa/marsha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838200"/>
            <a:ext cx="8423559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67000" y="1600200"/>
            <a:ext cx="60198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/>
              <a:t>Самуил </a:t>
            </a:r>
            <a:r>
              <a:rPr lang="ru-RU" b="1" dirty="0"/>
              <a:t>Яковлевич Маршак</a:t>
            </a:r>
            <a:r>
              <a:rPr lang="ru-RU" dirty="0"/>
              <a:t> написал </a:t>
            </a:r>
            <a:r>
              <a:rPr lang="ru-RU" dirty="0" smtClean="0"/>
              <a:t>много стихов </a:t>
            </a:r>
            <a:r>
              <a:rPr lang="ru-RU" dirty="0"/>
              <a:t>для </a:t>
            </a:r>
            <a:r>
              <a:rPr lang="ru-RU" dirty="0" smtClean="0"/>
              <a:t>   детей.</a:t>
            </a:r>
            <a:r>
              <a:rPr lang="ru-RU" dirty="0"/>
              <a:t> </a:t>
            </a:r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Маршак </a:t>
            </a:r>
            <a:r>
              <a:rPr lang="ru-RU" dirty="0"/>
              <a:t>уже в 4 года пробует </a:t>
            </a:r>
            <a:r>
              <a:rPr lang="ru-RU" dirty="0" smtClean="0"/>
              <a:t>писать детские </a:t>
            </a:r>
            <a:r>
              <a:rPr lang="ru-RU" dirty="0"/>
              <a:t>стихи.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В </a:t>
            </a:r>
            <a:r>
              <a:rPr lang="ru-RU" dirty="0"/>
              <a:t>12 лет он пишет целые поэмы. </a:t>
            </a:r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Первые </a:t>
            </a:r>
            <a:r>
              <a:rPr lang="ru-RU" dirty="0"/>
              <a:t>книги Маршака со стихами для детей появились больше семидесяти лет назад. </a:t>
            </a:r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С </a:t>
            </a:r>
            <a:r>
              <a:rPr lang="ru-RU" dirty="0"/>
              <a:t>детскими стихами </a:t>
            </a:r>
            <a:r>
              <a:rPr lang="ru-RU" dirty="0" smtClean="0"/>
              <a:t>Маршака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dirty="0"/>
              <a:t> мы встречаемся очень рано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/>
              <a:t> </a:t>
            </a:r>
          </a:p>
        </p:txBody>
      </p:sp>
      <p:pic>
        <p:nvPicPr>
          <p:cNvPr id="5" name="Picture 2" descr="http://www.colorface.ru/sites/default/files/ljubimye-russkie-avtory-detskih-knig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"/>
            <a:ext cx="2209800" cy="3013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ttp://ic.pics.livejournal.com/milakamilla/46514681/200383/200383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228600"/>
            <a:ext cx="2320834" cy="3124200"/>
          </a:xfrm>
          <a:prstGeom prst="rect">
            <a:avLst/>
          </a:prstGeom>
          <a:noFill/>
        </p:spPr>
      </p:pic>
      <p:pic>
        <p:nvPicPr>
          <p:cNvPr id="24582" name="Picture 6" descr="http://www.mp3-kniga.ru/bibliofil/img/marshak-rasseianny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3352800"/>
            <a:ext cx="2230816" cy="2895600"/>
          </a:xfrm>
          <a:prstGeom prst="rect">
            <a:avLst/>
          </a:prstGeom>
          <a:noFill/>
        </p:spPr>
      </p:pic>
      <p:pic>
        <p:nvPicPr>
          <p:cNvPr id="24584" name="Picture 8" descr="http://forumnov.com/uploads/monthly_11_2010/post-34597-1288769735_thum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228600"/>
            <a:ext cx="2313051" cy="2971800"/>
          </a:xfrm>
          <a:prstGeom prst="rect">
            <a:avLst/>
          </a:prstGeom>
          <a:noFill/>
        </p:spPr>
      </p:pic>
      <p:pic>
        <p:nvPicPr>
          <p:cNvPr id="24586" name="Picture 10" descr="http://bukerlink.ru/published/publicdata/BUKERLI71/attachments/SC/products_pictures/105589_1_en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3352800"/>
            <a:ext cx="2686089" cy="3270314"/>
          </a:xfrm>
          <a:prstGeom prst="rect">
            <a:avLst/>
          </a:prstGeom>
          <a:noFill/>
        </p:spPr>
      </p:pic>
      <p:pic>
        <p:nvPicPr>
          <p:cNvPr id="24588" name="Picture 12" descr="http://static2.ozone.ru/multimedia/books_covers/c300/100465335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304800"/>
            <a:ext cx="2038350" cy="2857500"/>
          </a:xfrm>
          <a:prstGeom prst="rect">
            <a:avLst/>
          </a:prstGeom>
          <a:noFill/>
        </p:spPr>
      </p:pic>
      <p:pic>
        <p:nvPicPr>
          <p:cNvPr id="24590" name="Picture 14" descr="http://static1.ozone.ru/multimedia/books_covers/c300/100478035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3429000"/>
            <a:ext cx="2450353" cy="3124200"/>
          </a:xfrm>
          <a:prstGeom prst="rect">
            <a:avLst/>
          </a:prstGeom>
          <a:noFill/>
        </p:spPr>
      </p:pic>
      <p:pic>
        <p:nvPicPr>
          <p:cNvPr id="11" name="Picture 2" descr="http://coollib.net/sites/default/files/%20%D0%B4%D0%B5%D0%BD%D1%8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09800" y="304800"/>
            <a:ext cx="4648200" cy="6162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исунок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/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/>
              <a:t>Тема урока</a:t>
            </a:r>
            <a:r>
              <a:rPr lang="ru-RU" i="1" dirty="0" smtClean="0">
                <a:solidFill>
                  <a:srgbClr val="002060"/>
                </a:solidFill>
              </a:rPr>
              <a:t>: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        </a:t>
            </a:r>
            <a:r>
              <a:rPr lang="ru-RU" b="1" i="1" dirty="0" smtClean="0">
                <a:solidFill>
                  <a:srgbClr val="002060"/>
                </a:solidFill>
              </a:rPr>
              <a:t>«С. Я. Маршак «Хороший день» 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</a:t>
            </a:r>
          </a:p>
          <a:p>
            <a:pPr>
              <a:buNone/>
            </a:pP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 </a:t>
            </a:r>
            <a:r>
              <a:rPr lang="ru-RU" dirty="0" smtClean="0"/>
              <a:t>Цели:</a:t>
            </a:r>
          </a:p>
          <a:p>
            <a:pPr>
              <a:buNone/>
            </a:pPr>
            <a:r>
              <a:rPr lang="ru-RU" dirty="0" smtClean="0"/>
              <a:t>            1. Познакомимся с произведением</a:t>
            </a:r>
          </a:p>
          <a:p>
            <a:pPr>
              <a:buNone/>
            </a:pPr>
            <a:r>
              <a:rPr lang="ru-RU" dirty="0" smtClean="0"/>
              <a:t>          </a:t>
            </a:r>
            <a:r>
              <a:rPr lang="ru-RU" dirty="0"/>
              <a:t> </a:t>
            </a:r>
            <a:r>
              <a:rPr lang="ru-RU" dirty="0" smtClean="0"/>
              <a:t>   С. Я. Маршака «Хороший день». </a:t>
            </a:r>
          </a:p>
          <a:p>
            <a:pPr>
              <a:buNone/>
            </a:pPr>
            <a:r>
              <a:rPr lang="ru-RU" dirty="0" smtClean="0"/>
              <a:t>            2. Научимся читать  его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правильно, выразительно.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coollib.net/sites/default/files/%20%D0%B4%D0%B5%D0%BD%D1%8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0" y="228600"/>
            <a:ext cx="4648200" cy="6162387"/>
          </a:xfrm>
          <a:prstGeom prst="rect">
            <a:avLst/>
          </a:prstGeom>
          <a:noFill/>
        </p:spPr>
      </p:pic>
      <p:pic>
        <p:nvPicPr>
          <p:cNvPr id="8" name="Самуил Маршак – Хороший день (www.petamusic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077200" y="213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0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>
            <a:normAutofit/>
          </a:bodyPr>
          <a:lstStyle/>
          <a:p>
            <a:r>
              <a:rPr lang="ru-RU" i="1" dirty="0" err="1" smtClean="0">
                <a:solidFill>
                  <a:srgbClr val="002060"/>
                </a:solidFill>
              </a:rPr>
              <a:t>Физминутка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2" name="Picture 8" descr="http://ds102rzd.vrn.ru/test/block/images/zdor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6797" y="990600"/>
            <a:ext cx="9200797" cy="4981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392</Words>
  <Application>Microsoft Office PowerPoint</Application>
  <PresentationFormat>Экран (4:3)</PresentationFormat>
  <Paragraphs>115</Paragraphs>
  <Slides>22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к уроку литературного чтения        в 1 – ом классе на тему:         «С.Я. Маршак «Хороший день»</vt:lpstr>
      <vt:lpstr>Работа в группе</vt:lpstr>
      <vt:lpstr> Разгадай кроссворд          и узнай  автора стихотворения</vt:lpstr>
      <vt:lpstr>Слайд 4</vt:lpstr>
      <vt:lpstr>Слайд 5</vt:lpstr>
      <vt:lpstr>Слайд 6</vt:lpstr>
      <vt:lpstr> Тема урока:         «С. Я. Маршак «Хороший день» </vt:lpstr>
      <vt:lpstr>Слайд 8</vt:lpstr>
      <vt:lpstr>Физминутка</vt:lpstr>
      <vt:lpstr>        Ботанический музей (сад) </vt:lpstr>
      <vt:lpstr>Москва</vt:lpstr>
      <vt:lpstr>   Московский зоопарк</vt:lpstr>
      <vt:lpstr>Морская черепаха</vt:lpstr>
      <vt:lpstr>Цесарка</vt:lpstr>
      <vt:lpstr>Гиппопотам</vt:lpstr>
      <vt:lpstr>Пони</vt:lpstr>
      <vt:lpstr>                      Киоск по продаже                        газированной воды</vt:lpstr>
      <vt:lpstr>           Прочитай сначала по слогам,     а затем целыми словами</vt:lpstr>
      <vt:lpstr>Работа в паре</vt:lpstr>
      <vt:lpstr>        Соедини начало         пословицы с её   окончанием</vt:lpstr>
      <vt:lpstr>Оцени свою работу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Куртукова</dc:creator>
  <cp:lastModifiedBy>Kurtukova</cp:lastModifiedBy>
  <cp:revision>31</cp:revision>
  <dcterms:created xsi:type="dcterms:W3CDTF">2015-03-15T13:25:46Z</dcterms:created>
  <dcterms:modified xsi:type="dcterms:W3CDTF">2015-03-16T15:25:16Z</dcterms:modified>
</cp:coreProperties>
</file>