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336600"/>
    <a:srgbClr val="FF66CC"/>
    <a:srgbClr val="CCFF33"/>
    <a:srgbClr val="00FF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20ED-9027-469F-8AE5-A45C037B9DF8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1A99-31BA-4B2B-8391-1A9DFFA09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atkasim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6096" y="0"/>
            <a:ext cx="3168352" cy="3212976"/>
          </a:xfrm>
          <a:solidFill>
            <a:srgbClr val="FF66CC"/>
          </a:solidFill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/>
            </a:r>
            <a:br>
              <a:rPr lang="tr-TR" sz="4800" b="1" dirty="0" smtClean="0">
                <a:solidFill>
                  <a:schemeClr val="bg1"/>
                </a:solidFill>
              </a:rPr>
            </a:br>
            <a:r>
              <a:rPr lang="tr-TR" sz="4800" b="1" dirty="0">
                <a:solidFill>
                  <a:schemeClr val="bg1"/>
                </a:solidFill>
              </a:rPr>
              <a:t/>
            </a:r>
            <a:br>
              <a:rPr lang="tr-TR" sz="4800" b="1" dirty="0">
                <a:solidFill>
                  <a:schemeClr val="bg1"/>
                </a:solidFill>
              </a:rPr>
            </a:br>
            <a:r>
              <a:rPr lang="tr-TR" sz="4800" b="1" dirty="0" smtClean="0">
                <a:solidFill>
                  <a:schemeClr val="bg1"/>
                </a:solidFill>
              </a:rPr>
              <a:t>THERE IS</a:t>
            </a:r>
            <a:br>
              <a:rPr lang="tr-TR" sz="4800" b="1" dirty="0" smtClean="0">
                <a:solidFill>
                  <a:schemeClr val="bg1"/>
                </a:solidFill>
              </a:rPr>
            </a:br>
            <a:r>
              <a:rPr lang="tr-TR" sz="4800" b="1" dirty="0" smtClean="0">
                <a:solidFill>
                  <a:schemeClr val="bg1"/>
                </a:solidFill>
              </a:rPr>
              <a:t>THERE ARE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780173" y="3573016"/>
            <a:ext cx="4533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   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chair in the office.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There        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two chair</a:t>
            </a:r>
            <a:r>
              <a:rPr lang="tr-TR" sz="2400" b="1" dirty="0" smtClean="0">
                <a:solidFill>
                  <a:srgbClr val="FF0000"/>
                </a:solidFill>
              </a:rPr>
              <a:t>s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the office.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1763688" y="-171400"/>
            <a:ext cx="5256584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IS, THERE ARE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1800" y="1340768"/>
            <a:ext cx="4464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chair in the office.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There are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two chair</a:t>
            </a:r>
            <a:r>
              <a:rPr lang="tr-TR" sz="2400" b="1" dirty="0" smtClean="0">
                <a:solidFill>
                  <a:srgbClr val="FF0000"/>
                </a:solidFill>
              </a:rPr>
              <a:t>s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the office.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357301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is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6296" y="3573016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324544" y="1340768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POSITIVE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6804248" y="2348880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NEGATIVE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925" y="2276872"/>
            <a:ext cx="5328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         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chair in the office.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There are          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two chair</a:t>
            </a:r>
            <a:r>
              <a:rPr lang="tr-TR" sz="2400" b="1" dirty="0" smtClean="0">
                <a:solidFill>
                  <a:srgbClr val="FF0000"/>
                </a:solidFill>
              </a:rPr>
              <a:t>s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the office.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27784" y="22768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NOT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263691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NOT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ound Diagonal Corner Rectangle 21"/>
          <p:cNvSpPr/>
          <p:nvPr/>
        </p:nvSpPr>
        <p:spPr>
          <a:xfrm>
            <a:off x="-324544" y="3789040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15872" y="393324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are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70444" y="3931388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?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 flipH="1">
            <a:off x="3347864" y="4365104"/>
            <a:ext cx="1656184" cy="504056"/>
          </a:xfrm>
          <a:prstGeom prst="curvedUp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Up Arrow 27"/>
          <p:cNvSpPr/>
          <p:nvPr/>
        </p:nvSpPr>
        <p:spPr>
          <a:xfrm flipH="1" flipV="1">
            <a:off x="3347864" y="3140968"/>
            <a:ext cx="1440160" cy="504056"/>
          </a:xfrm>
          <a:prstGeom prst="curvedUp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1547664" y="5733256"/>
            <a:ext cx="6120680" cy="531440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isn’t / aren’t means that something doesn’t exist.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6804248" y="4941168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SHORT ANSWERS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4830251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002060"/>
                </a:solidFill>
              </a:rPr>
              <a:t>Yes, there is. </a:t>
            </a:r>
            <a:r>
              <a:rPr lang="tr-TR" sz="2400" b="1" dirty="0" smtClean="0">
                <a:solidFill>
                  <a:srgbClr val="FF0000"/>
                </a:solidFill>
              </a:rPr>
              <a:t>Or</a:t>
            </a:r>
            <a:r>
              <a:rPr lang="tr-TR" sz="2400" b="1" dirty="0" smtClean="0">
                <a:solidFill>
                  <a:srgbClr val="002060"/>
                </a:solidFill>
              </a:rPr>
              <a:t> No, there isn’t.</a:t>
            </a:r>
          </a:p>
          <a:p>
            <a:r>
              <a:rPr lang="tr-TR" sz="2400" b="1" dirty="0" smtClean="0">
                <a:solidFill>
                  <a:srgbClr val="002060"/>
                </a:solidFill>
              </a:rPr>
              <a:t>Yes, there are. </a:t>
            </a:r>
            <a:r>
              <a:rPr lang="tr-TR" sz="2400" b="1" dirty="0" smtClean="0">
                <a:solidFill>
                  <a:srgbClr val="FF0000"/>
                </a:solidFill>
              </a:rPr>
              <a:t>Or</a:t>
            </a:r>
            <a:r>
              <a:rPr lang="tr-TR" sz="2400" b="1" dirty="0" smtClean="0">
                <a:solidFill>
                  <a:srgbClr val="002060"/>
                </a:solidFill>
              </a:rPr>
              <a:t> no, there aren’t.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44126E-6 L -0.14965 -0.0020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24607E-6 L -0.16216 -0.0020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allAtOnce"/>
      <p:bldP spid="25" grpId="0" uiExpand="1" build="allAtOnce"/>
      <p:bldP spid="20" grpId="0"/>
      <p:bldP spid="20" grpId="1"/>
      <p:bldP spid="18" grpId="0"/>
      <p:bldP spid="10" grpId="0" animBg="1"/>
      <p:bldP spid="11" grpId="0" animBg="1"/>
      <p:bldP spid="12" grpId="0" uiExpand="1" build="allAtOnce"/>
      <p:bldP spid="19" grpId="0"/>
      <p:bldP spid="21" grpId="0"/>
      <p:bldP spid="22" grpId="0" animBg="1"/>
      <p:bldP spid="24" grpId="0"/>
      <p:bldP spid="24" grpId="1"/>
      <p:bldP spid="26" grpId="0"/>
      <p:bldP spid="27" grpId="0" animBg="1"/>
      <p:bldP spid="28" grpId="0" animBg="1"/>
      <p:bldP spid="29" grpId="0" animBg="1"/>
      <p:bldP spid="30" grpId="0" animBg="1"/>
      <p:bldP spid="31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Shiny-modern-living-room-with-luxury-furni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908720"/>
            <a:ext cx="5611012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ound Diagonal Corner Rectangle 14"/>
          <p:cNvSpPr/>
          <p:nvPr/>
        </p:nvSpPr>
        <p:spPr>
          <a:xfrm>
            <a:off x="1763688" y="-171400"/>
            <a:ext cx="5256584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IS, THERE ARE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7704" y="4077072"/>
            <a:ext cx="540442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chair in the living room.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There is a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TV in the living room.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There isn’t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table in the living room.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There are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many books in the living room.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Are there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 plants in the living room?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Is there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anybody in the living room?</a:t>
            </a:r>
          </a:p>
          <a:p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6876256" y="1196752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EXERCISES: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allAtOnce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Diagonal Corner Rectangle 14"/>
          <p:cNvSpPr/>
          <p:nvPr/>
        </p:nvSpPr>
        <p:spPr>
          <a:xfrm>
            <a:off x="1763688" y="-171400"/>
            <a:ext cx="5256584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IS, THERE ARE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9672" y="1268760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1" dirty="0" smtClean="0">
                <a:solidFill>
                  <a:srgbClr val="336600"/>
                </a:solidFill>
              </a:rPr>
              <a:t>There _______ 21 students in our class.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1" dirty="0" smtClean="0">
                <a:solidFill>
                  <a:srgbClr val="336600"/>
                </a:solidFill>
              </a:rPr>
              <a:t>There __________ any milk in the fridge.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1" dirty="0" smtClean="0">
                <a:solidFill>
                  <a:srgbClr val="336600"/>
                </a:solidFill>
              </a:rPr>
              <a:t>_____ there anybody inside?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1" dirty="0" smtClean="0">
                <a:solidFill>
                  <a:srgbClr val="336600"/>
                </a:solidFill>
              </a:rPr>
              <a:t>_______ there any students in the classroom?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1" dirty="0" smtClean="0">
                <a:solidFill>
                  <a:srgbClr val="336600"/>
                </a:solidFill>
              </a:rPr>
              <a:t>There _________ many books on the bookshelf.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1" dirty="0" smtClean="0">
                <a:solidFill>
                  <a:srgbClr val="336600"/>
                </a:solidFill>
              </a:rPr>
              <a:t>_____  there any water in the glass?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1" dirty="0" smtClean="0">
                <a:solidFill>
                  <a:srgbClr val="336600"/>
                </a:solidFill>
              </a:rPr>
              <a:t>___________ two people in the garden.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b="1" dirty="0" smtClean="0">
                <a:solidFill>
                  <a:srgbClr val="336600"/>
                </a:solidFill>
              </a:rPr>
              <a:t>_____________ any money in my pocket.</a:t>
            </a:r>
            <a:endParaRPr lang="en-US" sz="2400" b="1" dirty="0">
              <a:solidFill>
                <a:srgbClr val="336600"/>
              </a:solidFill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6876256" y="1196752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EXERCISES: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1255752"/>
            <a:ext cx="15121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are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831816"/>
            <a:ext cx="15121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isn’t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2348880"/>
            <a:ext cx="15121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924944"/>
            <a:ext cx="15121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Are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3429000"/>
            <a:ext cx="15121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are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3992056"/>
            <a:ext cx="15121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9712" y="4509120"/>
            <a:ext cx="15121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There are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5085184"/>
            <a:ext cx="15121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Is there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allAtOnce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5220072" y="188640"/>
            <a:ext cx="3744416" cy="1872208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9999FF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THE TOPIC IS NOT CLEAR ASK YOUR TEACHER AGAIN!</a:t>
            </a:r>
          </a:p>
          <a:p>
            <a:pPr algn="ctr"/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THANKS.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8647" y="2649686"/>
            <a:ext cx="2467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Please visit</a:t>
            </a:r>
          </a:p>
          <a:p>
            <a:pPr algn="ctr"/>
            <a:r>
              <a:rPr lang="tr-TR" dirty="0" smtClean="0">
                <a:hlinkClick r:id="rId3"/>
              </a:rPr>
              <a:t>www.nihatkasim.org</a:t>
            </a:r>
            <a:endParaRPr lang="tr-TR" dirty="0" smtClean="0"/>
          </a:p>
          <a:p>
            <a:pPr algn="ctr"/>
            <a:r>
              <a:rPr lang="tr-TR" dirty="0"/>
              <a:t>t</a:t>
            </a:r>
            <a:r>
              <a:rPr lang="tr-TR" dirty="0" smtClean="0"/>
              <a:t>o download this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483768" y="-171400"/>
            <a:ext cx="4248472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Classroom_bli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2208" y="1124744"/>
            <a:ext cx="5162080" cy="3597573"/>
          </a:xfrm>
          <a:prstGeom prst="rect">
            <a:avLst/>
          </a:prstGeom>
        </p:spPr>
      </p:pic>
      <p:sp>
        <p:nvSpPr>
          <p:cNvPr id="6" name="Right Arrow Callout 5"/>
          <p:cNvSpPr/>
          <p:nvPr/>
        </p:nvSpPr>
        <p:spPr>
          <a:xfrm flipH="1">
            <a:off x="6660232" y="2924944"/>
            <a:ext cx="2232248" cy="122413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841"/>
            </a:avLst>
          </a:prstGeom>
          <a:solidFill>
            <a:srgbClr val="CCFF33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computer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(singular, one item)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19872" y="4509120"/>
            <a:ext cx="2304256" cy="504056"/>
          </a:xfrm>
          <a:prstGeom prst="round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a classroom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5055567"/>
            <a:ext cx="4961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/>
              <a:t>a computer in the classroom.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131840" y="5085184"/>
            <a:ext cx="158417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Callout 11"/>
          <p:cNvSpPr/>
          <p:nvPr/>
        </p:nvSpPr>
        <p:spPr>
          <a:xfrm flipH="1">
            <a:off x="6084168" y="1556792"/>
            <a:ext cx="2232248" cy="129614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841"/>
            </a:avLst>
          </a:prstGeom>
          <a:solidFill>
            <a:srgbClr val="CCFF33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clock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(singular, one item)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4165" y="5517232"/>
            <a:ext cx="4366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/>
              <a:t>a clock in the classroom.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3419872" y="5545368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Callout 14"/>
          <p:cNvSpPr/>
          <p:nvPr/>
        </p:nvSpPr>
        <p:spPr>
          <a:xfrm flipH="1">
            <a:off x="2843808" y="1844824"/>
            <a:ext cx="2232248" cy="115212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841"/>
            </a:avLst>
          </a:prstGeom>
          <a:solidFill>
            <a:srgbClr val="CCFF33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board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(singular, one item)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7744" y="5991671"/>
            <a:ext cx="447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/>
              <a:t>a board in the classroom.</a:t>
            </a:r>
            <a:endParaRPr lang="en-U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419872" y="6021288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>
            <a:off x="-324544" y="1340768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Singular nouns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-180528" y="692696"/>
            <a:ext cx="2304256" cy="576064"/>
          </a:xfrm>
          <a:prstGeom prst="round2DiagRect">
            <a:avLst>
              <a:gd name="adj1" fmla="val 16667"/>
              <a:gd name="adj2" fmla="val 16425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Used for: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65240" y="5055567"/>
            <a:ext cx="4339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/>
              <a:t>some water in the glass.</a:t>
            </a:r>
            <a:endParaRPr lang="en-US" sz="2400" b="1" dirty="0"/>
          </a:p>
        </p:txBody>
      </p:sp>
      <p:pic>
        <p:nvPicPr>
          <p:cNvPr id="19" name="Picture 18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458578"/>
            <a:ext cx="3164557" cy="3122550"/>
          </a:xfrm>
          <a:prstGeom prst="rect">
            <a:avLst/>
          </a:prstGeom>
        </p:spPr>
      </p:pic>
      <p:sp>
        <p:nvSpPr>
          <p:cNvPr id="20" name="Right Arrow Callout 19"/>
          <p:cNvSpPr/>
          <p:nvPr/>
        </p:nvSpPr>
        <p:spPr>
          <a:xfrm flipH="1">
            <a:off x="5220072" y="2564904"/>
            <a:ext cx="2736304" cy="86409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841"/>
            </a:avLst>
          </a:prstGeom>
          <a:solidFill>
            <a:srgbClr val="CCFF33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ater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(uncountable)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923928" y="4509120"/>
            <a:ext cx="1584176" cy="504056"/>
          </a:xfrm>
          <a:prstGeom prst="round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a glass</a:t>
            </a:r>
            <a:endParaRPr lang="en-US" sz="2800" b="1" dirty="0"/>
          </a:p>
        </p:txBody>
      </p:sp>
      <p:sp>
        <p:nvSpPr>
          <p:cNvPr id="23" name="Round Diagonal Corner Rectangle 22"/>
          <p:cNvSpPr/>
          <p:nvPr/>
        </p:nvSpPr>
        <p:spPr>
          <a:xfrm>
            <a:off x="2483768" y="-171400"/>
            <a:ext cx="4248472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ound Diagonal Corner Rectangle 24"/>
          <p:cNvSpPr/>
          <p:nvPr/>
        </p:nvSpPr>
        <p:spPr>
          <a:xfrm>
            <a:off x="-324544" y="1340768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Singular nouns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-324544" y="1988840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uncountable nouns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-180528" y="692696"/>
            <a:ext cx="2304256" cy="576064"/>
          </a:xfrm>
          <a:prstGeom prst="round2DiagRect">
            <a:avLst>
              <a:gd name="adj1" fmla="val 16667"/>
              <a:gd name="adj2" fmla="val 16425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Used for: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22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/>
        </p:nvSpPr>
        <p:spPr>
          <a:xfrm>
            <a:off x="-324544" y="1340768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Singular nouns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-324544" y="1988840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uncountable nouns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10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556792"/>
            <a:ext cx="3490010" cy="2661642"/>
          </a:xfrm>
          <a:prstGeom prst="rect">
            <a:avLst/>
          </a:prstGeom>
        </p:spPr>
      </p:pic>
      <p:sp>
        <p:nvSpPr>
          <p:cNvPr id="12" name="Right Arrow Callout 11"/>
          <p:cNvSpPr/>
          <p:nvPr/>
        </p:nvSpPr>
        <p:spPr>
          <a:xfrm flipH="1">
            <a:off x="5292080" y="2276872"/>
            <a:ext cx="2736304" cy="86409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841"/>
            </a:avLst>
          </a:prstGeom>
          <a:solidFill>
            <a:srgbClr val="CCFF33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(uncountable)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07904" y="3645024"/>
            <a:ext cx="1584176" cy="504056"/>
          </a:xfrm>
          <a:prstGeom prst="round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a cup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65240" y="5055567"/>
            <a:ext cx="400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/>
              <a:t>some tea in the glass.</a:t>
            </a:r>
            <a:endParaRPr lang="en-US" sz="2400" b="1" dirty="0"/>
          </a:p>
        </p:txBody>
      </p:sp>
      <p:sp>
        <p:nvSpPr>
          <p:cNvPr id="15" name="Round Diagonal Corner Rectangle 14"/>
          <p:cNvSpPr/>
          <p:nvPr/>
        </p:nvSpPr>
        <p:spPr>
          <a:xfrm>
            <a:off x="2483768" y="-171400"/>
            <a:ext cx="4248472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-180528" y="692696"/>
            <a:ext cx="2304256" cy="576064"/>
          </a:xfrm>
          <a:prstGeom prst="round2DiagRect">
            <a:avLst>
              <a:gd name="adj1" fmla="val 16667"/>
              <a:gd name="adj2" fmla="val 16425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Used for: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lassroom_bli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2208" y="1124744"/>
            <a:ext cx="5162080" cy="3597573"/>
          </a:xfrm>
          <a:prstGeom prst="rect">
            <a:avLst/>
          </a:prstGeom>
        </p:spPr>
      </p:pic>
      <p:sp>
        <p:nvSpPr>
          <p:cNvPr id="10" name="Round Diagonal Corner Rectangle 9"/>
          <p:cNvSpPr/>
          <p:nvPr/>
        </p:nvSpPr>
        <p:spPr>
          <a:xfrm>
            <a:off x="-324544" y="1340768"/>
            <a:ext cx="2448272" cy="576064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lural nouns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6941" y="5199583"/>
            <a:ext cx="5057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are </a:t>
            </a:r>
            <a:r>
              <a:rPr lang="tr-TR" sz="2400" b="1" dirty="0" smtClean="0"/>
              <a:t>nine desk</a:t>
            </a:r>
            <a:r>
              <a:rPr lang="tr-TR" sz="2400" b="1" dirty="0" smtClean="0">
                <a:solidFill>
                  <a:srgbClr val="FF0000"/>
                </a:solidFill>
              </a:rPr>
              <a:t>s</a:t>
            </a:r>
            <a:r>
              <a:rPr lang="tr-TR" sz="2400" b="1" dirty="0" smtClean="0"/>
              <a:t> in the classroom.</a:t>
            </a:r>
            <a:endParaRPr lang="en-US" sz="2400" b="1" dirty="0"/>
          </a:p>
        </p:txBody>
      </p:sp>
      <p:sp>
        <p:nvSpPr>
          <p:cNvPr id="15" name="Round Diagonal Corner Rectangle 14"/>
          <p:cNvSpPr/>
          <p:nvPr/>
        </p:nvSpPr>
        <p:spPr>
          <a:xfrm>
            <a:off x="2483768" y="-171400"/>
            <a:ext cx="4248472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ARE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-180528" y="692696"/>
            <a:ext cx="2304256" cy="576064"/>
          </a:xfrm>
          <a:prstGeom prst="round2DiagRect">
            <a:avLst>
              <a:gd name="adj1" fmla="val 16667"/>
              <a:gd name="adj2" fmla="val 16425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Used for: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19872" y="4509120"/>
            <a:ext cx="2304256" cy="504056"/>
          </a:xfrm>
          <a:prstGeom prst="round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a classroom</a:t>
            </a:r>
            <a:endParaRPr lang="en-US" sz="2800" b="1" dirty="0"/>
          </a:p>
        </p:txBody>
      </p:sp>
      <p:sp>
        <p:nvSpPr>
          <p:cNvPr id="21" name="Right Brace 20"/>
          <p:cNvSpPr/>
          <p:nvPr/>
        </p:nvSpPr>
        <p:spPr>
          <a:xfrm rot="16200000">
            <a:off x="4932040" y="1052736"/>
            <a:ext cx="864096" cy="3312368"/>
          </a:xfrm>
          <a:prstGeom prst="rightBrace">
            <a:avLst>
              <a:gd name="adj1" fmla="val 44150"/>
              <a:gd name="adj2" fmla="val 5000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707904" y="1340768"/>
            <a:ext cx="3384376" cy="1008112"/>
          </a:xfrm>
          <a:prstGeom prst="roundRect">
            <a:avLst/>
          </a:prstGeom>
          <a:solidFill>
            <a:srgbClr val="CC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 desks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(plural, more than one item)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 rot="5400000">
            <a:off x="4932040" y="2060848"/>
            <a:ext cx="864096" cy="3312368"/>
          </a:xfrm>
          <a:prstGeom prst="rightBrace">
            <a:avLst>
              <a:gd name="adj1" fmla="val 44150"/>
              <a:gd name="adj2" fmla="val 5000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707904" y="4077072"/>
            <a:ext cx="3384376" cy="1008112"/>
          </a:xfrm>
          <a:prstGeom prst="roundRect">
            <a:avLst/>
          </a:prstGeom>
          <a:solidFill>
            <a:srgbClr val="CC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 chairs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(plural, more than one item)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06941" y="5631631"/>
            <a:ext cx="509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are </a:t>
            </a:r>
            <a:r>
              <a:rPr lang="tr-TR" sz="2400" b="1" dirty="0" smtClean="0"/>
              <a:t>nine chair</a:t>
            </a:r>
            <a:r>
              <a:rPr lang="tr-TR" sz="2400" b="1" dirty="0" smtClean="0">
                <a:solidFill>
                  <a:srgbClr val="FF0000"/>
                </a:solidFill>
              </a:rPr>
              <a:t>s</a:t>
            </a:r>
            <a:r>
              <a:rPr lang="tr-TR" sz="2400" b="1" dirty="0" smtClean="0"/>
              <a:t> in the classroom.</a:t>
            </a:r>
            <a:endParaRPr lang="en-US" sz="2400" b="1" dirty="0"/>
          </a:p>
        </p:txBody>
      </p:sp>
      <p:sp>
        <p:nvSpPr>
          <p:cNvPr id="26" name="Oval 25"/>
          <p:cNvSpPr/>
          <p:nvPr/>
        </p:nvSpPr>
        <p:spPr>
          <a:xfrm>
            <a:off x="2051720" y="5157192"/>
            <a:ext cx="151216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51720" y="5661248"/>
            <a:ext cx="151216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72000" y="5229200"/>
            <a:ext cx="288032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 animBg="1"/>
      <p:bldP spid="16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/>
        </p:nvSpPr>
        <p:spPr>
          <a:xfrm>
            <a:off x="971600" y="1052736"/>
            <a:ext cx="7128792" cy="792088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use “there is, there are” when we want to say that something exists or doesn’t exist.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1763688" y="-171400"/>
            <a:ext cx="5256584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IS, THERE ARE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1691680" y="1988840"/>
            <a:ext cx="2808312" cy="792088"/>
          </a:xfrm>
          <a:prstGeom prst="round2DiagRect">
            <a:avLst>
              <a:gd name="adj1" fmla="val 16667"/>
              <a:gd name="adj2" fmla="val 16425"/>
            </a:avLst>
          </a:prstGeom>
          <a:gradFill flip="none" rotWithShape="1">
            <a:gsLst>
              <a:gs pos="0">
                <a:srgbClr val="CCFF33">
                  <a:shade val="30000"/>
                  <a:satMod val="115000"/>
                </a:srgbClr>
              </a:gs>
              <a:gs pos="50000">
                <a:srgbClr val="CCFF33">
                  <a:shade val="67500"/>
                  <a:satMod val="115000"/>
                </a:srgbClr>
              </a:gs>
              <a:gs pos="100000">
                <a:srgbClr val="CCFF3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1691680" y="2924944"/>
            <a:ext cx="2808312" cy="1008112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CCFF33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Singular nouns </a:t>
            </a:r>
          </a:p>
          <a:p>
            <a:pPr algn="ctr"/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(one item)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1691680" y="4077072"/>
            <a:ext cx="2808312" cy="1008112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CCFF33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Uncountable nouns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4716016" y="1988840"/>
            <a:ext cx="2808312" cy="792088"/>
          </a:xfrm>
          <a:prstGeom prst="round2DiagRect">
            <a:avLst>
              <a:gd name="adj1" fmla="val 16667"/>
              <a:gd name="adj2" fmla="val 16425"/>
            </a:avLst>
          </a:prstGeom>
          <a:gradFill flip="none" rotWithShape="1">
            <a:gsLst>
              <a:gs pos="0">
                <a:srgbClr val="9999FF">
                  <a:shade val="30000"/>
                  <a:satMod val="115000"/>
                </a:srgbClr>
              </a:gs>
              <a:gs pos="50000">
                <a:srgbClr val="9999FF">
                  <a:shade val="67500"/>
                  <a:satMod val="115000"/>
                </a:srgbClr>
              </a:gs>
              <a:gs pos="100000">
                <a:srgbClr val="9999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are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4716016" y="2924944"/>
            <a:ext cx="2808312" cy="2160240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9999FF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Plural  nouns</a:t>
            </a:r>
          </a:p>
          <a:p>
            <a:pPr algn="ctr"/>
            <a:r>
              <a:rPr lang="tr-T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(more than oneitem)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2267744" y="2636912"/>
            <a:ext cx="1656184" cy="432048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u</a:t>
            </a:r>
            <a:r>
              <a:rPr lang="tr-TR" b="1" dirty="0" smtClean="0"/>
              <a:t>sed for</a:t>
            </a:r>
            <a:endParaRPr lang="en-US" b="1" dirty="0"/>
          </a:p>
        </p:txBody>
      </p:sp>
      <p:sp>
        <p:nvSpPr>
          <p:cNvPr id="32" name="Oval 31"/>
          <p:cNvSpPr/>
          <p:nvPr/>
        </p:nvSpPr>
        <p:spPr>
          <a:xfrm>
            <a:off x="5292080" y="2636912"/>
            <a:ext cx="1656184" cy="432048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u</a:t>
            </a:r>
            <a:r>
              <a:rPr lang="tr-TR" b="1" dirty="0" smtClean="0"/>
              <a:t>sed for</a:t>
            </a:r>
            <a:endParaRPr lang="en-US" b="1" dirty="0"/>
          </a:p>
        </p:txBody>
      </p:sp>
      <p:sp>
        <p:nvSpPr>
          <p:cNvPr id="33" name="Round Diagonal Corner Rectangle 32"/>
          <p:cNvSpPr/>
          <p:nvPr/>
        </p:nvSpPr>
        <p:spPr>
          <a:xfrm>
            <a:off x="1691680" y="5229200"/>
            <a:ext cx="2808312" cy="1008112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 a pen </a:t>
            </a:r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 the desk.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4716016" y="5229200"/>
            <a:ext cx="2808312" cy="1008112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are two pens </a:t>
            </a:r>
            <a:r>
              <a:rPr lang="tr-T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 the desk.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/>
        </p:nvSpPr>
        <p:spPr>
          <a:xfrm>
            <a:off x="971600" y="1052736"/>
            <a:ext cx="7128792" cy="792088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use “there is, there are” when we want to say that something exists or doesn’t exist.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1763688" y="-171400"/>
            <a:ext cx="5256584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IS, THERE ARE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3608" y="4221088"/>
            <a:ext cx="4007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apple on the tree.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" name="Picture 15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844824"/>
            <a:ext cx="2245990" cy="28812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indir.jpg"/>
          <p:cNvPicPr>
            <a:picLocks noChangeAspect="1"/>
          </p:cNvPicPr>
          <p:nvPr/>
        </p:nvPicPr>
        <p:blipFill>
          <a:blip r:embed="rId3" cstate="print"/>
          <a:srcRect l="48867"/>
          <a:stretch>
            <a:fillRect/>
          </a:stretch>
        </p:blipFill>
        <p:spPr>
          <a:xfrm>
            <a:off x="1475656" y="1988840"/>
            <a:ext cx="2109713" cy="23182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own Arrow 18"/>
          <p:cNvSpPr/>
          <p:nvPr/>
        </p:nvSpPr>
        <p:spPr>
          <a:xfrm>
            <a:off x="2195736" y="3789040"/>
            <a:ext cx="648072" cy="50405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60180" y="5013176"/>
            <a:ext cx="542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are 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three apple</a:t>
            </a:r>
            <a:r>
              <a:rPr lang="tr-TR" sz="2400" b="1" dirty="0" smtClean="0">
                <a:solidFill>
                  <a:srgbClr val="FF0000"/>
                </a:solidFill>
              </a:rPr>
              <a:t>s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on the tree.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rot="2147493">
            <a:off x="6098361" y="4435010"/>
            <a:ext cx="648072" cy="50405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 animBg="1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/>
        </p:nvSpPr>
        <p:spPr>
          <a:xfrm>
            <a:off x="971600" y="1052736"/>
            <a:ext cx="7128792" cy="792088"/>
          </a:xfrm>
          <a:prstGeom prst="round2DiagRect">
            <a:avLst>
              <a:gd name="adj1" fmla="val 16667"/>
              <a:gd name="adj2" fmla="val 16425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 use “there is, there are” when we want to say that something exists or doesn’t exist.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1763688" y="-171400"/>
            <a:ext cx="5256584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IS, THERE ARE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3608" y="4221088"/>
            <a:ext cx="4322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orange in the basket.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195736" y="3789040"/>
            <a:ext cx="648072" cy="50405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60180" y="5013176"/>
            <a:ext cx="542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are 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four orange</a:t>
            </a:r>
            <a:r>
              <a:rPr lang="tr-TR" sz="2400" b="1" dirty="0" smtClean="0">
                <a:solidFill>
                  <a:srgbClr val="FF0000"/>
                </a:solidFill>
              </a:rPr>
              <a:t>s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the basket.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" name="Picture 10" descr="images (13).jpg"/>
          <p:cNvPicPr>
            <a:picLocks noChangeAspect="1"/>
          </p:cNvPicPr>
          <p:nvPr/>
        </p:nvPicPr>
        <p:blipFill>
          <a:blip r:embed="rId2" cstate="print"/>
          <a:srcRect t="22909" b="8365"/>
          <a:stretch>
            <a:fillRect/>
          </a:stretch>
        </p:blipFill>
        <p:spPr>
          <a:xfrm>
            <a:off x="1619672" y="1916832"/>
            <a:ext cx="1819275" cy="1728192"/>
          </a:xfrm>
          <a:prstGeom prst="rect">
            <a:avLst/>
          </a:prstGeom>
        </p:spPr>
      </p:pic>
      <p:pic>
        <p:nvPicPr>
          <p:cNvPr id="12" name="Picture 11" descr="indir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060848"/>
            <a:ext cx="2143125" cy="2143125"/>
          </a:xfrm>
          <a:prstGeom prst="rect">
            <a:avLst/>
          </a:prstGeom>
        </p:spPr>
      </p:pic>
      <p:sp>
        <p:nvSpPr>
          <p:cNvPr id="21" name="Down Arrow 20"/>
          <p:cNvSpPr/>
          <p:nvPr/>
        </p:nvSpPr>
        <p:spPr>
          <a:xfrm rot="2147493">
            <a:off x="6179719" y="3881431"/>
            <a:ext cx="648072" cy="1028532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Callout 12"/>
          <p:cNvSpPr/>
          <p:nvPr/>
        </p:nvSpPr>
        <p:spPr>
          <a:xfrm>
            <a:off x="2987824" y="2204864"/>
            <a:ext cx="2232248" cy="576064"/>
          </a:xfrm>
          <a:prstGeom prst="leftArrowCallou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orange</a:t>
            </a:r>
            <a:endParaRPr lang="en-US" sz="2800" b="1" dirty="0"/>
          </a:p>
        </p:txBody>
      </p:sp>
      <p:sp>
        <p:nvSpPr>
          <p:cNvPr id="14" name="Left Arrow Callout 13"/>
          <p:cNvSpPr/>
          <p:nvPr/>
        </p:nvSpPr>
        <p:spPr>
          <a:xfrm>
            <a:off x="2987824" y="2996952"/>
            <a:ext cx="2232248" cy="576064"/>
          </a:xfrm>
          <a:prstGeom prst="leftArrowCallout">
            <a:avLst/>
          </a:prstGeo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basket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 animBg="1"/>
      <p:bldP spid="20" grpId="0"/>
      <p:bldP spid="2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odern_office_desk_for_staff.jpg"/>
          <p:cNvPicPr>
            <a:picLocks noChangeAspect="1"/>
          </p:cNvPicPr>
          <p:nvPr/>
        </p:nvPicPr>
        <p:blipFill>
          <a:blip r:embed="rId2" cstate="print"/>
          <a:srcRect b="20755"/>
          <a:stretch>
            <a:fillRect/>
          </a:stretch>
        </p:blipFill>
        <p:spPr>
          <a:xfrm>
            <a:off x="1569907" y="1052736"/>
            <a:ext cx="6026429" cy="3600400"/>
          </a:xfrm>
          <a:prstGeom prst="rect">
            <a:avLst/>
          </a:prstGeom>
        </p:spPr>
      </p:pic>
      <p:sp>
        <p:nvSpPr>
          <p:cNvPr id="15" name="Round Diagonal Corner Rectangle 14"/>
          <p:cNvSpPr/>
          <p:nvPr/>
        </p:nvSpPr>
        <p:spPr>
          <a:xfrm>
            <a:off x="1763688" y="-171400"/>
            <a:ext cx="5256584" cy="1080120"/>
          </a:xfrm>
          <a:prstGeom prst="round2DiagRect">
            <a:avLst>
              <a:gd name="adj1" fmla="val 16667"/>
              <a:gd name="adj2" fmla="val 1642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THERE IS, THERE ARE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5301208"/>
            <a:ext cx="3783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chair in the office.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9712" y="4797152"/>
            <a:ext cx="5712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are 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two armchair</a:t>
            </a:r>
            <a:r>
              <a:rPr lang="tr-TR" sz="2400" b="1" dirty="0" smtClean="0">
                <a:solidFill>
                  <a:srgbClr val="FF0000"/>
                </a:solidFill>
              </a:rPr>
              <a:t>s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the office.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Left Arrow Callout 12"/>
          <p:cNvSpPr/>
          <p:nvPr/>
        </p:nvSpPr>
        <p:spPr>
          <a:xfrm>
            <a:off x="4139952" y="2636912"/>
            <a:ext cx="4664784" cy="576064"/>
          </a:xfrm>
          <a:prstGeom prst="leftArrowCallout">
            <a:avLst>
              <a:gd name="adj1" fmla="val 25000"/>
              <a:gd name="adj2" fmla="val 27442"/>
              <a:gd name="adj3" fmla="val 25000"/>
              <a:gd name="adj4" fmla="val 32703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chair</a:t>
            </a:r>
            <a:endParaRPr lang="en-US" sz="2800" b="1" dirty="0"/>
          </a:p>
        </p:txBody>
      </p:sp>
      <p:sp>
        <p:nvSpPr>
          <p:cNvPr id="14" name="Left Arrow Callout 13"/>
          <p:cNvSpPr/>
          <p:nvPr/>
        </p:nvSpPr>
        <p:spPr>
          <a:xfrm>
            <a:off x="5364088" y="1772816"/>
            <a:ext cx="3456384" cy="57606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44997"/>
            </a:avLst>
          </a:prstGeo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armchair</a:t>
            </a:r>
            <a:endParaRPr lang="en-US" sz="2800" b="1" dirty="0"/>
          </a:p>
        </p:txBody>
      </p:sp>
      <p:sp>
        <p:nvSpPr>
          <p:cNvPr id="17" name="Left Arrow Callout 16"/>
          <p:cNvSpPr/>
          <p:nvPr/>
        </p:nvSpPr>
        <p:spPr>
          <a:xfrm>
            <a:off x="6228184" y="3573016"/>
            <a:ext cx="2576552" cy="576064"/>
          </a:xfrm>
          <a:prstGeom prst="leftArrowCallout">
            <a:avLst>
              <a:gd name="adj1" fmla="val 25000"/>
              <a:gd name="adj2" fmla="val 27442"/>
              <a:gd name="adj3" fmla="val 25000"/>
              <a:gd name="adj4" fmla="val 58364"/>
            </a:avLst>
          </a:prstGeom>
          <a:solidFill>
            <a:srgbClr val="FF66CC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table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39752" y="5733256"/>
            <a:ext cx="380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There is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table in the office.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0" grpId="0"/>
      <p:bldP spid="13" grpId="0" animBg="1"/>
      <p:bldP spid="14" grpId="0" animBg="1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581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THERE IS THERE ARE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Nihat</dc:creator>
  <cp:lastModifiedBy>Nihat</cp:lastModifiedBy>
  <cp:revision>41</cp:revision>
  <dcterms:created xsi:type="dcterms:W3CDTF">2012-11-11T11:10:08Z</dcterms:created>
  <dcterms:modified xsi:type="dcterms:W3CDTF">2012-11-11T19:33:24Z</dcterms:modified>
</cp:coreProperties>
</file>