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1" r:id="rId2"/>
    <p:sldId id="264" r:id="rId3"/>
    <p:sldId id="272" r:id="rId4"/>
    <p:sldId id="273" r:id="rId5"/>
    <p:sldId id="274" r:id="rId6"/>
    <p:sldId id="265" r:id="rId7"/>
    <p:sldId id="275" r:id="rId8"/>
    <p:sldId id="269" r:id="rId9"/>
    <p:sldId id="277" r:id="rId10"/>
    <p:sldId id="267" r:id="rId11"/>
    <p:sldId id="278" r:id="rId12"/>
    <p:sldId id="279" r:id="rId13"/>
    <p:sldId id="286" r:id="rId14"/>
    <p:sldId id="266" r:id="rId15"/>
    <p:sldId id="280" r:id="rId16"/>
    <p:sldId id="281" r:id="rId17"/>
    <p:sldId id="268" r:id="rId18"/>
    <p:sldId id="282" r:id="rId19"/>
    <p:sldId id="287" r:id="rId20"/>
    <p:sldId id="271" r:id="rId21"/>
    <p:sldId id="289"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64051" autoAdjust="0"/>
  </p:normalViewPr>
  <p:slideViewPr>
    <p:cSldViewPr snapToGrid="0" showGuides="1">
      <p:cViewPr varScale="1">
        <p:scale>
          <a:sx n="80" d="100"/>
          <a:sy n="80" d="100"/>
        </p:scale>
        <p:origin x="168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5D9F6F-5562-4007-8395-64E726269DC9}"/>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a:t>OMHRP Meeting</a:t>
            </a:r>
          </a:p>
        </p:txBody>
      </p:sp>
      <p:sp>
        <p:nvSpPr>
          <p:cNvPr id="3" name="Date Placeholder 2">
            <a:extLst>
              <a:ext uri="{FF2B5EF4-FFF2-40B4-BE49-F238E27FC236}">
                <a16:creationId xmlns:a16="http://schemas.microsoft.com/office/drawing/2014/main" id="{F337DE9E-2592-422F-A444-1C9B15F53558}"/>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3537BB6-F292-4596-8BCE-537C9321E05E}" type="datetimeFigureOut">
              <a:rPr lang="en-US" smtClean="0"/>
              <a:t>2/13/2018</a:t>
            </a:fld>
            <a:endParaRPr lang="en-US"/>
          </a:p>
        </p:txBody>
      </p:sp>
      <p:sp>
        <p:nvSpPr>
          <p:cNvPr id="4" name="Footer Placeholder 3">
            <a:extLst>
              <a:ext uri="{FF2B5EF4-FFF2-40B4-BE49-F238E27FC236}">
                <a16:creationId xmlns:a16="http://schemas.microsoft.com/office/drawing/2014/main" id="{020B7A2F-2E68-4703-8591-15C8419E7067}"/>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A2BB092-9C2E-477F-8265-21AC5DFF68F4}"/>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87D27F1-4EA5-4A8D-9E07-3AB12DADF232}" type="slidenum">
              <a:rPr lang="en-US" smtClean="0"/>
              <a:t>‹#›</a:t>
            </a:fld>
            <a:endParaRPr lang="en-US"/>
          </a:p>
        </p:txBody>
      </p:sp>
    </p:spTree>
    <p:extLst>
      <p:ext uri="{BB962C8B-B14F-4D97-AF65-F5344CB8AC3E}">
        <p14:creationId xmlns:p14="http://schemas.microsoft.com/office/powerpoint/2010/main" val="264697149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a:t>OMHRP Meeting</a:t>
            </a: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0603D69-4156-4057-84D2-81F0671BE24B}" type="datetimeFigureOut">
              <a:rPr lang="en-US" smtClean="0"/>
              <a:t>2/13/2018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A168153-6F72-4EFC-BBA5-B497CE95021D}" type="slidenum">
              <a:rPr lang="en-US" smtClean="0"/>
              <a:t>‹#›</a:t>
            </a:fld>
            <a:endParaRPr lang="en-US"/>
          </a:p>
        </p:txBody>
      </p:sp>
    </p:spTree>
    <p:extLst>
      <p:ext uri="{BB962C8B-B14F-4D97-AF65-F5344CB8AC3E}">
        <p14:creationId xmlns:p14="http://schemas.microsoft.com/office/powerpoint/2010/main" val="157386424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it one position or a wide-spread?</a:t>
            </a:r>
          </a:p>
        </p:txBody>
      </p:sp>
      <p:sp>
        <p:nvSpPr>
          <p:cNvPr id="4" name="Slide Number Placeholder 3"/>
          <p:cNvSpPr>
            <a:spLocks noGrp="1"/>
          </p:cNvSpPr>
          <p:nvPr>
            <p:ph type="sldNum" sz="quarter" idx="10"/>
          </p:nvPr>
        </p:nvSpPr>
        <p:spPr/>
        <p:txBody>
          <a:bodyPr/>
          <a:lstStyle/>
          <a:p>
            <a:fld id="{2A168153-6F72-4EFC-BBA5-B497CE95021D}" type="slidenum">
              <a:rPr lang="en-US" smtClean="0"/>
              <a:t>2</a:t>
            </a:fld>
            <a:endParaRPr lang="en-US"/>
          </a:p>
        </p:txBody>
      </p:sp>
      <p:sp>
        <p:nvSpPr>
          <p:cNvPr id="5" name="Header Placeholder 4">
            <a:extLst>
              <a:ext uri="{FF2B5EF4-FFF2-40B4-BE49-F238E27FC236}">
                <a16:creationId xmlns:a16="http://schemas.microsoft.com/office/drawing/2014/main" id="{FFD823F6-4D21-4E85-A505-0A8D59538464}"/>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1186476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17</a:t>
            </a:fld>
            <a:endParaRPr lang="en-US"/>
          </a:p>
        </p:txBody>
      </p:sp>
      <p:sp>
        <p:nvSpPr>
          <p:cNvPr id="5" name="Header Placeholder 4">
            <a:extLst>
              <a:ext uri="{FF2B5EF4-FFF2-40B4-BE49-F238E27FC236}">
                <a16:creationId xmlns:a16="http://schemas.microsoft.com/office/drawing/2014/main" id="{502B4CB3-C2CC-492A-B337-4EE17737E0D4}"/>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940262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lawsuits have a 2-3 year statute of limitations meaning an employee has up to 3 years to sue an employer.  </a:t>
            </a:r>
          </a:p>
        </p:txBody>
      </p:sp>
      <p:sp>
        <p:nvSpPr>
          <p:cNvPr id="4" name="Slide Number Placeholder 3"/>
          <p:cNvSpPr>
            <a:spLocks noGrp="1"/>
          </p:cNvSpPr>
          <p:nvPr>
            <p:ph type="sldNum" sz="quarter" idx="10"/>
          </p:nvPr>
        </p:nvSpPr>
        <p:spPr/>
        <p:txBody>
          <a:bodyPr/>
          <a:lstStyle/>
          <a:p>
            <a:fld id="{2A168153-6F72-4EFC-BBA5-B497CE95021D}" type="slidenum">
              <a:rPr lang="en-US" smtClean="0"/>
              <a:t>18</a:t>
            </a:fld>
            <a:endParaRPr lang="en-US"/>
          </a:p>
        </p:txBody>
      </p:sp>
      <p:sp>
        <p:nvSpPr>
          <p:cNvPr id="5" name="Header Placeholder 4">
            <a:extLst>
              <a:ext uri="{FF2B5EF4-FFF2-40B4-BE49-F238E27FC236}">
                <a16:creationId xmlns:a16="http://schemas.microsoft.com/office/drawing/2014/main" id="{64B36AA2-29B0-4C57-B5DE-375F894DB7CB}"/>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125680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19</a:t>
            </a:fld>
            <a:endParaRPr lang="en-US"/>
          </a:p>
        </p:txBody>
      </p:sp>
      <p:sp>
        <p:nvSpPr>
          <p:cNvPr id="5" name="Header Placeholder 4">
            <a:extLst>
              <a:ext uri="{FF2B5EF4-FFF2-40B4-BE49-F238E27FC236}">
                <a16:creationId xmlns:a16="http://schemas.microsoft.com/office/drawing/2014/main" id="{287E0E11-C9CB-47D1-9F7A-7AD0F184AF4A}"/>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1367001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20</a:t>
            </a:fld>
            <a:endParaRPr lang="en-US"/>
          </a:p>
        </p:txBody>
      </p:sp>
      <p:sp>
        <p:nvSpPr>
          <p:cNvPr id="5" name="Header Placeholder 4">
            <a:extLst>
              <a:ext uri="{FF2B5EF4-FFF2-40B4-BE49-F238E27FC236}">
                <a16:creationId xmlns:a16="http://schemas.microsoft.com/office/drawing/2014/main" id="{FE71E306-9529-4C9E-AA0A-EBDF09875D91}"/>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765338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To make out prima facie case of age discrimination under </a:t>
            </a:r>
            <a:r>
              <a:rPr lang="en-US" i="1" dirty="0"/>
              <a:t>McDonnell Douglas</a:t>
            </a:r>
            <a:r>
              <a:rPr lang="en-US" dirty="0"/>
              <a:t>, employees affected by reduction in force (RIF) must show that they (</a:t>
            </a:r>
            <a:r>
              <a:rPr lang="en-US" dirty="0" err="1"/>
              <a:t>i</a:t>
            </a:r>
            <a:r>
              <a:rPr lang="en-US" dirty="0"/>
              <a:t>) were within a protected age group, (ii) were doing satisfactory work, (iii) were discharged despite the adequacy of their work, and (iv) have some evidence the employer intended to discriminate; prima facie hurdle is not an onerous one.</a:t>
            </a:r>
            <a:br>
              <a:rPr lang="en-US" dirty="0"/>
            </a:br>
            <a:br>
              <a:rPr lang="en-US" dirty="0"/>
            </a:br>
            <a:r>
              <a:rPr lang="en-US" u="sng" dirty="0" err="1"/>
              <a:t>Paup</a:t>
            </a:r>
            <a:r>
              <a:rPr lang="en-US" u="sng" dirty="0"/>
              <a:t> v. Gear Prod., Inc.</a:t>
            </a:r>
            <a:r>
              <a:rPr lang="en-US" dirty="0"/>
              <a:t>, 327 F. </a:t>
            </a:r>
            <a:r>
              <a:rPr lang="en-US" dirty="0" err="1"/>
              <a:t>App'x</a:t>
            </a:r>
            <a:r>
              <a:rPr lang="en-US" dirty="0"/>
              <a:t> 100 (10th Cir. 2009)</a:t>
            </a:r>
          </a:p>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3</a:t>
            </a:fld>
            <a:endParaRPr lang="en-US"/>
          </a:p>
        </p:txBody>
      </p:sp>
      <p:sp>
        <p:nvSpPr>
          <p:cNvPr id="5" name="Header Placeholder 4">
            <a:extLst>
              <a:ext uri="{FF2B5EF4-FFF2-40B4-BE49-F238E27FC236}">
                <a16:creationId xmlns:a16="http://schemas.microsoft.com/office/drawing/2014/main" id="{F7B59D3B-26D7-4110-96AB-A2CCC6895637}"/>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1487709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4</a:t>
            </a:fld>
            <a:endParaRPr lang="en-US"/>
          </a:p>
        </p:txBody>
      </p:sp>
      <p:sp>
        <p:nvSpPr>
          <p:cNvPr id="5" name="Header Placeholder 4">
            <a:extLst>
              <a:ext uri="{FF2B5EF4-FFF2-40B4-BE49-F238E27FC236}">
                <a16:creationId xmlns:a16="http://schemas.microsoft.com/office/drawing/2014/main" id="{1C83BC1A-DEE6-46AD-AA81-7EF5EAD019A3}"/>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2387333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committee then agreed to rank each of the eight employees on a five-point scale in each of the following categories: </a:t>
            </a:r>
            <a:r>
              <a:rPr lang="en-US" b="1" dirty="0"/>
              <a:t>flexibility, sense of urgency, initiative, self-starter, multitasking abilities, accuracy, and attitude. </a:t>
            </a:r>
            <a:r>
              <a:rPr lang="en-US" b="1" u="sng" dirty="0">
                <a:highlight>
                  <a:srgbClr val="FFFF00"/>
                </a:highlight>
              </a:rPr>
              <a:t>The three lowest-ranked employees would be released.</a:t>
            </a:r>
          </a:p>
          <a:p>
            <a:endParaRPr lang="en-US" dirty="0"/>
          </a:p>
          <a:p>
            <a:r>
              <a:rPr lang="en-US" dirty="0"/>
              <a:t>**2 After committee members finished scoring each employee, the committee disbanded while either Mr. Brenton or Ms. Bond compiled the scores. The scores were as follows, together with each employee's age at the time, and the three plaintiffs before us noted in bold:</a:t>
            </a:r>
          </a:p>
          <a:p>
            <a:r>
              <a:rPr lang="en-US" b="1" dirty="0"/>
              <a:t>When the other committee members returned, they were told that Ms. </a:t>
            </a:r>
            <a:r>
              <a:rPr lang="en-US" b="1" dirty="0" err="1"/>
              <a:t>Shuffitt</a:t>
            </a:r>
            <a:r>
              <a:rPr lang="en-US" b="1" dirty="0"/>
              <a:t>, Ms. </a:t>
            </a:r>
            <a:r>
              <a:rPr lang="en-US" b="1" dirty="0" err="1"/>
              <a:t>Paup</a:t>
            </a:r>
            <a:r>
              <a:rPr lang="en-US" b="1" dirty="0"/>
              <a:t>, and Ms. </a:t>
            </a:r>
            <a:r>
              <a:rPr lang="en-US" b="1" dirty="0" err="1"/>
              <a:t>Coffelt</a:t>
            </a:r>
            <a:r>
              <a:rPr lang="en-US" b="1" dirty="0"/>
              <a:t> would be discharged. They were not informed of the employees' scores in the rankings. Neither were they informed that Ms. Bond or Mr. Brenton deviated from the plan to discharge the three lowest-ranked employees by selecting Ms. </a:t>
            </a:r>
            <a:r>
              <a:rPr lang="en-US" b="1" dirty="0" err="1"/>
              <a:t>Coffelt</a:t>
            </a:r>
            <a:r>
              <a:rPr lang="en-US" b="1" dirty="0"/>
              <a:t>, rather than Ms. West, for discharge.</a:t>
            </a:r>
          </a:p>
          <a:p>
            <a:br>
              <a:rPr lang="en-US" dirty="0"/>
            </a:br>
            <a:r>
              <a:rPr lang="en-US" u="sng" dirty="0" err="1"/>
              <a:t>Paup</a:t>
            </a:r>
            <a:r>
              <a:rPr lang="en-US" u="sng" dirty="0"/>
              <a:t> v. Gear Prod., Inc.</a:t>
            </a:r>
            <a:r>
              <a:rPr lang="en-US" dirty="0"/>
              <a:t>, 327 F. </a:t>
            </a:r>
            <a:r>
              <a:rPr lang="en-US" dirty="0" err="1"/>
              <a:t>App'x</a:t>
            </a:r>
            <a:r>
              <a:rPr lang="en-US" dirty="0"/>
              <a:t> 100, 103 (10th Cir. 2009)</a:t>
            </a:r>
          </a:p>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5</a:t>
            </a:fld>
            <a:endParaRPr lang="en-US"/>
          </a:p>
        </p:txBody>
      </p:sp>
      <p:sp>
        <p:nvSpPr>
          <p:cNvPr id="5" name="Header Placeholder 4">
            <a:extLst>
              <a:ext uri="{FF2B5EF4-FFF2-40B4-BE49-F238E27FC236}">
                <a16:creationId xmlns:a16="http://schemas.microsoft.com/office/drawing/2014/main" id="{D8AD413D-2FB5-4F7B-808A-6051030C19A0}"/>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1470716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7</a:t>
            </a:fld>
            <a:endParaRPr lang="en-US"/>
          </a:p>
        </p:txBody>
      </p:sp>
      <p:sp>
        <p:nvSpPr>
          <p:cNvPr id="5" name="Header Placeholder 4">
            <a:extLst>
              <a:ext uri="{FF2B5EF4-FFF2-40B4-BE49-F238E27FC236}">
                <a16:creationId xmlns:a16="http://schemas.microsoft.com/office/drawing/2014/main" id="{6EF994FA-32AB-4766-AB96-4E5F0290D70E}"/>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332714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8</a:t>
            </a:fld>
            <a:endParaRPr lang="en-US"/>
          </a:p>
        </p:txBody>
      </p:sp>
      <p:sp>
        <p:nvSpPr>
          <p:cNvPr id="5" name="Header Placeholder 4">
            <a:extLst>
              <a:ext uri="{FF2B5EF4-FFF2-40B4-BE49-F238E27FC236}">
                <a16:creationId xmlns:a16="http://schemas.microsoft.com/office/drawing/2014/main" id="{0459AC22-D8F8-407B-B988-BA41BDA64BBA}"/>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2501181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OKC has a benefits guide they will share.  If you would like to see it, please let me know.</a:t>
            </a:r>
          </a:p>
        </p:txBody>
      </p:sp>
      <p:sp>
        <p:nvSpPr>
          <p:cNvPr id="4" name="Slide Number Placeholder 3"/>
          <p:cNvSpPr>
            <a:spLocks noGrp="1"/>
          </p:cNvSpPr>
          <p:nvPr>
            <p:ph type="sldNum" sz="quarter" idx="10"/>
          </p:nvPr>
        </p:nvSpPr>
        <p:spPr/>
        <p:txBody>
          <a:bodyPr/>
          <a:lstStyle/>
          <a:p>
            <a:fld id="{2A168153-6F72-4EFC-BBA5-B497CE95021D}" type="slidenum">
              <a:rPr lang="en-US" smtClean="0"/>
              <a:t>9</a:t>
            </a:fld>
            <a:endParaRPr lang="en-US"/>
          </a:p>
        </p:txBody>
      </p:sp>
      <p:sp>
        <p:nvSpPr>
          <p:cNvPr id="5" name="Header Placeholder 4">
            <a:extLst>
              <a:ext uri="{FF2B5EF4-FFF2-40B4-BE49-F238E27FC236}">
                <a16:creationId xmlns:a16="http://schemas.microsoft.com/office/drawing/2014/main" id="{1A685CCB-28C1-4A92-9C6C-17A5BA4F1CFA}"/>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2196203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https://www.fmlainsights.com/</a:t>
            </a:r>
          </a:p>
        </p:txBody>
      </p:sp>
      <p:sp>
        <p:nvSpPr>
          <p:cNvPr id="4" name="Slide Number Placeholder 3"/>
          <p:cNvSpPr>
            <a:spLocks noGrp="1"/>
          </p:cNvSpPr>
          <p:nvPr>
            <p:ph type="sldNum" sz="quarter" idx="10"/>
          </p:nvPr>
        </p:nvSpPr>
        <p:spPr/>
        <p:txBody>
          <a:bodyPr/>
          <a:lstStyle/>
          <a:p>
            <a:fld id="{2A168153-6F72-4EFC-BBA5-B497CE95021D}" type="slidenum">
              <a:rPr lang="en-US" smtClean="0"/>
              <a:t>11</a:t>
            </a:fld>
            <a:endParaRPr lang="en-US"/>
          </a:p>
        </p:txBody>
      </p:sp>
      <p:sp>
        <p:nvSpPr>
          <p:cNvPr id="5" name="Header Placeholder 4">
            <a:extLst>
              <a:ext uri="{FF2B5EF4-FFF2-40B4-BE49-F238E27FC236}">
                <a16:creationId xmlns:a16="http://schemas.microsoft.com/office/drawing/2014/main" id="{E04E9841-5764-43ED-B723-D4DC1F4725C9}"/>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586444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latin typeface="Cambria" panose="02040503050406030204" pitchFamily="18" charset="0"/>
              </a:rPr>
              <a:t>because national origin, immigration status, marital status and other protected information may be disclosed on these forms or in the documents provided for their completion. </a:t>
            </a:r>
            <a:endParaRPr lang="en-US" dirty="0"/>
          </a:p>
        </p:txBody>
      </p:sp>
      <p:sp>
        <p:nvSpPr>
          <p:cNvPr id="4" name="Slide Number Placeholder 3"/>
          <p:cNvSpPr>
            <a:spLocks noGrp="1"/>
          </p:cNvSpPr>
          <p:nvPr>
            <p:ph type="sldNum" sz="quarter" idx="10"/>
          </p:nvPr>
        </p:nvSpPr>
        <p:spPr/>
        <p:txBody>
          <a:bodyPr/>
          <a:lstStyle/>
          <a:p>
            <a:fld id="{2A168153-6F72-4EFC-BBA5-B497CE95021D}" type="slidenum">
              <a:rPr lang="en-US" smtClean="0"/>
              <a:t>16</a:t>
            </a:fld>
            <a:endParaRPr lang="en-US"/>
          </a:p>
        </p:txBody>
      </p:sp>
      <p:sp>
        <p:nvSpPr>
          <p:cNvPr id="5" name="Header Placeholder 4">
            <a:extLst>
              <a:ext uri="{FF2B5EF4-FFF2-40B4-BE49-F238E27FC236}">
                <a16:creationId xmlns:a16="http://schemas.microsoft.com/office/drawing/2014/main" id="{C981AD8C-0FA7-4012-8FBF-1297569747B2}"/>
              </a:ext>
            </a:extLst>
          </p:cNvPr>
          <p:cNvSpPr>
            <a:spLocks noGrp="1"/>
          </p:cNvSpPr>
          <p:nvPr>
            <p:ph type="hdr" sz="quarter" idx="11"/>
          </p:nvPr>
        </p:nvSpPr>
        <p:spPr/>
        <p:txBody>
          <a:bodyPr/>
          <a:lstStyle/>
          <a:p>
            <a:r>
              <a:rPr lang="en-US"/>
              <a:t>OMHRP Meeting</a:t>
            </a:r>
          </a:p>
        </p:txBody>
      </p:sp>
    </p:spTree>
    <p:extLst>
      <p:ext uri="{BB962C8B-B14F-4D97-AF65-F5344CB8AC3E}">
        <p14:creationId xmlns:p14="http://schemas.microsoft.com/office/powerpoint/2010/main" val="4040876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EA4EA-0F33-410E-B5B2-B76446078A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94B211-EB36-4AE3-BFC7-C02EA93570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165972-C4C1-456E-9357-B1B1319ACDAC}"/>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5" name="Footer Placeholder 4">
            <a:extLst>
              <a:ext uri="{FF2B5EF4-FFF2-40B4-BE49-F238E27FC236}">
                <a16:creationId xmlns:a16="http://schemas.microsoft.com/office/drawing/2014/main" id="{20BF1DC4-6B7E-461B-BF92-251CCBA22B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0686C2-04BA-452B-BBBE-5A248E9784E1}"/>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176862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B89F3-4801-4B43-899A-CD8B0009E9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D6DD5C-C86A-49E7-9E59-872E3688B38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3DBB92-854B-4631-A283-62382C29219E}"/>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5" name="Footer Placeholder 4">
            <a:extLst>
              <a:ext uri="{FF2B5EF4-FFF2-40B4-BE49-F238E27FC236}">
                <a16:creationId xmlns:a16="http://schemas.microsoft.com/office/drawing/2014/main" id="{12E8C74A-507E-42BA-B5FF-C653B03D95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DF782-60C9-4ABD-ACF9-CFA790DF3678}"/>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301432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E58BC-785F-4B47-8605-F985EA4E64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503B88-57FF-4DF4-9C92-A03E7626BA7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C3D18F-ECE6-4BD0-848D-062939D29691}"/>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5" name="Footer Placeholder 4">
            <a:extLst>
              <a:ext uri="{FF2B5EF4-FFF2-40B4-BE49-F238E27FC236}">
                <a16:creationId xmlns:a16="http://schemas.microsoft.com/office/drawing/2014/main" id="{83971F22-D8C2-428D-85DC-E1303E0C83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A87936-E4FC-4143-8C1B-7BBF8CA48BF1}"/>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2691409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927B2-DB2A-4CB8-808C-11A11A6915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778ACB-3C99-42E2-8D26-4F378118B1F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E05A59-F29B-43CB-970B-3B50EC84746F}"/>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5" name="Footer Placeholder 4">
            <a:extLst>
              <a:ext uri="{FF2B5EF4-FFF2-40B4-BE49-F238E27FC236}">
                <a16:creationId xmlns:a16="http://schemas.microsoft.com/office/drawing/2014/main" id="{9CD85568-83B2-4E9F-B0BC-6601631593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41F60-75AB-47A1-B6A7-EBF1C6EF72E3}"/>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417429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02E15-0DAA-4059-A20E-6514868CE1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088801-BD64-4737-BA7B-95B9DF472B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03E13E-E7A4-4231-A8C2-D6E5198FC1F6}"/>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5" name="Footer Placeholder 4">
            <a:extLst>
              <a:ext uri="{FF2B5EF4-FFF2-40B4-BE49-F238E27FC236}">
                <a16:creationId xmlns:a16="http://schemas.microsoft.com/office/drawing/2014/main" id="{33DFCC4A-9A85-4FED-97E0-8463F211FE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5CAB05-FFC4-4B09-94A8-8655A2962B27}"/>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1596272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31A68-9A25-4CF1-9678-D50D21F03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12A6ED-8627-4750-A292-11EF33CE4CC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D9A97B-7477-401D-B902-1C7CF20E81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A6F89D-AE86-4935-926E-D28A2ACB29F4}"/>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6" name="Footer Placeholder 5">
            <a:extLst>
              <a:ext uri="{FF2B5EF4-FFF2-40B4-BE49-F238E27FC236}">
                <a16:creationId xmlns:a16="http://schemas.microsoft.com/office/drawing/2014/main" id="{FF0EA4F0-53D9-4E91-98A6-EF5CD91633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B6FB0E-2184-46DE-ACDC-8E402CD1CED0}"/>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261087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BFFAD-D992-4084-91E8-4C2D1C7C18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9CDCEE-ADC7-4E40-BFA4-303A29595D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B6F24E2-FFF2-4549-BBA5-6056A6C6ABE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E3B180-8FFC-4111-AAAF-62586ABCC6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617D89D-3F8A-49EB-BC98-C64EBE0EE6F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39DD22-1C4D-46B5-96A3-D5EFDD44A079}"/>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8" name="Footer Placeholder 7">
            <a:extLst>
              <a:ext uri="{FF2B5EF4-FFF2-40B4-BE49-F238E27FC236}">
                <a16:creationId xmlns:a16="http://schemas.microsoft.com/office/drawing/2014/main" id="{05EFF765-5700-4664-B0D0-C1BD6748E3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563411-40FD-4C5E-B331-C6D771282114}"/>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246896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CE6DD-845B-4A19-865E-AA64178071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4E8918-61E8-48E1-B05C-5EA0C3EFC378}"/>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4" name="Footer Placeholder 3">
            <a:extLst>
              <a:ext uri="{FF2B5EF4-FFF2-40B4-BE49-F238E27FC236}">
                <a16:creationId xmlns:a16="http://schemas.microsoft.com/office/drawing/2014/main" id="{85F39975-0C49-4E11-B541-C38DE99161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621A55-10F8-4683-A1F0-A24D26141498}"/>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383370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3DBB62-A484-4DBA-A6FE-478F57C74D41}"/>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3" name="Footer Placeholder 2">
            <a:extLst>
              <a:ext uri="{FF2B5EF4-FFF2-40B4-BE49-F238E27FC236}">
                <a16:creationId xmlns:a16="http://schemas.microsoft.com/office/drawing/2014/main" id="{85F147DB-8B4A-4478-AD65-7CE0D8FB6D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08D743-B582-44AE-9A6E-714E7B67FED2}"/>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139305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BC7A3-5756-4B58-A625-CE1CD91C57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0FA43C-5658-409F-B4C1-A396647CFD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59B7D2-0DF4-429B-8C15-CB53A78045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BE6564-7EF6-4DDC-A6E5-68B035EC76E2}"/>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6" name="Footer Placeholder 5">
            <a:extLst>
              <a:ext uri="{FF2B5EF4-FFF2-40B4-BE49-F238E27FC236}">
                <a16:creationId xmlns:a16="http://schemas.microsoft.com/office/drawing/2014/main" id="{7B4D7D99-A468-4941-9AB2-811181CDDA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23FFA9-4627-417B-B1C5-796E32D0D8E7}"/>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4151759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A6D28-CFC2-4229-AB7C-8602F99AB5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828D17-18F0-448F-9A63-856A34AD25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9B59D8-15DC-4366-8512-B9408823AB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BFB16C-82C9-421B-B9CC-C2D2DA640DF3}"/>
              </a:ext>
            </a:extLst>
          </p:cNvPr>
          <p:cNvSpPr>
            <a:spLocks noGrp="1"/>
          </p:cNvSpPr>
          <p:nvPr>
            <p:ph type="dt" sz="half" idx="10"/>
          </p:nvPr>
        </p:nvSpPr>
        <p:spPr/>
        <p:txBody>
          <a:bodyPr/>
          <a:lstStyle/>
          <a:p>
            <a:fld id="{E57F658E-038D-4A1B-9497-F766CFFD9B6C}" type="datetimeFigureOut">
              <a:rPr lang="en-US" smtClean="0"/>
              <a:t>2/13/2018</a:t>
            </a:fld>
            <a:endParaRPr lang="en-US"/>
          </a:p>
        </p:txBody>
      </p:sp>
      <p:sp>
        <p:nvSpPr>
          <p:cNvPr id="6" name="Footer Placeholder 5">
            <a:extLst>
              <a:ext uri="{FF2B5EF4-FFF2-40B4-BE49-F238E27FC236}">
                <a16:creationId xmlns:a16="http://schemas.microsoft.com/office/drawing/2014/main" id="{A5898C4C-B681-41A8-8399-96F61050B9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82B8DE-6AC2-4A6F-8975-B0897016B416}"/>
              </a:ext>
            </a:extLst>
          </p:cNvPr>
          <p:cNvSpPr>
            <a:spLocks noGrp="1"/>
          </p:cNvSpPr>
          <p:nvPr>
            <p:ph type="sldNum" sz="quarter" idx="12"/>
          </p:nvPr>
        </p:nvSpPr>
        <p:spPr/>
        <p:txBody>
          <a:bodyPr/>
          <a:lstStyle/>
          <a:p>
            <a:fld id="{CF12FFEF-8E1A-4B7B-8EF9-1ECD931DE13C}" type="slidenum">
              <a:rPr lang="en-US" smtClean="0"/>
              <a:t>‹#›</a:t>
            </a:fld>
            <a:endParaRPr lang="en-US"/>
          </a:p>
        </p:txBody>
      </p:sp>
    </p:spTree>
    <p:extLst>
      <p:ext uri="{BB962C8B-B14F-4D97-AF65-F5344CB8AC3E}">
        <p14:creationId xmlns:p14="http://schemas.microsoft.com/office/powerpoint/2010/main" val="847962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19857E-8719-4A35-BBD1-40EA3C1BEF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82F66A-5266-4F16-9181-E52762F6BD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7E49BA-EF7F-44B2-BC6F-5FB534752E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F658E-038D-4A1B-9497-F766CFFD9B6C}" type="datetimeFigureOut">
              <a:rPr lang="en-US" smtClean="0"/>
              <a:t>2/13/2018</a:t>
            </a:fld>
            <a:endParaRPr lang="en-US"/>
          </a:p>
        </p:txBody>
      </p:sp>
      <p:sp>
        <p:nvSpPr>
          <p:cNvPr id="5" name="Footer Placeholder 4">
            <a:extLst>
              <a:ext uri="{FF2B5EF4-FFF2-40B4-BE49-F238E27FC236}">
                <a16:creationId xmlns:a16="http://schemas.microsoft.com/office/drawing/2014/main" id="{DAB31F41-01A5-42D9-BA71-B73C6DE7EE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D15B31-2900-49F6-A5B0-7D821413C0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2FFEF-8E1A-4B7B-8EF9-1ECD931DE13C}" type="slidenum">
              <a:rPr lang="en-US" smtClean="0"/>
              <a:t>‹#›</a:t>
            </a:fld>
            <a:endParaRPr lang="en-US"/>
          </a:p>
        </p:txBody>
      </p:sp>
    </p:spTree>
    <p:extLst>
      <p:ext uri="{BB962C8B-B14F-4D97-AF65-F5344CB8AC3E}">
        <p14:creationId xmlns:p14="http://schemas.microsoft.com/office/powerpoint/2010/main" val="1402900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briggs.id.au/jour/2013/07/sometimes-warnings-come/"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mmjgwrites.wordpress.com/"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briggs.id.au/jour/2013/07/sometimes-warnings-come/"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mmjgwrites.wordpress.com/" TargetMode="Externa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creativecommons.org/licenses/by-sa/3.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mmjgwrites.wordpress.com/" TargetMode="External"/><Relationship Id="rId5" Type="http://schemas.openxmlformats.org/officeDocument/2006/relationships/image" Target="../media/image3.png"/><Relationship Id="rId4" Type="http://schemas.openxmlformats.org/officeDocument/2006/relationships/hyperlink" Target="http://briggs.id.au/jour/2013/07/sometimes-warnings-com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creativecommons.org/licenses/by-sa/3.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mmjgwrites.wordpress.com/" TargetMode="External"/><Relationship Id="rId5" Type="http://schemas.openxmlformats.org/officeDocument/2006/relationships/image" Target="../media/image3.png"/><Relationship Id="rId4" Type="http://schemas.openxmlformats.org/officeDocument/2006/relationships/hyperlink" Target="http://briggs.id.au/jour/2013/07/sometimes-warnings-c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creativecommons.org/licenses/by-sa/3.0/"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mmjgwrites.wordpress.com/" TargetMode="External"/><Relationship Id="rId5" Type="http://schemas.openxmlformats.org/officeDocument/2006/relationships/image" Target="../media/image3.png"/><Relationship Id="rId4" Type="http://schemas.openxmlformats.org/officeDocument/2006/relationships/hyperlink" Target="http://briggs.id.au/jour/2013/07/sometimes-warnings-come/"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riggs.id.au/jour/2013/07/sometimes-warnings-come/"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mmjgwrites.wordpress.com/"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creativecommons.org/licenses/by-sa/3.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mmjgwrites.wordpress.com/" TargetMode="External"/><Relationship Id="rId5" Type="http://schemas.openxmlformats.org/officeDocument/2006/relationships/image" Target="../media/image3.png"/><Relationship Id="rId4" Type="http://schemas.openxmlformats.org/officeDocument/2006/relationships/hyperlink" Target="http://briggs.id.au/jour/2013/07/sometimes-warnings-com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2FFD4630-5A1B-4D05-86E6-16B504E12B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4700" y="678656"/>
            <a:ext cx="10236200" cy="5036344"/>
          </a:xfrm>
        </p:spPr>
      </p:pic>
    </p:spTree>
    <p:extLst>
      <p:ext uri="{BB962C8B-B14F-4D97-AF65-F5344CB8AC3E}">
        <p14:creationId xmlns:p14="http://schemas.microsoft.com/office/powerpoint/2010/main" val="2145137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9899462-FC16-43B0-966B-FCA2634507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AAFEA932-2DF1-410C-A00A-7A1E7DBF751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A8476C0-4ADF-415D-ACED-62258B5B7DF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481886" y="760629"/>
            <a:ext cx="3662730" cy="2225108"/>
          </a:xfrm>
          <a:prstGeom prst="rect">
            <a:avLst/>
          </a:prstGeom>
        </p:spPr>
      </p:pic>
      <p:pic>
        <p:nvPicPr>
          <p:cNvPr id="5" name="Picture 4">
            <a:extLst>
              <a:ext uri="{FF2B5EF4-FFF2-40B4-BE49-F238E27FC236}">
                <a16:creationId xmlns:a16="http://schemas.microsoft.com/office/drawing/2014/main" id="{65A7AAE9-5F67-4EDD-B46B-C598016C77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1886" y="4256359"/>
            <a:ext cx="3662730" cy="1455935"/>
          </a:xfrm>
          <a:prstGeom prst="rect">
            <a:avLst/>
          </a:prstGeom>
        </p:spPr>
      </p:pic>
      <p:sp>
        <p:nvSpPr>
          <p:cNvPr id="9" name="TextBox 8">
            <a:extLst>
              <a:ext uri="{FF2B5EF4-FFF2-40B4-BE49-F238E27FC236}">
                <a16:creationId xmlns:a16="http://schemas.microsoft.com/office/drawing/2014/main" id="{B7852685-0D65-4165-8354-ACE9E9CB9B75}"/>
              </a:ext>
            </a:extLst>
          </p:cNvPr>
          <p:cNvSpPr txBox="1"/>
          <p:nvPr/>
        </p:nvSpPr>
        <p:spPr>
          <a:xfrm>
            <a:off x="9884958" y="6870700"/>
            <a:ext cx="230704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5" tooltip="http://mmjgwrites.wordpress.com/"/>
              </a:rPr>
              <a:t>This Photo</a:t>
            </a:r>
            <a:r>
              <a:rPr lang="en-US" sz="700">
                <a:solidFill>
                  <a:srgbClr val="FFFFFF"/>
                </a:solidFill>
              </a:rPr>
              <a:t> by Unknown Author is licensed under </a:t>
            </a:r>
            <a:r>
              <a:rPr lang="en-US" sz="700">
                <a:solidFill>
                  <a:srgbClr val="FFFFFF"/>
                </a:solidFill>
                <a:hlinkClick r:id="rId6" tooltip="https://creativecommons.org/licenses/by-sa/3.0/"/>
              </a:rPr>
              <a:t>CC BY-SA</a:t>
            </a:r>
            <a:endParaRPr lang="en-US" sz="700">
              <a:solidFill>
                <a:srgbClr val="FFFFFF"/>
              </a:solidFill>
            </a:endParaRPr>
          </a:p>
        </p:txBody>
      </p:sp>
      <p:sp>
        <p:nvSpPr>
          <p:cNvPr id="2" name="Title 1">
            <a:extLst>
              <a:ext uri="{FF2B5EF4-FFF2-40B4-BE49-F238E27FC236}">
                <a16:creationId xmlns:a16="http://schemas.microsoft.com/office/drawing/2014/main" id="{D23B404F-605F-4F22-BE96-4CE094E46B8F}"/>
              </a:ext>
            </a:extLst>
          </p:cNvPr>
          <p:cNvSpPr>
            <a:spLocks noGrp="1"/>
          </p:cNvSpPr>
          <p:nvPr>
            <p:ph type="title"/>
          </p:nvPr>
        </p:nvSpPr>
        <p:spPr>
          <a:xfrm>
            <a:off x="5297762" y="1053711"/>
            <a:ext cx="5638994" cy="1424446"/>
          </a:xfrm>
        </p:spPr>
        <p:txBody>
          <a:bodyPr>
            <a:normAutofit/>
          </a:bodyPr>
          <a:lstStyle/>
          <a:p>
            <a:r>
              <a:rPr lang="en-US" b="1" dirty="0">
                <a:solidFill>
                  <a:schemeClr val="bg1"/>
                </a:solidFill>
                <a:latin typeface="Cambria" panose="02040503050406030204" pitchFamily="18" charset="0"/>
              </a:rPr>
              <a:t>Question 4</a:t>
            </a:r>
          </a:p>
        </p:txBody>
      </p:sp>
      <p:sp>
        <p:nvSpPr>
          <p:cNvPr id="3" name="Content Placeholder 2">
            <a:extLst>
              <a:ext uri="{FF2B5EF4-FFF2-40B4-BE49-F238E27FC236}">
                <a16:creationId xmlns:a16="http://schemas.microsoft.com/office/drawing/2014/main" id="{91636573-E2DB-4BD9-B995-CC8F068D8024}"/>
              </a:ext>
            </a:extLst>
          </p:cNvPr>
          <p:cNvSpPr>
            <a:spLocks noGrp="1"/>
          </p:cNvSpPr>
          <p:nvPr>
            <p:ph idx="1"/>
          </p:nvPr>
        </p:nvSpPr>
        <p:spPr>
          <a:xfrm>
            <a:off x="4902926" y="2799889"/>
            <a:ext cx="6583680" cy="2987543"/>
          </a:xfrm>
        </p:spPr>
        <p:txBody>
          <a:bodyPr anchor="t">
            <a:normAutofit/>
          </a:bodyPr>
          <a:lstStyle/>
          <a:p>
            <a:pPr marL="0" indent="0" algn="ctr">
              <a:buNone/>
            </a:pPr>
            <a:r>
              <a:rPr lang="en-US" sz="3600" dirty="0">
                <a:solidFill>
                  <a:schemeClr val="bg1"/>
                </a:solidFill>
                <a:latin typeface="Cambria" panose="02040503050406030204" pitchFamily="18" charset="0"/>
              </a:rPr>
              <a:t>FMLA for a spouse or caregiver can be granted for how long?</a:t>
            </a:r>
          </a:p>
          <a:p>
            <a:endParaRPr lang="en-US" sz="2400" dirty="0">
              <a:solidFill>
                <a:schemeClr val="bg1"/>
              </a:solidFill>
            </a:endParaRPr>
          </a:p>
        </p:txBody>
      </p:sp>
    </p:spTree>
    <p:extLst>
      <p:ext uri="{BB962C8B-B14F-4D97-AF65-F5344CB8AC3E}">
        <p14:creationId xmlns:p14="http://schemas.microsoft.com/office/powerpoint/2010/main" val="2840334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89F5E17-0792-440B-925D-58F8F0378E7A}"/>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146F3C55-F8BA-4F56-9F89-82512BB3DE25}"/>
              </a:ext>
            </a:extLst>
          </p:cNvPr>
          <p:cNvSpPr>
            <a:spLocks noGrp="1"/>
          </p:cNvSpPr>
          <p:nvPr>
            <p:ph type="title"/>
          </p:nvPr>
        </p:nvSpPr>
        <p:spPr>
          <a:xfrm>
            <a:off x="633277" y="314056"/>
            <a:ext cx="7474172" cy="1325563"/>
          </a:xfrm>
        </p:spPr>
        <p:txBody>
          <a:bodyPr>
            <a:normAutofit/>
          </a:bodyPr>
          <a:lstStyle/>
          <a:p>
            <a:r>
              <a:rPr lang="en-US" b="1" dirty="0">
                <a:latin typeface="Cambria" panose="02040503050406030204" pitchFamily="18" charset="0"/>
              </a:rPr>
              <a:t>Answer</a:t>
            </a:r>
          </a:p>
        </p:txBody>
      </p:sp>
      <p:sp>
        <p:nvSpPr>
          <p:cNvPr id="3" name="Content Placeholder 2">
            <a:extLst>
              <a:ext uri="{FF2B5EF4-FFF2-40B4-BE49-F238E27FC236}">
                <a16:creationId xmlns:a16="http://schemas.microsoft.com/office/drawing/2014/main" id="{ACC056B3-303C-4130-93B0-B3474367DC55}"/>
              </a:ext>
            </a:extLst>
          </p:cNvPr>
          <p:cNvSpPr>
            <a:spLocks noGrp="1"/>
          </p:cNvSpPr>
          <p:nvPr>
            <p:ph idx="1"/>
          </p:nvPr>
        </p:nvSpPr>
        <p:spPr>
          <a:xfrm>
            <a:off x="441729" y="1639619"/>
            <a:ext cx="8510723" cy="4839558"/>
          </a:xfrm>
        </p:spPr>
        <p:txBody>
          <a:bodyPr anchor="ctr">
            <a:normAutofit/>
          </a:bodyPr>
          <a:lstStyle/>
          <a:p>
            <a:pPr>
              <a:lnSpc>
                <a:spcPct val="100000"/>
              </a:lnSpc>
            </a:pPr>
            <a:r>
              <a:rPr lang="en-US" sz="3600" dirty="0">
                <a:latin typeface="Cambria" panose="02040503050406030204" pitchFamily="18" charset="0"/>
              </a:rPr>
              <a:t>FMLA allows eligible employees to take leave to for a family member for a period of time that the doctor determines is “needed to care for the family member” </a:t>
            </a:r>
          </a:p>
          <a:p>
            <a:pPr>
              <a:lnSpc>
                <a:spcPct val="100000"/>
              </a:lnSpc>
            </a:pPr>
            <a:endParaRPr lang="en-US" sz="3600" dirty="0">
              <a:latin typeface="Cambria" panose="02040503050406030204" pitchFamily="18" charset="0"/>
            </a:endParaRPr>
          </a:p>
          <a:p>
            <a:pPr>
              <a:lnSpc>
                <a:spcPct val="100000"/>
              </a:lnSpc>
            </a:pPr>
            <a:r>
              <a:rPr lang="en-US" sz="3600" dirty="0">
                <a:latin typeface="Cambria" panose="02040503050406030204" pitchFamily="18" charset="0"/>
              </a:rPr>
              <a:t>Once that time has elapsed then a recertification will need to be produced  </a:t>
            </a:r>
          </a:p>
          <a:p>
            <a:pPr marL="0" indent="0">
              <a:lnSpc>
                <a:spcPct val="100000"/>
              </a:lnSpc>
              <a:buNone/>
            </a:pPr>
            <a:endParaRPr lang="en-US" sz="2400" dirty="0"/>
          </a:p>
          <a:p>
            <a:pPr marL="0" indent="0">
              <a:buNone/>
            </a:pPr>
            <a:endParaRPr lang="en-US" sz="2400" dirty="0"/>
          </a:p>
        </p:txBody>
      </p:sp>
    </p:spTree>
    <p:extLst>
      <p:ext uri="{BB962C8B-B14F-4D97-AF65-F5344CB8AC3E}">
        <p14:creationId xmlns:p14="http://schemas.microsoft.com/office/powerpoint/2010/main" val="1533052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89E9D6B-B5DE-4C35-B395-B2F3295E04EB}"/>
              </a:ext>
            </a:extLst>
          </p:cNvPr>
          <p:cNvPicPr>
            <a:picLocks noChangeAspect="1"/>
          </p:cNvPicPr>
          <p:nvPr/>
        </p:nvPicPr>
        <p:blipFill>
          <a:blip r:embed="rId2"/>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4595848E-25DD-4CA5-BBDB-BFFEBD686164}"/>
              </a:ext>
            </a:extLst>
          </p:cNvPr>
          <p:cNvSpPr>
            <a:spLocks noGrp="1"/>
          </p:cNvSpPr>
          <p:nvPr>
            <p:ph type="title"/>
          </p:nvPr>
        </p:nvSpPr>
        <p:spPr>
          <a:xfrm>
            <a:off x="326530" y="261804"/>
            <a:ext cx="7474172" cy="1325563"/>
          </a:xfrm>
        </p:spPr>
        <p:txBody>
          <a:bodyPr>
            <a:normAutofit/>
          </a:bodyPr>
          <a:lstStyle/>
          <a:p>
            <a:r>
              <a:rPr lang="en-US" b="1" dirty="0">
                <a:latin typeface="Cambria" panose="02040503050406030204" pitchFamily="18" charset="0"/>
              </a:rPr>
              <a:t>Helpful Hint</a:t>
            </a:r>
          </a:p>
        </p:txBody>
      </p:sp>
      <p:sp>
        <p:nvSpPr>
          <p:cNvPr id="3" name="Content Placeholder 2">
            <a:extLst>
              <a:ext uri="{FF2B5EF4-FFF2-40B4-BE49-F238E27FC236}">
                <a16:creationId xmlns:a16="http://schemas.microsoft.com/office/drawing/2014/main" id="{C711025B-8446-4320-B715-9BB1B9F4C1DB}"/>
              </a:ext>
            </a:extLst>
          </p:cNvPr>
          <p:cNvSpPr>
            <a:spLocks noGrp="1"/>
          </p:cNvSpPr>
          <p:nvPr>
            <p:ph idx="1"/>
          </p:nvPr>
        </p:nvSpPr>
        <p:spPr>
          <a:xfrm>
            <a:off x="53044" y="1273858"/>
            <a:ext cx="9031877" cy="5405616"/>
          </a:xfrm>
        </p:spPr>
        <p:txBody>
          <a:bodyPr anchor="ctr">
            <a:normAutofit fontScale="92500" lnSpcReduction="10000"/>
          </a:bodyPr>
          <a:lstStyle/>
          <a:p>
            <a:pPr marL="0" indent="0">
              <a:buNone/>
            </a:pPr>
            <a:endParaRPr lang="en-US" sz="3600" dirty="0">
              <a:latin typeface="Cambria" panose="02040503050406030204" pitchFamily="18" charset="0"/>
            </a:endParaRPr>
          </a:p>
          <a:p>
            <a:pPr marL="0" indent="0">
              <a:buNone/>
            </a:pPr>
            <a:r>
              <a:rPr lang="en-US" sz="3600" i="1" dirty="0">
                <a:latin typeface="Cambria" panose="02040503050406030204" pitchFamily="18" charset="0"/>
              </a:rPr>
              <a:t>“Needed to Care For” </a:t>
            </a:r>
            <a:r>
              <a:rPr lang="en-US" sz="3600" dirty="0">
                <a:latin typeface="Cambria" panose="02040503050406030204" pitchFamily="18" charset="0"/>
              </a:rPr>
              <a:t>means:</a:t>
            </a:r>
          </a:p>
          <a:p>
            <a:endParaRPr lang="en-US" sz="3600" dirty="0">
              <a:latin typeface="Cambria" panose="02040503050406030204" pitchFamily="18" charset="0"/>
            </a:endParaRPr>
          </a:p>
          <a:p>
            <a:pPr lvl="1"/>
            <a:r>
              <a:rPr lang="en-US" sz="3500" dirty="0">
                <a:latin typeface="Cambria" panose="02040503050406030204" pitchFamily="18" charset="0"/>
              </a:rPr>
              <a:t>Providing care for a qualifying family member with a serious health condition</a:t>
            </a:r>
          </a:p>
          <a:p>
            <a:pPr lvl="1"/>
            <a:endParaRPr lang="en-US" sz="3500" dirty="0">
              <a:latin typeface="Cambria" panose="02040503050406030204" pitchFamily="18" charset="0"/>
            </a:endParaRPr>
          </a:p>
          <a:p>
            <a:pPr lvl="1"/>
            <a:r>
              <a:rPr lang="en-US" sz="3500" dirty="0">
                <a:latin typeface="Cambria" panose="02040503050406030204" pitchFamily="18" charset="0"/>
              </a:rPr>
              <a:t>Who is unable to care for his or her own basic medical, hygienic, nutritional or safety needs</a:t>
            </a:r>
          </a:p>
          <a:p>
            <a:pPr marL="457200" lvl="1" indent="0">
              <a:buNone/>
            </a:pPr>
            <a:endParaRPr lang="en-US" sz="3500" dirty="0">
              <a:latin typeface="Cambria" panose="02040503050406030204" pitchFamily="18" charset="0"/>
            </a:endParaRPr>
          </a:p>
          <a:p>
            <a:pPr lvl="1"/>
            <a:r>
              <a:rPr lang="en-US" sz="3500" dirty="0">
                <a:latin typeface="Cambria" panose="02040503050406030204" pitchFamily="18" charset="0"/>
              </a:rPr>
              <a:t>Is unable to transport himself or herself to the doctor</a:t>
            </a:r>
          </a:p>
          <a:p>
            <a:endParaRPr lang="en-US" sz="1700" dirty="0"/>
          </a:p>
        </p:txBody>
      </p:sp>
    </p:spTree>
    <p:extLst>
      <p:ext uri="{BB962C8B-B14F-4D97-AF65-F5344CB8AC3E}">
        <p14:creationId xmlns:p14="http://schemas.microsoft.com/office/powerpoint/2010/main" val="765654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89E9D6B-B5DE-4C35-B395-B2F3295E04EB}"/>
              </a:ext>
            </a:extLst>
          </p:cNvPr>
          <p:cNvPicPr>
            <a:picLocks noChangeAspect="1"/>
          </p:cNvPicPr>
          <p:nvPr/>
        </p:nvPicPr>
        <p:blipFill>
          <a:blip r:embed="rId2"/>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4595848E-25DD-4CA5-BBDB-BFFEBD686164}"/>
              </a:ext>
            </a:extLst>
          </p:cNvPr>
          <p:cNvSpPr>
            <a:spLocks noGrp="1"/>
          </p:cNvSpPr>
          <p:nvPr>
            <p:ph type="title"/>
          </p:nvPr>
        </p:nvSpPr>
        <p:spPr>
          <a:xfrm>
            <a:off x="326530" y="261804"/>
            <a:ext cx="7474172" cy="1325563"/>
          </a:xfrm>
        </p:spPr>
        <p:txBody>
          <a:bodyPr>
            <a:normAutofit/>
          </a:bodyPr>
          <a:lstStyle/>
          <a:p>
            <a:r>
              <a:rPr lang="en-US" b="1" dirty="0">
                <a:latin typeface="Cambria" panose="02040503050406030204" pitchFamily="18" charset="0"/>
              </a:rPr>
              <a:t>Helpful Hint</a:t>
            </a:r>
          </a:p>
        </p:txBody>
      </p:sp>
      <p:sp>
        <p:nvSpPr>
          <p:cNvPr id="3" name="Content Placeholder 2">
            <a:extLst>
              <a:ext uri="{FF2B5EF4-FFF2-40B4-BE49-F238E27FC236}">
                <a16:creationId xmlns:a16="http://schemas.microsoft.com/office/drawing/2014/main" id="{C711025B-8446-4320-B715-9BB1B9F4C1DB}"/>
              </a:ext>
            </a:extLst>
          </p:cNvPr>
          <p:cNvSpPr>
            <a:spLocks noGrp="1"/>
          </p:cNvSpPr>
          <p:nvPr>
            <p:ph idx="1"/>
          </p:nvPr>
        </p:nvSpPr>
        <p:spPr>
          <a:xfrm>
            <a:off x="0" y="1587367"/>
            <a:ext cx="8952452" cy="5161776"/>
          </a:xfrm>
        </p:spPr>
        <p:txBody>
          <a:bodyPr anchor="ctr">
            <a:normAutofit/>
          </a:bodyPr>
          <a:lstStyle/>
          <a:p>
            <a:pPr lvl="1"/>
            <a:r>
              <a:rPr lang="en-US" sz="3200" dirty="0">
                <a:latin typeface="Cambria" panose="02040503050406030204" pitchFamily="18" charset="0"/>
              </a:rPr>
              <a:t>Providing psychological comfort </a:t>
            </a:r>
          </a:p>
          <a:p>
            <a:pPr lvl="1"/>
            <a:endParaRPr lang="en-US" sz="3200" dirty="0">
              <a:latin typeface="Cambria" panose="02040503050406030204" pitchFamily="18" charset="0"/>
            </a:endParaRPr>
          </a:p>
          <a:p>
            <a:pPr lvl="1"/>
            <a:r>
              <a:rPr lang="en-US" sz="3200" dirty="0">
                <a:latin typeface="Cambria" panose="02040503050406030204" pitchFamily="18" charset="0"/>
              </a:rPr>
              <a:t>Reassurance receiving inpatient or home care</a:t>
            </a:r>
          </a:p>
          <a:p>
            <a:pPr lvl="1"/>
            <a:endParaRPr lang="en-US" sz="3200" dirty="0">
              <a:latin typeface="Cambria" panose="02040503050406030204" pitchFamily="18" charset="0"/>
            </a:endParaRPr>
          </a:p>
          <a:p>
            <a:pPr lvl="1"/>
            <a:r>
              <a:rPr lang="en-US" sz="3200" dirty="0">
                <a:latin typeface="Cambria" panose="02040503050406030204" pitchFamily="18" charset="0"/>
              </a:rPr>
              <a:t>Filling in for others who normally care for the family member </a:t>
            </a:r>
          </a:p>
          <a:p>
            <a:pPr lvl="1"/>
            <a:endParaRPr lang="en-US" sz="3200" dirty="0">
              <a:latin typeface="Cambria" panose="02040503050406030204" pitchFamily="18" charset="0"/>
            </a:endParaRPr>
          </a:p>
          <a:p>
            <a:pPr lvl="1"/>
            <a:r>
              <a:rPr lang="en-US" sz="3200" dirty="0">
                <a:latin typeface="Cambria" panose="02040503050406030204" pitchFamily="18" charset="0"/>
              </a:rPr>
              <a:t>The employee need not be the only individual available to care for the qualifying family member</a:t>
            </a:r>
          </a:p>
          <a:p>
            <a:endParaRPr lang="en-US" sz="1700" dirty="0"/>
          </a:p>
        </p:txBody>
      </p:sp>
    </p:spTree>
    <p:extLst>
      <p:ext uri="{BB962C8B-B14F-4D97-AF65-F5344CB8AC3E}">
        <p14:creationId xmlns:p14="http://schemas.microsoft.com/office/powerpoint/2010/main" val="11828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9899462-FC16-43B0-966B-FCA2634507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AAFEA932-2DF1-410C-A00A-7A1E7DBF751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A8476C0-4ADF-415D-ACED-62258B5B7DF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481886" y="760629"/>
            <a:ext cx="3662730" cy="2225108"/>
          </a:xfrm>
          <a:prstGeom prst="rect">
            <a:avLst/>
          </a:prstGeom>
        </p:spPr>
      </p:pic>
      <p:pic>
        <p:nvPicPr>
          <p:cNvPr id="5" name="Picture 4">
            <a:extLst>
              <a:ext uri="{FF2B5EF4-FFF2-40B4-BE49-F238E27FC236}">
                <a16:creationId xmlns:a16="http://schemas.microsoft.com/office/drawing/2014/main" id="{65A7AAE9-5F67-4EDD-B46B-C598016C77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1886" y="4256359"/>
            <a:ext cx="3662730" cy="1455935"/>
          </a:xfrm>
          <a:prstGeom prst="rect">
            <a:avLst/>
          </a:prstGeom>
        </p:spPr>
      </p:pic>
      <p:sp>
        <p:nvSpPr>
          <p:cNvPr id="9" name="TextBox 8">
            <a:extLst>
              <a:ext uri="{FF2B5EF4-FFF2-40B4-BE49-F238E27FC236}">
                <a16:creationId xmlns:a16="http://schemas.microsoft.com/office/drawing/2014/main" id="{B7852685-0D65-4165-8354-ACE9E9CB9B75}"/>
              </a:ext>
            </a:extLst>
          </p:cNvPr>
          <p:cNvSpPr txBox="1"/>
          <p:nvPr/>
        </p:nvSpPr>
        <p:spPr>
          <a:xfrm>
            <a:off x="9884958" y="6870700"/>
            <a:ext cx="230704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5" tooltip="http://mmjgwrites.wordpress.com/"/>
              </a:rPr>
              <a:t>This Photo</a:t>
            </a:r>
            <a:r>
              <a:rPr lang="en-US" sz="700">
                <a:solidFill>
                  <a:srgbClr val="FFFFFF"/>
                </a:solidFill>
              </a:rPr>
              <a:t> by Unknown Author is licensed under </a:t>
            </a:r>
            <a:r>
              <a:rPr lang="en-US" sz="700">
                <a:solidFill>
                  <a:srgbClr val="FFFFFF"/>
                </a:solidFill>
                <a:hlinkClick r:id="rId6" tooltip="https://creativecommons.org/licenses/by-sa/3.0/"/>
              </a:rPr>
              <a:t>CC BY-SA</a:t>
            </a:r>
            <a:endParaRPr lang="en-US" sz="700">
              <a:solidFill>
                <a:srgbClr val="FFFFFF"/>
              </a:solidFill>
            </a:endParaRPr>
          </a:p>
        </p:txBody>
      </p:sp>
      <p:sp>
        <p:nvSpPr>
          <p:cNvPr id="2" name="Title 1">
            <a:extLst>
              <a:ext uri="{FF2B5EF4-FFF2-40B4-BE49-F238E27FC236}">
                <a16:creationId xmlns:a16="http://schemas.microsoft.com/office/drawing/2014/main" id="{D23B404F-605F-4F22-BE96-4CE094E46B8F}"/>
              </a:ext>
            </a:extLst>
          </p:cNvPr>
          <p:cNvSpPr>
            <a:spLocks noGrp="1"/>
          </p:cNvSpPr>
          <p:nvPr>
            <p:ph type="title"/>
          </p:nvPr>
        </p:nvSpPr>
        <p:spPr>
          <a:xfrm>
            <a:off x="5297762" y="1053711"/>
            <a:ext cx="5638994" cy="1424446"/>
          </a:xfrm>
        </p:spPr>
        <p:txBody>
          <a:bodyPr>
            <a:normAutofit/>
          </a:bodyPr>
          <a:lstStyle/>
          <a:p>
            <a:r>
              <a:rPr lang="en-US" b="1" dirty="0">
                <a:solidFill>
                  <a:schemeClr val="bg1"/>
                </a:solidFill>
                <a:latin typeface="Cambria" panose="02040503050406030204" pitchFamily="18" charset="0"/>
              </a:rPr>
              <a:t>Question 5</a:t>
            </a:r>
          </a:p>
        </p:txBody>
      </p:sp>
      <p:sp>
        <p:nvSpPr>
          <p:cNvPr id="3" name="Content Placeholder 2">
            <a:extLst>
              <a:ext uri="{FF2B5EF4-FFF2-40B4-BE49-F238E27FC236}">
                <a16:creationId xmlns:a16="http://schemas.microsoft.com/office/drawing/2014/main" id="{91636573-E2DB-4BD9-B995-CC8F068D8024}"/>
              </a:ext>
            </a:extLst>
          </p:cNvPr>
          <p:cNvSpPr>
            <a:spLocks noGrp="1"/>
          </p:cNvSpPr>
          <p:nvPr>
            <p:ph idx="1"/>
          </p:nvPr>
        </p:nvSpPr>
        <p:spPr>
          <a:xfrm>
            <a:off x="5297762" y="2799889"/>
            <a:ext cx="5747187" cy="2987543"/>
          </a:xfrm>
        </p:spPr>
        <p:txBody>
          <a:bodyPr anchor="t">
            <a:normAutofit/>
          </a:bodyPr>
          <a:lstStyle/>
          <a:p>
            <a:pPr marL="0" indent="0" algn="ctr">
              <a:buNone/>
            </a:pPr>
            <a:r>
              <a:rPr lang="en-US" sz="4000" dirty="0">
                <a:solidFill>
                  <a:schemeClr val="bg1"/>
                </a:solidFill>
                <a:latin typeface="Cambria" panose="02040503050406030204" pitchFamily="18" charset="0"/>
              </a:rPr>
              <a:t>How long should an employer retain I-9 forms? </a:t>
            </a:r>
          </a:p>
          <a:p>
            <a:endParaRPr lang="en-US" sz="2400" dirty="0">
              <a:solidFill>
                <a:schemeClr val="bg1"/>
              </a:solidFill>
            </a:endParaRPr>
          </a:p>
        </p:txBody>
      </p:sp>
    </p:spTree>
    <p:extLst>
      <p:ext uri="{BB962C8B-B14F-4D97-AF65-F5344CB8AC3E}">
        <p14:creationId xmlns:p14="http://schemas.microsoft.com/office/powerpoint/2010/main" val="3512750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282E3B8-7CCA-4625-90FF-7A1BDB544F65}"/>
              </a:ext>
            </a:extLst>
          </p:cNvPr>
          <p:cNvPicPr>
            <a:picLocks noChangeAspect="1"/>
          </p:cNvPicPr>
          <p:nvPr/>
        </p:nvPicPr>
        <p:blipFill>
          <a:blip r:embed="rId2"/>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116B58EB-226A-4982-8F4B-59A3BA9F55A3}"/>
              </a:ext>
            </a:extLst>
          </p:cNvPr>
          <p:cNvSpPr>
            <a:spLocks noGrp="1"/>
          </p:cNvSpPr>
          <p:nvPr>
            <p:ph type="title"/>
          </p:nvPr>
        </p:nvSpPr>
        <p:spPr>
          <a:xfrm>
            <a:off x="544246" y="314055"/>
            <a:ext cx="7474172" cy="1325563"/>
          </a:xfrm>
        </p:spPr>
        <p:txBody>
          <a:bodyPr>
            <a:normAutofit/>
          </a:bodyPr>
          <a:lstStyle/>
          <a:p>
            <a:r>
              <a:rPr lang="en-US" b="1" dirty="0">
                <a:latin typeface="Cambria" panose="02040503050406030204" pitchFamily="18" charset="0"/>
              </a:rPr>
              <a:t>Answer</a:t>
            </a:r>
          </a:p>
        </p:txBody>
      </p:sp>
      <p:sp>
        <p:nvSpPr>
          <p:cNvPr id="3" name="Content Placeholder 2">
            <a:extLst>
              <a:ext uri="{FF2B5EF4-FFF2-40B4-BE49-F238E27FC236}">
                <a16:creationId xmlns:a16="http://schemas.microsoft.com/office/drawing/2014/main" id="{9BB65FEC-D43B-4B69-ACF4-85D6D262AF11}"/>
              </a:ext>
            </a:extLst>
          </p:cNvPr>
          <p:cNvSpPr>
            <a:spLocks noGrp="1"/>
          </p:cNvSpPr>
          <p:nvPr>
            <p:ph idx="1"/>
          </p:nvPr>
        </p:nvSpPr>
        <p:spPr>
          <a:xfrm>
            <a:off x="512085" y="240367"/>
            <a:ext cx="8155617" cy="4932524"/>
          </a:xfrm>
        </p:spPr>
        <p:txBody>
          <a:bodyPr anchor="ctr">
            <a:normAutofit/>
          </a:bodyPr>
          <a:lstStyle/>
          <a:p>
            <a:pPr marL="0" indent="0">
              <a:buNone/>
            </a:pPr>
            <a:r>
              <a:rPr lang="en-US" sz="3600" dirty="0">
                <a:latin typeface="Cambria" panose="02040503050406030204" pitchFamily="18" charset="0"/>
              </a:rPr>
              <a:t>The law requires retention of I-9 forms for 3 years after hire or 1 year after termination.</a:t>
            </a:r>
          </a:p>
          <a:p>
            <a:endParaRPr lang="en-US" sz="2400" dirty="0"/>
          </a:p>
        </p:txBody>
      </p:sp>
    </p:spTree>
    <p:extLst>
      <p:ext uri="{BB962C8B-B14F-4D97-AF65-F5344CB8AC3E}">
        <p14:creationId xmlns:p14="http://schemas.microsoft.com/office/powerpoint/2010/main" val="1759608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72E552-3C04-41D1-AD4F-78FA19716F48}"/>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D8B98022-9D14-4399-9F64-275135E157E7}"/>
              </a:ext>
            </a:extLst>
          </p:cNvPr>
          <p:cNvSpPr>
            <a:spLocks noGrp="1"/>
          </p:cNvSpPr>
          <p:nvPr>
            <p:ph type="title"/>
          </p:nvPr>
        </p:nvSpPr>
        <p:spPr>
          <a:xfrm>
            <a:off x="326530" y="305347"/>
            <a:ext cx="7474172" cy="1325563"/>
          </a:xfrm>
        </p:spPr>
        <p:txBody>
          <a:bodyPr>
            <a:normAutofit/>
          </a:bodyPr>
          <a:lstStyle/>
          <a:p>
            <a:r>
              <a:rPr lang="en-US" b="1" dirty="0">
                <a:latin typeface="Cambria" panose="02040503050406030204" pitchFamily="18" charset="0"/>
              </a:rPr>
              <a:t>Helpful Hint</a:t>
            </a:r>
          </a:p>
        </p:txBody>
      </p:sp>
      <p:sp>
        <p:nvSpPr>
          <p:cNvPr id="3" name="Content Placeholder 2">
            <a:extLst>
              <a:ext uri="{FF2B5EF4-FFF2-40B4-BE49-F238E27FC236}">
                <a16:creationId xmlns:a16="http://schemas.microsoft.com/office/drawing/2014/main" id="{C3EC82E8-1890-476E-8AC1-AB7FF5D3853D}"/>
              </a:ext>
            </a:extLst>
          </p:cNvPr>
          <p:cNvSpPr>
            <a:spLocks noGrp="1"/>
          </p:cNvSpPr>
          <p:nvPr>
            <p:ph idx="1"/>
          </p:nvPr>
        </p:nvSpPr>
        <p:spPr>
          <a:xfrm>
            <a:off x="413617" y="1630910"/>
            <a:ext cx="8840825" cy="4787307"/>
          </a:xfrm>
        </p:spPr>
        <p:txBody>
          <a:bodyPr anchor="ctr">
            <a:normAutofit/>
          </a:bodyPr>
          <a:lstStyle/>
          <a:p>
            <a:pPr>
              <a:lnSpc>
                <a:spcPct val="110000"/>
              </a:lnSpc>
            </a:pPr>
            <a:r>
              <a:rPr lang="en-US" sz="3500" dirty="0">
                <a:latin typeface="Cambria" panose="02040503050406030204" pitchFamily="18" charset="0"/>
              </a:rPr>
              <a:t>Maintain I-9 forms separate from the personnel file</a:t>
            </a:r>
            <a:endParaRPr lang="en-US" sz="3500" i="1" dirty="0">
              <a:latin typeface="Cambria" panose="02040503050406030204" pitchFamily="18" charset="0"/>
            </a:endParaRPr>
          </a:p>
          <a:p>
            <a:pPr>
              <a:lnSpc>
                <a:spcPct val="110000"/>
              </a:lnSpc>
            </a:pPr>
            <a:r>
              <a:rPr lang="en-US" sz="3500" dirty="0">
                <a:latin typeface="Cambria" panose="02040503050406030204" pitchFamily="18" charset="0"/>
              </a:rPr>
              <a:t>File active employees alphabetically</a:t>
            </a:r>
          </a:p>
          <a:p>
            <a:pPr>
              <a:lnSpc>
                <a:spcPct val="110000"/>
              </a:lnSpc>
            </a:pPr>
            <a:r>
              <a:rPr lang="en-US" sz="3500" dirty="0">
                <a:latin typeface="Cambria" panose="02040503050406030204" pitchFamily="18" charset="0"/>
              </a:rPr>
              <a:t>Develop a terminated employee file section</a:t>
            </a:r>
          </a:p>
          <a:p>
            <a:pPr>
              <a:lnSpc>
                <a:spcPct val="110000"/>
              </a:lnSpc>
            </a:pPr>
            <a:r>
              <a:rPr lang="en-US" sz="3500" dirty="0">
                <a:latin typeface="Cambria" panose="02040503050406030204" pitchFamily="18" charset="0"/>
              </a:rPr>
              <a:t>Assess retention dates and affix to the file with a stamp or marker so it is clear what dates to destroy</a:t>
            </a:r>
          </a:p>
          <a:p>
            <a:endParaRPr lang="en-US" sz="2000" dirty="0"/>
          </a:p>
        </p:txBody>
      </p:sp>
    </p:spTree>
    <p:extLst>
      <p:ext uri="{BB962C8B-B14F-4D97-AF65-F5344CB8AC3E}">
        <p14:creationId xmlns:p14="http://schemas.microsoft.com/office/powerpoint/2010/main" val="2997135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9899462-FC16-43B0-966B-FCA2634507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AAFEA932-2DF1-410C-A00A-7A1E7DBF751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A8476C0-4ADF-415D-ACED-62258B5B7DFA}"/>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p:blipFill>
        <p:spPr>
          <a:xfrm>
            <a:off x="481886" y="760629"/>
            <a:ext cx="3662730" cy="2225108"/>
          </a:xfrm>
          <a:prstGeom prst="rect">
            <a:avLst/>
          </a:prstGeom>
        </p:spPr>
      </p:pic>
      <p:pic>
        <p:nvPicPr>
          <p:cNvPr id="5" name="Picture 4">
            <a:extLst>
              <a:ext uri="{FF2B5EF4-FFF2-40B4-BE49-F238E27FC236}">
                <a16:creationId xmlns:a16="http://schemas.microsoft.com/office/drawing/2014/main" id="{65A7AAE9-5F67-4EDD-B46B-C598016C77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886" y="4256359"/>
            <a:ext cx="3662730" cy="1455935"/>
          </a:xfrm>
          <a:prstGeom prst="rect">
            <a:avLst/>
          </a:prstGeom>
        </p:spPr>
      </p:pic>
      <p:sp>
        <p:nvSpPr>
          <p:cNvPr id="9" name="TextBox 8">
            <a:extLst>
              <a:ext uri="{FF2B5EF4-FFF2-40B4-BE49-F238E27FC236}">
                <a16:creationId xmlns:a16="http://schemas.microsoft.com/office/drawing/2014/main" id="{B7852685-0D65-4165-8354-ACE9E9CB9B75}"/>
              </a:ext>
            </a:extLst>
          </p:cNvPr>
          <p:cNvSpPr txBox="1"/>
          <p:nvPr/>
        </p:nvSpPr>
        <p:spPr>
          <a:xfrm>
            <a:off x="9884958" y="6870700"/>
            <a:ext cx="230704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6" tooltip="http://mmjgwrites.wordpress.com/"/>
              </a:rPr>
              <a:t>This Photo</a:t>
            </a:r>
            <a:r>
              <a:rPr lang="en-US" sz="700">
                <a:solidFill>
                  <a:srgbClr val="FFFFFF"/>
                </a:solidFill>
              </a:rPr>
              <a:t> by Unknown Author is licensed under </a:t>
            </a:r>
            <a:r>
              <a:rPr lang="en-US" sz="700">
                <a:solidFill>
                  <a:srgbClr val="FFFFFF"/>
                </a:solidFill>
                <a:hlinkClick r:id="rId7" tooltip="https://creativecommons.org/licenses/by-sa/3.0/"/>
              </a:rPr>
              <a:t>CC BY-SA</a:t>
            </a:r>
            <a:endParaRPr lang="en-US" sz="700">
              <a:solidFill>
                <a:srgbClr val="FFFFFF"/>
              </a:solidFill>
            </a:endParaRPr>
          </a:p>
        </p:txBody>
      </p:sp>
      <p:sp>
        <p:nvSpPr>
          <p:cNvPr id="2" name="Title 1">
            <a:extLst>
              <a:ext uri="{FF2B5EF4-FFF2-40B4-BE49-F238E27FC236}">
                <a16:creationId xmlns:a16="http://schemas.microsoft.com/office/drawing/2014/main" id="{D23B404F-605F-4F22-BE96-4CE094E46B8F}"/>
              </a:ext>
            </a:extLst>
          </p:cNvPr>
          <p:cNvSpPr>
            <a:spLocks noGrp="1"/>
          </p:cNvSpPr>
          <p:nvPr>
            <p:ph type="title"/>
          </p:nvPr>
        </p:nvSpPr>
        <p:spPr>
          <a:xfrm>
            <a:off x="5297762" y="1053711"/>
            <a:ext cx="5638994" cy="1424446"/>
          </a:xfrm>
        </p:spPr>
        <p:txBody>
          <a:bodyPr>
            <a:normAutofit/>
          </a:bodyPr>
          <a:lstStyle/>
          <a:p>
            <a:r>
              <a:rPr lang="en-US" b="1" dirty="0">
                <a:solidFill>
                  <a:schemeClr val="bg1"/>
                </a:solidFill>
                <a:latin typeface="Cambria" panose="02040503050406030204" pitchFamily="18" charset="0"/>
              </a:rPr>
              <a:t>Question 6</a:t>
            </a:r>
          </a:p>
        </p:txBody>
      </p:sp>
      <p:sp>
        <p:nvSpPr>
          <p:cNvPr id="3" name="Content Placeholder 2">
            <a:extLst>
              <a:ext uri="{FF2B5EF4-FFF2-40B4-BE49-F238E27FC236}">
                <a16:creationId xmlns:a16="http://schemas.microsoft.com/office/drawing/2014/main" id="{91636573-E2DB-4BD9-B995-CC8F068D8024}"/>
              </a:ext>
            </a:extLst>
          </p:cNvPr>
          <p:cNvSpPr>
            <a:spLocks noGrp="1"/>
          </p:cNvSpPr>
          <p:nvPr>
            <p:ph idx="1"/>
          </p:nvPr>
        </p:nvSpPr>
        <p:spPr>
          <a:xfrm>
            <a:off x="5297762" y="2799889"/>
            <a:ext cx="5747187" cy="2987543"/>
          </a:xfrm>
        </p:spPr>
        <p:txBody>
          <a:bodyPr anchor="t">
            <a:normAutofit/>
          </a:bodyPr>
          <a:lstStyle/>
          <a:p>
            <a:pPr marL="0" indent="0" algn="ctr">
              <a:buNone/>
            </a:pPr>
            <a:r>
              <a:rPr lang="en-US" sz="4000" dirty="0">
                <a:solidFill>
                  <a:schemeClr val="bg1"/>
                </a:solidFill>
                <a:latin typeface="Cambria" panose="02040503050406030204" pitchFamily="18" charset="0"/>
              </a:rPr>
              <a:t>How long do you need to keep old personnel records?</a:t>
            </a:r>
          </a:p>
          <a:p>
            <a:endParaRPr lang="en-US" sz="2400" dirty="0">
              <a:solidFill>
                <a:schemeClr val="bg1"/>
              </a:solidFill>
            </a:endParaRPr>
          </a:p>
        </p:txBody>
      </p:sp>
    </p:spTree>
    <p:extLst>
      <p:ext uri="{BB962C8B-B14F-4D97-AF65-F5344CB8AC3E}">
        <p14:creationId xmlns:p14="http://schemas.microsoft.com/office/powerpoint/2010/main" val="1588688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5D2337E-902D-435D-948D-F767C9FB8B6B}"/>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82A24107-4B9E-43DB-B9B0-ED517C8A1CBB}"/>
              </a:ext>
            </a:extLst>
          </p:cNvPr>
          <p:cNvSpPr>
            <a:spLocks noGrp="1"/>
          </p:cNvSpPr>
          <p:nvPr>
            <p:ph type="title"/>
          </p:nvPr>
        </p:nvSpPr>
        <p:spPr>
          <a:xfrm>
            <a:off x="309114" y="226969"/>
            <a:ext cx="7474172" cy="1325563"/>
          </a:xfrm>
        </p:spPr>
        <p:txBody>
          <a:bodyPr>
            <a:normAutofit/>
          </a:bodyPr>
          <a:lstStyle/>
          <a:p>
            <a:r>
              <a:rPr lang="en-US" b="1" dirty="0">
                <a:latin typeface="Cambria" panose="02040503050406030204" pitchFamily="18" charset="0"/>
              </a:rPr>
              <a:t>Answer</a:t>
            </a:r>
          </a:p>
        </p:txBody>
      </p:sp>
      <p:sp>
        <p:nvSpPr>
          <p:cNvPr id="3" name="Content Placeholder 2">
            <a:extLst>
              <a:ext uri="{FF2B5EF4-FFF2-40B4-BE49-F238E27FC236}">
                <a16:creationId xmlns:a16="http://schemas.microsoft.com/office/drawing/2014/main" id="{A8A5CB83-1123-4ACA-873F-C3BD7FD8ABC3}"/>
              </a:ext>
            </a:extLst>
          </p:cNvPr>
          <p:cNvSpPr>
            <a:spLocks noGrp="1"/>
          </p:cNvSpPr>
          <p:nvPr>
            <p:ph idx="1"/>
          </p:nvPr>
        </p:nvSpPr>
        <p:spPr>
          <a:xfrm>
            <a:off x="439744" y="1413103"/>
            <a:ext cx="8475656" cy="5196703"/>
          </a:xfrm>
        </p:spPr>
        <p:txBody>
          <a:bodyPr anchor="ctr">
            <a:normAutofit/>
          </a:bodyPr>
          <a:lstStyle/>
          <a:p>
            <a:pPr marL="0" lvl="0" indent="0">
              <a:buNone/>
            </a:pPr>
            <a:r>
              <a:rPr lang="en-US" dirty="0">
                <a:latin typeface="Cambria" panose="02040503050406030204" pitchFamily="18" charset="0"/>
              </a:rPr>
              <a:t>SUGGESTED ANSWER: 5 years after termination</a:t>
            </a:r>
          </a:p>
          <a:p>
            <a:pPr marL="0" lvl="0" indent="0">
              <a:buNone/>
            </a:pPr>
            <a:r>
              <a:rPr lang="en-US" dirty="0">
                <a:latin typeface="Cambria" panose="02040503050406030204" pitchFamily="18" charset="0"/>
              </a:rPr>
              <a:t>Including records like compensation, application, training records, job history and timekeeping records, performance reviews, disciplinary action</a:t>
            </a:r>
          </a:p>
          <a:p>
            <a:pPr marL="0" lvl="0" indent="0">
              <a:buNone/>
            </a:pPr>
            <a:endParaRPr lang="en-US" dirty="0">
              <a:latin typeface="Cambria" panose="02040503050406030204" pitchFamily="18" charset="0"/>
            </a:endParaRPr>
          </a:p>
          <a:p>
            <a:pPr marL="0" lvl="0" indent="0">
              <a:buNone/>
            </a:pPr>
            <a:r>
              <a:rPr lang="en-US" i="1" dirty="0">
                <a:latin typeface="Cambria" panose="02040503050406030204" pitchFamily="18" charset="0"/>
              </a:rPr>
              <a:t>NOTE:  Workers compensation:  30 years after injury</a:t>
            </a:r>
          </a:p>
          <a:p>
            <a:endParaRPr lang="en-US" sz="1300" dirty="0"/>
          </a:p>
        </p:txBody>
      </p:sp>
    </p:spTree>
    <p:extLst>
      <p:ext uri="{BB962C8B-B14F-4D97-AF65-F5344CB8AC3E}">
        <p14:creationId xmlns:p14="http://schemas.microsoft.com/office/powerpoint/2010/main" val="4042917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5D2337E-902D-435D-948D-F767C9FB8B6B}"/>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82A24107-4B9E-43DB-B9B0-ED517C8A1CBB}"/>
              </a:ext>
            </a:extLst>
          </p:cNvPr>
          <p:cNvSpPr>
            <a:spLocks noGrp="1"/>
          </p:cNvSpPr>
          <p:nvPr>
            <p:ph type="title"/>
          </p:nvPr>
        </p:nvSpPr>
        <p:spPr>
          <a:xfrm>
            <a:off x="309114" y="226969"/>
            <a:ext cx="7474172" cy="1325563"/>
          </a:xfrm>
        </p:spPr>
        <p:txBody>
          <a:bodyPr>
            <a:normAutofit/>
          </a:bodyPr>
          <a:lstStyle/>
          <a:p>
            <a:r>
              <a:rPr lang="en-US" b="1" dirty="0">
                <a:latin typeface="Cambria" panose="02040503050406030204" pitchFamily="18" charset="0"/>
              </a:rPr>
              <a:t>Helpful Hint</a:t>
            </a:r>
          </a:p>
        </p:txBody>
      </p:sp>
      <p:sp>
        <p:nvSpPr>
          <p:cNvPr id="3" name="Content Placeholder 2">
            <a:extLst>
              <a:ext uri="{FF2B5EF4-FFF2-40B4-BE49-F238E27FC236}">
                <a16:creationId xmlns:a16="http://schemas.microsoft.com/office/drawing/2014/main" id="{A8A5CB83-1123-4ACA-873F-C3BD7FD8ABC3}"/>
              </a:ext>
            </a:extLst>
          </p:cNvPr>
          <p:cNvSpPr>
            <a:spLocks noGrp="1"/>
          </p:cNvSpPr>
          <p:nvPr>
            <p:ph idx="1"/>
          </p:nvPr>
        </p:nvSpPr>
        <p:spPr>
          <a:xfrm>
            <a:off x="439744" y="1271451"/>
            <a:ext cx="8512708" cy="5268686"/>
          </a:xfrm>
        </p:spPr>
        <p:txBody>
          <a:bodyPr anchor="ctr">
            <a:normAutofit/>
          </a:bodyPr>
          <a:lstStyle/>
          <a:p>
            <a:pPr>
              <a:lnSpc>
                <a:spcPct val="100000"/>
              </a:lnSpc>
            </a:pPr>
            <a:r>
              <a:rPr lang="en-US" sz="3200" b="1" dirty="0">
                <a:latin typeface="Cambria" panose="02040503050406030204" pitchFamily="18" charset="0"/>
              </a:rPr>
              <a:t>Keep It Simple</a:t>
            </a:r>
            <a:r>
              <a:rPr lang="en-US" sz="3200" dirty="0">
                <a:latin typeface="Cambria" panose="02040503050406030204" pitchFamily="18" charset="0"/>
              </a:rPr>
              <a:t> – establish a number of years to keep employee files after termination and discard at one time, i.e. 5 years (exception WC)</a:t>
            </a:r>
          </a:p>
          <a:p>
            <a:pPr>
              <a:lnSpc>
                <a:spcPct val="100000"/>
              </a:lnSpc>
            </a:pPr>
            <a:r>
              <a:rPr lang="en-US" sz="3200" dirty="0">
                <a:latin typeface="Cambria" panose="02040503050406030204" pitchFamily="18" charset="0"/>
              </a:rPr>
              <a:t>Scan employee records once an employee is terminated and save in an electronic file by year</a:t>
            </a:r>
          </a:p>
          <a:p>
            <a:pPr>
              <a:lnSpc>
                <a:spcPct val="100000"/>
              </a:lnSpc>
            </a:pPr>
            <a:r>
              <a:rPr lang="en-US" sz="3200" dirty="0">
                <a:latin typeface="Cambria" panose="02040503050406030204" pitchFamily="18" charset="0"/>
              </a:rPr>
              <a:t>Be sure only those in a “need to know” capacity have access to the files </a:t>
            </a:r>
            <a:endParaRPr lang="en-US" sz="1400" dirty="0"/>
          </a:p>
        </p:txBody>
      </p:sp>
    </p:spTree>
    <p:extLst>
      <p:ext uri="{BB962C8B-B14F-4D97-AF65-F5344CB8AC3E}">
        <p14:creationId xmlns:p14="http://schemas.microsoft.com/office/powerpoint/2010/main" val="4133730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9899462-FC16-43B0-966B-FCA2634507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AAFEA932-2DF1-410C-A00A-7A1E7DBF751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A8476C0-4ADF-415D-ACED-62258B5B7DFA}"/>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p:blipFill>
        <p:spPr>
          <a:xfrm>
            <a:off x="481886" y="760629"/>
            <a:ext cx="3662730" cy="2225108"/>
          </a:xfrm>
          <a:prstGeom prst="rect">
            <a:avLst/>
          </a:prstGeom>
        </p:spPr>
      </p:pic>
      <p:pic>
        <p:nvPicPr>
          <p:cNvPr id="5" name="Picture 4">
            <a:extLst>
              <a:ext uri="{FF2B5EF4-FFF2-40B4-BE49-F238E27FC236}">
                <a16:creationId xmlns:a16="http://schemas.microsoft.com/office/drawing/2014/main" id="{65A7AAE9-5F67-4EDD-B46B-C598016C77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886" y="4256359"/>
            <a:ext cx="3662730" cy="1455935"/>
          </a:xfrm>
          <a:prstGeom prst="rect">
            <a:avLst/>
          </a:prstGeom>
        </p:spPr>
      </p:pic>
      <p:sp>
        <p:nvSpPr>
          <p:cNvPr id="9" name="TextBox 8">
            <a:extLst>
              <a:ext uri="{FF2B5EF4-FFF2-40B4-BE49-F238E27FC236}">
                <a16:creationId xmlns:a16="http://schemas.microsoft.com/office/drawing/2014/main" id="{B7852685-0D65-4165-8354-ACE9E9CB9B75}"/>
              </a:ext>
            </a:extLst>
          </p:cNvPr>
          <p:cNvSpPr txBox="1"/>
          <p:nvPr/>
        </p:nvSpPr>
        <p:spPr>
          <a:xfrm>
            <a:off x="9884958" y="6870700"/>
            <a:ext cx="230704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6" tooltip="http://mmjgwrites.wordpress.com/"/>
              </a:rPr>
              <a:t>This Photo</a:t>
            </a:r>
            <a:r>
              <a:rPr lang="en-US" sz="700">
                <a:solidFill>
                  <a:srgbClr val="FFFFFF"/>
                </a:solidFill>
              </a:rPr>
              <a:t> by Unknown Author is licensed under </a:t>
            </a:r>
            <a:r>
              <a:rPr lang="en-US" sz="700">
                <a:solidFill>
                  <a:srgbClr val="FFFFFF"/>
                </a:solidFill>
                <a:hlinkClick r:id="rId7" tooltip="https://creativecommons.org/licenses/by-sa/3.0/"/>
              </a:rPr>
              <a:t>CC BY-SA</a:t>
            </a:r>
            <a:endParaRPr lang="en-US" sz="700">
              <a:solidFill>
                <a:srgbClr val="FFFFFF"/>
              </a:solidFill>
            </a:endParaRPr>
          </a:p>
        </p:txBody>
      </p:sp>
      <p:sp>
        <p:nvSpPr>
          <p:cNvPr id="2" name="Title 1">
            <a:extLst>
              <a:ext uri="{FF2B5EF4-FFF2-40B4-BE49-F238E27FC236}">
                <a16:creationId xmlns:a16="http://schemas.microsoft.com/office/drawing/2014/main" id="{D23B404F-605F-4F22-BE96-4CE094E46B8F}"/>
              </a:ext>
            </a:extLst>
          </p:cNvPr>
          <p:cNvSpPr>
            <a:spLocks noGrp="1"/>
          </p:cNvSpPr>
          <p:nvPr>
            <p:ph type="title"/>
          </p:nvPr>
        </p:nvSpPr>
        <p:spPr>
          <a:xfrm>
            <a:off x="5297762" y="1053711"/>
            <a:ext cx="5638994" cy="1424446"/>
          </a:xfrm>
        </p:spPr>
        <p:txBody>
          <a:bodyPr>
            <a:normAutofit/>
          </a:bodyPr>
          <a:lstStyle/>
          <a:p>
            <a:r>
              <a:rPr lang="en-US" b="1" dirty="0">
                <a:solidFill>
                  <a:schemeClr val="bg1"/>
                </a:solidFill>
                <a:latin typeface="Cambria" panose="02040503050406030204" pitchFamily="18" charset="0"/>
              </a:rPr>
              <a:t>Question 1</a:t>
            </a:r>
          </a:p>
        </p:txBody>
      </p:sp>
      <p:sp>
        <p:nvSpPr>
          <p:cNvPr id="3" name="Content Placeholder 2">
            <a:extLst>
              <a:ext uri="{FF2B5EF4-FFF2-40B4-BE49-F238E27FC236}">
                <a16:creationId xmlns:a16="http://schemas.microsoft.com/office/drawing/2014/main" id="{91636573-E2DB-4BD9-B995-CC8F068D8024}"/>
              </a:ext>
            </a:extLst>
          </p:cNvPr>
          <p:cNvSpPr>
            <a:spLocks noGrp="1"/>
          </p:cNvSpPr>
          <p:nvPr>
            <p:ph idx="1"/>
          </p:nvPr>
        </p:nvSpPr>
        <p:spPr>
          <a:xfrm>
            <a:off x="5297762" y="2799889"/>
            <a:ext cx="5747187" cy="2987543"/>
          </a:xfrm>
        </p:spPr>
        <p:txBody>
          <a:bodyPr anchor="t">
            <a:normAutofit/>
          </a:bodyPr>
          <a:lstStyle/>
          <a:p>
            <a:pPr marL="0" indent="0" algn="ctr">
              <a:buNone/>
            </a:pPr>
            <a:r>
              <a:rPr lang="en-US" sz="4000" dirty="0">
                <a:solidFill>
                  <a:schemeClr val="bg1"/>
                </a:solidFill>
                <a:latin typeface="Cambria" panose="02040503050406030204" pitchFamily="18" charset="0"/>
              </a:rPr>
              <a:t>How long should you wait before filling a position that was previously cut from the budget?</a:t>
            </a:r>
          </a:p>
          <a:p>
            <a:endParaRPr lang="en-US" sz="2400" dirty="0">
              <a:solidFill>
                <a:schemeClr val="bg1"/>
              </a:solidFill>
            </a:endParaRPr>
          </a:p>
        </p:txBody>
      </p:sp>
    </p:spTree>
    <p:extLst>
      <p:ext uri="{BB962C8B-B14F-4D97-AF65-F5344CB8AC3E}">
        <p14:creationId xmlns:p14="http://schemas.microsoft.com/office/powerpoint/2010/main" val="1246638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9899462-FC16-43B0-966B-FCA2634507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AAFEA932-2DF1-410C-A00A-7A1E7DBF751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A8476C0-4ADF-415D-ACED-62258B5B7DFA}"/>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p:blipFill>
        <p:spPr>
          <a:xfrm>
            <a:off x="481886" y="760629"/>
            <a:ext cx="3662730" cy="2225108"/>
          </a:xfrm>
          <a:prstGeom prst="rect">
            <a:avLst/>
          </a:prstGeom>
        </p:spPr>
      </p:pic>
      <p:pic>
        <p:nvPicPr>
          <p:cNvPr id="5" name="Picture 4">
            <a:extLst>
              <a:ext uri="{FF2B5EF4-FFF2-40B4-BE49-F238E27FC236}">
                <a16:creationId xmlns:a16="http://schemas.microsoft.com/office/drawing/2014/main" id="{65A7AAE9-5F67-4EDD-B46B-C598016C77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886" y="4256359"/>
            <a:ext cx="3662730" cy="1455935"/>
          </a:xfrm>
          <a:prstGeom prst="rect">
            <a:avLst/>
          </a:prstGeom>
        </p:spPr>
      </p:pic>
      <p:sp>
        <p:nvSpPr>
          <p:cNvPr id="9" name="TextBox 8">
            <a:extLst>
              <a:ext uri="{FF2B5EF4-FFF2-40B4-BE49-F238E27FC236}">
                <a16:creationId xmlns:a16="http://schemas.microsoft.com/office/drawing/2014/main" id="{B7852685-0D65-4165-8354-ACE9E9CB9B75}"/>
              </a:ext>
            </a:extLst>
          </p:cNvPr>
          <p:cNvSpPr txBox="1"/>
          <p:nvPr/>
        </p:nvSpPr>
        <p:spPr>
          <a:xfrm>
            <a:off x="9884958" y="6870700"/>
            <a:ext cx="230704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6" tooltip="http://mmjgwrites.wordpress.com/"/>
              </a:rPr>
              <a:t>This Photo</a:t>
            </a:r>
            <a:r>
              <a:rPr lang="en-US" sz="700">
                <a:solidFill>
                  <a:srgbClr val="FFFFFF"/>
                </a:solidFill>
              </a:rPr>
              <a:t> by Unknown Author is licensed under </a:t>
            </a:r>
            <a:r>
              <a:rPr lang="en-US" sz="700">
                <a:solidFill>
                  <a:srgbClr val="FFFFFF"/>
                </a:solidFill>
                <a:hlinkClick r:id="rId7" tooltip="https://creativecommons.org/licenses/by-sa/3.0/"/>
              </a:rPr>
              <a:t>CC BY-SA</a:t>
            </a:r>
            <a:endParaRPr lang="en-US" sz="700">
              <a:solidFill>
                <a:srgbClr val="FFFFFF"/>
              </a:solidFill>
            </a:endParaRPr>
          </a:p>
        </p:txBody>
      </p:sp>
      <p:sp>
        <p:nvSpPr>
          <p:cNvPr id="2" name="Title 1">
            <a:extLst>
              <a:ext uri="{FF2B5EF4-FFF2-40B4-BE49-F238E27FC236}">
                <a16:creationId xmlns:a16="http://schemas.microsoft.com/office/drawing/2014/main" id="{D23B404F-605F-4F22-BE96-4CE094E46B8F}"/>
              </a:ext>
            </a:extLst>
          </p:cNvPr>
          <p:cNvSpPr>
            <a:spLocks noGrp="1"/>
          </p:cNvSpPr>
          <p:nvPr>
            <p:ph type="title"/>
          </p:nvPr>
        </p:nvSpPr>
        <p:spPr>
          <a:xfrm>
            <a:off x="5297762" y="1053711"/>
            <a:ext cx="5638994" cy="1424446"/>
          </a:xfrm>
        </p:spPr>
        <p:txBody>
          <a:bodyPr>
            <a:normAutofit/>
          </a:bodyPr>
          <a:lstStyle/>
          <a:p>
            <a:r>
              <a:rPr lang="en-US" b="1" dirty="0">
                <a:solidFill>
                  <a:schemeClr val="bg1"/>
                </a:solidFill>
                <a:latin typeface="Cambria" panose="02040503050406030204" pitchFamily="18" charset="0"/>
              </a:rPr>
              <a:t>Question 7</a:t>
            </a:r>
          </a:p>
        </p:txBody>
      </p:sp>
      <p:sp>
        <p:nvSpPr>
          <p:cNvPr id="3" name="Content Placeholder 2">
            <a:extLst>
              <a:ext uri="{FF2B5EF4-FFF2-40B4-BE49-F238E27FC236}">
                <a16:creationId xmlns:a16="http://schemas.microsoft.com/office/drawing/2014/main" id="{91636573-E2DB-4BD9-B995-CC8F068D8024}"/>
              </a:ext>
            </a:extLst>
          </p:cNvPr>
          <p:cNvSpPr>
            <a:spLocks noGrp="1"/>
          </p:cNvSpPr>
          <p:nvPr>
            <p:ph idx="1"/>
          </p:nvPr>
        </p:nvSpPr>
        <p:spPr>
          <a:xfrm>
            <a:off x="5297762" y="2799889"/>
            <a:ext cx="5747187" cy="2987543"/>
          </a:xfrm>
        </p:spPr>
        <p:txBody>
          <a:bodyPr anchor="t">
            <a:normAutofit/>
          </a:bodyPr>
          <a:lstStyle/>
          <a:p>
            <a:pPr marL="0" indent="0" algn="ctr">
              <a:buNone/>
            </a:pPr>
            <a:r>
              <a:rPr lang="en-US" sz="3600" dirty="0">
                <a:solidFill>
                  <a:schemeClr val="bg1"/>
                </a:solidFill>
                <a:latin typeface="Cambria" panose="02040503050406030204" pitchFamily="18" charset="0"/>
              </a:rPr>
              <a:t>How should employer notify an employee of child support order or garnishment?</a:t>
            </a:r>
            <a:endParaRPr lang="en-US" dirty="0">
              <a:solidFill>
                <a:schemeClr val="bg1"/>
              </a:solidFill>
              <a:latin typeface="Cambria" panose="02040503050406030204" pitchFamily="18" charset="0"/>
            </a:endParaRPr>
          </a:p>
        </p:txBody>
      </p:sp>
    </p:spTree>
    <p:extLst>
      <p:ext uri="{BB962C8B-B14F-4D97-AF65-F5344CB8AC3E}">
        <p14:creationId xmlns:p14="http://schemas.microsoft.com/office/powerpoint/2010/main" val="3898949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5D2337E-902D-435D-948D-F767C9FB8B6B}"/>
              </a:ext>
            </a:extLst>
          </p:cNvPr>
          <p:cNvPicPr>
            <a:picLocks noChangeAspect="1"/>
          </p:cNvPicPr>
          <p:nvPr/>
        </p:nvPicPr>
        <p:blipFill>
          <a:blip r:embed="rId2"/>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82A24107-4B9E-43DB-B9B0-ED517C8A1CBB}"/>
              </a:ext>
            </a:extLst>
          </p:cNvPr>
          <p:cNvSpPr>
            <a:spLocks noGrp="1"/>
          </p:cNvSpPr>
          <p:nvPr>
            <p:ph type="title"/>
          </p:nvPr>
        </p:nvSpPr>
        <p:spPr>
          <a:xfrm>
            <a:off x="309114" y="226969"/>
            <a:ext cx="7474172" cy="1325563"/>
          </a:xfrm>
        </p:spPr>
        <p:txBody>
          <a:bodyPr>
            <a:normAutofit/>
          </a:bodyPr>
          <a:lstStyle/>
          <a:p>
            <a:r>
              <a:rPr lang="en-US" b="1" dirty="0">
                <a:latin typeface="Cambria" panose="02040503050406030204" pitchFamily="18" charset="0"/>
              </a:rPr>
              <a:t>Answer</a:t>
            </a:r>
          </a:p>
        </p:txBody>
      </p:sp>
      <p:sp>
        <p:nvSpPr>
          <p:cNvPr id="3" name="Content Placeholder 2">
            <a:extLst>
              <a:ext uri="{FF2B5EF4-FFF2-40B4-BE49-F238E27FC236}">
                <a16:creationId xmlns:a16="http://schemas.microsoft.com/office/drawing/2014/main" id="{A8A5CB83-1123-4ACA-873F-C3BD7FD8ABC3}"/>
              </a:ext>
            </a:extLst>
          </p:cNvPr>
          <p:cNvSpPr>
            <a:spLocks noGrp="1"/>
          </p:cNvSpPr>
          <p:nvPr>
            <p:ph idx="1"/>
          </p:nvPr>
        </p:nvSpPr>
        <p:spPr>
          <a:xfrm>
            <a:off x="439744" y="1413103"/>
            <a:ext cx="8475656" cy="5196703"/>
          </a:xfrm>
        </p:spPr>
        <p:txBody>
          <a:bodyPr anchor="ctr">
            <a:normAutofit/>
          </a:bodyPr>
          <a:lstStyle/>
          <a:p>
            <a:pPr marL="0" indent="0">
              <a:buNone/>
            </a:pPr>
            <a:endParaRPr lang="en-US" sz="3600" dirty="0">
              <a:latin typeface="Cambria" panose="02040503050406030204" pitchFamily="18" charset="0"/>
            </a:endParaRPr>
          </a:p>
          <a:p>
            <a:pPr marL="0" indent="0">
              <a:buNone/>
            </a:pPr>
            <a:endParaRPr lang="en-US" sz="3600" dirty="0">
              <a:latin typeface="Cambria" panose="02040503050406030204" pitchFamily="18" charset="0"/>
            </a:endParaRPr>
          </a:p>
          <a:p>
            <a:endParaRPr lang="en-US" sz="1300" dirty="0"/>
          </a:p>
        </p:txBody>
      </p:sp>
      <p:sp>
        <p:nvSpPr>
          <p:cNvPr id="6" name="Rectangle 5">
            <a:extLst>
              <a:ext uri="{FF2B5EF4-FFF2-40B4-BE49-F238E27FC236}">
                <a16:creationId xmlns:a16="http://schemas.microsoft.com/office/drawing/2014/main" id="{2A4844D2-59CC-4843-81A8-53FD68191F15}"/>
              </a:ext>
            </a:extLst>
          </p:cNvPr>
          <p:cNvSpPr/>
          <p:nvPr/>
        </p:nvSpPr>
        <p:spPr>
          <a:xfrm>
            <a:off x="309114" y="1443841"/>
            <a:ext cx="8475656" cy="3970318"/>
          </a:xfrm>
          <a:prstGeom prst="rect">
            <a:avLst/>
          </a:prstGeom>
        </p:spPr>
        <p:txBody>
          <a:bodyPr wrap="square">
            <a:spAutoFit/>
          </a:bodyPr>
          <a:lstStyle/>
          <a:p>
            <a:r>
              <a:rPr lang="en-US" sz="3600" dirty="0">
                <a:latin typeface="Cambria" panose="02040503050406030204" pitchFamily="18" charset="0"/>
                <a:ea typeface="Calibri" panose="020F0502020204030204" pitchFamily="34" charset="0"/>
              </a:rPr>
              <a:t>I suggest that you have the employee come to your office so you can explain in person that a garnishment has been received.  Hand-deliver the paperwork to them and advise when and how much money will be garnished from their paycheck.</a:t>
            </a:r>
          </a:p>
        </p:txBody>
      </p:sp>
    </p:spTree>
    <p:extLst>
      <p:ext uri="{BB962C8B-B14F-4D97-AF65-F5344CB8AC3E}">
        <p14:creationId xmlns:p14="http://schemas.microsoft.com/office/powerpoint/2010/main" val="1720218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9397AC5E-06C2-4210-A73D-517D54185856}"/>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D62A89A3-F2CE-46EC-8D88-64A36D07D303}"/>
              </a:ext>
            </a:extLst>
          </p:cNvPr>
          <p:cNvSpPr>
            <a:spLocks noGrp="1"/>
          </p:cNvSpPr>
          <p:nvPr>
            <p:ph type="title"/>
          </p:nvPr>
        </p:nvSpPr>
        <p:spPr>
          <a:xfrm>
            <a:off x="339637" y="131176"/>
            <a:ext cx="8183879" cy="1325563"/>
          </a:xfrm>
        </p:spPr>
        <p:txBody>
          <a:bodyPr>
            <a:normAutofit/>
          </a:bodyPr>
          <a:lstStyle/>
          <a:p>
            <a:r>
              <a:rPr lang="en-US" b="1" dirty="0">
                <a:latin typeface="Cambria" panose="02040503050406030204" pitchFamily="18" charset="0"/>
              </a:rPr>
              <a:t>Answer</a:t>
            </a:r>
          </a:p>
        </p:txBody>
      </p:sp>
      <p:sp>
        <p:nvSpPr>
          <p:cNvPr id="3" name="Content Placeholder 2">
            <a:extLst>
              <a:ext uri="{FF2B5EF4-FFF2-40B4-BE49-F238E27FC236}">
                <a16:creationId xmlns:a16="http://schemas.microsoft.com/office/drawing/2014/main" id="{7B935D08-E965-4F5F-AC5D-542FAECFC59B}"/>
              </a:ext>
            </a:extLst>
          </p:cNvPr>
          <p:cNvSpPr>
            <a:spLocks noGrp="1"/>
          </p:cNvSpPr>
          <p:nvPr>
            <p:ph idx="1"/>
          </p:nvPr>
        </p:nvSpPr>
        <p:spPr>
          <a:xfrm>
            <a:off x="426721" y="1158241"/>
            <a:ext cx="8183880" cy="5355770"/>
          </a:xfrm>
        </p:spPr>
        <p:txBody>
          <a:bodyPr anchor="ctr">
            <a:normAutofit/>
          </a:bodyPr>
          <a:lstStyle/>
          <a:p>
            <a:pPr>
              <a:lnSpc>
                <a:spcPct val="100000"/>
              </a:lnSpc>
            </a:pPr>
            <a:r>
              <a:rPr lang="en-US" sz="3200" dirty="0">
                <a:latin typeface="Cambria" panose="02040503050406030204" pitchFamily="18" charset="0"/>
              </a:rPr>
              <a:t>No specific laws that address layoffs or RIF</a:t>
            </a:r>
          </a:p>
          <a:p>
            <a:pPr>
              <a:lnSpc>
                <a:spcPct val="100000"/>
              </a:lnSpc>
            </a:pPr>
            <a:r>
              <a:rPr lang="en-US" sz="3200" dirty="0">
                <a:latin typeface="Cambria" panose="02040503050406030204" pitchFamily="18" charset="0"/>
              </a:rPr>
              <a:t>The key is to avoid being accused of using the position elimination as a pretext for what would otherwise be an unlawful termination, i.e. race, age, disability, etc.</a:t>
            </a:r>
          </a:p>
          <a:p>
            <a:pPr>
              <a:lnSpc>
                <a:spcPct val="100000"/>
              </a:lnSpc>
            </a:pPr>
            <a:r>
              <a:rPr lang="en-US" sz="3200" dirty="0">
                <a:latin typeface="Cambria" panose="02040503050406030204" pitchFamily="18" charset="0"/>
              </a:rPr>
              <a:t>Be able to prove a legitimate business need for the elimination, i.e. policies set by the Council, budget reports, sales tax reports, citizen surveys, etc.</a:t>
            </a:r>
          </a:p>
        </p:txBody>
      </p:sp>
    </p:spTree>
    <p:extLst>
      <p:ext uri="{BB962C8B-B14F-4D97-AF65-F5344CB8AC3E}">
        <p14:creationId xmlns:p14="http://schemas.microsoft.com/office/powerpoint/2010/main" val="398404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17E049B-743C-46F3-8A39-9E8C5862C9FB}"/>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F926445F-F556-4862-B320-C57FA8629D79}"/>
              </a:ext>
            </a:extLst>
          </p:cNvPr>
          <p:cNvSpPr>
            <a:spLocks noGrp="1"/>
          </p:cNvSpPr>
          <p:nvPr>
            <p:ph type="title"/>
          </p:nvPr>
        </p:nvSpPr>
        <p:spPr>
          <a:xfrm>
            <a:off x="548640" y="365760"/>
            <a:ext cx="8061960" cy="959803"/>
          </a:xfrm>
        </p:spPr>
        <p:txBody>
          <a:bodyPr>
            <a:normAutofit/>
          </a:bodyPr>
          <a:lstStyle/>
          <a:p>
            <a:r>
              <a:rPr lang="en-US" b="1" dirty="0">
                <a:latin typeface="Cambria" panose="02040503050406030204" pitchFamily="18" charset="0"/>
              </a:rPr>
              <a:t>Helpful Hint</a:t>
            </a:r>
          </a:p>
        </p:txBody>
      </p:sp>
      <p:sp>
        <p:nvSpPr>
          <p:cNvPr id="3" name="Content Placeholder 2">
            <a:extLst>
              <a:ext uri="{FF2B5EF4-FFF2-40B4-BE49-F238E27FC236}">
                <a16:creationId xmlns:a16="http://schemas.microsoft.com/office/drawing/2014/main" id="{BF014523-8007-4A6B-9E16-4772A1E5650A}"/>
              </a:ext>
            </a:extLst>
          </p:cNvPr>
          <p:cNvSpPr>
            <a:spLocks noGrp="1"/>
          </p:cNvSpPr>
          <p:nvPr>
            <p:ph idx="1"/>
          </p:nvPr>
        </p:nvSpPr>
        <p:spPr>
          <a:xfrm>
            <a:off x="78377" y="1254034"/>
            <a:ext cx="9379131" cy="5451566"/>
          </a:xfrm>
        </p:spPr>
        <p:txBody>
          <a:bodyPr anchor="ctr">
            <a:normAutofit/>
          </a:bodyPr>
          <a:lstStyle/>
          <a:p>
            <a:pPr lvl="1">
              <a:lnSpc>
                <a:spcPct val="100000"/>
              </a:lnSpc>
            </a:pPr>
            <a:r>
              <a:rPr lang="en-US" sz="3200" dirty="0">
                <a:latin typeface="Cambria" panose="02040503050406030204" pitchFamily="18" charset="0"/>
              </a:rPr>
              <a:t>Make a plan and stick to it (policy)</a:t>
            </a:r>
          </a:p>
          <a:p>
            <a:pPr lvl="1">
              <a:lnSpc>
                <a:spcPct val="100000"/>
              </a:lnSpc>
            </a:pPr>
            <a:r>
              <a:rPr lang="en-US" sz="3200" dirty="0">
                <a:latin typeface="Cambria" panose="02040503050406030204" pitchFamily="18" charset="0"/>
              </a:rPr>
              <a:t>Establish selection criteria for determining positions to be eliminated (e.g., seniority, skill sets, performance level, clients or contracts assigned, etc.)</a:t>
            </a:r>
          </a:p>
          <a:p>
            <a:pPr lvl="1">
              <a:lnSpc>
                <a:spcPct val="100000"/>
              </a:lnSpc>
            </a:pPr>
            <a:r>
              <a:rPr lang="en-US" sz="3200" dirty="0">
                <a:latin typeface="Cambria" panose="02040503050406030204" pitchFamily="18" charset="0"/>
              </a:rPr>
              <a:t>Consider alternatives, i.e. furloughs, eliminate vacant positions, transferring employees to other departments with open positions</a:t>
            </a:r>
          </a:p>
          <a:p>
            <a:pPr lvl="1">
              <a:lnSpc>
                <a:spcPct val="100000"/>
              </a:lnSpc>
            </a:pPr>
            <a:r>
              <a:rPr lang="en-US" sz="3200" dirty="0">
                <a:latin typeface="Cambria" panose="02040503050406030204" pitchFamily="18" charset="0"/>
              </a:rPr>
              <a:t>Consider rehire process, i.e. first out, first in, seniority</a:t>
            </a:r>
          </a:p>
          <a:p>
            <a:pPr lvl="1"/>
            <a:endParaRPr lang="en-US" sz="2000" dirty="0"/>
          </a:p>
        </p:txBody>
      </p:sp>
    </p:spTree>
    <p:extLst>
      <p:ext uri="{BB962C8B-B14F-4D97-AF65-F5344CB8AC3E}">
        <p14:creationId xmlns:p14="http://schemas.microsoft.com/office/powerpoint/2010/main" val="2437333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3CF38-2A35-4832-9B87-AEE0C72774A8}"/>
              </a:ext>
            </a:extLst>
          </p:cNvPr>
          <p:cNvSpPr>
            <a:spLocks noGrp="1"/>
          </p:cNvSpPr>
          <p:nvPr>
            <p:ph type="title"/>
          </p:nvPr>
        </p:nvSpPr>
        <p:spPr/>
        <p:txBody>
          <a:bodyPr/>
          <a:lstStyle/>
          <a:p>
            <a:r>
              <a:rPr lang="en-US" b="1" dirty="0"/>
              <a:t>Who would you pick based on these scores?</a:t>
            </a:r>
          </a:p>
        </p:txBody>
      </p:sp>
      <p:graphicFrame>
        <p:nvGraphicFramePr>
          <p:cNvPr id="4" name="Content Placeholder 3">
            <a:extLst>
              <a:ext uri="{FF2B5EF4-FFF2-40B4-BE49-F238E27FC236}">
                <a16:creationId xmlns:a16="http://schemas.microsoft.com/office/drawing/2014/main" id="{AC9DF994-9EA9-4EAB-8E36-3EBBABC5CAAB}"/>
              </a:ext>
            </a:extLst>
          </p:cNvPr>
          <p:cNvGraphicFramePr>
            <a:graphicFrameLocks noGrp="1"/>
          </p:cNvGraphicFramePr>
          <p:nvPr>
            <p:ph idx="1"/>
            <p:extLst>
              <p:ext uri="{D42A27DB-BD31-4B8C-83A1-F6EECF244321}">
                <p14:modId xmlns:p14="http://schemas.microsoft.com/office/powerpoint/2010/main" val="635437669"/>
              </p:ext>
            </p:extLst>
          </p:nvPr>
        </p:nvGraphicFramePr>
        <p:xfrm>
          <a:off x="1105989" y="1690688"/>
          <a:ext cx="9710856" cy="4422725"/>
        </p:xfrm>
        <a:graphic>
          <a:graphicData uri="http://schemas.openxmlformats.org/drawingml/2006/table">
            <a:tbl>
              <a:tblPr firstRow="1" firstCol="1" bandRow="1">
                <a:tableStyleId>{5C22544A-7EE6-4342-B048-85BDC9FD1C3A}</a:tableStyleId>
              </a:tblPr>
              <a:tblGrid>
                <a:gridCol w="4015103">
                  <a:extLst>
                    <a:ext uri="{9D8B030D-6E8A-4147-A177-3AD203B41FA5}">
                      <a16:colId xmlns:a16="http://schemas.microsoft.com/office/drawing/2014/main" val="539568081"/>
                    </a:ext>
                  </a:extLst>
                </a:gridCol>
                <a:gridCol w="3861921">
                  <a:extLst>
                    <a:ext uri="{9D8B030D-6E8A-4147-A177-3AD203B41FA5}">
                      <a16:colId xmlns:a16="http://schemas.microsoft.com/office/drawing/2014/main" val="4177299344"/>
                    </a:ext>
                  </a:extLst>
                </a:gridCol>
                <a:gridCol w="1794547">
                  <a:extLst>
                    <a:ext uri="{9D8B030D-6E8A-4147-A177-3AD203B41FA5}">
                      <a16:colId xmlns:a16="http://schemas.microsoft.com/office/drawing/2014/main" val="1202218481"/>
                    </a:ext>
                  </a:extLst>
                </a:gridCol>
                <a:gridCol w="39285">
                  <a:extLst>
                    <a:ext uri="{9D8B030D-6E8A-4147-A177-3AD203B41FA5}">
                      <a16:colId xmlns:a16="http://schemas.microsoft.com/office/drawing/2014/main" val="1663662144"/>
                    </a:ext>
                  </a:extLst>
                </a:gridCol>
              </a:tblGrid>
              <a:tr h="539357">
                <a:tc>
                  <a:txBody>
                    <a:bodyPr/>
                    <a:lstStyle/>
                    <a:p>
                      <a:pPr marL="0" marR="0">
                        <a:lnSpc>
                          <a:spcPct val="107000"/>
                        </a:lnSpc>
                        <a:spcBef>
                          <a:spcPts val="0"/>
                        </a:spcBef>
                        <a:spcAft>
                          <a:spcPts val="800"/>
                        </a:spcAft>
                      </a:pPr>
                      <a:r>
                        <a:rPr lang="en-US" sz="2400" dirty="0">
                          <a:solidFill>
                            <a:schemeClr val="tx1"/>
                          </a:solidFill>
                          <a:effectLst/>
                        </a:rPr>
                        <a:t>Name</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Points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gridSpan="2">
                  <a:txBody>
                    <a:bodyPr/>
                    <a:lstStyle/>
                    <a:p>
                      <a:pPr marL="0" marR="0">
                        <a:lnSpc>
                          <a:spcPct val="107000"/>
                        </a:lnSpc>
                        <a:spcBef>
                          <a:spcPts val="0"/>
                        </a:spcBef>
                        <a:spcAft>
                          <a:spcPts val="800"/>
                        </a:spcAft>
                      </a:pPr>
                      <a:r>
                        <a:rPr lang="en-US" sz="2400">
                          <a:solidFill>
                            <a:schemeClr val="tx1"/>
                          </a:solidFill>
                          <a:effectLst/>
                        </a:rPr>
                        <a:t>Age</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oFill/>
                  </a:tcPr>
                </a:tc>
                <a:tc hMerge="1">
                  <a:txBody>
                    <a:bodyPr/>
                    <a:lstStyle/>
                    <a:p>
                      <a:endParaRPr lang="en-US"/>
                    </a:p>
                  </a:txBody>
                  <a:tcPr/>
                </a:tc>
                <a:extLst>
                  <a:ext uri="{0D108BD9-81ED-4DB2-BD59-A6C34878D82A}">
                    <a16:rowId xmlns:a16="http://schemas.microsoft.com/office/drawing/2014/main" val="4122888707"/>
                  </a:ext>
                </a:extLst>
              </a:tr>
              <a:tr h="485421">
                <a:tc>
                  <a:txBody>
                    <a:bodyPr/>
                    <a:lstStyle/>
                    <a:p>
                      <a:pPr marL="0" marR="0">
                        <a:lnSpc>
                          <a:spcPct val="107000"/>
                        </a:lnSpc>
                        <a:spcBef>
                          <a:spcPts val="0"/>
                        </a:spcBef>
                        <a:spcAft>
                          <a:spcPts val="800"/>
                        </a:spcAft>
                      </a:pPr>
                      <a:r>
                        <a:rPr lang="en-US" sz="2400" dirty="0">
                          <a:solidFill>
                            <a:schemeClr val="tx1"/>
                          </a:solidFill>
                          <a:effectLst/>
                        </a:rPr>
                        <a:t>Sally Farmer</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28 points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50</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 </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3287727942"/>
                  </a:ext>
                </a:extLst>
              </a:tr>
              <a:tr h="485421">
                <a:tc>
                  <a:txBody>
                    <a:bodyPr/>
                    <a:lstStyle/>
                    <a:p>
                      <a:pPr marL="0" marR="0">
                        <a:lnSpc>
                          <a:spcPct val="107000"/>
                        </a:lnSpc>
                        <a:spcBef>
                          <a:spcPts val="0"/>
                        </a:spcBef>
                        <a:spcAft>
                          <a:spcPts val="800"/>
                        </a:spcAft>
                      </a:pPr>
                      <a:r>
                        <a:rPr lang="en-US" sz="2400" dirty="0">
                          <a:solidFill>
                            <a:schemeClr val="tx1"/>
                          </a:solidFill>
                          <a:effectLst/>
                        </a:rPr>
                        <a:t>Alissa Tanner</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19.5 points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33</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 </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1175874933"/>
                  </a:ext>
                </a:extLst>
              </a:tr>
              <a:tr h="485421">
                <a:tc>
                  <a:txBody>
                    <a:bodyPr/>
                    <a:lstStyle/>
                    <a:p>
                      <a:pPr marL="0" marR="0">
                        <a:lnSpc>
                          <a:spcPct val="107000"/>
                        </a:lnSpc>
                        <a:spcBef>
                          <a:spcPts val="0"/>
                        </a:spcBef>
                        <a:spcAft>
                          <a:spcPts val="800"/>
                        </a:spcAft>
                      </a:pPr>
                      <a:r>
                        <a:rPr lang="en-US" sz="2400" dirty="0">
                          <a:solidFill>
                            <a:schemeClr val="tx1"/>
                          </a:solidFill>
                          <a:effectLst/>
                        </a:rPr>
                        <a:t>Brian </a:t>
                      </a:r>
                      <a:r>
                        <a:rPr lang="en-US" sz="2400" dirty="0" err="1">
                          <a:solidFill>
                            <a:schemeClr val="tx1"/>
                          </a:solidFill>
                          <a:effectLst/>
                        </a:rPr>
                        <a:t>Callendar</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19 points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36</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 </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624518476"/>
                  </a:ext>
                </a:extLst>
              </a:tr>
              <a:tr h="485421">
                <a:tc>
                  <a:txBody>
                    <a:bodyPr/>
                    <a:lstStyle/>
                    <a:p>
                      <a:pPr marL="0" marR="0">
                        <a:lnSpc>
                          <a:spcPct val="107000"/>
                        </a:lnSpc>
                        <a:spcBef>
                          <a:spcPts val="0"/>
                        </a:spcBef>
                        <a:spcAft>
                          <a:spcPts val="800"/>
                        </a:spcAft>
                      </a:pPr>
                      <a:r>
                        <a:rPr lang="en-US" sz="2400" dirty="0">
                          <a:solidFill>
                            <a:schemeClr val="tx1"/>
                          </a:solidFill>
                          <a:effectLst/>
                        </a:rPr>
                        <a:t>Bill Vickers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19 points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50</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 </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638792574"/>
                  </a:ext>
                </a:extLst>
              </a:tr>
              <a:tr h="485421">
                <a:tc>
                  <a:txBody>
                    <a:bodyPr/>
                    <a:lstStyle/>
                    <a:p>
                      <a:pPr marL="0" marR="0">
                        <a:lnSpc>
                          <a:spcPct val="107000"/>
                        </a:lnSpc>
                        <a:spcBef>
                          <a:spcPts val="0"/>
                        </a:spcBef>
                        <a:spcAft>
                          <a:spcPts val="800"/>
                        </a:spcAft>
                      </a:pPr>
                      <a:r>
                        <a:rPr lang="en-US" sz="2400" dirty="0">
                          <a:solidFill>
                            <a:schemeClr val="tx1"/>
                          </a:solidFill>
                          <a:effectLst/>
                          <a:highlight>
                            <a:srgbClr val="FFFF00"/>
                          </a:highlight>
                        </a:rPr>
                        <a:t>Gwen </a:t>
                      </a:r>
                      <a:r>
                        <a:rPr lang="en-US" sz="2400" dirty="0" err="1">
                          <a:solidFill>
                            <a:schemeClr val="tx1"/>
                          </a:solidFill>
                          <a:effectLst/>
                          <a:highlight>
                            <a:srgbClr val="FFFF00"/>
                          </a:highlight>
                        </a:rPr>
                        <a:t>Coffelt</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highlight>
                            <a:srgbClr val="FFFF00"/>
                          </a:highlight>
                        </a:rPr>
                        <a:t>18.5 points</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highlight>
                            <a:srgbClr val="FFFF00"/>
                          </a:highlight>
                        </a:rPr>
                        <a:t>63</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 </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242563860"/>
                  </a:ext>
                </a:extLst>
              </a:tr>
              <a:tr h="485421">
                <a:tc>
                  <a:txBody>
                    <a:bodyPr/>
                    <a:lstStyle/>
                    <a:p>
                      <a:pPr marL="0" marR="0">
                        <a:lnSpc>
                          <a:spcPct val="107000"/>
                        </a:lnSpc>
                        <a:spcBef>
                          <a:spcPts val="0"/>
                        </a:spcBef>
                        <a:spcAft>
                          <a:spcPts val="800"/>
                        </a:spcAft>
                      </a:pPr>
                      <a:r>
                        <a:rPr lang="en-US" sz="2400" dirty="0" err="1">
                          <a:solidFill>
                            <a:schemeClr val="tx1"/>
                          </a:solidFill>
                          <a:effectLst/>
                          <a:highlight>
                            <a:srgbClr val="FFFF00"/>
                          </a:highlight>
                        </a:rPr>
                        <a:t>Tharon</a:t>
                      </a:r>
                      <a:r>
                        <a:rPr lang="en-US" sz="2400" dirty="0">
                          <a:solidFill>
                            <a:schemeClr val="tx1"/>
                          </a:solidFill>
                          <a:effectLst/>
                          <a:highlight>
                            <a:srgbClr val="FFFF00"/>
                          </a:highlight>
                        </a:rPr>
                        <a:t> </a:t>
                      </a:r>
                      <a:r>
                        <a:rPr lang="en-US" sz="2400" dirty="0" err="1">
                          <a:solidFill>
                            <a:schemeClr val="tx1"/>
                          </a:solidFill>
                          <a:effectLst/>
                          <a:highlight>
                            <a:srgbClr val="FFFF00"/>
                          </a:highlight>
                        </a:rPr>
                        <a:t>Paup</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highlight>
                            <a:srgbClr val="FFFF00"/>
                          </a:highlight>
                        </a:rPr>
                        <a:t>15 points</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highlight>
                            <a:srgbClr val="FFFF00"/>
                          </a:highlight>
                        </a:rPr>
                        <a:t>58</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a:solidFill>
                            <a:schemeClr val="tx1"/>
                          </a:solidFill>
                          <a:effectLst/>
                        </a:rPr>
                        <a:t> </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3674294159"/>
                  </a:ext>
                </a:extLst>
              </a:tr>
              <a:tr h="485421">
                <a:tc>
                  <a:txBody>
                    <a:bodyPr/>
                    <a:lstStyle/>
                    <a:p>
                      <a:pPr marL="0" marR="0">
                        <a:lnSpc>
                          <a:spcPct val="107000"/>
                        </a:lnSpc>
                        <a:spcBef>
                          <a:spcPts val="0"/>
                        </a:spcBef>
                        <a:spcAft>
                          <a:spcPts val="800"/>
                        </a:spcAft>
                      </a:pPr>
                      <a:r>
                        <a:rPr lang="en-US" sz="2400" dirty="0">
                          <a:solidFill>
                            <a:schemeClr val="tx1"/>
                          </a:solidFill>
                          <a:effectLst/>
                        </a:rPr>
                        <a:t>Peggy West</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15 points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58</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 </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2197049401"/>
                  </a:ext>
                </a:extLst>
              </a:tr>
              <a:tr h="485421">
                <a:tc>
                  <a:txBody>
                    <a:bodyPr/>
                    <a:lstStyle/>
                    <a:p>
                      <a:pPr marL="0" marR="0">
                        <a:lnSpc>
                          <a:spcPct val="107000"/>
                        </a:lnSpc>
                        <a:spcBef>
                          <a:spcPts val="0"/>
                        </a:spcBef>
                        <a:spcAft>
                          <a:spcPts val="800"/>
                        </a:spcAft>
                      </a:pPr>
                      <a:r>
                        <a:rPr lang="en-US" sz="2400" dirty="0">
                          <a:solidFill>
                            <a:schemeClr val="tx1"/>
                          </a:solidFill>
                          <a:effectLst/>
                          <a:highlight>
                            <a:srgbClr val="FFFF00"/>
                          </a:highlight>
                        </a:rPr>
                        <a:t>Carol </a:t>
                      </a:r>
                      <a:r>
                        <a:rPr lang="en-US" sz="2400" dirty="0" err="1">
                          <a:solidFill>
                            <a:schemeClr val="tx1"/>
                          </a:solidFill>
                          <a:effectLst/>
                          <a:highlight>
                            <a:srgbClr val="FFFF00"/>
                          </a:highlight>
                        </a:rPr>
                        <a:t>Shuffitt</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highlight>
                            <a:srgbClr val="FFFF00"/>
                          </a:highlight>
                        </a:rPr>
                        <a:t>10 points</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highlight>
                            <a:srgbClr val="FFFF00"/>
                          </a:highlight>
                        </a:rPr>
                        <a:t>59</a:t>
                      </a:r>
                      <a:endParaRPr lang="en-US" sz="24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22860" marR="22860" marT="0" marB="0">
                    <a:noFill/>
                  </a:tcPr>
                </a:tc>
                <a:tc>
                  <a:txBody>
                    <a:bodyPr/>
                    <a:lstStyle/>
                    <a:p>
                      <a:pPr marL="0" marR="0">
                        <a:lnSpc>
                          <a:spcPct val="107000"/>
                        </a:lnSpc>
                        <a:spcBef>
                          <a:spcPts val="0"/>
                        </a:spcBef>
                        <a:spcAft>
                          <a:spcPts val="800"/>
                        </a:spcAft>
                      </a:pPr>
                      <a:r>
                        <a:rPr lang="en-US" sz="2400" dirty="0">
                          <a:solidFill>
                            <a:schemeClr val="tx1"/>
                          </a:solidFill>
                          <a:effectLst/>
                        </a:rPr>
                        <a:t> </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1402349620"/>
                  </a:ext>
                </a:extLst>
              </a:tr>
            </a:tbl>
          </a:graphicData>
        </a:graphic>
      </p:graphicFrame>
    </p:spTree>
    <p:extLst>
      <p:ext uri="{BB962C8B-B14F-4D97-AF65-F5344CB8AC3E}">
        <p14:creationId xmlns:p14="http://schemas.microsoft.com/office/powerpoint/2010/main" val="275120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9899462-FC16-43B0-966B-FCA2634507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AAFEA932-2DF1-410C-A00A-7A1E7DBF751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A8476C0-4ADF-415D-ACED-62258B5B7DF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481886" y="760629"/>
            <a:ext cx="3662730" cy="2225108"/>
          </a:xfrm>
          <a:prstGeom prst="rect">
            <a:avLst/>
          </a:prstGeom>
        </p:spPr>
      </p:pic>
      <p:pic>
        <p:nvPicPr>
          <p:cNvPr id="5" name="Picture 4">
            <a:extLst>
              <a:ext uri="{FF2B5EF4-FFF2-40B4-BE49-F238E27FC236}">
                <a16:creationId xmlns:a16="http://schemas.microsoft.com/office/drawing/2014/main" id="{65A7AAE9-5F67-4EDD-B46B-C598016C77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1886" y="4256359"/>
            <a:ext cx="3662730" cy="1455935"/>
          </a:xfrm>
          <a:prstGeom prst="rect">
            <a:avLst/>
          </a:prstGeom>
        </p:spPr>
      </p:pic>
      <p:sp>
        <p:nvSpPr>
          <p:cNvPr id="9" name="TextBox 8">
            <a:extLst>
              <a:ext uri="{FF2B5EF4-FFF2-40B4-BE49-F238E27FC236}">
                <a16:creationId xmlns:a16="http://schemas.microsoft.com/office/drawing/2014/main" id="{B7852685-0D65-4165-8354-ACE9E9CB9B75}"/>
              </a:ext>
            </a:extLst>
          </p:cNvPr>
          <p:cNvSpPr txBox="1"/>
          <p:nvPr/>
        </p:nvSpPr>
        <p:spPr>
          <a:xfrm>
            <a:off x="9884958" y="6870700"/>
            <a:ext cx="230704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5" tooltip="http://mmjgwrites.wordpress.com/"/>
              </a:rPr>
              <a:t>This Photo</a:t>
            </a:r>
            <a:r>
              <a:rPr lang="en-US" sz="700">
                <a:solidFill>
                  <a:srgbClr val="FFFFFF"/>
                </a:solidFill>
              </a:rPr>
              <a:t> by Unknown Author is licensed under </a:t>
            </a:r>
            <a:r>
              <a:rPr lang="en-US" sz="700">
                <a:solidFill>
                  <a:srgbClr val="FFFFFF"/>
                </a:solidFill>
                <a:hlinkClick r:id="rId6" tooltip="https://creativecommons.org/licenses/by-sa/3.0/"/>
              </a:rPr>
              <a:t>CC BY-SA</a:t>
            </a:r>
            <a:endParaRPr lang="en-US" sz="700">
              <a:solidFill>
                <a:srgbClr val="FFFFFF"/>
              </a:solidFill>
            </a:endParaRPr>
          </a:p>
        </p:txBody>
      </p:sp>
      <p:sp>
        <p:nvSpPr>
          <p:cNvPr id="2" name="Title 1">
            <a:extLst>
              <a:ext uri="{FF2B5EF4-FFF2-40B4-BE49-F238E27FC236}">
                <a16:creationId xmlns:a16="http://schemas.microsoft.com/office/drawing/2014/main" id="{D23B404F-605F-4F22-BE96-4CE094E46B8F}"/>
              </a:ext>
            </a:extLst>
          </p:cNvPr>
          <p:cNvSpPr>
            <a:spLocks noGrp="1"/>
          </p:cNvSpPr>
          <p:nvPr>
            <p:ph type="title"/>
          </p:nvPr>
        </p:nvSpPr>
        <p:spPr>
          <a:xfrm>
            <a:off x="5297762" y="1053711"/>
            <a:ext cx="5638994" cy="1424446"/>
          </a:xfrm>
        </p:spPr>
        <p:txBody>
          <a:bodyPr>
            <a:normAutofit/>
          </a:bodyPr>
          <a:lstStyle/>
          <a:p>
            <a:r>
              <a:rPr lang="en-US" b="1" dirty="0">
                <a:solidFill>
                  <a:schemeClr val="bg1"/>
                </a:solidFill>
                <a:latin typeface="Cambria" panose="02040503050406030204" pitchFamily="18" charset="0"/>
              </a:rPr>
              <a:t>Question 2</a:t>
            </a:r>
          </a:p>
        </p:txBody>
      </p:sp>
      <p:sp>
        <p:nvSpPr>
          <p:cNvPr id="3" name="Content Placeholder 2">
            <a:extLst>
              <a:ext uri="{FF2B5EF4-FFF2-40B4-BE49-F238E27FC236}">
                <a16:creationId xmlns:a16="http://schemas.microsoft.com/office/drawing/2014/main" id="{91636573-E2DB-4BD9-B995-CC8F068D8024}"/>
              </a:ext>
            </a:extLst>
          </p:cNvPr>
          <p:cNvSpPr>
            <a:spLocks noGrp="1"/>
          </p:cNvSpPr>
          <p:nvPr>
            <p:ph idx="1"/>
          </p:nvPr>
        </p:nvSpPr>
        <p:spPr>
          <a:xfrm>
            <a:off x="5297762" y="2799889"/>
            <a:ext cx="5747187" cy="3444157"/>
          </a:xfrm>
        </p:spPr>
        <p:txBody>
          <a:bodyPr anchor="t">
            <a:normAutofit/>
          </a:bodyPr>
          <a:lstStyle/>
          <a:p>
            <a:pPr marL="0" indent="0" algn="ctr">
              <a:buNone/>
            </a:pPr>
            <a:r>
              <a:rPr lang="en-US" sz="3600" dirty="0">
                <a:solidFill>
                  <a:schemeClr val="bg1"/>
                </a:solidFill>
                <a:latin typeface="Cambria" panose="02040503050406030204" pitchFamily="18" charset="0"/>
              </a:rPr>
              <a:t>If contacted about a former employee, how much information are you allowed to give? </a:t>
            </a:r>
          </a:p>
          <a:p>
            <a:endParaRPr lang="en-US" sz="2400" dirty="0">
              <a:solidFill>
                <a:schemeClr val="bg1"/>
              </a:solidFill>
            </a:endParaRPr>
          </a:p>
        </p:txBody>
      </p:sp>
    </p:spTree>
    <p:extLst>
      <p:ext uri="{BB962C8B-B14F-4D97-AF65-F5344CB8AC3E}">
        <p14:creationId xmlns:p14="http://schemas.microsoft.com/office/powerpoint/2010/main" val="2684364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40A22E3-59A5-4E8D-AC4D-1739E5A58427}"/>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AB57F9CE-7900-40D5-BB7F-C9F0E847A406}"/>
              </a:ext>
            </a:extLst>
          </p:cNvPr>
          <p:cNvSpPr>
            <a:spLocks noGrp="1"/>
          </p:cNvSpPr>
          <p:nvPr>
            <p:ph type="title"/>
          </p:nvPr>
        </p:nvSpPr>
        <p:spPr>
          <a:xfrm>
            <a:off x="357091" y="142861"/>
            <a:ext cx="8149046" cy="1325563"/>
          </a:xfrm>
        </p:spPr>
        <p:txBody>
          <a:bodyPr>
            <a:normAutofit/>
          </a:bodyPr>
          <a:lstStyle/>
          <a:p>
            <a:r>
              <a:rPr lang="en-US" b="1" dirty="0">
                <a:latin typeface="Cambria" panose="02040503050406030204" pitchFamily="18" charset="0"/>
              </a:rPr>
              <a:t>Answer</a:t>
            </a:r>
          </a:p>
        </p:txBody>
      </p:sp>
      <p:sp>
        <p:nvSpPr>
          <p:cNvPr id="3" name="Content Placeholder 2">
            <a:extLst>
              <a:ext uri="{FF2B5EF4-FFF2-40B4-BE49-F238E27FC236}">
                <a16:creationId xmlns:a16="http://schemas.microsoft.com/office/drawing/2014/main" id="{2D31B90A-BE04-463B-B01C-F4DCC802B181}"/>
              </a:ext>
            </a:extLst>
          </p:cNvPr>
          <p:cNvSpPr>
            <a:spLocks noGrp="1"/>
          </p:cNvSpPr>
          <p:nvPr>
            <p:ph idx="1"/>
          </p:nvPr>
        </p:nvSpPr>
        <p:spPr>
          <a:xfrm>
            <a:off x="461594" y="1611086"/>
            <a:ext cx="8792848" cy="4786389"/>
          </a:xfrm>
        </p:spPr>
        <p:txBody>
          <a:bodyPr anchor="ctr">
            <a:normAutofit fontScale="92500" lnSpcReduction="10000"/>
          </a:bodyPr>
          <a:lstStyle/>
          <a:p>
            <a:pPr>
              <a:lnSpc>
                <a:spcPct val="110000"/>
              </a:lnSpc>
            </a:pPr>
            <a:r>
              <a:rPr lang="en-US" sz="3500" dirty="0">
                <a:latin typeface="Cambria" panose="02040503050406030204" pitchFamily="18" charset="0"/>
              </a:rPr>
              <a:t>Name</a:t>
            </a:r>
          </a:p>
          <a:p>
            <a:pPr>
              <a:lnSpc>
                <a:spcPct val="110000"/>
              </a:lnSpc>
            </a:pPr>
            <a:r>
              <a:rPr lang="en-US" sz="3500" dirty="0">
                <a:latin typeface="Cambria" panose="02040503050406030204" pitchFamily="18" charset="0"/>
              </a:rPr>
              <a:t>Position</a:t>
            </a:r>
          </a:p>
          <a:p>
            <a:pPr>
              <a:lnSpc>
                <a:spcPct val="110000"/>
              </a:lnSpc>
            </a:pPr>
            <a:r>
              <a:rPr lang="en-US" sz="3500" dirty="0">
                <a:latin typeface="Cambria" panose="02040503050406030204" pitchFamily="18" charset="0"/>
              </a:rPr>
              <a:t>Dates of employment</a:t>
            </a:r>
          </a:p>
          <a:p>
            <a:pPr>
              <a:lnSpc>
                <a:spcPct val="110000"/>
              </a:lnSpc>
            </a:pPr>
            <a:endParaRPr lang="en-US" sz="3200" dirty="0">
              <a:latin typeface="Cambria" panose="02040503050406030204" pitchFamily="18" charset="0"/>
            </a:endParaRPr>
          </a:p>
          <a:p>
            <a:pPr>
              <a:lnSpc>
                <a:spcPct val="110000"/>
              </a:lnSpc>
            </a:pPr>
            <a:r>
              <a:rPr lang="en-US" sz="3200" dirty="0">
                <a:latin typeface="Cambria" panose="02040503050406030204" pitchFamily="18" charset="0"/>
              </a:rPr>
              <a:t>Other “</a:t>
            </a:r>
            <a:r>
              <a:rPr lang="en-US" sz="3200" i="1" dirty="0">
                <a:latin typeface="Cambria" panose="02040503050406030204" pitchFamily="18" charset="0"/>
              </a:rPr>
              <a:t>open records</a:t>
            </a:r>
            <a:r>
              <a:rPr lang="en-US" sz="3200" dirty="0">
                <a:latin typeface="Cambria" panose="02040503050406030204" pitchFamily="18" charset="0"/>
              </a:rPr>
              <a:t>” (if requested in writing):</a:t>
            </a:r>
          </a:p>
          <a:p>
            <a:pPr lvl="1">
              <a:lnSpc>
                <a:spcPct val="110000"/>
              </a:lnSpc>
            </a:pPr>
            <a:r>
              <a:rPr lang="en-US" sz="3200" dirty="0">
                <a:latin typeface="Cambria" panose="02040503050406030204" pitchFamily="18" charset="0"/>
              </a:rPr>
              <a:t>Gross pay </a:t>
            </a:r>
          </a:p>
          <a:p>
            <a:pPr lvl="1">
              <a:lnSpc>
                <a:spcPct val="110000"/>
              </a:lnSpc>
            </a:pPr>
            <a:r>
              <a:rPr lang="en-US" sz="3200" dirty="0">
                <a:latin typeface="Cambria" panose="02040503050406030204" pitchFamily="18" charset="0"/>
              </a:rPr>
              <a:t>Discipline resulting in loss of pay, i.e. demotion, termination</a:t>
            </a:r>
          </a:p>
        </p:txBody>
      </p:sp>
    </p:spTree>
    <p:extLst>
      <p:ext uri="{BB962C8B-B14F-4D97-AF65-F5344CB8AC3E}">
        <p14:creationId xmlns:p14="http://schemas.microsoft.com/office/powerpoint/2010/main" val="280462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9899462-FC16-43B0-966B-FCA2634507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AAFEA932-2DF1-410C-A00A-7A1E7DBF751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A8476C0-4ADF-415D-ACED-62258B5B7DFA}"/>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p:blipFill>
        <p:spPr>
          <a:xfrm>
            <a:off x="481886" y="760629"/>
            <a:ext cx="3662730" cy="2225108"/>
          </a:xfrm>
          <a:prstGeom prst="rect">
            <a:avLst/>
          </a:prstGeom>
        </p:spPr>
      </p:pic>
      <p:pic>
        <p:nvPicPr>
          <p:cNvPr id="5" name="Picture 4">
            <a:extLst>
              <a:ext uri="{FF2B5EF4-FFF2-40B4-BE49-F238E27FC236}">
                <a16:creationId xmlns:a16="http://schemas.microsoft.com/office/drawing/2014/main" id="{65A7AAE9-5F67-4EDD-B46B-C598016C77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886" y="4256359"/>
            <a:ext cx="3662730" cy="1455935"/>
          </a:xfrm>
          <a:prstGeom prst="rect">
            <a:avLst/>
          </a:prstGeom>
        </p:spPr>
      </p:pic>
      <p:sp>
        <p:nvSpPr>
          <p:cNvPr id="9" name="TextBox 8">
            <a:extLst>
              <a:ext uri="{FF2B5EF4-FFF2-40B4-BE49-F238E27FC236}">
                <a16:creationId xmlns:a16="http://schemas.microsoft.com/office/drawing/2014/main" id="{B7852685-0D65-4165-8354-ACE9E9CB9B75}"/>
              </a:ext>
            </a:extLst>
          </p:cNvPr>
          <p:cNvSpPr txBox="1"/>
          <p:nvPr/>
        </p:nvSpPr>
        <p:spPr>
          <a:xfrm>
            <a:off x="9884958" y="6870700"/>
            <a:ext cx="230704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6" tooltip="http://mmjgwrites.wordpress.com/"/>
              </a:rPr>
              <a:t>This Photo</a:t>
            </a:r>
            <a:r>
              <a:rPr lang="en-US" sz="700">
                <a:solidFill>
                  <a:srgbClr val="FFFFFF"/>
                </a:solidFill>
              </a:rPr>
              <a:t> by Unknown Author is licensed under </a:t>
            </a:r>
            <a:r>
              <a:rPr lang="en-US" sz="700">
                <a:solidFill>
                  <a:srgbClr val="FFFFFF"/>
                </a:solidFill>
                <a:hlinkClick r:id="rId7" tooltip="https://creativecommons.org/licenses/by-sa/3.0/"/>
              </a:rPr>
              <a:t>CC BY-SA</a:t>
            </a:r>
            <a:endParaRPr lang="en-US" sz="700">
              <a:solidFill>
                <a:srgbClr val="FFFFFF"/>
              </a:solidFill>
            </a:endParaRPr>
          </a:p>
        </p:txBody>
      </p:sp>
      <p:sp>
        <p:nvSpPr>
          <p:cNvPr id="2" name="Title 1">
            <a:extLst>
              <a:ext uri="{FF2B5EF4-FFF2-40B4-BE49-F238E27FC236}">
                <a16:creationId xmlns:a16="http://schemas.microsoft.com/office/drawing/2014/main" id="{D23B404F-605F-4F22-BE96-4CE094E46B8F}"/>
              </a:ext>
            </a:extLst>
          </p:cNvPr>
          <p:cNvSpPr>
            <a:spLocks noGrp="1"/>
          </p:cNvSpPr>
          <p:nvPr>
            <p:ph type="title"/>
          </p:nvPr>
        </p:nvSpPr>
        <p:spPr>
          <a:xfrm>
            <a:off x="5297762" y="1053711"/>
            <a:ext cx="5638994" cy="1424446"/>
          </a:xfrm>
        </p:spPr>
        <p:txBody>
          <a:bodyPr>
            <a:normAutofit/>
          </a:bodyPr>
          <a:lstStyle/>
          <a:p>
            <a:r>
              <a:rPr lang="en-US" b="1" dirty="0">
                <a:solidFill>
                  <a:schemeClr val="bg1"/>
                </a:solidFill>
                <a:latin typeface="Cambria" panose="02040503050406030204" pitchFamily="18" charset="0"/>
              </a:rPr>
              <a:t>Question 3</a:t>
            </a:r>
          </a:p>
        </p:txBody>
      </p:sp>
      <p:sp>
        <p:nvSpPr>
          <p:cNvPr id="3" name="Content Placeholder 2">
            <a:extLst>
              <a:ext uri="{FF2B5EF4-FFF2-40B4-BE49-F238E27FC236}">
                <a16:creationId xmlns:a16="http://schemas.microsoft.com/office/drawing/2014/main" id="{91636573-E2DB-4BD9-B995-CC8F068D8024}"/>
              </a:ext>
            </a:extLst>
          </p:cNvPr>
          <p:cNvSpPr>
            <a:spLocks noGrp="1"/>
          </p:cNvSpPr>
          <p:nvPr>
            <p:ph idx="1"/>
          </p:nvPr>
        </p:nvSpPr>
        <p:spPr>
          <a:xfrm>
            <a:off x="5297762" y="2799889"/>
            <a:ext cx="5747187" cy="3374488"/>
          </a:xfrm>
        </p:spPr>
        <p:txBody>
          <a:bodyPr anchor="t">
            <a:normAutofit/>
          </a:bodyPr>
          <a:lstStyle/>
          <a:p>
            <a:pPr marL="0" lvl="0" indent="0" algn="ctr">
              <a:buNone/>
            </a:pPr>
            <a:r>
              <a:rPr lang="en-US" sz="4000" dirty="0">
                <a:solidFill>
                  <a:schemeClr val="bg1"/>
                </a:solidFill>
                <a:latin typeface="Cambria" panose="02040503050406030204" pitchFamily="18" charset="0"/>
              </a:rPr>
              <a:t>What ERISA and Medicare notices are required to be sent to employees?</a:t>
            </a:r>
          </a:p>
          <a:p>
            <a:pPr marL="0" indent="0" algn="ctr">
              <a:buNone/>
            </a:pPr>
            <a:endParaRPr lang="en-US" sz="2400" dirty="0">
              <a:solidFill>
                <a:schemeClr val="bg1"/>
              </a:solidFill>
            </a:endParaRPr>
          </a:p>
        </p:txBody>
      </p:sp>
    </p:spTree>
    <p:extLst>
      <p:ext uri="{BB962C8B-B14F-4D97-AF65-F5344CB8AC3E}">
        <p14:creationId xmlns:p14="http://schemas.microsoft.com/office/powerpoint/2010/main" val="131597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D4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0051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4744882-D7FA-47E6-9730-DA5817163C25}"/>
              </a:ext>
            </a:extLst>
          </p:cNvPr>
          <p:cNvPicPr>
            <a:picLocks noChangeAspect="1"/>
          </p:cNvPicPr>
          <p:nvPr/>
        </p:nvPicPr>
        <p:blipFill>
          <a:blip r:embed="rId3"/>
          <a:stretch>
            <a:fillRect/>
          </a:stretch>
        </p:blipFill>
        <p:spPr>
          <a:xfrm>
            <a:off x="9254442" y="3138410"/>
            <a:ext cx="1462088" cy="581180"/>
          </a:xfrm>
          <a:prstGeom prst="rect">
            <a:avLst/>
          </a:prstGeom>
        </p:spPr>
      </p:pic>
      <p:sp>
        <p:nvSpPr>
          <p:cNvPr id="2" name="Title 1">
            <a:extLst>
              <a:ext uri="{FF2B5EF4-FFF2-40B4-BE49-F238E27FC236}">
                <a16:creationId xmlns:a16="http://schemas.microsoft.com/office/drawing/2014/main" id="{23BF93F6-CF91-4DED-8B6B-D349A64D9011}"/>
              </a:ext>
            </a:extLst>
          </p:cNvPr>
          <p:cNvSpPr>
            <a:spLocks noGrp="1"/>
          </p:cNvSpPr>
          <p:nvPr>
            <p:ph type="title"/>
          </p:nvPr>
        </p:nvSpPr>
        <p:spPr>
          <a:xfrm>
            <a:off x="770669" y="531770"/>
            <a:ext cx="7474172" cy="1325563"/>
          </a:xfrm>
        </p:spPr>
        <p:txBody>
          <a:bodyPr>
            <a:normAutofit/>
          </a:bodyPr>
          <a:lstStyle/>
          <a:p>
            <a:r>
              <a:rPr lang="en-US" b="1" dirty="0">
                <a:latin typeface="Cambria" panose="02040503050406030204" pitchFamily="18" charset="0"/>
              </a:rPr>
              <a:t>Answer</a:t>
            </a:r>
          </a:p>
        </p:txBody>
      </p:sp>
      <p:sp>
        <p:nvSpPr>
          <p:cNvPr id="3" name="Content Placeholder 2">
            <a:extLst>
              <a:ext uri="{FF2B5EF4-FFF2-40B4-BE49-F238E27FC236}">
                <a16:creationId xmlns:a16="http://schemas.microsoft.com/office/drawing/2014/main" id="{64AD5CD4-FDE5-47BF-A333-1CD296631A4E}"/>
              </a:ext>
            </a:extLst>
          </p:cNvPr>
          <p:cNvSpPr>
            <a:spLocks noGrp="1"/>
          </p:cNvSpPr>
          <p:nvPr>
            <p:ph idx="1"/>
          </p:nvPr>
        </p:nvSpPr>
        <p:spPr>
          <a:xfrm>
            <a:off x="684967" y="1001486"/>
            <a:ext cx="7813214" cy="5129348"/>
          </a:xfrm>
        </p:spPr>
        <p:txBody>
          <a:bodyPr anchor="ctr">
            <a:normAutofit/>
          </a:bodyPr>
          <a:lstStyle/>
          <a:p>
            <a:r>
              <a:rPr lang="en-US" sz="3200" dirty="0">
                <a:latin typeface="Cambria" panose="02040503050406030204" pitchFamily="18" charset="0"/>
              </a:rPr>
              <a:t>ERISA does not apply to government sponsored plans</a:t>
            </a:r>
          </a:p>
          <a:p>
            <a:endParaRPr lang="en-US" sz="3200" dirty="0">
              <a:latin typeface="Cambria" panose="02040503050406030204" pitchFamily="18" charset="0"/>
            </a:endParaRPr>
          </a:p>
          <a:p>
            <a:r>
              <a:rPr lang="en-US" sz="3200" dirty="0">
                <a:latin typeface="Cambria" panose="02040503050406030204" pitchFamily="18" charset="0"/>
              </a:rPr>
              <a:t>Medicare Part D, HIPAA, CHIP and other notices are required but can be put in the Plan Benefits Guide if sent annually to all employees and retirees</a:t>
            </a:r>
          </a:p>
        </p:txBody>
      </p:sp>
    </p:spTree>
    <p:extLst>
      <p:ext uri="{BB962C8B-B14F-4D97-AF65-F5344CB8AC3E}">
        <p14:creationId xmlns:p14="http://schemas.microsoft.com/office/powerpoint/2010/main" val="1362797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965</Words>
  <Application>Microsoft Office PowerPoint</Application>
  <PresentationFormat>Widescreen</PresentationFormat>
  <Paragraphs>155</Paragraphs>
  <Slides>21</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Cambria</vt:lpstr>
      <vt:lpstr>Times New Roman</vt:lpstr>
      <vt:lpstr>Office Theme</vt:lpstr>
      <vt:lpstr>PowerPoint Presentation</vt:lpstr>
      <vt:lpstr>Question 1</vt:lpstr>
      <vt:lpstr>Answer</vt:lpstr>
      <vt:lpstr>Helpful Hint</vt:lpstr>
      <vt:lpstr>Who would you pick based on these scores?</vt:lpstr>
      <vt:lpstr>Question 2</vt:lpstr>
      <vt:lpstr>Answer</vt:lpstr>
      <vt:lpstr>Question 3</vt:lpstr>
      <vt:lpstr>Answer</vt:lpstr>
      <vt:lpstr>Question 4</vt:lpstr>
      <vt:lpstr>Answer</vt:lpstr>
      <vt:lpstr>Helpful Hint</vt:lpstr>
      <vt:lpstr>Helpful Hint</vt:lpstr>
      <vt:lpstr>Question 5</vt:lpstr>
      <vt:lpstr>Answer</vt:lpstr>
      <vt:lpstr>Helpful Hint</vt:lpstr>
      <vt:lpstr>Question 6</vt:lpstr>
      <vt:lpstr>Answer</vt:lpstr>
      <vt:lpstr>Helpful Hint</vt:lpstr>
      <vt:lpstr>Question 7</vt:lpstr>
      <vt:lpstr>Answer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1</dc:title>
  <dc:creator>Suzanne Paulson</dc:creator>
  <cp:lastModifiedBy>Pam Spinks</cp:lastModifiedBy>
  <cp:revision>40</cp:revision>
  <cp:lastPrinted>2018-02-13T17:37:17Z</cp:lastPrinted>
  <dcterms:created xsi:type="dcterms:W3CDTF">2018-02-06T23:18:36Z</dcterms:created>
  <dcterms:modified xsi:type="dcterms:W3CDTF">2018-02-13T19:20:37Z</dcterms:modified>
</cp:coreProperties>
</file>