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77" r:id="rId6"/>
    <p:sldId id="261" r:id="rId7"/>
    <p:sldId id="260" r:id="rId8"/>
    <p:sldId id="262" r:id="rId9"/>
    <p:sldId id="263" r:id="rId10"/>
    <p:sldId id="269" r:id="rId11"/>
    <p:sldId id="264" r:id="rId12"/>
    <p:sldId id="266" r:id="rId13"/>
    <p:sldId id="265" r:id="rId14"/>
    <p:sldId id="267" r:id="rId15"/>
    <p:sldId id="268" r:id="rId16"/>
    <p:sldId id="270" r:id="rId17"/>
    <p:sldId id="271" r:id="rId18"/>
    <p:sldId id="272" r:id="rId19"/>
    <p:sldId id="273" r:id="rId20"/>
    <p:sldId id="274" r:id="rId21"/>
    <p:sldId id="275" r:id="rId22"/>
    <p:sldId id="279" r:id="rId2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29"/>
          <p:cNvSpPr>
            <a:spLocks noGrp="1"/>
          </p:cNvSpPr>
          <p:nvPr>
            <p:ph type="dt" sz="half" idx="10"/>
          </p:nvPr>
        </p:nvSpPr>
        <p:spPr/>
        <p:txBody>
          <a:bodyPr/>
          <a:lstStyle>
            <a:lvl1pPr>
              <a:defRPr/>
            </a:lvl1pPr>
          </a:lstStyle>
          <a:p>
            <a:pPr>
              <a:defRPr/>
            </a:pPr>
            <a:fld id="{67B295E7-506C-425B-86D8-1D154FC5E1E2}" type="datetimeFigureOut">
              <a:rPr lang="ru-RU"/>
              <a:pPr>
                <a:defRPr/>
              </a:pPr>
              <a:t>18.04.2016</a:t>
            </a:fld>
            <a:endParaRPr lang="ru-RU"/>
          </a:p>
        </p:txBody>
      </p:sp>
      <p:sp>
        <p:nvSpPr>
          <p:cNvPr id="5" name="Нижний колонтитул 18"/>
          <p:cNvSpPr>
            <a:spLocks noGrp="1"/>
          </p:cNvSpPr>
          <p:nvPr>
            <p:ph type="ftr" sz="quarter" idx="11"/>
          </p:nvPr>
        </p:nvSpPr>
        <p:spPr/>
        <p:txBody>
          <a:bodyPr/>
          <a:lstStyle>
            <a:lvl1pPr>
              <a:defRPr/>
            </a:lvl1pPr>
          </a:lstStyle>
          <a:p>
            <a:pPr>
              <a:defRPr/>
            </a:pPr>
            <a:endParaRPr lang="ru-RU"/>
          </a:p>
        </p:txBody>
      </p:sp>
      <p:sp>
        <p:nvSpPr>
          <p:cNvPr id="6" name="Номер слайда 26"/>
          <p:cNvSpPr>
            <a:spLocks noGrp="1"/>
          </p:cNvSpPr>
          <p:nvPr>
            <p:ph type="sldNum" sz="quarter" idx="12"/>
          </p:nvPr>
        </p:nvSpPr>
        <p:spPr/>
        <p:txBody>
          <a:bodyPr/>
          <a:lstStyle>
            <a:lvl1pPr>
              <a:defRPr/>
            </a:lvl1pPr>
          </a:lstStyle>
          <a:p>
            <a:pPr>
              <a:defRPr/>
            </a:pPr>
            <a:fld id="{A19D62A3-A741-4E5C-84D1-C7F8753294B4}"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54985874-B410-45B1-B108-FDC7ED76F99F}" type="datetimeFigureOut">
              <a:rPr lang="ru-RU"/>
              <a:pPr>
                <a:defRPr/>
              </a:pPr>
              <a:t>18.04.2016</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B6EAAEA8-4EB3-4A62-BE91-282DF527415F}"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326A26CC-30EA-4537-AD4F-F7245C71AA55}" type="datetimeFigureOut">
              <a:rPr lang="ru-RU"/>
              <a:pPr>
                <a:defRPr/>
              </a:pPr>
              <a:t>18.04.2016</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C187D0E2-521B-46E0-A6A1-BB0E774A9881}"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202DAAF1-ECD3-4008-9C1C-2C53BE33A789}" type="datetimeFigureOut">
              <a:rPr lang="ru-RU"/>
              <a:pPr>
                <a:defRPr/>
              </a:pPr>
              <a:t>18.04.2016</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76136862-6B9F-473C-A50A-D4937216B39C}"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629818BB-515D-4BF3-B04E-DD8E79D2E0C6}" type="datetimeFigureOut">
              <a:rPr lang="ru-RU"/>
              <a:pPr>
                <a:defRPr/>
              </a:pPr>
              <a:t>18.04.2016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E2632D1-53CA-4B30-B2E2-58519BCFCE7E}"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FC3AECFC-728D-4DCB-898C-941C19F0F7CC}" type="datetimeFigureOut">
              <a:rPr lang="ru-RU"/>
              <a:pPr>
                <a:defRPr/>
              </a:pPr>
              <a:t>18.04.2016</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4D206420-83EE-4DFA-8DF7-E5717EFB1193}"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9"/>
          <p:cNvSpPr>
            <a:spLocks noGrp="1"/>
          </p:cNvSpPr>
          <p:nvPr>
            <p:ph type="dt" sz="half" idx="10"/>
          </p:nvPr>
        </p:nvSpPr>
        <p:spPr/>
        <p:txBody>
          <a:bodyPr/>
          <a:lstStyle>
            <a:lvl1pPr>
              <a:defRPr/>
            </a:lvl1pPr>
          </a:lstStyle>
          <a:p>
            <a:pPr>
              <a:defRPr/>
            </a:pPr>
            <a:fld id="{0353542B-9B77-4681-A3CA-16EEB14D4708}" type="datetimeFigureOut">
              <a:rPr lang="ru-RU"/>
              <a:pPr>
                <a:defRPr/>
              </a:pPr>
              <a:t>18.04.2016</a:t>
            </a:fld>
            <a:endParaRPr lang="ru-RU"/>
          </a:p>
        </p:txBody>
      </p:sp>
      <p:sp>
        <p:nvSpPr>
          <p:cNvPr id="8" name="Нижний колонтитул 21"/>
          <p:cNvSpPr>
            <a:spLocks noGrp="1"/>
          </p:cNvSpPr>
          <p:nvPr>
            <p:ph type="ftr" sz="quarter" idx="11"/>
          </p:nvPr>
        </p:nvSpPr>
        <p:spPr/>
        <p:txBody>
          <a:bodyPr/>
          <a:lstStyle>
            <a:lvl1pPr>
              <a:defRPr/>
            </a:lvl1pPr>
          </a:lstStyle>
          <a:p>
            <a:pPr>
              <a:defRPr/>
            </a:pPr>
            <a:endParaRPr lang="ru-RU"/>
          </a:p>
        </p:txBody>
      </p:sp>
      <p:sp>
        <p:nvSpPr>
          <p:cNvPr id="9" name="Номер слайда 17"/>
          <p:cNvSpPr>
            <a:spLocks noGrp="1"/>
          </p:cNvSpPr>
          <p:nvPr>
            <p:ph type="sldNum" sz="quarter" idx="12"/>
          </p:nvPr>
        </p:nvSpPr>
        <p:spPr/>
        <p:txBody>
          <a:bodyPr/>
          <a:lstStyle>
            <a:lvl1pPr>
              <a:defRPr/>
            </a:lvl1pPr>
          </a:lstStyle>
          <a:p>
            <a:pPr>
              <a:defRPr/>
            </a:pPr>
            <a:fld id="{B20F9B7F-31CF-41E1-9B4E-5D88B0B6B899}"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486B0705-0A07-4B52-9650-2F54772F5852}" type="datetimeFigureOut">
              <a:rPr lang="ru-RU"/>
              <a:pPr>
                <a:defRPr/>
              </a:pPr>
              <a:t>18.04.2016</a:t>
            </a:fld>
            <a:endParaRPr lang="ru-RU"/>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pPr>
              <a:defRPr/>
            </a:pPr>
            <a:fld id="{809AF48A-D1AC-4DA3-B322-C0B3A828EE8F}"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F5CA68F3-C55E-4F4E-846E-9CA1382EE5CD}" type="datetimeFigureOut">
              <a:rPr lang="ru-RU"/>
              <a:pPr>
                <a:defRPr/>
              </a:pPr>
              <a:t>18.04.2016</a:t>
            </a:fld>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E2A0FDAE-171E-41BA-870D-493E1925F85C}"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2779C74C-D2A4-4ABF-99DA-782AE34D71FA}" type="datetimeFigureOut">
              <a:rPr lang="ru-RU"/>
              <a:pPr>
                <a:defRPr/>
              </a:pPr>
              <a:t>18.04.2016</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99B6268A-7CAC-40BD-8100-8DC9220E42E3}"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с одним вырезанным скругленным углом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ый треугольник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Полилиния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Полилиния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Заголовок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Текст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Дата 4"/>
          <p:cNvSpPr>
            <a:spLocks noGrp="1"/>
          </p:cNvSpPr>
          <p:nvPr>
            <p:ph type="dt" sz="half" idx="10"/>
          </p:nvPr>
        </p:nvSpPr>
        <p:spPr/>
        <p:txBody>
          <a:bodyPr/>
          <a:lstStyle>
            <a:lvl1pPr>
              <a:defRPr/>
            </a:lvl1pPr>
          </a:lstStyle>
          <a:p>
            <a:pPr>
              <a:defRPr/>
            </a:pPr>
            <a:fld id="{FA974B2A-A72E-4689-B990-E598E359C540}" type="datetimeFigureOut">
              <a:rPr lang="ru-RU"/>
              <a:pPr>
                <a:defRPr/>
              </a:pPr>
              <a:t>18.04.2016</a:t>
            </a:fld>
            <a:endParaRPr lang="ru-RU"/>
          </a:p>
        </p:txBody>
      </p:sp>
      <p:sp>
        <p:nvSpPr>
          <p:cNvPr id="10" name="Нижний колонтитул 5"/>
          <p:cNvSpPr>
            <a:spLocks noGrp="1"/>
          </p:cNvSpPr>
          <p:nvPr>
            <p:ph type="ftr" sz="quarter" idx="11"/>
          </p:nvPr>
        </p:nvSpPr>
        <p:spPr/>
        <p:txBody>
          <a:bodyPr/>
          <a:lstStyle>
            <a:lvl1pPr>
              <a:defRPr/>
            </a:lvl1pPr>
          </a:lstStyle>
          <a:p>
            <a:pPr>
              <a:defRPr/>
            </a:pPr>
            <a:endParaRPr lang="ru-RU"/>
          </a:p>
        </p:txBody>
      </p:sp>
      <p:sp>
        <p:nvSpPr>
          <p:cNvPr id="11" name="Номер слайда 6"/>
          <p:cNvSpPr>
            <a:spLocks noGrp="1"/>
          </p:cNvSpPr>
          <p:nvPr>
            <p:ph type="sldNum" sz="quarter" idx="12"/>
          </p:nvPr>
        </p:nvSpPr>
        <p:spPr>
          <a:xfrm>
            <a:off x="8077200" y="6356350"/>
            <a:ext cx="609600" cy="365125"/>
          </a:xfrm>
        </p:spPr>
        <p:txBody>
          <a:bodyPr/>
          <a:lstStyle>
            <a:lvl1pPr>
              <a:defRPr/>
            </a:lvl1pPr>
          </a:lstStyle>
          <a:p>
            <a:pPr>
              <a:defRPr/>
            </a:pPr>
            <a:fld id="{2B705834-308A-49F6-9C10-CE602FAD7F10}"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Полилиния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Заголовок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1029" name="Текст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D27B2B4F-2907-4370-B86F-98F75F931EA2}" type="datetimeFigureOut">
              <a:rPr lang="ru-RU"/>
              <a:pPr>
                <a:defRPr/>
              </a:pPr>
              <a:t>18.04.2016</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8463D8F6-8626-470D-B1C8-57F80DAA4FCE}" type="slidenum">
              <a:rPr lang="ru-RU"/>
              <a:pPr>
                <a:defRPr/>
              </a:pPr>
              <a:t>‹#›</a:t>
            </a:fld>
            <a:endParaRPr lang="ru-RU"/>
          </a:p>
        </p:txBody>
      </p:sp>
      <p:grpSp>
        <p:nvGrpSpPr>
          <p:cNvPr id="1033" name="Группа 1"/>
          <p:cNvGrpSpPr>
            <a:grpSpLocks/>
          </p:cNvGrpSpPr>
          <p:nvPr/>
        </p:nvGrpSpPr>
        <p:grpSpPr bwMode="auto">
          <a:xfrm>
            <a:off x="-19050" y="203200"/>
            <a:ext cx="9180513" cy="647700"/>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719" r:id="rId1"/>
    <p:sldLayoutId id="2147483711" r:id="rId2"/>
    <p:sldLayoutId id="2147483720" r:id="rId3"/>
    <p:sldLayoutId id="2147483712" r:id="rId4"/>
    <p:sldLayoutId id="2147483713" r:id="rId5"/>
    <p:sldLayoutId id="2147483714" r:id="rId6"/>
    <p:sldLayoutId id="2147483715" r:id="rId7"/>
    <p:sldLayoutId id="2147483716" r:id="rId8"/>
    <p:sldLayoutId id="2147483721" r:id="rId9"/>
    <p:sldLayoutId id="2147483717" r:id="rId10"/>
    <p:sldLayoutId id="2147483718"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1371600"/>
            <a:ext cx="7851648" cy="1771648"/>
          </a:xfrm>
        </p:spPr>
        <p:txBody>
          <a:bodyPr>
            <a:noAutofit/>
          </a:bodyPr>
          <a:lstStyle/>
          <a:p>
            <a:pPr algn="ctr" fontAlgn="auto">
              <a:spcAft>
                <a:spcPts val="0"/>
              </a:spcAft>
              <a:defRPr/>
            </a:pPr>
            <a:r>
              <a:rPr lang="ru-RU" sz="6000" dirty="0" smtClean="0">
                <a:solidFill>
                  <a:srgbClr val="FF0000"/>
                </a:solidFill>
              </a:rPr>
              <a:t>Социально-творческий проект «Вахта памяти»</a:t>
            </a:r>
            <a:endParaRPr lang="ru-RU" sz="6000" dirty="0">
              <a:solidFill>
                <a:srgbClr val="FF0000"/>
              </a:solidFill>
            </a:endParaRPr>
          </a:p>
        </p:txBody>
      </p:sp>
      <p:sp>
        <p:nvSpPr>
          <p:cNvPr id="5123" name="Подзаголовок 2"/>
          <p:cNvSpPr>
            <a:spLocks noGrp="1"/>
          </p:cNvSpPr>
          <p:nvPr>
            <p:ph type="subTitle" idx="1"/>
          </p:nvPr>
        </p:nvSpPr>
        <p:spPr>
          <a:xfrm>
            <a:off x="3214688" y="4143375"/>
            <a:ext cx="5173662" cy="2286000"/>
          </a:xfrm>
        </p:spPr>
        <p:txBody>
          <a:bodyPr/>
          <a:lstStyle/>
          <a:p>
            <a:pPr marR="0"/>
            <a:r>
              <a:rPr lang="ru-RU" dirty="0" smtClean="0"/>
              <a:t>Заместитель директора </a:t>
            </a:r>
          </a:p>
          <a:p>
            <a:pPr marR="0"/>
            <a:r>
              <a:rPr lang="ru-RU" dirty="0" smtClean="0"/>
              <a:t>по воспитательной работе </a:t>
            </a:r>
          </a:p>
          <a:p>
            <a:pPr marR="0"/>
            <a:r>
              <a:rPr lang="ru-RU" dirty="0" smtClean="0"/>
              <a:t>МКОУ«Харанжинская СОШ» </a:t>
            </a:r>
            <a:r>
              <a:rPr lang="ru-RU" dirty="0" err="1" smtClean="0"/>
              <a:t>Оспагамбетова</a:t>
            </a:r>
            <a:r>
              <a:rPr lang="ru-RU" dirty="0" smtClean="0"/>
              <a:t> О.В</a:t>
            </a:r>
          </a:p>
        </p:txBody>
      </p:sp>
      <p:pic>
        <p:nvPicPr>
          <p:cNvPr id="5125" name="Picture 5" descr="C:\Users\user\Pictures\9 МАЯ\концерт к 9 мая\митинг 2015\IMG_3249.JPG"/>
          <p:cNvPicPr>
            <a:picLocks noChangeAspect="1" noChangeArrowheads="1"/>
          </p:cNvPicPr>
          <p:nvPr/>
        </p:nvPicPr>
        <p:blipFill>
          <a:blip r:embed="rId2" cstate="print"/>
          <a:srcRect l="11328" r="16601" b="21874"/>
          <a:stretch>
            <a:fillRect/>
          </a:stretch>
        </p:blipFill>
        <p:spPr bwMode="auto">
          <a:xfrm>
            <a:off x="285720" y="3643314"/>
            <a:ext cx="3498146" cy="2844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user\Pictures\9 МАЯ\концерт к 9 мая\2015\концерт 2015\IMG_3209.JPG"/>
          <p:cNvPicPr>
            <a:picLocks noGrp="1" noChangeAspect="1" noChangeArrowheads="1"/>
          </p:cNvPicPr>
          <p:nvPr>
            <p:ph idx="1"/>
          </p:nvPr>
        </p:nvPicPr>
        <p:blipFill>
          <a:blip r:embed="rId2"/>
          <a:srcRect/>
          <a:stretch>
            <a:fillRect/>
          </a:stretch>
        </p:blipFill>
        <p:spPr bwMode="auto">
          <a:xfrm>
            <a:off x="714374" y="857250"/>
            <a:ext cx="7715251" cy="578643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одержимое 6"/>
          <p:cNvSpPr>
            <a:spLocks noGrp="1"/>
          </p:cNvSpPr>
          <p:nvPr>
            <p:ph idx="1"/>
          </p:nvPr>
        </p:nvSpPr>
        <p:spPr>
          <a:xfrm>
            <a:off x="214282" y="428604"/>
            <a:ext cx="8786874" cy="6429396"/>
          </a:xfrm>
        </p:spPr>
        <p:txBody>
          <a:bodyPr/>
          <a:lstStyle/>
          <a:p>
            <a:pPr marL="514350" indent="-514350">
              <a:buNone/>
            </a:pPr>
            <a:r>
              <a:rPr lang="ru-RU" sz="2800" dirty="0" smtClean="0">
                <a:latin typeface="Calibri"/>
                <a:ea typeface="Calibri"/>
                <a:cs typeface="Times New Roman"/>
              </a:rPr>
              <a:t>2. </a:t>
            </a:r>
            <a:r>
              <a:rPr lang="ru-RU" sz="2800" b="1" dirty="0" smtClean="0">
                <a:latin typeface="Calibri"/>
                <a:ea typeface="Calibri"/>
                <a:cs typeface="Times New Roman"/>
              </a:rPr>
              <a:t>Уборка территории возле памятника погибшим односельчанам</a:t>
            </a:r>
          </a:p>
          <a:p>
            <a:pPr marL="514350" indent="-514350">
              <a:buNone/>
            </a:pPr>
            <a:r>
              <a:rPr lang="ru-RU" sz="2800" b="1" dirty="0" smtClean="0">
                <a:latin typeface="Calibri"/>
                <a:ea typeface="Calibri"/>
                <a:cs typeface="Times New Roman"/>
              </a:rPr>
              <a:t>Цель:</a:t>
            </a:r>
          </a:p>
          <a:p>
            <a:pPr marL="514350" indent="-514350">
              <a:buNone/>
            </a:pPr>
            <a:r>
              <a:rPr lang="ru-RU" sz="2800" dirty="0" smtClean="0">
                <a:latin typeface="+mj-lt"/>
              </a:rPr>
              <a:t>      Формирование у обучающихся моральных ценностей, в</a:t>
            </a:r>
            <a:r>
              <a:rPr lang="ru-RU" sz="2800" dirty="0" smtClean="0">
                <a:latin typeface="+mj-lt"/>
                <a:ea typeface="Calibri"/>
                <a:cs typeface="Times New Roman"/>
              </a:rPr>
              <a:t>оспитание трудолюбия.</a:t>
            </a:r>
          </a:p>
          <a:p>
            <a:pPr marL="514350" indent="-514350">
              <a:buNone/>
            </a:pPr>
            <a:r>
              <a:rPr lang="ru-RU" sz="2800" b="1" dirty="0" smtClean="0">
                <a:latin typeface="+mj-lt"/>
              </a:rPr>
              <a:t>Результат</a:t>
            </a:r>
            <a:r>
              <a:rPr lang="ru-RU" sz="2800" dirty="0" smtClean="0">
                <a:latin typeface="+mj-lt"/>
              </a:rPr>
              <a:t>:</a:t>
            </a:r>
          </a:p>
          <a:p>
            <a:pPr marL="514350" indent="-514350">
              <a:buNone/>
            </a:pPr>
            <a:endParaRPr lang="ru-RU" sz="4000" dirty="0" smtClean="0">
              <a:latin typeface="+mj-lt"/>
            </a:endParaRPr>
          </a:p>
          <a:p>
            <a:pPr marL="514350" indent="-514350">
              <a:buNone/>
            </a:pPr>
            <a:endParaRPr lang="ru-RU" sz="2800" b="1" dirty="0" smtClean="0">
              <a:latin typeface="Calibri"/>
              <a:ea typeface="Calibri"/>
              <a:cs typeface="Times New Roman"/>
            </a:endParaRPr>
          </a:p>
          <a:p>
            <a:endParaRPr lang="ru-RU" dirty="0"/>
          </a:p>
        </p:txBody>
      </p:sp>
      <p:pic>
        <p:nvPicPr>
          <p:cNvPr id="8" name="Рисунок 7" descr="C:\Users\user\Pictures\трудовой десант\IMG_2266.JPG"/>
          <p:cNvPicPr/>
          <p:nvPr/>
        </p:nvPicPr>
        <p:blipFill>
          <a:blip r:embed="rId2" cstate="print"/>
          <a:srcRect r="2351" b="13020"/>
          <a:stretch>
            <a:fillRect/>
          </a:stretch>
        </p:blipFill>
        <p:spPr bwMode="auto">
          <a:xfrm>
            <a:off x="2571736" y="2786058"/>
            <a:ext cx="5800725" cy="387667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user\Pictures\9 МАЯ\концерт к 9 мая\митинг 2015\IMG_3248.JPG"/>
          <p:cNvPicPr>
            <a:picLocks noGrp="1" noChangeAspect="1" noChangeArrowheads="1"/>
          </p:cNvPicPr>
          <p:nvPr>
            <p:ph idx="1"/>
          </p:nvPr>
        </p:nvPicPr>
        <p:blipFill>
          <a:blip r:embed="rId2"/>
          <a:srcRect/>
          <a:stretch>
            <a:fillRect/>
          </a:stretch>
        </p:blipFill>
        <p:spPr bwMode="auto">
          <a:xfrm>
            <a:off x="1000100" y="1000108"/>
            <a:ext cx="7344000" cy="5508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714356"/>
            <a:ext cx="8715436" cy="5929354"/>
          </a:xfrm>
        </p:spPr>
        <p:txBody>
          <a:bodyPr/>
          <a:lstStyle/>
          <a:p>
            <a:pPr>
              <a:lnSpc>
                <a:spcPct val="115000"/>
              </a:lnSpc>
              <a:spcAft>
                <a:spcPts val="0"/>
              </a:spcAft>
              <a:buNone/>
            </a:pPr>
            <a:r>
              <a:rPr lang="ru-RU" sz="2800" b="1" dirty="0" smtClean="0">
                <a:latin typeface="Calibri"/>
                <a:ea typeface="Calibri"/>
                <a:cs typeface="Times New Roman"/>
              </a:rPr>
              <a:t>3. Изготовление баннера «70 лет Великой Победе»</a:t>
            </a:r>
          </a:p>
          <a:p>
            <a:pPr>
              <a:lnSpc>
                <a:spcPct val="115000"/>
              </a:lnSpc>
              <a:spcAft>
                <a:spcPts val="0"/>
              </a:spcAft>
              <a:buNone/>
            </a:pPr>
            <a:r>
              <a:rPr lang="ru-RU" sz="2800" b="1" dirty="0" smtClean="0">
                <a:latin typeface="Calibri"/>
                <a:ea typeface="Calibri"/>
                <a:cs typeface="Times New Roman"/>
              </a:rPr>
              <a:t>Цель:</a:t>
            </a:r>
          </a:p>
          <a:p>
            <a:pPr>
              <a:lnSpc>
                <a:spcPct val="115000"/>
              </a:lnSpc>
              <a:spcAft>
                <a:spcPts val="0"/>
              </a:spcAft>
              <a:buNone/>
            </a:pPr>
            <a:r>
              <a:rPr lang="ru-RU" sz="2800" dirty="0" smtClean="0">
                <a:latin typeface="Calibri"/>
                <a:ea typeface="Calibri"/>
                <a:cs typeface="Times New Roman"/>
              </a:rPr>
              <a:t>   </a:t>
            </a:r>
            <a:r>
              <a:rPr lang="ru-RU" sz="2800" dirty="0" smtClean="0">
                <a:ea typeface="Calibri"/>
                <a:cs typeface="Times New Roman"/>
              </a:rPr>
              <a:t>Учить рисованию по ткани, соединению фрагментов в единое целое, аккуратности.</a:t>
            </a:r>
          </a:p>
          <a:p>
            <a:pPr>
              <a:lnSpc>
                <a:spcPct val="115000"/>
              </a:lnSpc>
              <a:spcAft>
                <a:spcPts val="0"/>
              </a:spcAft>
              <a:buNone/>
            </a:pPr>
            <a:r>
              <a:rPr lang="ru-RU" sz="2800" b="1" dirty="0" smtClean="0">
                <a:latin typeface="Calibri"/>
                <a:ea typeface="Calibri"/>
                <a:cs typeface="Times New Roman"/>
              </a:rPr>
              <a:t>Результат:</a:t>
            </a:r>
          </a:p>
          <a:p>
            <a:pPr>
              <a:lnSpc>
                <a:spcPct val="115000"/>
              </a:lnSpc>
              <a:spcAft>
                <a:spcPts val="0"/>
              </a:spcAft>
              <a:buNone/>
            </a:pPr>
            <a:endParaRPr lang="ru-RU" sz="2800" b="1" dirty="0">
              <a:latin typeface="Calibri"/>
              <a:ea typeface="Calibri"/>
              <a:cs typeface="Times New Roman"/>
            </a:endParaRPr>
          </a:p>
        </p:txBody>
      </p:sp>
      <p:pic>
        <p:nvPicPr>
          <p:cNvPr id="25602" name="Picture 2" descr="C:\Users\user\Pictures\9 МАЯ\мероприятия к 9 мая\IMG_3197.JPG"/>
          <p:cNvPicPr>
            <a:picLocks noChangeAspect="1" noChangeArrowheads="1"/>
          </p:cNvPicPr>
          <p:nvPr/>
        </p:nvPicPr>
        <p:blipFill>
          <a:blip r:embed="rId2" cstate="print"/>
          <a:srcRect t="12982"/>
          <a:stretch>
            <a:fillRect/>
          </a:stretch>
        </p:blipFill>
        <p:spPr bwMode="auto">
          <a:xfrm>
            <a:off x="2643174" y="3071810"/>
            <a:ext cx="5516099" cy="3600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user\Pictures\9 МАЯ\концерт к 9 мая\митинг 2015\IMG_3256.JPG"/>
          <p:cNvPicPr>
            <a:picLocks noGrp="1" noChangeAspect="1" noChangeArrowheads="1"/>
          </p:cNvPicPr>
          <p:nvPr>
            <p:ph idx="1"/>
          </p:nvPr>
        </p:nvPicPr>
        <p:blipFill>
          <a:blip r:embed="rId2"/>
          <a:srcRect/>
          <a:stretch>
            <a:fillRect/>
          </a:stretch>
        </p:blipFill>
        <p:spPr bwMode="auto">
          <a:xfrm>
            <a:off x="666750" y="785813"/>
            <a:ext cx="7810500" cy="585787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857232"/>
            <a:ext cx="8572560" cy="5786477"/>
          </a:xfrm>
        </p:spPr>
        <p:txBody>
          <a:bodyPr/>
          <a:lstStyle/>
          <a:p>
            <a:pPr>
              <a:lnSpc>
                <a:spcPct val="115000"/>
              </a:lnSpc>
              <a:spcAft>
                <a:spcPts val="0"/>
              </a:spcAft>
              <a:buNone/>
            </a:pPr>
            <a:r>
              <a:rPr lang="ru-RU" sz="2800" b="1" dirty="0" smtClean="0">
                <a:latin typeface="Calibri"/>
                <a:ea typeface="Calibri"/>
                <a:cs typeface="Times New Roman"/>
              </a:rPr>
              <a:t>4. Концерт ко  Дню Победы</a:t>
            </a:r>
          </a:p>
          <a:p>
            <a:pPr>
              <a:lnSpc>
                <a:spcPct val="115000"/>
              </a:lnSpc>
              <a:spcAft>
                <a:spcPts val="0"/>
              </a:spcAft>
              <a:buNone/>
            </a:pPr>
            <a:r>
              <a:rPr lang="ru-RU" sz="2800" b="1" dirty="0" smtClean="0">
                <a:latin typeface="Calibri"/>
                <a:ea typeface="Calibri"/>
                <a:cs typeface="Times New Roman"/>
              </a:rPr>
              <a:t>Цель:</a:t>
            </a:r>
          </a:p>
          <a:p>
            <a:pPr>
              <a:lnSpc>
                <a:spcPct val="115000"/>
              </a:lnSpc>
              <a:spcAft>
                <a:spcPts val="0"/>
              </a:spcAft>
              <a:buNone/>
            </a:pPr>
            <a:r>
              <a:rPr lang="ru-RU" sz="2800" dirty="0" smtClean="0"/>
              <a:t>   Развивать творческие способности детей, способствовать воспитанию инициативы, </a:t>
            </a:r>
            <a:br>
              <a:rPr lang="ru-RU" sz="2800" dirty="0" smtClean="0"/>
            </a:br>
            <a:r>
              <a:rPr lang="ru-RU" sz="2800" dirty="0" smtClean="0"/>
              <a:t>воспитывать желание выступать перед публикой.</a:t>
            </a:r>
          </a:p>
          <a:p>
            <a:pPr>
              <a:lnSpc>
                <a:spcPct val="115000"/>
              </a:lnSpc>
              <a:spcAft>
                <a:spcPts val="0"/>
              </a:spcAft>
              <a:buNone/>
            </a:pPr>
            <a:r>
              <a:rPr lang="ru-RU" sz="2800" dirty="0" smtClean="0"/>
              <a:t> </a:t>
            </a:r>
            <a:r>
              <a:rPr lang="ru-RU" sz="2800" b="1" dirty="0" smtClean="0">
                <a:latin typeface="Calibri"/>
                <a:ea typeface="Calibri"/>
                <a:cs typeface="Times New Roman"/>
              </a:rPr>
              <a:t>Результат:</a:t>
            </a:r>
          </a:p>
          <a:p>
            <a:pPr>
              <a:lnSpc>
                <a:spcPct val="115000"/>
              </a:lnSpc>
              <a:spcAft>
                <a:spcPts val="0"/>
              </a:spcAft>
              <a:buNone/>
            </a:pPr>
            <a:r>
              <a:rPr lang="ru-RU" sz="2800" dirty="0" smtClean="0"/>
              <a:t/>
            </a:r>
            <a:br>
              <a:rPr lang="ru-RU" sz="2800" dirty="0" smtClean="0"/>
            </a:br>
            <a:endParaRPr lang="ru-RU" sz="2800" b="1" dirty="0" smtClean="0">
              <a:latin typeface="Calibri"/>
              <a:ea typeface="Calibri"/>
              <a:cs typeface="Times New Roman"/>
            </a:endParaRPr>
          </a:p>
          <a:p>
            <a:pPr>
              <a:lnSpc>
                <a:spcPct val="115000"/>
              </a:lnSpc>
              <a:spcAft>
                <a:spcPts val="0"/>
              </a:spcAft>
              <a:buNone/>
            </a:pPr>
            <a:endParaRPr lang="ru-RU" sz="2800" dirty="0" smtClean="0">
              <a:latin typeface="Calibri"/>
              <a:ea typeface="Calibri"/>
              <a:cs typeface="Times New Roman"/>
            </a:endParaRPr>
          </a:p>
          <a:p>
            <a:pPr>
              <a:lnSpc>
                <a:spcPct val="115000"/>
              </a:lnSpc>
              <a:spcAft>
                <a:spcPts val="0"/>
              </a:spcAft>
              <a:buNone/>
            </a:pPr>
            <a:endParaRPr lang="ru-RU" sz="2800" dirty="0">
              <a:latin typeface="Calibri"/>
              <a:ea typeface="Calibri"/>
              <a:cs typeface="Times New Roman"/>
            </a:endParaRPr>
          </a:p>
        </p:txBody>
      </p:sp>
      <p:pic>
        <p:nvPicPr>
          <p:cNvPr id="30722" name="Picture 2" descr="C:\Users\user\Pictures\9 МАЯ\концерт к 9 мая\2015\концерт 2015\IMG_3231.JPG"/>
          <p:cNvPicPr>
            <a:picLocks noChangeAspect="1" noChangeArrowheads="1"/>
          </p:cNvPicPr>
          <p:nvPr/>
        </p:nvPicPr>
        <p:blipFill>
          <a:blip r:embed="rId2" cstate="print"/>
          <a:srcRect t="4459"/>
          <a:stretch>
            <a:fillRect/>
          </a:stretch>
        </p:blipFill>
        <p:spPr bwMode="auto">
          <a:xfrm>
            <a:off x="2643174" y="3643314"/>
            <a:ext cx="4272000" cy="306112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user\Pictures\9 МАЯ\концерт к 9 мая\2015\концерт 2015\IMG_3210.JPG"/>
          <p:cNvPicPr>
            <a:picLocks noGrp="1" noChangeAspect="1" noChangeArrowheads="1"/>
          </p:cNvPicPr>
          <p:nvPr>
            <p:ph idx="1"/>
          </p:nvPr>
        </p:nvPicPr>
        <p:blipFill>
          <a:blip r:embed="rId2"/>
          <a:srcRect/>
          <a:stretch>
            <a:fillRect/>
          </a:stretch>
        </p:blipFill>
        <p:spPr bwMode="auto">
          <a:xfrm>
            <a:off x="714374" y="857250"/>
            <a:ext cx="7715251" cy="578643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user\Pictures\9 МАЯ\концерт к 9 мая\2015\концерт 2015\IMG_3221.JPG"/>
          <p:cNvPicPr>
            <a:picLocks noGrp="1" noChangeAspect="1" noChangeArrowheads="1"/>
          </p:cNvPicPr>
          <p:nvPr>
            <p:ph idx="1"/>
          </p:nvPr>
        </p:nvPicPr>
        <p:blipFill>
          <a:blip r:embed="rId2"/>
          <a:srcRect/>
          <a:stretch>
            <a:fillRect/>
          </a:stretch>
        </p:blipFill>
        <p:spPr bwMode="auto">
          <a:xfrm>
            <a:off x="714375" y="857250"/>
            <a:ext cx="7715251" cy="578643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785794"/>
            <a:ext cx="8715436" cy="5857915"/>
          </a:xfrm>
        </p:spPr>
        <p:txBody>
          <a:bodyPr/>
          <a:lstStyle/>
          <a:p>
            <a:pPr>
              <a:buNone/>
            </a:pPr>
            <a:r>
              <a:rPr lang="ru-RU" sz="2800" b="1" dirty="0" smtClean="0">
                <a:latin typeface="Calibri"/>
                <a:ea typeface="Calibri"/>
                <a:cs typeface="Times New Roman"/>
              </a:rPr>
              <a:t>5. Общепоселковый митинг</a:t>
            </a:r>
          </a:p>
          <a:p>
            <a:pPr>
              <a:buNone/>
            </a:pPr>
            <a:r>
              <a:rPr lang="ru-RU" sz="2800" b="1" dirty="0" smtClean="0">
                <a:latin typeface="Calibri"/>
                <a:ea typeface="Calibri"/>
                <a:cs typeface="Times New Roman"/>
              </a:rPr>
              <a:t>Цель:</a:t>
            </a:r>
          </a:p>
          <a:p>
            <a:pPr>
              <a:buNone/>
            </a:pPr>
            <a:r>
              <a:rPr lang="ru-RU" sz="2800" dirty="0" smtClean="0"/>
              <a:t>   Формирование у обучающихся духовно-патриотических ценностей, чувства коллективизма, чувства гордости за свою страну.</a:t>
            </a:r>
          </a:p>
          <a:p>
            <a:pPr>
              <a:buNone/>
            </a:pPr>
            <a:r>
              <a:rPr lang="ru-RU" sz="2800" b="1" dirty="0" smtClean="0">
                <a:latin typeface="Calibri"/>
                <a:ea typeface="Calibri"/>
                <a:cs typeface="Times New Roman"/>
              </a:rPr>
              <a:t>Результат:</a:t>
            </a:r>
          </a:p>
          <a:p>
            <a:pPr>
              <a:buNone/>
            </a:pPr>
            <a:endParaRPr lang="ru-RU" sz="2800" dirty="0" smtClean="0"/>
          </a:p>
          <a:p>
            <a:pPr>
              <a:buNone/>
            </a:pPr>
            <a:endParaRPr lang="ru-RU" sz="2800" b="1" dirty="0" smtClean="0">
              <a:latin typeface="Calibri"/>
              <a:ea typeface="Calibri"/>
              <a:cs typeface="Times New Roman"/>
            </a:endParaRPr>
          </a:p>
          <a:p>
            <a:pPr>
              <a:buNone/>
            </a:pPr>
            <a:endParaRPr lang="ru-RU" sz="2800" b="1" dirty="0" smtClean="0">
              <a:latin typeface="Calibri"/>
              <a:ea typeface="Calibri"/>
              <a:cs typeface="Times New Roman"/>
            </a:endParaRPr>
          </a:p>
          <a:p>
            <a:pPr>
              <a:buNone/>
            </a:pPr>
            <a:r>
              <a:rPr lang="ru-RU" sz="2800" b="1" dirty="0" smtClean="0">
                <a:latin typeface="Calibri"/>
                <a:ea typeface="Calibri"/>
                <a:cs typeface="Times New Roman"/>
              </a:rPr>
              <a:t> </a:t>
            </a:r>
          </a:p>
          <a:p>
            <a:pPr>
              <a:buNone/>
            </a:pPr>
            <a:endParaRPr lang="ru-RU" dirty="0"/>
          </a:p>
        </p:txBody>
      </p:sp>
      <p:pic>
        <p:nvPicPr>
          <p:cNvPr id="33794" name="Picture 2" descr="C:\Users\user\Pictures\9 МАЯ\концерт к 9 мая\митинг 2015\IMG_3244.JPG"/>
          <p:cNvPicPr>
            <a:picLocks noChangeAspect="1" noChangeArrowheads="1"/>
          </p:cNvPicPr>
          <p:nvPr/>
        </p:nvPicPr>
        <p:blipFill>
          <a:blip r:embed="rId2" cstate="print"/>
          <a:srcRect l="13965" t="17187" b="7812"/>
          <a:stretch>
            <a:fillRect/>
          </a:stretch>
        </p:blipFill>
        <p:spPr bwMode="auto">
          <a:xfrm>
            <a:off x="2500298" y="3286124"/>
            <a:ext cx="5230925" cy="3420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sers\user\Pictures\9 МАЯ\концерт к 9 мая\митинг 2015\IMG_3245.JPG"/>
          <p:cNvPicPr>
            <a:picLocks noGrp="1" noChangeAspect="1" noChangeArrowheads="1"/>
          </p:cNvPicPr>
          <p:nvPr>
            <p:ph idx="1"/>
          </p:nvPr>
        </p:nvPicPr>
        <p:blipFill>
          <a:blip r:embed="rId2"/>
          <a:srcRect l="7870" t="11111"/>
          <a:stretch>
            <a:fillRect/>
          </a:stretch>
        </p:blipFill>
        <p:spPr bwMode="auto">
          <a:xfrm>
            <a:off x="785786" y="928670"/>
            <a:ext cx="7661503" cy="5544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fontAlgn="auto">
              <a:spcAft>
                <a:spcPts val="0"/>
              </a:spcAft>
              <a:defRPr/>
            </a:pPr>
            <a:r>
              <a:rPr lang="ru-RU" b="1" dirty="0" smtClean="0"/>
              <a:t>Сроки реализации: февраль – май 2015г</a:t>
            </a:r>
            <a:endParaRPr lang="ru-RU" dirty="0"/>
          </a:p>
        </p:txBody>
      </p:sp>
      <p:sp>
        <p:nvSpPr>
          <p:cNvPr id="3" name="Содержимое 2"/>
          <p:cNvSpPr>
            <a:spLocks noGrp="1"/>
          </p:cNvSpPr>
          <p:nvPr>
            <p:ph idx="1"/>
          </p:nvPr>
        </p:nvSpPr>
        <p:spPr/>
        <p:txBody>
          <a:bodyPr>
            <a:normAutofit lnSpcReduction="10000"/>
          </a:bodyPr>
          <a:lstStyle/>
          <a:p>
            <a:pPr marL="274320" indent="-274320" fontAlgn="auto">
              <a:spcAft>
                <a:spcPts val="0"/>
              </a:spcAft>
              <a:buClr>
                <a:schemeClr val="accent3"/>
              </a:buClr>
              <a:buFont typeface="Wingdings 2"/>
              <a:buNone/>
              <a:defRPr/>
            </a:pPr>
            <a:r>
              <a:rPr lang="ru-RU" sz="4400" b="1" dirty="0" smtClean="0">
                <a:solidFill>
                  <a:schemeClr val="tx2">
                    <a:lumMod val="75000"/>
                  </a:schemeClr>
                </a:solidFill>
                <a:latin typeface="+mj-lt"/>
              </a:rPr>
              <a:t>Авторы и разработчики проекта: </a:t>
            </a:r>
            <a:r>
              <a:rPr lang="ru-RU" sz="3200" dirty="0" err="1" smtClean="0">
                <a:solidFill>
                  <a:schemeClr val="tx2">
                    <a:lumMod val="75000"/>
                  </a:schemeClr>
                </a:solidFill>
              </a:rPr>
              <a:t>Оспагамбетова</a:t>
            </a:r>
            <a:r>
              <a:rPr lang="ru-RU" sz="3200" dirty="0" smtClean="0">
                <a:solidFill>
                  <a:schemeClr val="tx2">
                    <a:lumMod val="75000"/>
                  </a:schemeClr>
                </a:solidFill>
              </a:rPr>
              <a:t> О.В - заместитель директора по воспитательной работе МКОУ«Харанжинская СОШ», руководитель проекта; Григорьева О.В – учитель ИЗО; Зайцева Е.Л – учитель русского языка и литературы; Совет Старшеклассников; обучающиеся МКОУ«Харанжинская СОШ» 1-11 классов</a:t>
            </a:r>
          </a:p>
          <a:p>
            <a:pPr marL="274320" indent="-274320" fontAlgn="auto">
              <a:spcAft>
                <a:spcPts val="0"/>
              </a:spcAft>
              <a:buClr>
                <a:schemeClr val="accent3"/>
              </a:buClr>
              <a:buFont typeface="Wingdings 2"/>
              <a:buNone/>
              <a:defRPr/>
            </a:pPr>
            <a:endParaRPr lang="ru-RU" dirty="0" smtClean="0"/>
          </a:p>
          <a:p>
            <a:pPr marL="274320" indent="-274320" fontAlgn="auto">
              <a:spcAft>
                <a:spcPts val="0"/>
              </a:spcAft>
              <a:buClr>
                <a:schemeClr val="accent3"/>
              </a:buClr>
              <a:buFont typeface="Wingdings 2"/>
              <a:buNone/>
              <a:defRPr/>
            </a:pPr>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user\Pictures\9 МАЯ\концерт к 9 мая\митинг 2015\IMG_3246.JPG"/>
          <p:cNvPicPr>
            <a:picLocks noGrp="1" noChangeAspect="1" noChangeArrowheads="1"/>
          </p:cNvPicPr>
          <p:nvPr>
            <p:ph idx="1"/>
          </p:nvPr>
        </p:nvPicPr>
        <p:blipFill>
          <a:blip r:embed="rId2"/>
          <a:srcRect/>
          <a:stretch>
            <a:fillRect/>
          </a:stretch>
        </p:blipFill>
        <p:spPr bwMode="auto">
          <a:xfrm>
            <a:off x="750093" y="857250"/>
            <a:ext cx="7715251" cy="578643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714356"/>
            <a:ext cx="8643998" cy="6000792"/>
          </a:xfrm>
        </p:spPr>
        <p:txBody>
          <a:bodyPr/>
          <a:lstStyle/>
          <a:p>
            <a:pPr>
              <a:buNone/>
            </a:pPr>
            <a:r>
              <a:rPr lang="en-US" b="1" dirty="0" smtClean="0">
                <a:latin typeface="+mj-lt"/>
              </a:rPr>
              <a:t>III. </a:t>
            </a:r>
            <a:r>
              <a:rPr lang="ru-RU" b="1" dirty="0" smtClean="0">
                <a:latin typeface="+mj-lt"/>
              </a:rPr>
              <a:t>Заключительный этап</a:t>
            </a:r>
          </a:p>
          <a:p>
            <a:r>
              <a:rPr lang="ru-RU" sz="2200" dirty="0" smtClean="0">
                <a:cs typeface="Times New Roman" pitchFamily="18" charset="0"/>
              </a:rPr>
              <a:t>Заседание Совета Старшеклассников совместно с классными руководителями для подведения и обсуждения итогов проекта, оценки правильности выбора методов реализации, достижения целей проекта.</a:t>
            </a:r>
          </a:p>
          <a:p>
            <a:r>
              <a:rPr lang="ru-RU" sz="2200" dirty="0" smtClean="0">
                <a:cs typeface="Times New Roman" pitchFamily="18" charset="0"/>
              </a:rPr>
              <a:t> Обмен впечатлениями о проделанной работе. </a:t>
            </a:r>
          </a:p>
          <a:p>
            <a:r>
              <a:rPr lang="ru-RU" sz="2200" dirty="0" smtClean="0">
                <a:cs typeface="Times New Roman" pitchFamily="18" charset="0"/>
              </a:rPr>
              <a:t>Анализ и учет допущенных ошибок в ходе подготовки и реализации проекта.</a:t>
            </a:r>
          </a:p>
          <a:p>
            <a:pPr>
              <a:buNone/>
            </a:pPr>
            <a:r>
              <a:rPr lang="ru-RU" b="1" dirty="0" smtClean="0">
                <a:latin typeface="+mj-lt"/>
              </a:rPr>
              <a:t>Итог: </a:t>
            </a:r>
          </a:p>
          <a:p>
            <a:pPr>
              <a:buNone/>
            </a:pPr>
            <a:r>
              <a:rPr lang="ru-RU" sz="2400" dirty="0" smtClean="0"/>
              <a:t>   </a:t>
            </a:r>
            <a:r>
              <a:rPr lang="ru-RU" sz="2200" dirty="0" smtClean="0">
                <a:cs typeface="Times New Roman" pitchFamily="18" charset="0"/>
              </a:rPr>
              <a:t>Была проделана огромная работа. Мы получили удовлетворение от результатов проделанной работы. За период работы над проектом, обучающиеся приобрели уверенность в своих силах, стали внимательней относится к людям старшего поколения, объединились в коллективе, показали свои возможности. Цель и задачи проекта достигнуты.  </a:t>
            </a:r>
          </a:p>
          <a:p>
            <a:pPr>
              <a:buNone/>
            </a:pPr>
            <a:endParaRPr lang="ru-RU"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4648200" y="857232"/>
            <a:ext cx="4138642" cy="5715040"/>
          </a:xfrm>
        </p:spPr>
        <p:txBody>
          <a:bodyPr/>
          <a:lstStyle/>
          <a:p>
            <a:pPr>
              <a:buNone/>
            </a:pPr>
            <a:endParaRPr lang="ru-RU" sz="4800" b="1" dirty="0" smtClean="0">
              <a:solidFill>
                <a:srgbClr val="FF0000"/>
              </a:solidFill>
            </a:endParaRPr>
          </a:p>
          <a:p>
            <a:pPr>
              <a:buNone/>
            </a:pPr>
            <a:endParaRPr lang="ru-RU" sz="4800" b="1" dirty="0" smtClean="0">
              <a:solidFill>
                <a:srgbClr val="FF0000"/>
              </a:solidFill>
            </a:endParaRPr>
          </a:p>
          <a:p>
            <a:pPr>
              <a:buNone/>
            </a:pPr>
            <a:r>
              <a:rPr lang="ru-RU" sz="4800" b="1" dirty="0" smtClean="0">
                <a:solidFill>
                  <a:srgbClr val="FF0000"/>
                </a:solidFill>
              </a:rPr>
              <a:t>Мы помним!</a:t>
            </a:r>
            <a:endParaRPr lang="ru-RU" sz="4800" b="1" dirty="0">
              <a:solidFill>
                <a:srgbClr val="FF0000"/>
              </a:solidFill>
            </a:endParaRPr>
          </a:p>
        </p:txBody>
      </p:sp>
      <p:pic>
        <p:nvPicPr>
          <p:cNvPr id="5" name="Содержимое 4"/>
          <p:cNvPicPr>
            <a:picLocks noGrp="1"/>
          </p:cNvPicPr>
          <p:nvPr>
            <p:ph sz="half" idx="1"/>
          </p:nvPr>
        </p:nvPicPr>
        <p:blipFill>
          <a:blip r:embed="rId2" cstate="print"/>
          <a:srcRect/>
          <a:stretch>
            <a:fillRect/>
          </a:stretch>
        </p:blipFill>
        <p:spPr bwMode="auto">
          <a:xfrm>
            <a:off x="485775" y="857250"/>
            <a:ext cx="3810000" cy="5715000"/>
          </a:xfrm>
          <a:prstGeom prst="snip2DiagRec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071563"/>
            <a:ext cx="8229600" cy="857250"/>
          </a:xfrm>
        </p:spPr>
        <p:txBody>
          <a:bodyPr>
            <a:normAutofit fontScale="90000"/>
          </a:bodyPr>
          <a:lstStyle/>
          <a:p>
            <a:pPr algn="ctr" fontAlgn="auto">
              <a:spcAft>
                <a:spcPts val="0"/>
              </a:spcAft>
              <a:defRPr/>
            </a:pPr>
            <a:r>
              <a:rPr lang="ru-RU" b="1" dirty="0" smtClean="0"/>
              <a:t>ЦЕЛИ И ЗАДАЧИ ПРОЕКТА</a:t>
            </a:r>
            <a:r>
              <a:rPr lang="ru-RU" dirty="0" smtClean="0"/>
              <a:t/>
            </a:r>
            <a:br>
              <a:rPr lang="ru-RU" dirty="0" smtClean="0"/>
            </a:br>
            <a:endParaRPr lang="ru-RU" dirty="0"/>
          </a:p>
        </p:txBody>
      </p:sp>
      <p:sp>
        <p:nvSpPr>
          <p:cNvPr id="3" name="Содержимое 2"/>
          <p:cNvSpPr>
            <a:spLocks noGrp="1"/>
          </p:cNvSpPr>
          <p:nvPr>
            <p:ph idx="1"/>
          </p:nvPr>
        </p:nvSpPr>
        <p:spPr>
          <a:xfrm>
            <a:off x="214313" y="1428736"/>
            <a:ext cx="8715375" cy="5143535"/>
          </a:xfrm>
        </p:spPr>
        <p:txBody>
          <a:bodyPr>
            <a:normAutofit lnSpcReduction="10000"/>
          </a:bodyPr>
          <a:lstStyle/>
          <a:p>
            <a:pPr marL="274320" indent="-274320" fontAlgn="auto">
              <a:spcAft>
                <a:spcPts val="0"/>
              </a:spcAft>
              <a:buClr>
                <a:schemeClr val="accent3"/>
              </a:buClr>
              <a:buFont typeface="Wingdings 2"/>
              <a:buNone/>
              <a:defRPr/>
            </a:pPr>
            <a:r>
              <a:rPr lang="ru-RU" b="1" dirty="0" smtClean="0"/>
              <a:t>Цель</a:t>
            </a:r>
            <a:r>
              <a:rPr lang="ru-RU" dirty="0" smtClean="0"/>
              <a:t>: формирование у обучающихся духовно-патриотических ценностей, норм гражданской морали, чувства долга.</a:t>
            </a:r>
          </a:p>
          <a:p>
            <a:pPr marL="274320" indent="-274320" fontAlgn="auto">
              <a:spcAft>
                <a:spcPts val="0"/>
              </a:spcAft>
              <a:buClr>
                <a:schemeClr val="accent3"/>
              </a:buClr>
              <a:buNone/>
              <a:defRPr/>
            </a:pPr>
            <a:r>
              <a:rPr lang="ru-RU" b="1" dirty="0" smtClean="0"/>
              <a:t>Задачи</a:t>
            </a:r>
            <a:r>
              <a:rPr lang="ru-RU" dirty="0" smtClean="0"/>
              <a:t>: </a:t>
            </a:r>
          </a:p>
          <a:p>
            <a:pPr marL="274320" indent="-274320" fontAlgn="auto">
              <a:spcAft>
                <a:spcPts val="0"/>
              </a:spcAft>
              <a:buClr>
                <a:schemeClr val="accent3"/>
              </a:buClr>
              <a:defRPr/>
            </a:pPr>
            <a:r>
              <a:rPr lang="ru-RU" dirty="0" smtClean="0"/>
              <a:t>развитие интереса к изучению истории своей       Родины, своей семьи; </a:t>
            </a:r>
          </a:p>
          <a:p>
            <a:pPr marL="274320" indent="-274320" fontAlgn="auto">
              <a:spcAft>
                <a:spcPts val="0"/>
              </a:spcAft>
              <a:buClr>
                <a:schemeClr val="accent3"/>
              </a:buClr>
              <a:defRPr/>
            </a:pPr>
            <a:r>
              <a:rPr lang="ru-RU" dirty="0" smtClean="0"/>
              <a:t>воспитание патриотизма; </a:t>
            </a:r>
          </a:p>
          <a:p>
            <a:pPr marL="274320" indent="-274320" fontAlgn="auto">
              <a:spcAft>
                <a:spcPts val="0"/>
              </a:spcAft>
              <a:buClr>
                <a:schemeClr val="accent3"/>
              </a:buClr>
              <a:defRPr/>
            </a:pPr>
            <a:r>
              <a:rPr lang="ru-RU" dirty="0" smtClean="0"/>
              <a:t>воспитывать уважительное отношение к людям старшего  поколения, истории своего народа; </a:t>
            </a:r>
          </a:p>
          <a:p>
            <a:pPr marL="274320" indent="-274320" fontAlgn="auto">
              <a:spcAft>
                <a:spcPts val="0"/>
              </a:spcAft>
              <a:buClr>
                <a:schemeClr val="accent3"/>
              </a:buClr>
              <a:defRPr/>
            </a:pPr>
            <a:r>
              <a:rPr lang="ru-RU" dirty="0" smtClean="0"/>
              <a:t>обогащение отношений между обучающимися и учителями опытом совместной творческой деятельности.</a:t>
            </a:r>
            <a:br>
              <a:rPr lang="ru-RU" dirty="0" smtClean="0"/>
            </a:b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fontAlgn="auto">
              <a:spcAft>
                <a:spcPts val="0"/>
              </a:spcAft>
              <a:defRPr/>
            </a:pPr>
            <a:r>
              <a:rPr lang="ru-RU" dirty="0" smtClean="0"/>
              <a:t/>
            </a:r>
            <a:br>
              <a:rPr lang="ru-RU" dirty="0" smtClean="0"/>
            </a:br>
            <a:endParaRPr lang="ru-RU" dirty="0"/>
          </a:p>
        </p:txBody>
      </p:sp>
      <p:sp>
        <p:nvSpPr>
          <p:cNvPr id="3" name="Содержимое 2"/>
          <p:cNvSpPr>
            <a:spLocks noGrp="1"/>
          </p:cNvSpPr>
          <p:nvPr>
            <p:ph idx="1"/>
          </p:nvPr>
        </p:nvSpPr>
        <p:spPr>
          <a:xfrm>
            <a:off x="457200" y="857232"/>
            <a:ext cx="8229600" cy="5857893"/>
          </a:xfrm>
        </p:spPr>
        <p:txBody>
          <a:bodyPr>
            <a:normAutofit fontScale="55000" lnSpcReduction="20000"/>
          </a:bodyPr>
          <a:lstStyle/>
          <a:p>
            <a:pPr marL="274320" indent="-274320" fontAlgn="auto">
              <a:spcAft>
                <a:spcPts val="0"/>
              </a:spcAft>
              <a:buClr>
                <a:schemeClr val="accent3"/>
              </a:buClr>
              <a:buFont typeface="Wingdings 2"/>
              <a:buNone/>
              <a:defRPr/>
            </a:pPr>
            <a:r>
              <a:rPr lang="ru-RU" sz="4300" b="1" dirty="0" smtClean="0">
                <a:solidFill>
                  <a:schemeClr val="tx2">
                    <a:lumMod val="75000"/>
                  </a:schemeClr>
                </a:solidFill>
                <a:latin typeface="+mj-lt"/>
              </a:rPr>
              <a:t>Актуальность:</a:t>
            </a:r>
            <a:r>
              <a:rPr lang="ru-RU" sz="3000" dirty="0" smtClean="0">
                <a:latin typeface="+mj-lt"/>
              </a:rPr>
              <a:t>   </a:t>
            </a:r>
          </a:p>
          <a:p>
            <a:pPr marL="274320" indent="-274320" fontAlgn="auto">
              <a:spcAft>
                <a:spcPts val="0"/>
              </a:spcAft>
              <a:buClr>
                <a:schemeClr val="accent3"/>
              </a:buClr>
              <a:buFont typeface="Wingdings 2"/>
              <a:buNone/>
              <a:defRPr/>
            </a:pPr>
            <a:r>
              <a:rPr lang="ru-RU" sz="3000" dirty="0" smtClean="0"/>
              <a:t>     </a:t>
            </a:r>
            <a:r>
              <a:rPr lang="ru-RU" sz="4000" dirty="0" smtClean="0"/>
              <a:t>В 2015 году мы будем отмечать 70-летие Победы в Великой Отечественной войне. </a:t>
            </a:r>
            <a:br>
              <a:rPr lang="ru-RU" sz="4000" dirty="0" smtClean="0"/>
            </a:br>
            <a:r>
              <a:rPr lang="ru-RU" sz="4000" dirty="0" smtClean="0"/>
              <a:t>Ребенок, живя в обществе, переживает всю гамму чувств и взаимоотношений в нем. Это ложится неизгладимой печатью на его душу. Для любого человека очень важно знать историю своей страны, семьи, чувствовать себя частью большого целого, гордиться своими предками. Проблема изучения истории своей страны является одной из значимых. Поэтому возникает потребность в ее изучении. </a:t>
            </a:r>
          </a:p>
          <a:p>
            <a:pPr marL="274320" indent="-274320" fontAlgn="auto">
              <a:spcAft>
                <a:spcPts val="0"/>
              </a:spcAft>
              <a:buClr>
                <a:schemeClr val="accent3"/>
              </a:buClr>
              <a:buFont typeface="Wingdings 2"/>
              <a:buNone/>
              <a:defRPr/>
            </a:pPr>
            <a:r>
              <a:rPr lang="ru-RU" sz="4400" b="1" dirty="0" smtClean="0">
                <a:solidFill>
                  <a:schemeClr val="tx2">
                    <a:lumMod val="75000"/>
                  </a:schemeClr>
                </a:solidFill>
                <a:latin typeface="+mj-lt"/>
              </a:rPr>
              <a:t>Ожидаемый результат: </a:t>
            </a:r>
          </a:p>
          <a:p>
            <a:pPr marL="274320" indent="-274320" fontAlgn="auto">
              <a:spcAft>
                <a:spcPts val="0"/>
              </a:spcAft>
              <a:buClr>
                <a:schemeClr val="accent3"/>
              </a:buClr>
              <a:buFont typeface="Wingdings 2"/>
              <a:buNone/>
              <a:defRPr/>
            </a:pPr>
            <a:r>
              <a:rPr lang="ru-RU" dirty="0" smtClean="0"/>
              <a:t/>
            </a:r>
            <a:br>
              <a:rPr lang="ru-RU" dirty="0" smtClean="0"/>
            </a:br>
            <a:r>
              <a:rPr lang="ru-RU" sz="3500" dirty="0" smtClean="0"/>
              <a:t> </a:t>
            </a:r>
            <a:r>
              <a:rPr lang="ru-RU" sz="4000" dirty="0" smtClean="0"/>
              <a:t>Обучающиеся лучше узнают историю своей страны, семьи, поселка; соберут информацию о ветеранах своей семьи и поселка; подготовят праздничный концерт, классные часы; научатся изготавливать баннер; приведут в порядок территорию возле памятника павшим односельчанам; научатся уважительно относиться к своей семье и людям старшего поколения, истории своего народа. </a:t>
            </a:r>
            <a:r>
              <a:rPr lang="ru-RU" sz="3000" dirty="0" smtClean="0">
                <a:latin typeface="+mj-lt"/>
              </a:rPr>
              <a:t/>
            </a:r>
            <a:br>
              <a:rPr lang="ru-RU" sz="3000" dirty="0" smtClean="0">
                <a:latin typeface="+mj-lt"/>
              </a:rPr>
            </a:br>
            <a:r>
              <a:rPr lang="ru-RU" dirty="0" smtClean="0"/>
              <a:t/>
            </a:r>
            <a:br>
              <a:rPr lang="ru-RU" dirty="0" smtClean="0"/>
            </a:br>
            <a:r>
              <a:rPr lang="ru-RU" dirty="0" smtClean="0"/>
              <a:t/>
            </a:r>
            <a:br>
              <a:rPr lang="ru-RU" dirty="0" smtClean="0"/>
            </a:br>
            <a:r>
              <a:rPr lang="ru-RU" dirty="0" smtClean="0"/>
              <a:t> </a:t>
            </a: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2984"/>
            <a:ext cx="8229600" cy="2500330"/>
          </a:xfrm>
        </p:spPr>
        <p:txBody>
          <a:bodyPr/>
          <a:lstStyle/>
          <a:p>
            <a:pPr algn="ctr"/>
            <a:r>
              <a:rPr lang="ru-RU" b="1" dirty="0" smtClean="0"/>
              <a:t/>
            </a:r>
            <a:br>
              <a:rPr lang="ru-RU" b="1" dirty="0" smtClean="0"/>
            </a:br>
            <a:r>
              <a:rPr lang="ru-RU" b="1" dirty="0" smtClean="0"/>
              <a:t/>
            </a:r>
            <a:br>
              <a:rPr lang="ru-RU" b="1" dirty="0" smtClean="0"/>
            </a:br>
            <a:r>
              <a:rPr lang="ru-RU" b="1" dirty="0" smtClean="0"/>
              <a:t/>
            </a:r>
            <a:br>
              <a:rPr lang="ru-RU" b="1" dirty="0" smtClean="0"/>
            </a:br>
            <a:r>
              <a:rPr lang="ru-RU" b="1" dirty="0" smtClean="0"/>
              <a:t/>
            </a:r>
            <a:br>
              <a:rPr lang="ru-RU" b="1" dirty="0" smtClean="0"/>
            </a:br>
            <a:r>
              <a:rPr lang="ru-RU" b="1" dirty="0" smtClean="0"/>
              <a:t>Метод реализации проекта - коллективное творческое дело</a:t>
            </a:r>
            <a:r>
              <a:rPr lang="ru-RU" sz="5400" dirty="0" smtClean="0"/>
              <a:t/>
            </a:r>
            <a:br>
              <a:rPr lang="ru-RU" sz="5400" dirty="0" smtClean="0"/>
            </a:br>
            <a:endParaRPr lang="ru-RU" b="1" dirty="0"/>
          </a:p>
        </p:txBody>
      </p:sp>
      <p:sp>
        <p:nvSpPr>
          <p:cNvPr id="3" name="Содержимое 2"/>
          <p:cNvSpPr>
            <a:spLocks noGrp="1"/>
          </p:cNvSpPr>
          <p:nvPr>
            <p:ph idx="1"/>
          </p:nvPr>
        </p:nvSpPr>
        <p:spPr>
          <a:xfrm>
            <a:off x="428596" y="3357562"/>
            <a:ext cx="8229600" cy="4389437"/>
          </a:xfrm>
        </p:spPr>
        <p:txBody>
          <a:bodyPr/>
          <a:lstStyle/>
          <a:p>
            <a:pPr>
              <a:buNone/>
            </a:pPr>
            <a:r>
              <a:rPr lang="ru-RU" sz="2800" dirty="0" smtClean="0"/>
              <a:t>   «КТД – организационная форма, завязанная на определенную направленность деятельности – пользу, радость людям»</a:t>
            </a:r>
          </a:p>
          <a:p>
            <a:pPr algn="r">
              <a:buNone/>
            </a:pPr>
            <a:r>
              <a:rPr lang="ru-RU" sz="2800" dirty="0" smtClean="0"/>
              <a:t>С.Д. Поляков</a:t>
            </a:r>
          </a:p>
          <a:p>
            <a:pPr>
              <a:buNone/>
            </a:pPr>
            <a:endParaRPr lang="ru-RU" b="1" dirty="0" smtClean="0"/>
          </a:p>
          <a:p>
            <a:pPr>
              <a:buNone/>
            </a:pP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57250"/>
            <a:ext cx="8229600" cy="1000125"/>
          </a:xfrm>
        </p:spPr>
        <p:txBody>
          <a:bodyPr>
            <a:normAutofit fontScale="90000"/>
          </a:bodyPr>
          <a:lstStyle/>
          <a:p>
            <a:pPr algn="ctr" fontAlgn="auto">
              <a:spcAft>
                <a:spcPts val="0"/>
              </a:spcAft>
              <a:defRPr/>
            </a:pPr>
            <a:r>
              <a:rPr lang="ru-RU" b="1" dirty="0" smtClean="0"/>
              <a:t>Этапы работы над проектом: </a:t>
            </a:r>
            <a:br>
              <a:rPr lang="ru-RU" b="1" dirty="0" smtClean="0"/>
            </a:br>
            <a:endParaRPr lang="ru-RU" b="1" dirty="0"/>
          </a:p>
        </p:txBody>
      </p:sp>
      <p:sp>
        <p:nvSpPr>
          <p:cNvPr id="9219" name="Содержимое 4"/>
          <p:cNvSpPr>
            <a:spLocks noGrp="1"/>
          </p:cNvSpPr>
          <p:nvPr>
            <p:ph idx="1"/>
          </p:nvPr>
        </p:nvSpPr>
        <p:spPr>
          <a:xfrm>
            <a:off x="457200" y="1285875"/>
            <a:ext cx="8229600" cy="5038725"/>
          </a:xfrm>
        </p:spPr>
        <p:txBody>
          <a:bodyPr/>
          <a:lstStyle/>
          <a:p>
            <a:pPr>
              <a:buFont typeface="Wingdings 2" pitchFamily="18" charset="2"/>
              <a:buNone/>
            </a:pPr>
            <a:r>
              <a:rPr lang="en-US" b="1" dirty="0" smtClean="0"/>
              <a:t>I. </a:t>
            </a:r>
            <a:r>
              <a:rPr lang="ru-RU" b="1" dirty="0" smtClean="0"/>
              <a:t>Организационно-подготовительный этап</a:t>
            </a:r>
          </a:p>
          <a:p>
            <a:r>
              <a:rPr lang="ru-RU" dirty="0" smtClean="0"/>
              <a:t>Заседание Совета Старшеклассников совместно с классными руководителями для сбора идей, обсуждения сроков проведения проекта, избрания видов деятельности, распределение ответственности и т.д.  </a:t>
            </a:r>
          </a:p>
          <a:p>
            <a:r>
              <a:rPr lang="ru-RU" dirty="0" smtClean="0"/>
              <a:t>Составление плана подготовки и проведения «Вахты памяти» к 70-летию Победы.</a:t>
            </a:r>
          </a:p>
          <a:p>
            <a:pPr>
              <a:buFont typeface="Wingdings 2" pitchFamily="18" charset="2"/>
              <a:buNone/>
            </a:pPr>
            <a:r>
              <a:rPr lang="ru-RU" b="1" dirty="0" smtClean="0"/>
              <a:t>Цель</a:t>
            </a:r>
            <a:r>
              <a:rPr lang="ru-RU" dirty="0" smtClean="0"/>
              <a:t>: учить планировать свою деятельность, прислушиваться к мнению других, правильно выбирать инструменты для реализации замысла.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Содержимое 5"/>
          <p:cNvSpPr>
            <a:spLocks noGrp="1"/>
          </p:cNvSpPr>
          <p:nvPr>
            <p:ph idx="1"/>
          </p:nvPr>
        </p:nvSpPr>
        <p:spPr>
          <a:xfrm>
            <a:off x="457200" y="857233"/>
            <a:ext cx="8229600" cy="5467368"/>
          </a:xfrm>
        </p:spPr>
        <p:txBody>
          <a:bodyPr/>
          <a:lstStyle/>
          <a:p>
            <a:pPr>
              <a:buNone/>
            </a:pPr>
            <a:r>
              <a:rPr lang="ru-RU" b="1" dirty="0" smtClean="0"/>
              <a:t>Результат: </a:t>
            </a:r>
          </a:p>
          <a:p>
            <a:pPr algn="ctr">
              <a:buNone/>
            </a:pPr>
            <a:r>
              <a:rPr lang="ru-RU" sz="2400" b="1" dirty="0" smtClean="0">
                <a:latin typeface="+mj-lt"/>
              </a:rPr>
              <a:t>План проведения социально-творческого проекта «Вахта памяти» </a:t>
            </a:r>
          </a:p>
        </p:txBody>
      </p:sp>
      <p:graphicFrame>
        <p:nvGraphicFramePr>
          <p:cNvPr id="3" name="Таблица 2"/>
          <p:cNvGraphicFramePr>
            <a:graphicFrameLocks noGrp="1"/>
          </p:cNvGraphicFramePr>
          <p:nvPr/>
        </p:nvGraphicFramePr>
        <p:xfrm>
          <a:off x="214283" y="2214554"/>
          <a:ext cx="8715465" cy="4251424"/>
        </p:xfrm>
        <a:graphic>
          <a:graphicData uri="http://schemas.openxmlformats.org/drawingml/2006/table">
            <a:tbl>
              <a:tblPr/>
              <a:tblGrid>
                <a:gridCol w="428627"/>
                <a:gridCol w="3214710"/>
                <a:gridCol w="2071702"/>
                <a:gridCol w="1428760"/>
                <a:gridCol w="1571666"/>
              </a:tblGrid>
              <a:tr h="490187">
                <a:tc>
                  <a:txBody>
                    <a:bodyPr/>
                    <a:lstStyle/>
                    <a:p>
                      <a:pPr>
                        <a:lnSpc>
                          <a:spcPct val="115000"/>
                        </a:lnSpc>
                        <a:spcAft>
                          <a:spcPts val="0"/>
                        </a:spcAft>
                      </a:pPr>
                      <a:r>
                        <a:rPr lang="ru-RU" sz="1400" b="1" dirty="0">
                          <a:latin typeface="+mn-lt"/>
                          <a:ea typeface="Calibri"/>
                          <a:cs typeface="Times New Roman"/>
                        </a:rPr>
                        <a:t>№</a:t>
                      </a:r>
                      <a:endParaRPr lang="ru-RU" sz="14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dirty="0">
                          <a:latin typeface="+mn-lt"/>
                          <a:ea typeface="Calibri"/>
                          <a:cs typeface="Times New Roman"/>
                        </a:rPr>
                        <a:t>Вид деятельности</a:t>
                      </a:r>
                      <a:endParaRPr lang="ru-RU" sz="14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dirty="0">
                          <a:latin typeface="+mn-lt"/>
                          <a:ea typeface="Calibri"/>
                          <a:cs typeface="Times New Roman"/>
                        </a:rPr>
                        <a:t>Принимают участие</a:t>
                      </a:r>
                      <a:endParaRPr lang="ru-RU" sz="14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dirty="0" smtClean="0">
                          <a:latin typeface="+mn-lt"/>
                          <a:ea typeface="Calibri"/>
                          <a:cs typeface="Times New Roman"/>
                        </a:rPr>
                        <a:t>Сроки </a:t>
                      </a:r>
                      <a:endParaRPr lang="ru-RU" sz="1400" b="1"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dirty="0" smtClean="0">
                          <a:latin typeface="+mn-lt"/>
                          <a:ea typeface="Calibri"/>
                          <a:cs typeface="Times New Roman"/>
                        </a:rPr>
                        <a:t>Ответственные</a:t>
                      </a:r>
                      <a:endParaRPr lang="ru-RU" sz="14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9512">
                <a:tc>
                  <a:txBody>
                    <a:bodyPr/>
                    <a:lstStyle/>
                    <a:p>
                      <a:pPr algn="l">
                        <a:lnSpc>
                          <a:spcPct val="115000"/>
                        </a:lnSpc>
                        <a:spcAft>
                          <a:spcPts val="0"/>
                        </a:spcAft>
                      </a:pPr>
                      <a:r>
                        <a:rPr lang="ru-RU" sz="1400" dirty="0" smtClean="0">
                          <a:latin typeface="+mn-lt"/>
                          <a:ea typeface="Calibri"/>
                          <a:cs typeface="Times New Roman"/>
                        </a:rPr>
                        <a:t>1</a:t>
                      </a:r>
                      <a:endParaRPr lang="ru-RU" sz="14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latin typeface="+mn-lt"/>
                          <a:ea typeface="Calibri"/>
                          <a:cs typeface="Times New Roman"/>
                        </a:rPr>
                        <a:t>Сбор информации о ветеранах - односельчанах</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mn-lt"/>
                          <a:ea typeface="Calibri"/>
                          <a:cs typeface="Times New Roman"/>
                        </a:rPr>
                        <a:t>Обучающиеся с 1 по 11 класс</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smtClean="0">
                          <a:latin typeface="+mn-lt"/>
                          <a:ea typeface="Calibri"/>
                          <a:cs typeface="Times New Roman"/>
                        </a:rPr>
                        <a:t>Февраль-апрель</a:t>
                      </a:r>
                      <a:endParaRPr lang="ru-RU" sz="14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err="1">
                          <a:latin typeface="+mn-lt"/>
                          <a:ea typeface="Calibri"/>
                          <a:cs typeface="Times New Roman"/>
                        </a:rPr>
                        <a:t>Оспагамбетова</a:t>
                      </a:r>
                      <a:r>
                        <a:rPr lang="ru-RU" sz="1400" dirty="0">
                          <a:latin typeface="+mn-lt"/>
                          <a:ea typeface="Calibri"/>
                          <a:cs typeface="Times New Roman"/>
                        </a:rPr>
                        <a:t> </a:t>
                      </a:r>
                      <a:r>
                        <a:rPr lang="ru-RU" sz="1400" dirty="0" smtClean="0">
                          <a:latin typeface="+mn-lt"/>
                          <a:ea typeface="Calibri"/>
                          <a:cs typeface="Times New Roman"/>
                        </a:rPr>
                        <a:t>О.В, </a:t>
                      </a:r>
                    </a:p>
                    <a:p>
                      <a:pPr marL="0" marR="0" indent="0" algn="l" defTabSz="914400" rtl="0" eaLnBrk="1" fontAlgn="auto" latinLnBrk="0" hangingPunct="1">
                        <a:lnSpc>
                          <a:spcPct val="115000"/>
                        </a:lnSpc>
                        <a:spcBef>
                          <a:spcPts val="0"/>
                        </a:spcBef>
                        <a:spcAft>
                          <a:spcPts val="0"/>
                        </a:spcAft>
                        <a:buClrTx/>
                        <a:buSzTx/>
                        <a:buFontTx/>
                        <a:buNone/>
                        <a:tabLst/>
                        <a:defRPr/>
                      </a:pPr>
                      <a:r>
                        <a:rPr lang="ru-RU" sz="1400" dirty="0" smtClean="0">
                          <a:latin typeface="+mn-lt"/>
                          <a:ea typeface="Calibri"/>
                          <a:cs typeface="Times New Roman"/>
                        </a:rPr>
                        <a:t>Григорьева О.В</a:t>
                      </a:r>
                      <a:endParaRPr lang="ru-RU" sz="14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6609">
                <a:tc>
                  <a:txBody>
                    <a:bodyPr/>
                    <a:lstStyle/>
                    <a:p>
                      <a:pPr algn="l">
                        <a:lnSpc>
                          <a:spcPct val="115000"/>
                        </a:lnSpc>
                        <a:spcAft>
                          <a:spcPts val="0"/>
                        </a:spcAft>
                      </a:pPr>
                      <a:r>
                        <a:rPr lang="ru-RU" sz="1400" dirty="0" smtClean="0">
                          <a:latin typeface="+mn-lt"/>
                          <a:ea typeface="Calibri"/>
                          <a:cs typeface="Times New Roman"/>
                        </a:rPr>
                        <a:t>2</a:t>
                      </a:r>
                      <a:endParaRPr lang="ru-RU" sz="14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latin typeface="+mn-lt"/>
                          <a:ea typeface="Calibri"/>
                          <a:cs typeface="Times New Roman"/>
                        </a:rPr>
                        <a:t>Уборка территории возле памятника погибшим односельчанам</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mn-lt"/>
                          <a:ea typeface="Calibri"/>
                          <a:cs typeface="Times New Roman"/>
                        </a:rPr>
                        <a:t>10-11 класс</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smtClean="0">
                          <a:latin typeface="+mn-lt"/>
                          <a:ea typeface="Calibri"/>
                          <a:cs typeface="Times New Roman"/>
                        </a:rPr>
                        <a:t>С 25 по 28 апреля</a:t>
                      </a:r>
                      <a:endParaRPr lang="ru-RU" sz="14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err="1">
                          <a:latin typeface="+mn-lt"/>
                          <a:ea typeface="Calibri"/>
                          <a:cs typeface="Times New Roman"/>
                        </a:rPr>
                        <a:t>Оспагамбетова</a:t>
                      </a:r>
                      <a:r>
                        <a:rPr lang="ru-RU" sz="1400" dirty="0">
                          <a:latin typeface="+mn-lt"/>
                          <a:ea typeface="Calibri"/>
                          <a:cs typeface="Times New Roman"/>
                        </a:rPr>
                        <a:t> О.В</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9512">
                <a:tc>
                  <a:txBody>
                    <a:bodyPr/>
                    <a:lstStyle/>
                    <a:p>
                      <a:pPr algn="l">
                        <a:lnSpc>
                          <a:spcPct val="115000"/>
                        </a:lnSpc>
                        <a:spcAft>
                          <a:spcPts val="0"/>
                        </a:spcAft>
                      </a:pPr>
                      <a:r>
                        <a:rPr lang="ru-RU" sz="1400" dirty="0" smtClean="0">
                          <a:latin typeface="+mn-lt"/>
                          <a:ea typeface="Calibri"/>
                          <a:cs typeface="Times New Roman"/>
                        </a:rPr>
                        <a:t>3</a:t>
                      </a:r>
                      <a:endParaRPr lang="ru-RU" sz="14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latin typeface="+mn-lt"/>
                          <a:ea typeface="Calibri"/>
                          <a:cs typeface="Times New Roman"/>
                        </a:rPr>
                        <a:t>Изготовление баннера «70 лет Великой Победе»</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mn-lt"/>
                          <a:ea typeface="Calibri"/>
                          <a:cs typeface="Times New Roman"/>
                        </a:rPr>
                        <a:t>Обучающиеся с 1 по 11 класс</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smtClean="0">
                          <a:latin typeface="+mn-lt"/>
                          <a:ea typeface="Calibri"/>
                          <a:cs typeface="Times New Roman"/>
                        </a:rPr>
                        <a:t>С 25 апреля по 6 мая</a:t>
                      </a:r>
                      <a:endParaRPr lang="ru-RU" sz="14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latin typeface="+mn-lt"/>
                          <a:ea typeface="Calibri"/>
                          <a:cs typeface="Times New Roman"/>
                        </a:rPr>
                        <a:t>Григорьева О.В</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9512">
                <a:tc>
                  <a:txBody>
                    <a:bodyPr/>
                    <a:lstStyle/>
                    <a:p>
                      <a:pPr algn="l">
                        <a:lnSpc>
                          <a:spcPct val="115000"/>
                        </a:lnSpc>
                        <a:spcAft>
                          <a:spcPts val="0"/>
                        </a:spcAft>
                      </a:pPr>
                      <a:r>
                        <a:rPr lang="ru-RU" sz="1400" dirty="0" smtClean="0">
                          <a:latin typeface="+mn-lt"/>
                          <a:ea typeface="Calibri"/>
                          <a:cs typeface="Times New Roman"/>
                        </a:rPr>
                        <a:t>4</a:t>
                      </a:r>
                      <a:endParaRPr lang="ru-RU" sz="14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latin typeface="+mn-lt"/>
                          <a:ea typeface="Calibri"/>
                          <a:cs typeface="Times New Roman"/>
                        </a:rPr>
                        <a:t>Концерт ко  Дню Победы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mn-lt"/>
                          <a:ea typeface="Calibri"/>
                          <a:cs typeface="Times New Roman"/>
                        </a:rPr>
                        <a:t>Обучающиеся с 1 по 11 класс</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smtClean="0">
                          <a:latin typeface="+mn-lt"/>
                          <a:ea typeface="Calibri"/>
                          <a:cs typeface="Times New Roman"/>
                        </a:rPr>
                        <a:t>7 мая</a:t>
                      </a:r>
                      <a:endParaRPr lang="ru-RU" sz="14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latin typeface="+mn-lt"/>
                          <a:ea typeface="Calibri"/>
                          <a:cs typeface="Times New Roman"/>
                        </a:rPr>
                        <a:t>Зайцева Е.Л</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9512">
                <a:tc>
                  <a:txBody>
                    <a:bodyPr/>
                    <a:lstStyle/>
                    <a:p>
                      <a:pPr algn="l">
                        <a:lnSpc>
                          <a:spcPct val="115000"/>
                        </a:lnSpc>
                        <a:spcAft>
                          <a:spcPts val="0"/>
                        </a:spcAft>
                      </a:pPr>
                      <a:r>
                        <a:rPr lang="ru-RU" sz="1400" dirty="0" smtClean="0">
                          <a:latin typeface="+mn-lt"/>
                          <a:ea typeface="Calibri"/>
                          <a:cs typeface="Times New Roman"/>
                        </a:rPr>
                        <a:t>5</a:t>
                      </a:r>
                      <a:endParaRPr lang="ru-RU" sz="14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latin typeface="+mn-lt"/>
                          <a:ea typeface="Calibri"/>
                          <a:cs typeface="Times New Roman"/>
                        </a:rPr>
                        <a:t>Общепоселковый митинг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mn-lt"/>
                          <a:ea typeface="Calibri"/>
                          <a:cs typeface="Times New Roman"/>
                        </a:rPr>
                        <a:t>Обучающиеся с 1 по 11 класс</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smtClean="0">
                          <a:latin typeface="+mn-lt"/>
                          <a:ea typeface="Calibri"/>
                          <a:cs typeface="Times New Roman"/>
                        </a:rPr>
                        <a:t>9 мая</a:t>
                      </a:r>
                      <a:endParaRPr lang="ru-RU" sz="14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err="1">
                          <a:latin typeface="+mn-lt"/>
                          <a:ea typeface="Calibri"/>
                          <a:cs typeface="Times New Roman"/>
                        </a:rPr>
                        <a:t>Оспагамбетова</a:t>
                      </a:r>
                      <a:r>
                        <a:rPr lang="ru-RU" sz="1400" dirty="0">
                          <a:latin typeface="+mn-lt"/>
                          <a:ea typeface="Calibri"/>
                          <a:cs typeface="Times New Roman"/>
                        </a:rPr>
                        <a:t> О.В</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857232"/>
            <a:ext cx="8572560" cy="5786477"/>
          </a:xfrm>
        </p:spPr>
        <p:txBody>
          <a:bodyPr/>
          <a:lstStyle/>
          <a:p>
            <a:pPr>
              <a:buNone/>
            </a:pPr>
            <a:r>
              <a:rPr lang="en-US" sz="2800" b="1" dirty="0" smtClean="0">
                <a:latin typeface="+mj-lt"/>
              </a:rPr>
              <a:t>II. </a:t>
            </a:r>
            <a:r>
              <a:rPr lang="ru-RU" sz="2800" b="1" dirty="0" smtClean="0">
                <a:latin typeface="+mj-lt"/>
              </a:rPr>
              <a:t>Практический этап</a:t>
            </a:r>
          </a:p>
          <a:p>
            <a:pPr marL="514350" indent="-514350">
              <a:buNone/>
            </a:pPr>
            <a:r>
              <a:rPr lang="ru-RU" sz="2800" dirty="0" smtClean="0">
                <a:ea typeface="Calibri"/>
                <a:cs typeface="Times New Roman"/>
              </a:rPr>
              <a:t>1.   Сбор информации о ветеранах – односельчанах, выпуск газеты «Бессмертный полк», изготовление табличек с фотографиями ветеранов поселка и своей семьи.</a:t>
            </a:r>
          </a:p>
          <a:p>
            <a:pPr marL="514350" indent="-514350">
              <a:buNone/>
            </a:pPr>
            <a:r>
              <a:rPr lang="ru-RU" sz="2800" b="1" dirty="0" smtClean="0">
                <a:latin typeface="Calibri"/>
                <a:ea typeface="Calibri"/>
                <a:cs typeface="Times New Roman"/>
              </a:rPr>
              <a:t>Цель:</a:t>
            </a:r>
          </a:p>
          <a:p>
            <a:pPr marL="514350" indent="-514350">
              <a:buNone/>
            </a:pPr>
            <a:r>
              <a:rPr lang="ru-RU" sz="2800" dirty="0" smtClean="0">
                <a:latin typeface="Calibri"/>
                <a:ea typeface="Calibri"/>
                <a:cs typeface="Times New Roman"/>
              </a:rPr>
              <a:t>      </a:t>
            </a:r>
            <a:r>
              <a:rPr lang="ru-RU" sz="2800" dirty="0" smtClean="0">
                <a:ea typeface="Calibri"/>
                <a:cs typeface="Times New Roman"/>
              </a:rPr>
              <a:t>Узнать историю своей семьи , в</a:t>
            </a:r>
            <a:r>
              <a:rPr lang="ru-RU" sz="2800" dirty="0" smtClean="0"/>
              <a:t>оспитывать у детей уважение к старшим. Развитие трудолюбия, аккуратности, ответственности за порученное дело.</a:t>
            </a:r>
            <a:endParaRPr lang="ru-RU" sz="2800" dirty="0" smtClean="0">
              <a:ea typeface="Calibri"/>
              <a:cs typeface="Times New Roman"/>
            </a:endParaRPr>
          </a:p>
          <a:p>
            <a:pPr>
              <a:buNone/>
            </a:pPr>
            <a:endParaRPr lang="ru-RU" b="1" dirty="0" smtClean="0">
              <a:latin typeface="+mj-lt"/>
            </a:endParaRPr>
          </a:p>
          <a:p>
            <a:pPr>
              <a:buNone/>
            </a:pPr>
            <a:endParaRPr lang="ru-RU" b="1" dirty="0">
              <a:latin typeface="+mj-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928670"/>
            <a:ext cx="8229600" cy="5572164"/>
          </a:xfrm>
        </p:spPr>
        <p:txBody>
          <a:bodyPr/>
          <a:lstStyle/>
          <a:p>
            <a:pPr>
              <a:buNone/>
            </a:pPr>
            <a:r>
              <a:rPr lang="ru-RU" b="1" dirty="0" smtClean="0">
                <a:latin typeface="+mj-lt"/>
              </a:rPr>
              <a:t>Результат</a:t>
            </a:r>
            <a:r>
              <a:rPr lang="ru-RU" dirty="0" smtClean="0"/>
              <a:t>:</a:t>
            </a:r>
          </a:p>
          <a:p>
            <a:pPr>
              <a:buNone/>
            </a:pPr>
            <a:endParaRPr lang="ru-RU" dirty="0"/>
          </a:p>
        </p:txBody>
      </p:sp>
      <p:pic>
        <p:nvPicPr>
          <p:cNvPr id="5" name="Picture 2" descr="C:\Users\user\Pictures\9 МАЯ\концерт к 9 мая\IMG_2276.JPG"/>
          <p:cNvPicPr>
            <a:picLocks noChangeAspect="1" noChangeArrowheads="1"/>
          </p:cNvPicPr>
          <p:nvPr/>
        </p:nvPicPr>
        <p:blipFill>
          <a:blip r:embed="rId2" cstate="print"/>
          <a:srcRect t="15679" r="21" b="13763"/>
          <a:stretch>
            <a:fillRect/>
          </a:stretch>
        </p:blipFill>
        <p:spPr bwMode="auto">
          <a:xfrm>
            <a:off x="500034" y="2071678"/>
            <a:ext cx="5509175" cy="2916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Picture 3" descr="C:\Users\user\Pictures\9 МАЯ\концерт к 9 мая\митинг 2015\IMG_3243.JPG"/>
          <p:cNvPicPr>
            <a:picLocks noChangeAspect="1" noChangeArrowheads="1"/>
          </p:cNvPicPr>
          <p:nvPr/>
        </p:nvPicPr>
        <p:blipFill>
          <a:blip r:embed="rId3"/>
          <a:srcRect l="41623" t="31169" r="45715" b="25974"/>
          <a:stretch>
            <a:fillRect/>
          </a:stretch>
        </p:blipFill>
        <p:spPr bwMode="auto">
          <a:xfrm>
            <a:off x="6286512" y="857232"/>
            <a:ext cx="2269108" cy="5760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931</TotalTime>
  <Words>580</Words>
  <Application>Microsoft Office PowerPoint</Application>
  <PresentationFormat>Экран (4:3)</PresentationFormat>
  <Paragraphs>95</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Поток</vt:lpstr>
      <vt:lpstr>Социально-творческий проект «Вахта памяти»</vt:lpstr>
      <vt:lpstr>Сроки реализации: февраль – май 2015г</vt:lpstr>
      <vt:lpstr>ЦЕЛИ И ЗАДАЧИ ПРОЕКТА </vt:lpstr>
      <vt:lpstr> </vt:lpstr>
      <vt:lpstr>    Метод реализации проекта - коллективное творческое дело </vt:lpstr>
      <vt:lpstr>Этапы работы над проектом:  </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Социально-творческий проект «Бессмертный полк»</dc:title>
  <dc:creator>user</dc:creator>
  <cp:lastModifiedBy>user</cp:lastModifiedBy>
  <cp:revision>63</cp:revision>
  <dcterms:created xsi:type="dcterms:W3CDTF">2016-04-16T16:18:48Z</dcterms:created>
  <dcterms:modified xsi:type="dcterms:W3CDTF">2016-04-18T17:14:04Z</dcterms:modified>
</cp:coreProperties>
</file>