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96" r:id="rId4"/>
    <p:sldId id="294" r:id="rId5"/>
    <p:sldId id="297" r:id="rId6"/>
    <p:sldId id="258" r:id="rId7"/>
    <p:sldId id="259" r:id="rId8"/>
    <p:sldId id="260" r:id="rId9"/>
    <p:sldId id="261" r:id="rId10"/>
    <p:sldId id="262" r:id="rId11"/>
    <p:sldId id="263" r:id="rId12"/>
    <p:sldId id="288" r:id="rId13"/>
    <p:sldId id="290" r:id="rId14"/>
    <p:sldId id="291" r:id="rId15"/>
    <p:sldId id="292" r:id="rId16"/>
    <p:sldId id="293" r:id="rId17"/>
    <p:sldId id="280" r:id="rId18"/>
    <p:sldId id="282" r:id="rId19"/>
    <p:sldId id="283" r:id="rId20"/>
    <p:sldId id="284" r:id="rId21"/>
    <p:sldId id="285" r:id="rId22"/>
    <p:sldId id="286" r:id="rId23"/>
    <p:sldId id="287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7" autoAdjust="0"/>
    <p:restoredTop sz="86086" autoAdjust="0"/>
  </p:normalViewPr>
  <p:slideViewPr>
    <p:cSldViewPr>
      <p:cViewPr varScale="1">
        <p:scale>
          <a:sx n="59" d="100"/>
          <a:sy n="59" d="100"/>
        </p:scale>
        <p:origin x="73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7C6BDB-9A5D-4E4D-9F99-27618C2309B5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741CEF-9FED-43BA-8184-81D1ECCAF1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0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2662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479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14544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60386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879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9746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6947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4337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17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35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7069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936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9252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014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868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741CEF-9FED-43BA-8184-81D1ECCAF1A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23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943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>
            <a:normAutofit/>
          </a:bodyPr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839200" cy="6096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762000"/>
            <a:ext cx="8839200" cy="5867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none"/>
        </p:style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ell MT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ell MT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ell MT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ell MT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ell MT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Lecture – 1 Introduction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3886200"/>
            <a:ext cx="7696200" cy="1752600"/>
          </a:xfrm>
        </p:spPr>
        <p:txBody>
          <a:bodyPr/>
          <a:lstStyle/>
          <a:p>
            <a:r>
              <a:rPr lang="en-US" dirty="0" smtClean="0"/>
              <a:t>Risk</a:t>
            </a:r>
          </a:p>
          <a:p>
            <a:r>
              <a:rPr lang="en-US" dirty="0" smtClean="0"/>
              <a:t>Risk Management</a:t>
            </a:r>
          </a:p>
          <a:p>
            <a:r>
              <a:rPr lang="en-US" dirty="0" smtClean="0"/>
              <a:t>Risk Management Dimensions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7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tx2"/>
                </a:solidFill>
              </a:rPr>
              <a:t>7. (</a:t>
            </a:r>
            <a:r>
              <a:rPr lang="en-US" b="1" i="1" dirty="0" smtClean="0">
                <a:solidFill>
                  <a:schemeClr val="tx2"/>
                </a:solidFill>
              </a:rPr>
              <a:t>Ex </a:t>
            </a:r>
            <a:r>
              <a:rPr lang="en-US" b="1" i="1" dirty="0">
                <a:solidFill>
                  <a:schemeClr val="tx2"/>
                </a:solidFill>
              </a:rPr>
              <a:t>post</a:t>
            </a:r>
            <a:r>
              <a:rPr lang="en-US" b="1" dirty="0">
                <a:solidFill>
                  <a:schemeClr val="tx2"/>
                </a:solidFill>
              </a:rPr>
              <a:t>) performance evaluation </a:t>
            </a:r>
            <a:r>
              <a:rPr lang="en-US" dirty="0"/>
              <a:t>in order to link </a:t>
            </a:r>
            <a:r>
              <a:rPr lang="en-US" dirty="0" smtClean="0"/>
              <a:t>risk-management actions </a:t>
            </a:r>
            <a:r>
              <a:rPr lang="en-US" dirty="0"/>
              <a:t>to the overall corporate goals.</a:t>
            </a:r>
          </a:p>
          <a:p>
            <a:r>
              <a:rPr lang="en-US" dirty="0"/>
              <a:t>The goal of risk management should, therefore, be to </a:t>
            </a:r>
            <a:r>
              <a:rPr lang="en-US" dirty="0" smtClean="0"/>
              <a:t>identify any </a:t>
            </a:r>
            <a:r>
              <a:rPr lang="en-US" dirty="0"/>
              <a:t>uneconomic risk taking, </a:t>
            </a:r>
            <a:r>
              <a:rPr lang="en-US" dirty="0" smtClean="0"/>
              <a:t>to </a:t>
            </a:r>
            <a:r>
              <a:rPr lang="en-US" dirty="0"/>
              <a:t>ensure that any </a:t>
            </a:r>
            <a:r>
              <a:rPr lang="en-US" dirty="0" smtClean="0"/>
              <a:t>risk-management activity </a:t>
            </a:r>
            <a:r>
              <a:rPr lang="en-US" dirty="0"/>
              <a:t>is consistent with value maximization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goal, however</a:t>
            </a:r>
            <a:r>
              <a:rPr lang="en-US" dirty="0" smtClean="0"/>
              <a:t>, cannot </a:t>
            </a:r>
            <a:r>
              <a:rPr lang="en-US" dirty="0"/>
              <a:t>and should not be to avoid or minimize all risk taking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Rather, it should be to find the optimal balance between risks </a:t>
            </a:r>
            <a:r>
              <a:rPr lang="en-US" dirty="0" smtClean="0"/>
              <a:t>and expected </a:t>
            </a:r>
            <a:r>
              <a:rPr lang="en-US" dirty="0"/>
              <a:t>returns by concentrating on the competitive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1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 firms eliminate all risks?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</a:t>
            </a:r>
            <a:r>
              <a:rPr lang="en-US" dirty="0"/>
              <a:t>Empirical </a:t>
            </a:r>
            <a:r>
              <a:rPr lang="en-US" dirty="0" smtClean="0"/>
              <a:t>Evidence suggests  </a:t>
            </a:r>
            <a:r>
              <a:rPr lang="en-US" dirty="0"/>
              <a:t>many firms choose “selective</a:t>
            </a:r>
            <a:r>
              <a:rPr lang="en-US" dirty="0" smtClean="0"/>
              <a:t>” hedging </a:t>
            </a:r>
            <a:r>
              <a:rPr lang="en-US" dirty="0"/>
              <a:t>strategies, that is, that they leave </a:t>
            </a:r>
            <a:r>
              <a:rPr lang="en-US" dirty="0" smtClean="0"/>
              <a:t>70</a:t>
            </a:r>
            <a:r>
              <a:rPr lang="en-US" dirty="0"/>
              <a:t>% of their risk exposure open (</a:t>
            </a:r>
            <a:r>
              <a:rPr lang="en-US" dirty="0" smtClean="0"/>
              <a:t>only </a:t>
            </a:r>
            <a:r>
              <a:rPr lang="en-US" dirty="0"/>
              <a:t>30% are therefore hedged), if they believe markets move in their favor. On </a:t>
            </a:r>
            <a:r>
              <a:rPr lang="en-US" dirty="0" smtClean="0"/>
              <a:t>the contrary</a:t>
            </a:r>
            <a:r>
              <a:rPr lang="en-US" dirty="0"/>
              <a:t>, almost 100% are hedged when the firms believe that markets will move </a:t>
            </a:r>
            <a:r>
              <a:rPr lang="en-US" dirty="0" smtClean="0"/>
              <a:t>in the </a:t>
            </a:r>
            <a:r>
              <a:rPr lang="en-US" dirty="0"/>
              <a:t>opposite direction. However, decision makers, in the belief that they can </a:t>
            </a:r>
            <a:r>
              <a:rPr lang="en-US" dirty="0" smtClean="0"/>
              <a:t>generate superior </a:t>
            </a:r>
            <a:r>
              <a:rPr lang="en-US" dirty="0"/>
              <a:t>cash flows by leaving positions </a:t>
            </a:r>
            <a:r>
              <a:rPr lang="en-US" dirty="0" err="1"/>
              <a:t>unhedged</a:t>
            </a:r>
            <a:r>
              <a:rPr lang="en-US" dirty="0"/>
              <a:t>, are running the risk </a:t>
            </a:r>
            <a:r>
              <a:rPr lang="en-US" dirty="0" smtClean="0"/>
              <a:t>of substantial losses</a:t>
            </a:r>
            <a:r>
              <a:rPr lang="en-US" dirty="0"/>
              <a:t>. It seems very difficult that someone can consistently earn superior </a:t>
            </a:r>
            <a:r>
              <a:rPr lang="en-US" dirty="0" smtClean="0"/>
              <a:t>returns in </a:t>
            </a:r>
            <a:r>
              <a:rPr lang="en-US" dirty="0"/>
              <a:t>highly liquid and (information) efficient markets.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796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Risk </a:t>
            </a:r>
            <a:r>
              <a:rPr lang="en-US" dirty="0" smtClean="0"/>
              <a:t>Management Create Value?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risk management at firm’s level create value?</a:t>
            </a:r>
          </a:p>
          <a:p>
            <a:r>
              <a:rPr lang="en-US" dirty="0" smtClean="0"/>
              <a:t>In perfect capital markets, the answer is no.</a:t>
            </a:r>
          </a:p>
          <a:p>
            <a:r>
              <a:rPr lang="en-US" dirty="0" smtClean="0"/>
              <a:t>The reason is that investors are capable of home-made risk management</a:t>
            </a:r>
          </a:p>
          <a:p>
            <a:r>
              <a:rPr lang="en-US" dirty="0" smtClean="0"/>
              <a:t>A firm’s risk can be decomposed into systematic and un-systematic risk</a:t>
            </a:r>
          </a:p>
          <a:p>
            <a:r>
              <a:rPr lang="en-US" dirty="0" smtClean="0"/>
              <a:t>There is no rationale in hedging un-systematic risk if capital markets are efficient as investors can eliminate it through portfolio diversification</a:t>
            </a:r>
          </a:p>
          <a:p>
            <a:r>
              <a:rPr lang="en-US" dirty="0" smtClean="0"/>
              <a:t>Eliminating unsystematic risk subjects the firm to additional costs of hedging, with no additional gain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341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Value of the firm = </a:t>
            </a:r>
          </a:p>
          <a:p>
            <a:endParaRPr lang="en-US" dirty="0"/>
          </a:p>
          <a:p>
            <a:r>
              <a:rPr lang="en-US" dirty="0" smtClean="0"/>
              <a:t>Discount Rate = </a:t>
            </a:r>
            <a:r>
              <a:rPr lang="en-US" dirty="0" err="1" smtClean="0"/>
              <a:t>R</a:t>
            </a:r>
            <a:r>
              <a:rPr lang="en-US" baseline="-25000" dirty="0" err="1" smtClean="0"/>
              <a:t>f</a:t>
            </a:r>
            <a:r>
              <a:rPr lang="en-US" dirty="0" err="1" smtClean="0"/>
              <a:t>+B</a:t>
            </a:r>
            <a:r>
              <a:rPr lang="en-US" dirty="0" smtClean="0"/>
              <a:t>(</a:t>
            </a:r>
            <a:r>
              <a:rPr lang="en-US" dirty="0" err="1" smtClean="0"/>
              <a:t>R</a:t>
            </a:r>
            <a:r>
              <a:rPr lang="en-US" baseline="-25000" dirty="0" err="1" smtClean="0"/>
              <a:t>m</a:t>
            </a:r>
            <a:r>
              <a:rPr lang="en-US" dirty="0" err="1" smtClean="0"/>
              <a:t>-R</a:t>
            </a:r>
            <a:r>
              <a:rPr lang="en-US" baseline="-25000" dirty="0" err="1" smtClean="0"/>
              <a:t>f</a:t>
            </a:r>
            <a:r>
              <a:rPr lang="en-US" dirty="0" smtClean="0"/>
              <a:t>)</a:t>
            </a:r>
          </a:p>
          <a:p>
            <a:r>
              <a:rPr lang="en-US" dirty="0" smtClean="0"/>
              <a:t>Beta is a measure of systematic risk</a:t>
            </a:r>
          </a:p>
          <a:p>
            <a:r>
              <a:rPr lang="en-US" dirty="0" smtClean="0"/>
              <a:t>Reducing unsystematic risk will reduce the cash flows, not the discount rate</a:t>
            </a:r>
          </a:p>
          <a:p>
            <a:r>
              <a:rPr lang="en-US" dirty="0" smtClean="0"/>
              <a:t>In attempting to reduce systematic risk(i.e. by making changes to operations), there will be reduction in both cash flows and the discount rate, and hence the firm value remains unchanged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3356612"/>
              </p:ext>
            </p:extLst>
          </p:nvPr>
        </p:nvGraphicFramePr>
        <p:xfrm>
          <a:off x="3657600" y="1143000"/>
          <a:ext cx="2514600" cy="8554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Equation" r:id="rId3" imgW="1231560" imgH="419040" progId="Equation.3">
                  <p:embed/>
                </p:oleObj>
              </mc:Choice>
              <mc:Fallback>
                <p:oleObj name="Equation" r:id="rId3" imgW="123156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57600" y="1143000"/>
                        <a:ext cx="2514600" cy="8554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40148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Reducing unsystematic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if a firm uses financial instruments to reduce systematic risk?</a:t>
            </a:r>
          </a:p>
          <a:p>
            <a:r>
              <a:rPr lang="en-US" dirty="0" smtClean="0"/>
              <a:t>Suppose a firm has beta of 1.5, how this beta can be reduced to zero through financial instruments?</a:t>
            </a:r>
          </a:p>
          <a:p>
            <a:r>
              <a:rPr lang="en-US" dirty="0" smtClean="0"/>
              <a:t>Would that be good for shareholders?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63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Value creation in imperfect markets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management by a firm, compared to home-made risk management, delivers the following advantages:</a:t>
            </a:r>
          </a:p>
          <a:p>
            <a:pPr lvl="1"/>
            <a:r>
              <a:rPr lang="en-US" dirty="0" smtClean="0"/>
              <a:t>Avoid passing up (help you in availing) profitable investment opportunities</a:t>
            </a:r>
          </a:p>
          <a:p>
            <a:pPr lvl="1"/>
            <a:r>
              <a:rPr lang="en-US" dirty="0" smtClean="0"/>
              <a:t>Avoid bankruptcy costs and financial distress costs</a:t>
            </a:r>
          </a:p>
          <a:p>
            <a:pPr lvl="1"/>
            <a:r>
              <a:rPr lang="en-US" dirty="0" smtClean="0"/>
              <a:t>Corporate tax management</a:t>
            </a:r>
          </a:p>
          <a:p>
            <a:pPr lvl="1"/>
            <a:r>
              <a:rPr lang="en-US" dirty="0" smtClean="0"/>
              <a:t>Risk management helps in using more debt financing, which has tax shield benefits</a:t>
            </a:r>
          </a:p>
          <a:p>
            <a:pPr lvl="1"/>
            <a:r>
              <a:rPr lang="en-US" dirty="0" smtClean="0"/>
              <a:t>Better </a:t>
            </a:r>
            <a:r>
              <a:rPr lang="en-US" dirty="0" smtClean="0"/>
              <a:t>incentives to managers</a:t>
            </a:r>
          </a:p>
          <a:p>
            <a:pPr lvl="1"/>
            <a:r>
              <a:rPr lang="en-US" dirty="0" smtClean="0"/>
              <a:t>Retain valuable large shareholders</a:t>
            </a:r>
          </a:p>
          <a:p>
            <a:pPr lvl="1"/>
            <a:r>
              <a:rPr lang="en-US" dirty="0" smtClean="0"/>
              <a:t>Attract stakeholders to make firm specific investments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58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Ways to Conduct Risk Management </a:t>
            </a:r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0"/>
            <a:ext cx="8763000" cy="58674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821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can be three </a:t>
            </a:r>
            <a:r>
              <a:rPr lang="en-US" dirty="0"/>
              <a:t>approaches or sets of </a:t>
            </a:r>
            <a:r>
              <a:rPr lang="en-US" dirty="0" smtClean="0"/>
              <a:t>actions </a:t>
            </a:r>
            <a:r>
              <a:rPr lang="en-US" dirty="0"/>
              <a:t>and </a:t>
            </a:r>
            <a:r>
              <a:rPr lang="en-US" dirty="0" smtClean="0"/>
              <a:t>within them </a:t>
            </a:r>
            <a:r>
              <a:rPr lang="en-US" dirty="0"/>
              <a:t>the various </a:t>
            </a:r>
            <a:r>
              <a:rPr lang="en-US" dirty="0" smtClean="0"/>
              <a:t>instruments </a:t>
            </a:r>
            <a:r>
              <a:rPr lang="en-US" dirty="0"/>
              <a:t>that are available to </a:t>
            </a:r>
            <a:r>
              <a:rPr lang="en-US" dirty="0" smtClean="0"/>
              <a:t>firms for risk management.</a:t>
            </a:r>
          </a:p>
          <a:p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Eliminate/Avoid</a:t>
            </a:r>
            <a:endParaRPr lang="en-US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 smtClean="0"/>
              <a:t>A firm can </a:t>
            </a:r>
            <a:r>
              <a:rPr lang="en-US" dirty="0"/>
              <a:t>decide to eliminate certain risks that are </a:t>
            </a:r>
            <a:r>
              <a:rPr lang="en-US" dirty="0" smtClean="0"/>
              <a:t>not consistent </a:t>
            </a:r>
            <a:r>
              <a:rPr lang="en-US" dirty="0"/>
              <a:t>with its desired financial characteristics or not essential to a </a:t>
            </a:r>
            <a:r>
              <a:rPr lang="en-US" dirty="0" smtClean="0"/>
              <a:t>financial asset </a:t>
            </a:r>
            <a:r>
              <a:rPr lang="en-US" dirty="0"/>
              <a:t>created</a:t>
            </a:r>
            <a:r>
              <a:rPr lang="en-US" dirty="0" smtClean="0"/>
              <a:t>.</a:t>
            </a:r>
          </a:p>
          <a:p>
            <a:endParaRPr lang="en-US" sz="1000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7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Moreover, the </a:t>
            </a:r>
            <a:r>
              <a:rPr lang="en-US" dirty="0" smtClean="0"/>
              <a:t>firm like a bank can </a:t>
            </a:r>
            <a:r>
              <a:rPr lang="en-US" dirty="0"/>
              <a:t>use portfolio </a:t>
            </a:r>
            <a:r>
              <a:rPr lang="en-US" dirty="0" smtClean="0"/>
              <a:t>diversification </a:t>
            </a:r>
            <a:r>
              <a:rPr lang="en-US" dirty="0"/>
              <a:t>in order to </a:t>
            </a:r>
            <a:r>
              <a:rPr lang="en-US" dirty="0" smtClean="0"/>
              <a:t>eliminate specific risk.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Additionally, it can decide to buy </a:t>
            </a:r>
            <a:r>
              <a:rPr lang="en-US" dirty="0" smtClean="0"/>
              <a:t>insurance, </a:t>
            </a:r>
            <a:r>
              <a:rPr lang="en-US" dirty="0"/>
              <a:t>for event risks.</a:t>
            </a:r>
          </a:p>
          <a:p>
            <a:r>
              <a:rPr lang="en-US" dirty="0"/>
              <a:t>Furthermore</a:t>
            </a:r>
            <a:r>
              <a:rPr lang="en-US" dirty="0" smtClean="0"/>
              <a:t>, </a:t>
            </a:r>
            <a:r>
              <a:rPr lang="en-US" dirty="0"/>
              <a:t>the </a:t>
            </a:r>
            <a:r>
              <a:rPr lang="en-US" dirty="0" smtClean="0"/>
              <a:t>firm can </a:t>
            </a:r>
            <a:r>
              <a:rPr lang="en-US" dirty="0"/>
              <a:t>choose to avoid certain risk types up front by setting </a:t>
            </a:r>
            <a:r>
              <a:rPr lang="en-US" dirty="0" smtClean="0"/>
              <a:t>certain business practices/policies  (</a:t>
            </a:r>
            <a:r>
              <a:rPr lang="en-US" dirty="0"/>
              <a:t>e.g., underwriting standards, </a:t>
            </a:r>
            <a:r>
              <a:rPr lang="en-US" dirty="0" smtClean="0"/>
              <a:t> process </a:t>
            </a:r>
            <a:r>
              <a:rPr lang="en-US" dirty="0"/>
              <a:t>control) to reduce the chances of certain losses and/or </a:t>
            </a:r>
            <a:r>
              <a:rPr lang="en-US" dirty="0" smtClean="0"/>
              <a:t>to eliminate </a:t>
            </a:r>
            <a:r>
              <a:rPr lang="en-US" dirty="0"/>
              <a:t>certain risks </a:t>
            </a:r>
            <a:r>
              <a:rPr lang="en-US" i="1" dirty="0"/>
              <a:t>ex </a:t>
            </a:r>
            <a:r>
              <a:rPr lang="en-US" i="1" dirty="0" smtClean="0"/>
              <a:t>ante</a:t>
            </a:r>
          </a:p>
          <a:p>
            <a:endParaRPr lang="en-US" dirty="0"/>
          </a:p>
          <a:p>
            <a:r>
              <a:rPr lang="en-US" dirty="0"/>
              <a:t>If the </a:t>
            </a:r>
            <a:r>
              <a:rPr lang="en-US" dirty="0" smtClean="0"/>
              <a:t>firm has </a:t>
            </a:r>
            <a:r>
              <a:rPr lang="en-US" dirty="0"/>
              <a:t>no comparative advantage in </a:t>
            </a:r>
            <a:r>
              <a:rPr lang="en-US" dirty="0" smtClean="0"/>
              <a:t>managing a </a:t>
            </a:r>
            <a:r>
              <a:rPr lang="en-US" dirty="0"/>
              <a:t>specific kind of risk, there is no reason to absorb and/or </a:t>
            </a:r>
            <a:r>
              <a:rPr lang="en-US" dirty="0" smtClean="0"/>
              <a:t>manage such </a:t>
            </a:r>
            <a:r>
              <a:rPr lang="en-US" dirty="0"/>
              <a:t>a risk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87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Absorb/Manage</a:t>
            </a:r>
          </a:p>
          <a:p>
            <a:r>
              <a:rPr lang="en-US" dirty="0"/>
              <a:t>Some risks must or should be absorbed and managed at </a:t>
            </a:r>
            <a:r>
              <a:rPr lang="en-US" dirty="0" smtClean="0"/>
              <a:t>the firm level</a:t>
            </a:r>
            <a:r>
              <a:rPr lang="en-US" dirty="0"/>
              <a:t>, because they have one or more of the following </a:t>
            </a:r>
            <a:r>
              <a:rPr lang="en-US" dirty="0" smtClean="0"/>
              <a:t>characteristics: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They cannot be traded or hedged </a:t>
            </a:r>
            <a:r>
              <a:rPr lang="en-US" dirty="0" smtClean="0"/>
              <a:t>easily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They have a complex, illiquid, or proprietary structure that is difficult</a:t>
            </a:r>
            <a:r>
              <a:rPr lang="en-US" dirty="0" smtClean="0"/>
              <a:t>, expensive</a:t>
            </a:r>
            <a:r>
              <a:rPr lang="en-US" dirty="0"/>
              <a:t>, or impossible to reveal to </a:t>
            </a:r>
            <a:r>
              <a:rPr lang="en-US" dirty="0" smtClean="0"/>
              <a:t>others</a:t>
            </a:r>
            <a:endParaRPr lang="en-US" dirty="0"/>
          </a:p>
          <a:p>
            <a:r>
              <a:rPr lang="en-US" dirty="0" smtClean="0"/>
              <a:t>They </a:t>
            </a:r>
            <a:r>
              <a:rPr lang="en-US" dirty="0"/>
              <a:t>are a business necessity. Some risks play a central role in </a:t>
            </a:r>
            <a:r>
              <a:rPr lang="en-US" dirty="0" smtClean="0"/>
              <a:t>the bank’s </a:t>
            </a:r>
            <a:r>
              <a:rPr lang="en-US" dirty="0"/>
              <a:t>business </a:t>
            </a:r>
            <a:r>
              <a:rPr lang="en-US" dirty="0" smtClean="0"/>
              <a:t>purpose </a:t>
            </a:r>
            <a:r>
              <a:rPr lang="en-US" dirty="0"/>
              <a:t>and should therefore not be </a:t>
            </a:r>
            <a:r>
              <a:rPr lang="en-US" dirty="0" smtClean="0"/>
              <a:t>eliminated or transferred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656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Definition of </a:t>
            </a:r>
            <a:r>
              <a:rPr lang="en-US" dirty="0" smtClean="0"/>
              <a:t>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is defined as uncertainty, that is, as the deviation from an </a:t>
            </a:r>
            <a:r>
              <a:rPr lang="en-US" dirty="0" smtClean="0"/>
              <a:t>expected outcome.</a:t>
            </a:r>
          </a:p>
          <a:p>
            <a:endParaRPr lang="en-US" dirty="0" smtClean="0"/>
          </a:p>
          <a:p>
            <a:r>
              <a:rPr lang="en-US" dirty="0" smtClean="0"/>
              <a:t>The uncertainty must be quantifiable</a:t>
            </a:r>
          </a:p>
          <a:p>
            <a:endParaRPr lang="en-US" dirty="0" smtClean="0"/>
          </a:p>
          <a:p>
            <a:r>
              <a:rPr lang="en-US" dirty="0" smtClean="0"/>
              <a:t>Statistics </a:t>
            </a:r>
            <a:r>
              <a:rPr lang="en-US" dirty="0"/>
              <a:t>allows us to quantify this specific uncertainty by using </a:t>
            </a:r>
            <a:r>
              <a:rPr lang="en-US" dirty="0" smtClean="0"/>
              <a:t>measures </a:t>
            </a:r>
            <a:r>
              <a:rPr lang="en-US" dirty="0"/>
              <a:t>of dispersion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 a business context, risk </a:t>
            </a:r>
            <a:r>
              <a:rPr lang="en-US" dirty="0" smtClean="0"/>
              <a:t>is usually expressed </a:t>
            </a:r>
            <a:r>
              <a:rPr lang="en-US" dirty="0"/>
              <a:t>only the </a:t>
            </a:r>
            <a:r>
              <a:rPr lang="en-US" dirty="0" smtClean="0"/>
              <a:t>negative deviations </a:t>
            </a:r>
            <a:r>
              <a:rPr lang="en-US" dirty="0"/>
              <a:t>from </a:t>
            </a:r>
            <a:r>
              <a:rPr lang="en-US" dirty="0" smtClean="0"/>
              <a:t>expected values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Is standard deviation a risk?</a:t>
            </a:r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33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Transfer</a:t>
            </a:r>
          </a:p>
          <a:p>
            <a:r>
              <a:rPr lang="en-US" dirty="0" smtClean="0"/>
              <a:t>The transfer </a:t>
            </a:r>
            <a:r>
              <a:rPr lang="en-US" dirty="0"/>
              <a:t>of risks to other market participants is decided on the basis of </a:t>
            </a:r>
            <a:r>
              <a:rPr lang="en-US" dirty="0" smtClean="0"/>
              <a:t>whether or </a:t>
            </a:r>
            <a:r>
              <a:rPr lang="en-US" dirty="0"/>
              <a:t>not the </a:t>
            </a:r>
            <a:r>
              <a:rPr lang="en-US" dirty="0" smtClean="0"/>
              <a:t>firm has </a:t>
            </a:r>
            <a:r>
              <a:rPr lang="en-US" dirty="0"/>
              <a:t>a competitive advantage in a specific (risk) </a:t>
            </a:r>
            <a:r>
              <a:rPr lang="en-US" dirty="0" smtClean="0"/>
              <a:t>segment </a:t>
            </a:r>
          </a:p>
          <a:p>
            <a:endParaRPr lang="en-US" dirty="0" smtClean="0"/>
          </a:p>
          <a:p>
            <a:r>
              <a:rPr lang="en-US" dirty="0" smtClean="0"/>
              <a:t>Any </a:t>
            </a:r>
            <a:r>
              <a:rPr lang="en-US" dirty="0"/>
              <a:t>element of the systematic risk that is not required or desired can be either shed;</a:t>
            </a:r>
          </a:p>
          <a:p>
            <a:pPr lvl="1"/>
            <a:r>
              <a:rPr lang="en-US" dirty="0"/>
              <a:t> by selling it in the spot market or</a:t>
            </a:r>
          </a:p>
          <a:p>
            <a:pPr lvl="1"/>
            <a:r>
              <a:rPr lang="en-US" dirty="0"/>
              <a:t> hedged by using derivative instruments such as futures, forwards, or swaps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</p:spTree>
    <p:extLst>
      <p:ext uri="{BB962C8B-B14F-4D97-AF65-F5344CB8AC3E}">
        <p14:creationId xmlns:p14="http://schemas.microsoft.com/office/powerpoint/2010/main" val="12092659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</a:t>
            </a:r>
            <a:r>
              <a:rPr lang="en-US" dirty="0" smtClean="0"/>
              <a:t>all such circumstances</a:t>
            </a:r>
            <a:r>
              <a:rPr lang="en-US" dirty="0"/>
              <a:t>, the bank needs to actively </a:t>
            </a:r>
            <a:r>
              <a:rPr lang="en-US" dirty="0" smtClean="0"/>
              <a:t>manage these </a:t>
            </a:r>
            <a:r>
              <a:rPr lang="en-US" dirty="0"/>
              <a:t>risks by using one of the following </a:t>
            </a:r>
            <a:r>
              <a:rPr lang="en-US" dirty="0" smtClean="0"/>
              <a:t>instruments: </a:t>
            </a:r>
            <a:endParaRPr lang="en-US" dirty="0"/>
          </a:p>
          <a:p>
            <a:r>
              <a:rPr lang="en-US" b="1" dirty="0"/>
              <a:t>Diversification: </a:t>
            </a:r>
            <a:r>
              <a:rPr lang="en-US" dirty="0"/>
              <a:t>The bank is supposed to have superior skills (</a:t>
            </a:r>
            <a:r>
              <a:rPr lang="en-US" dirty="0" smtClean="0"/>
              <a:t>competitive advantages</a:t>
            </a:r>
            <a:r>
              <a:rPr lang="en-US" dirty="0"/>
              <a:t>), because it can provide diversification </a:t>
            </a:r>
            <a:r>
              <a:rPr lang="en-US" dirty="0" smtClean="0"/>
              <a:t>more efficiently/at </a:t>
            </a:r>
            <a:r>
              <a:rPr lang="en-US" dirty="0"/>
              <a:t>a lower cost than individual investors could do on </a:t>
            </a:r>
            <a:r>
              <a:rPr lang="en-US" dirty="0" smtClean="0"/>
              <a:t>their own </a:t>
            </a:r>
          </a:p>
          <a:p>
            <a:endParaRPr lang="en-US" dirty="0"/>
          </a:p>
          <a:p>
            <a:r>
              <a:rPr lang="en-US" dirty="0"/>
              <a:t>This might be the case in illiquid areas where </a:t>
            </a:r>
            <a:r>
              <a:rPr lang="en-US" dirty="0" smtClean="0"/>
              <a:t>shareholders cannot </a:t>
            </a:r>
            <a:r>
              <a:rPr lang="en-US" dirty="0"/>
              <a:t>hedge on their own.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</p:spTree>
    <p:extLst>
      <p:ext uri="{BB962C8B-B14F-4D97-AF65-F5344CB8AC3E}">
        <p14:creationId xmlns:p14="http://schemas.microsoft.com/office/powerpoint/2010/main" val="1929627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Management </a:t>
            </a:r>
            <a:r>
              <a:rPr lang="en-US" smtClean="0"/>
              <a:t>of credit </a:t>
            </a:r>
            <a:r>
              <a:rPr lang="en-US" dirty="0" smtClean="0"/>
              <a:t>portfolio is necessary, </a:t>
            </a:r>
            <a:r>
              <a:rPr lang="en-US" dirty="0"/>
              <a:t>because the performance of a </a:t>
            </a:r>
            <a:r>
              <a:rPr lang="en-US" dirty="0" smtClean="0"/>
              <a:t>credit portfolio </a:t>
            </a:r>
            <a:r>
              <a:rPr lang="en-US" dirty="0"/>
              <a:t>is determined not only by exogenous factors but also </a:t>
            </a:r>
            <a:r>
              <a:rPr lang="en-US" dirty="0" smtClean="0"/>
              <a:t>by endogenous </a:t>
            </a:r>
            <a:r>
              <a:rPr lang="en-US" dirty="0"/>
              <a:t>factors such as superior </a:t>
            </a:r>
            <a:r>
              <a:rPr lang="en-US" i="1" dirty="0"/>
              <a:t>ex ante </a:t>
            </a:r>
            <a:r>
              <a:rPr lang="en-US" dirty="0"/>
              <a:t>screening </a:t>
            </a:r>
            <a:r>
              <a:rPr lang="en-US" dirty="0" smtClean="0"/>
              <a:t>capabilities and </a:t>
            </a:r>
            <a:r>
              <a:rPr lang="en-US" i="1" dirty="0"/>
              <a:t>ex post </a:t>
            </a:r>
            <a:r>
              <a:rPr lang="en-US" dirty="0"/>
              <a:t>monitoring </a:t>
            </a:r>
            <a:r>
              <a:rPr lang="en-US" dirty="0" smtClean="0"/>
              <a:t>skills. </a:t>
            </a:r>
          </a:p>
          <a:p>
            <a:endParaRPr lang="en-US" dirty="0" smtClean="0"/>
          </a:p>
          <a:p>
            <a:r>
              <a:rPr lang="en-US" dirty="0" smtClean="0"/>
              <a:t>Diversification</a:t>
            </a:r>
            <a:r>
              <a:rPr lang="en-US" dirty="0"/>
              <a:t>, typically, </a:t>
            </a:r>
            <a:r>
              <a:rPr lang="en-US" dirty="0" smtClean="0"/>
              <a:t>reduces the </a:t>
            </a:r>
            <a:r>
              <a:rPr lang="en-US" dirty="0"/>
              <a:t>frequency of both worst-case and best-case outcomes, which </a:t>
            </a:r>
            <a:r>
              <a:rPr lang="en-US" dirty="0" smtClean="0"/>
              <a:t>generally reduces </a:t>
            </a:r>
            <a:r>
              <a:rPr lang="en-US" dirty="0"/>
              <a:t>the bank’s probability of failure.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</p:spTree>
    <p:extLst>
      <p:ext uri="{BB962C8B-B14F-4D97-AF65-F5344CB8AC3E}">
        <p14:creationId xmlns:p14="http://schemas.microsoft.com/office/powerpoint/2010/main" val="377164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Holding capital</a:t>
            </a:r>
            <a:r>
              <a:rPr lang="en-US" b="1" dirty="0"/>
              <a:t>: </a:t>
            </a:r>
            <a:endParaRPr lang="en-US" b="1" dirty="0" smtClean="0"/>
          </a:p>
          <a:p>
            <a:r>
              <a:rPr lang="en-US" dirty="0" smtClean="0"/>
              <a:t>For </a:t>
            </a:r>
            <a:r>
              <a:rPr lang="en-US" dirty="0"/>
              <a:t>all other risks that cannot be diversified </a:t>
            </a:r>
            <a:r>
              <a:rPr lang="en-US" dirty="0" smtClean="0"/>
              <a:t>away or </a:t>
            </a:r>
            <a:r>
              <a:rPr lang="en-US" dirty="0"/>
              <a:t>insured internally and which the bank decides to absorb, it has </a:t>
            </a:r>
            <a:r>
              <a:rPr lang="en-US" dirty="0" smtClean="0"/>
              <a:t>to make </a:t>
            </a:r>
            <a:r>
              <a:rPr lang="en-US" dirty="0"/>
              <a:t>sure that it holds a sufficient amount of </a:t>
            </a:r>
            <a:r>
              <a:rPr lang="en-US" dirty="0" smtClean="0"/>
              <a:t>capital </a:t>
            </a:r>
            <a:r>
              <a:rPr lang="en-US" dirty="0"/>
              <a:t>in order </a:t>
            </a:r>
            <a:r>
              <a:rPr lang="en-US" dirty="0" smtClean="0"/>
              <a:t>to </a:t>
            </a:r>
            <a:r>
              <a:rPr lang="en-US" dirty="0"/>
              <a:t>ensure that its probability of default is kept at a sufficiently </a:t>
            </a:r>
            <a:r>
              <a:rPr lang="en-US" dirty="0" smtClean="0"/>
              <a:t>low level.</a:t>
            </a:r>
          </a:p>
          <a:p>
            <a:endParaRPr lang="en-US" dirty="0"/>
          </a:p>
          <a:p>
            <a:r>
              <a:rPr lang="en-US" dirty="0" smtClean="0"/>
              <a:t>Note </a:t>
            </a:r>
            <a:r>
              <a:rPr lang="en-US" dirty="0"/>
              <a:t>that equity finance is costly</a:t>
            </a:r>
          </a:p>
          <a:p>
            <a:r>
              <a:rPr lang="en-US" dirty="0" smtClean="0"/>
              <a:t>The cost of economic capital and the decision of not eliminating risk provide a trade-off</a:t>
            </a:r>
          </a:p>
          <a:p>
            <a:r>
              <a:rPr lang="en-US" dirty="0" smtClean="0"/>
              <a:t>Both risk and return need to be monitored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Ways to Conduct Risk Management </a:t>
            </a:r>
          </a:p>
        </p:txBody>
      </p:sp>
    </p:spTree>
    <p:extLst>
      <p:ext uri="{BB962C8B-B14F-4D97-AF65-F5344CB8AC3E}">
        <p14:creationId xmlns:p14="http://schemas.microsoft.com/office/powerpoint/2010/main" val="1881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One more 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Risk can be defined as any source of randomness that may have an </a:t>
            </a:r>
            <a:r>
              <a:rPr lang="en-US" dirty="0" smtClean="0"/>
              <a:t>adverse impact </a:t>
            </a:r>
            <a:r>
              <a:rPr lang="en-US" dirty="0"/>
              <a:t>on a person or corporation.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Risk </a:t>
            </a:r>
            <a:r>
              <a:rPr lang="en-US" dirty="0"/>
              <a:t>management </a:t>
            </a:r>
            <a:r>
              <a:rPr lang="en-US" dirty="0" smtClean="0"/>
              <a:t>is really about how firms actively select the type and level of risk that it is appropriate for them to assume. </a:t>
            </a:r>
          </a:p>
          <a:p>
            <a:endParaRPr lang="en-US" dirty="0"/>
          </a:p>
          <a:p>
            <a:r>
              <a:rPr lang="en-US" dirty="0" smtClean="0"/>
              <a:t>In other words, risk management does not mean risk minimization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76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Fallacies about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 </a:t>
            </a:r>
            <a:r>
              <a:rPr lang="en-US" dirty="0" smtClean="0"/>
              <a:t>Risk is always bad</a:t>
            </a:r>
          </a:p>
          <a:p>
            <a:r>
              <a:rPr lang="en-US" dirty="0" smtClean="0"/>
              <a:t>Some risks are so bad that they must be eliminated at all costs</a:t>
            </a:r>
          </a:p>
          <a:p>
            <a:r>
              <a:rPr lang="en-US" dirty="0"/>
              <a:t> </a:t>
            </a:r>
            <a:r>
              <a:rPr lang="en-US" dirty="0" smtClean="0"/>
              <a:t>Playing it safe is the safest thing to do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39480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Classification of Risk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general, the conceptual definition of risk varies with the perspective.</a:t>
            </a:r>
          </a:p>
          <a:p>
            <a:r>
              <a:rPr lang="en-US" dirty="0" smtClean="0"/>
              <a:t>Culp (2001) </a:t>
            </a:r>
            <a:r>
              <a:rPr lang="en-US" dirty="0"/>
              <a:t>offers </a:t>
            </a:r>
            <a:r>
              <a:rPr lang="en-US" dirty="0" smtClean="0"/>
              <a:t>the following perspectives  for  </a:t>
            </a:r>
            <a:r>
              <a:rPr lang="en-US" dirty="0"/>
              <a:t>how  to  </a:t>
            </a:r>
            <a:r>
              <a:rPr lang="en-US" dirty="0" smtClean="0"/>
              <a:t>define risk.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1. Event Driven definition of risk</a:t>
            </a:r>
          </a:p>
          <a:p>
            <a:pPr lvl="1"/>
            <a:r>
              <a:rPr lang="en-US" dirty="0"/>
              <a:t>Market </a:t>
            </a:r>
            <a:r>
              <a:rPr lang="en-US" dirty="0" smtClean="0"/>
              <a:t>Risk</a:t>
            </a:r>
          </a:p>
          <a:p>
            <a:pPr lvl="1"/>
            <a:r>
              <a:rPr lang="en-US" dirty="0" smtClean="0"/>
              <a:t>Credit Risk</a:t>
            </a:r>
          </a:p>
          <a:p>
            <a:pPr lvl="1"/>
            <a:r>
              <a:rPr lang="en-US" dirty="0" smtClean="0"/>
              <a:t>Operational Risk</a:t>
            </a:r>
          </a:p>
          <a:p>
            <a:pPr lvl="1"/>
            <a:r>
              <a:rPr lang="en-US" dirty="0" smtClean="0"/>
              <a:t>Liquidity Risk</a:t>
            </a:r>
          </a:p>
          <a:p>
            <a:pPr lvl="1"/>
            <a:r>
              <a:rPr lang="en-US" dirty="0" smtClean="0"/>
              <a:t>Legal Risk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2. DIVERSIFIABILITY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dirty="0" smtClean="0"/>
              <a:t>Systematic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-Unsystematic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dirty="0" smtClean="0"/>
              <a:t> 	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38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</a:t>
            </a:r>
            <a:r>
              <a:rPr lang="en-US" dirty="0" smtClean="0"/>
              <a:t>Management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Risk </a:t>
            </a:r>
            <a:r>
              <a:rPr lang="en-US" dirty="0"/>
              <a:t>management can be defined as a distinct process</a:t>
            </a:r>
            <a:r>
              <a:rPr lang="en-US" dirty="0" smtClean="0"/>
              <a:t>, that </a:t>
            </a:r>
            <a:r>
              <a:rPr lang="en-US" dirty="0"/>
              <a:t>is, as a set of </a:t>
            </a:r>
            <a:r>
              <a:rPr lang="en-US" dirty="0" smtClean="0"/>
              <a:t>activities.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Identification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classification, and setting tolerance level </a:t>
            </a:r>
            <a:r>
              <a:rPr lang="en-US" dirty="0"/>
              <a:t>of a firm’s risk </a:t>
            </a:r>
            <a:r>
              <a:rPr lang="en-US" dirty="0" smtClean="0"/>
              <a:t>exposure and </a:t>
            </a:r>
            <a:r>
              <a:rPr lang="en-US" dirty="0"/>
              <a:t>the source of risk (risk factors</a:t>
            </a:r>
            <a:r>
              <a:rPr lang="en-US" dirty="0" smtClean="0"/>
              <a:t>).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Analysis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the risk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exposure on firm value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smtClean="0"/>
              <a:t>i.e. </a:t>
            </a:r>
            <a:r>
              <a:rPr lang="en-US" dirty="0"/>
              <a:t>the </a:t>
            </a:r>
            <a:r>
              <a:rPr lang="en-US" dirty="0" smtClean="0"/>
              <a:t>understanding of </a:t>
            </a:r>
            <a:r>
              <a:rPr lang="en-US" dirty="0"/>
              <a:t>the relationship between and the measurement of </a:t>
            </a:r>
            <a:r>
              <a:rPr lang="en-US" dirty="0" smtClean="0"/>
              <a:t>how much </a:t>
            </a:r>
            <a:r>
              <a:rPr lang="en-US" dirty="0"/>
              <a:t>the cash flows and the value of a firm are affected by a </a:t>
            </a:r>
            <a:r>
              <a:rPr lang="en-US" dirty="0" smtClean="0"/>
              <a:t>specific source </a:t>
            </a:r>
            <a:r>
              <a:rPr lang="en-US" dirty="0"/>
              <a:t>(risk factor).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21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>
                <a:solidFill>
                  <a:schemeClr val="tx2"/>
                </a:solidFill>
              </a:rPr>
              <a:t>Allocation</a:t>
            </a:r>
            <a:r>
              <a:rPr lang="en-US" dirty="0"/>
              <a:t> of (risk) </a:t>
            </a:r>
            <a:r>
              <a:rPr lang="en-US" dirty="0" smtClean="0"/>
              <a:t>capital </a:t>
            </a:r>
            <a:r>
              <a:rPr lang="en-US" dirty="0"/>
              <a:t>to the business </a:t>
            </a:r>
            <a:r>
              <a:rPr lang="en-US" dirty="0" smtClean="0"/>
              <a:t>units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 smtClean="0"/>
          </a:p>
          <a:p>
            <a:pPr marL="514350" indent="-514350">
              <a:buFont typeface="+mj-lt"/>
              <a:buAutoNum type="arabicPeriod" startAt="3"/>
            </a:pPr>
            <a:r>
              <a:rPr lang="en-US" dirty="0" smtClean="0"/>
              <a:t>(</a:t>
            </a:r>
            <a:r>
              <a:rPr lang="en-US" dirty="0"/>
              <a:t>Ex ante) decision of whether a new transaction should be accepted </a:t>
            </a:r>
            <a:r>
              <a:rPr lang="en-US" b="1" dirty="0">
                <a:solidFill>
                  <a:schemeClr val="tx2"/>
                </a:solidFill>
              </a:rPr>
              <a:t>from a portfolio perspective </a:t>
            </a:r>
            <a:r>
              <a:rPr lang="en-US" dirty="0"/>
              <a:t>and consideration of whether the risk taking is compensated appropriately from a risk-return perspective.</a:t>
            </a:r>
          </a:p>
          <a:p>
            <a:pPr marL="514350" indent="-514350">
              <a:buFont typeface="+mj-lt"/>
              <a:buAutoNum type="arabicPeriod" startAt="3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9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5. Limitation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of risk taking to ensure a constant risk profile by “mitigating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” risk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In order to “mitigate” risk, various (hedge</a:t>
            </a:r>
            <a:r>
              <a:rPr lang="en-US" dirty="0" smtClean="0"/>
              <a:t>) instruments </a:t>
            </a:r>
            <a:r>
              <a:rPr lang="en-US" dirty="0"/>
              <a:t>and policies can be applied, such as, for example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(</a:t>
            </a:r>
            <a:r>
              <a:rPr lang="en-US" dirty="0"/>
              <a:t>1</a:t>
            </a:r>
            <a:r>
              <a:rPr lang="en-US" dirty="0" smtClean="0"/>
              <a:t>) complete </a:t>
            </a:r>
            <a:r>
              <a:rPr lang="en-US" dirty="0"/>
              <a:t>avoidance of risk,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2) reduction of risk, </a:t>
            </a:r>
            <a:endParaRPr lang="en-US" dirty="0" smtClean="0"/>
          </a:p>
          <a:p>
            <a:pPr lvl="1"/>
            <a:r>
              <a:rPr lang="en-US" dirty="0" smtClean="0"/>
              <a:t>(</a:t>
            </a:r>
            <a:r>
              <a:rPr lang="en-US" dirty="0"/>
              <a:t>3) transfer of </a:t>
            </a:r>
            <a:r>
              <a:rPr lang="en-US" dirty="0" smtClean="0"/>
              <a:t>risk to </a:t>
            </a:r>
            <a:r>
              <a:rPr lang="en-US" dirty="0"/>
              <a:t>third parties, </a:t>
            </a:r>
            <a:r>
              <a:rPr lang="en-US" dirty="0" smtClean="0"/>
              <a:t>and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84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Management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6. Risk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controlling</a:t>
            </a:r>
          </a:p>
          <a:p>
            <a:r>
              <a:rPr lang="en-US" dirty="0" smtClean="0"/>
              <a:t>Usually </a:t>
            </a:r>
            <a:r>
              <a:rPr lang="en-US" dirty="0"/>
              <a:t>encompasses the documentation and </a:t>
            </a:r>
            <a:r>
              <a:rPr lang="en-US" dirty="0" smtClean="0"/>
              <a:t>controlling of </a:t>
            </a:r>
            <a:r>
              <a:rPr lang="en-US" dirty="0"/>
              <a:t>risk-management actions to ensure the achievement of </a:t>
            </a:r>
            <a:r>
              <a:rPr lang="en-US" dirty="0" smtClean="0"/>
              <a:t>the goals </a:t>
            </a:r>
            <a:r>
              <a:rPr lang="en-US" dirty="0"/>
              <a:t>that have been set.</a:t>
            </a:r>
          </a:p>
          <a:p>
            <a:r>
              <a:rPr lang="en-US" dirty="0"/>
              <a:t>Deviations between targets and </a:t>
            </a:r>
            <a:r>
              <a:rPr lang="en-US" dirty="0" smtClean="0"/>
              <a:t>actual performance </a:t>
            </a:r>
            <a:r>
              <a:rPr lang="en-US" dirty="0"/>
              <a:t>are analyzed to identify </a:t>
            </a:r>
            <a:r>
              <a:rPr lang="en-US" dirty="0" smtClean="0"/>
              <a:t>causes</a:t>
            </a:r>
            <a:endParaRPr lang="en-US" dirty="0"/>
          </a:p>
          <a:p>
            <a:r>
              <a:rPr lang="en-US" dirty="0"/>
              <a:t>Additionally</a:t>
            </a:r>
            <a:r>
              <a:rPr lang="en-US" dirty="0" smtClean="0"/>
              <a:t>, risk </a:t>
            </a:r>
            <a:r>
              <a:rPr lang="en-US" dirty="0"/>
              <a:t>control also covers controlling the involved people </a:t>
            </a:r>
            <a:r>
              <a:rPr lang="en-US" dirty="0" smtClean="0"/>
              <a:t>and business </a:t>
            </a:r>
            <a:r>
              <a:rPr lang="en-US" dirty="0"/>
              <a:t>units by checking whether methods and instruments </a:t>
            </a:r>
            <a:r>
              <a:rPr lang="en-US" dirty="0" smtClean="0"/>
              <a:t>are applied </a:t>
            </a:r>
            <a:r>
              <a:rPr lang="en-US" dirty="0"/>
              <a:t>properly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1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6672</TotalTime>
  <Words>1521</Words>
  <Application>Microsoft Office PowerPoint</Application>
  <PresentationFormat>On-screen Show (4:3)</PresentationFormat>
  <Paragraphs>157</Paragraphs>
  <Slides>23</Slides>
  <Notes>16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Bell MT</vt:lpstr>
      <vt:lpstr>Calibri</vt:lpstr>
      <vt:lpstr>Office Theme</vt:lpstr>
      <vt:lpstr>Equation</vt:lpstr>
      <vt:lpstr>Lecture – 1 Introduction </vt:lpstr>
      <vt:lpstr>Definition of Risk</vt:lpstr>
      <vt:lpstr>One more definition</vt:lpstr>
      <vt:lpstr>Some Fallacies about risk</vt:lpstr>
      <vt:lpstr>Classification of Risk</vt:lpstr>
      <vt:lpstr>Risk Management Process</vt:lpstr>
      <vt:lpstr>Risk Management Process</vt:lpstr>
      <vt:lpstr>Risk Management Process</vt:lpstr>
      <vt:lpstr>Risk Management Process</vt:lpstr>
      <vt:lpstr>Risk Management Process</vt:lpstr>
      <vt:lpstr>Do firms eliminate all risks?</vt:lpstr>
      <vt:lpstr>Can Risk Management Create Value?</vt:lpstr>
      <vt:lpstr>PowerPoint Presentation</vt:lpstr>
      <vt:lpstr>Reducing unsystematic risk</vt:lpstr>
      <vt:lpstr>Value creation in imperfect markets</vt:lpstr>
      <vt:lpstr>Ways to Conduct Risk Management </vt:lpstr>
      <vt:lpstr>Ways to Conduct Risk Management </vt:lpstr>
      <vt:lpstr>Ways to Conduct Risk Management </vt:lpstr>
      <vt:lpstr>Ways to Conduct Risk Management </vt:lpstr>
      <vt:lpstr>Ways to Conduct Risk Management </vt:lpstr>
      <vt:lpstr>Ways to Conduct Risk Management </vt:lpstr>
      <vt:lpstr>Ways to Conduct Risk Management </vt:lpstr>
      <vt:lpstr>Ways to Conduct Risk Management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</dc:creator>
  <cp:lastModifiedBy>Dr. Attaullah Shah</cp:lastModifiedBy>
  <cp:revision>55</cp:revision>
  <dcterms:created xsi:type="dcterms:W3CDTF">2006-08-16T00:00:00Z</dcterms:created>
  <dcterms:modified xsi:type="dcterms:W3CDTF">2016-09-29T11:54:36Z</dcterms:modified>
</cp:coreProperties>
</file>