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0" r:id="rId2"/>
    <p:sldId id="302" r:id="rId3"/>
    <p:sldId id="276" r:id="rId4"/>
    <p:sldId id="279" r:id="rId5"/>
    <p:sldId id="282" r:id="rId6"/>
    <p:sldId id="277" r:id="rId7"/>
    <p:sldId id="283" r:id="rId8"/>
    <p:sldId id="284" r:id="rId9"/>
    <p:sldId id="285" r:id="rId10"/>
    <p:sldId id="290" r:id="rId11"/>
    <p:sldId id="291" r:id="rId12"/>
    <p:sldId id="294" r:id="rId13"/>
    <p:sldId id="300" r:id="rId14"/>
    <p:sldId id="301" r:id="rId15"/>
    <p:sldId id="295" r:id="rId16"/>
    <p:sldId id="305" r:id="rId17"/>
    <p:sldId id="298" r:id="rId18"/>
    <p:sldId id="293" r:id="rId19"/>
    <p:sldId id="296" r:id="rId20"/>
    <p:sldId id="299" r:id="rId21"/>
    <p:sldId id="297" r:id="rId22"/>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9" autoAdjust="0"/>
    <p:restoredTop sz="92840" autoAdjust="0"/>
  </p:normalViewPr>
  <p:slideViewPr>
    <p:cSldViewPr>
      <p:cViewPr varScale="1">
        <p:scale>
          <a:sx n="104" d="100"/>
          <a:sy n="104" d="100"/>
        </p:scale>
        <p:origin x="123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7F5151-6A06-4805-B849-92F59CFEE27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4E00418-B9BB-45E8-82A0-B6646FFA84E0}">
      <dgm:prSet phldrT="[Text]"/>
      <dgm:spPr/>
      <dgm:t>
        <a:bodyPr/>
        <a:lstStyle/>
        <a:p>
          <a:r>
            <a:rPr lang="en-US" dirty="0"/>
            <a:t>Fiduciary Functions</a:t>
          </a:r>
        </a:p>
      </dgm:t>
    </dgm:pt>
    <dgm:pt modelId="{0DC3600A-14D3-4868-95F3-261C129EF787}" type="parTrans" cxnId="{EC06B938-4204-42C3-9527-DBC67E3610E9}">
      <dgm:prSet/>
      <dgm:spPr/>
      <dgm:t>
        <a:bodyPr/>
        <a:lstStyle/>
        <a:p>
          <a:endParaRPr lang="en-US"/>
        </a:p>
      </dgm:t>
    </dgm:pt>
    <dgm:pt modelId="{1DD2F4AE-3DAE-4038-B4C7-702CD6E3EBC9}" type="sibTrans" cxnId="{EC06B938-4204-42C3-9527-DBC67E3610E9}">
      <dgm:prSet/>
      <dgm:spPr/>
      <dgm:t>
        <a:bodyPr/>
        <a:lstStyle/>
        <a:p>
          <a:endParaRPr lang="en-US"/>
        </a:p>
      </dgm:t>
    </dgm:pt>
    <dgm:pt modelId="{D61F0F4E-3151-4C00-927C-15D3F83660C1}">
      <dgm:prSet phldrT="[Text]"/>
      <dgm:spPr/>
      <dgm:t>
        <a:bodyPr/>
        <a:lstStyle/>
        <a:p>
          <a:pPr>
            <a:buFont typeface="Wingdings" panose="05000000000000000000" pitchFamily="2" charset="2"/>
            <a:buChar char="Ø"/>
          </a:pPr>
          <a:r>
            <a:rPr lang="en-US" dirty="0"/>
            <a:t>Establishing policies and procedures for the plan.</a:t>
          </a:r>
        </a:p>
      </dgm:t>
    </dgm:pt>
    <dgm:pt modelId="{BCAEDEF6-A84E-487E-A39E-6D7135421C0A}" type="parTrans" cxnId="{BB3B3228-48F5-4BE3-AA60-11390339D5B5}">
      <dgm:prSet/>
      <dgm:spPr/>
      <dgm:t>
        <a:bodyPr/>
        <a:lstStyle/>
        <a:p>
          <a:endParaRPr lang="en-US"/>
        </a:p>
      </dgm:t>
    </dgm:pt>
    <dgm:pt modelId="{12B413FB-BA69-43C2-974F-F03870525C90}" type="sibTrans" cxnId="{BB3B3228-48F5-4BE3-AA60-11390339D5B5}">
      <dgm:prSet/>
      <dgm:spPr/>
      <dgm:t>
        <a:bodyPr/>
        <a:lstStyle/>
        <a:p>
          <a:endParaRPr lang="en-US"/>
        </a:p>
      </dgm:t>
    </dgm:pt>
    <dgm:pt modelId="{190007D2-771C-4B0D-82B6-EF4EB4F8B961}">
      <dgm:prSet phldrT="[Text]"/>
      <dgm:spPr/>
      <dgm:t>
        <a:bodyPr/>
        <a:lstStyle/>
        <a:p>
          <a:pPr>
            <a:buFont typeface="Wingdings" panose="05000000000000000000" pitchFamily="2" charset="2"/>
            <a:buChar char="Ø"/>
          </a:pPr>
          <a:r>
            <a:rPr lang="en-US" dirty="0"/>
            <a:t>Administering the plan in compliance with the plan document. </a:t>
          </a:r>
        </a:p>
      </dgm:t>
    </dgm:pt>
    <dgm:pt modelId="{F7AFE0DB-1B26-4A3B-B418-17717B85275E}" type="parTrans" cxnId="{D4ED49A1-C8C2-4206-903A-B7D2BD7D1F4E}">
      <dgm:prSet/>
      <dgm:spPr/>
      <dgm:t>
        <a:bodyPr/>
        <a:lstStyle/>
        <a:p>
          <a:endParaRPr lang="en-US"/>
        </a:p>
      </dgm:t>
    </dgm:pt>
    <dgm:pt modelId="{66D4C68E-DC23-4133-9F1B-31DCEB7565BC}" type="sibTrans" cxnId="{D4ED49A1-C8C2-4206-903A-B7D2BD7D1F4E}">
      <dgm:prSet/>
      <dgm:spPr/>
      <dgm:t>
        <a:bodyPr/>
        <a:lstStyle/>
        <a:p>
          <a:endParaRPr lang="en-US"/>
        </a:p>
      </dgm:t>
    </dgm:pt>
    <dgm:pt modelId="{40DC0B3E-3695-4745-B2DE-D330960CE591}">
      <dgm:prSet phldrT="[Text]"/>
      <dgm:spPr/>
      <dgm:t>
        <a:bodyPr/>
        <a:lstStyle/>
        <a:p>
          <a:pPr>
            <a:buFont typeface="Wingdings" panose="05000000000000000000" pitchFamily="2" charset="2"/>
            <a:buChar char="Ø"/>
          </a:pPr>
          <a:r>
            <a:rPr lang="en-US" dirty="0"/>
            <a:t>Ensuring regulatory compliance and updates. </a:t>
          </a:r>
        </a:p>
      </dgm:t>
    </dgm:pt>
    <dgm:pt modelId="{FB74F25D-A470-4C88-9017-918B63CD6E73}" type="parTrans" cxnId="{A7FD6E27-9087-47AA-9788-9118C19E4940}">
      <dgm:prSet/>
      <dgm:spPr/>
      <dgm:t>
        <a:bodyPr/>
        <a:lstStyle/>
        <a:p>
          <a:endParaRPr lang="en-US"/>
        </a:p>
      </dgm:t>
    </dgm:pt>
    <dgm:pt modelId="{B81D3DA6-14B3-4296-AE27-E960CD2ACFDB}" type="sibTrans" cxnId="{A7FD6E27-9087-47AA-9788-9118C19E4940}">
      <dgm:prSet/>
      <dgm:spPr/>
      <dgm:t>
        <a:bodyPr/>
        <a:lstStyle/>
        <a:p>
          <a:endParaRPr lang="en-US"/>
        </a:p>
      </dgm:t>
    </dgm:pt>
    <dgm:pt modelId="{C1D26144-AA22-40C9-83C4-E0DEB8EF16FD}">
      <dgm:prSet phldrT="[Text]"/>
      <dgm:spPr/>
      <dgm:t>
        <a:bodyPr/>
        <a:lstStyle/>
        <a:p>
          <a:pPr>
            <a:buFont typeface="Wingdings" panose="05000000000000000000" pitchFamily="2" charset="2"/>
            <a:buChar char="Ø"/>
          </a:pPr>
          <a:r>
            <a:rPr lang="en-US" dirty="0"/>
            <a:t>Developing formal written Investment Policy Statements (IPS).</a:t>
          </a:r>
        </a:p>
      </dgm:t>
    </dgm:pt>
    <dgm:pt modelId="{E6FF3A2E-3CDB-401A-A1AA-41C72B771971}" type="parTrans" cxnId="{4D3CD777-A072-4473-BF56-B327F4ED57A6}">
      <dgm:prSet/>
      <dgm:spPr/>
      <dgm:t>
        <a:bodyPr/>
        <a:lstStyle/>
        <a:p>
          <a:endParaRPr lang="en-US"/>
        </a:p>
      </dgm:t>
    </dgm:pt>
    <dgm:pt modelId="{75E5FC45-52B4-44D9-BA88-30E8572E62C2}" type="sibTrans" cxnId="{4D3CD777-A072-4473-BF56-B327F4ED57A6}">
      <dgm:prSet/>
      <dgm:spPr/>
      <dgm:t>
        <a:bodyPr/>
        <a:lstStyle/>
        <a:p>
          <a:endParaRPr lang="en-US"/>
        </a:p>
      </dgm:t>
    </dgm:pt>
    <dgm:pt modelId="{3CF6F35D-F3D8-4B9E-B2ED-1794FA6D79FA}">
      <dgm:prSet phldrT="[Text]"/>
      <dgm:spPr/>
      <dgm:t>
        <a:bodyPr/>
        <a:lstStyle/>
        <a:p>
          <a:pPr>
            <a:buFont typeface="Wingdings" panose="05000000000000000000" pitchFamily="2" charset="2"/>
            <a:buChar char="Ø"/>
          </a:pPr>
          <a:r>
            <a:rPr lang="en-US" dirty="0"/>
            <a:t>Monitoring the fees, ensuring reasonableness. </a:t>
          </a:r>
        </a:p>
      </dgm:t>
    </dgm:pt>
    <dgm:pt modelId="{9CA01566-9C3C-4428-B5CC-BAEF20F0B511}" type="parTrans" cxnId="{905CC28D-5F73-4637-842C-38231F9B5B56}">
      <dgm:prSet/>
      <dgm:spPr/>
      <dgm:t>
        <a:bodyPr/>
        <a:lstStyle/>
        <a:p>
          <a:endParaRPr lang="en-US"/>
        </a:p>
      </dgm:t>
    </dgm:pt>
    <dgm:pt modelId="{036AC2AA-AA4C-42D8-B4D5-E7C221EE6715}" type="sibTrans" cxnId="{905CC28D-5F73-4637-842C-38231F9B5B56}">
      <dgm:prSet/>
      <dgm:spPr/>
      <dgm:t>
        <a:bodyPr/>
        <a:lstStyle/>
        <a:p>
          <a:endParaRPr lang="en-US"/>
        </a:p>
      </dgm:t>
    </dgm:pt>
    <dgm:pt modelId="{167053EA-AA38-4024-BC5D-A66D29054057}">
      <dgm:prSet phldrT="[Text]"/>
      <dgm:spPr/>
      <dgm:t>
        <a:bodyPr/>
        <a:lstStyle/>
        <a:p>
          <a:pPr>
            <a:buFont typeface="Wingdings" panose="05000000000000000000" pitchFamily="2" charset="2"/>
            <a:buChar char="Ø"/>
          </a:pPr>
          <a:r>
            <a:rPr lang="en-US" dirty="0"/>
            <a:t>Selecting and monitoring service providers, trustees, and consultants. </a:t>
          </a:r>
        </a:p>
      </dgm:t>
    </dgm:pt>
    <dgm:pt modelId="{F515AE3F-88EE-40DD-9857-00C44D20603E}" type="parTrans" cxnId="{2AC7A621-DCD4-45A7-BD90-C15F5B2872D2}">
      <dgm:prSet/>
      <dgm:spPr/>
      <dgm:t>
        <a:bodyPr/>
        <a:lstStyle/>
        <a:p>
          <a:endParaRPr lang="en-US"/>
        </a:p>
      </dgm:t>
    </dgm:pt>
    <dgm:pt modelId="{4FE03F31-9912-48F7-97A5-BBC479E7B1E6}" type="sibTrans" cxnId="{2AC7A621-DCD4-45A7-BD90-C15F5B2872D2}">
      <dgm:prSet/>
      <dgm:spPr/>
      <dgm:t>
        <a:bodyPr/>
        <a:lstStyle/>
        <a:p>
          <a:endParaRPr lang="en-US"/>
        </a:p>
      </dgm:t>
    </dgm:pt>
    <dgm:pt modelId="{EB05E782-91FC-4B64-8FA0-75BD2E2DEFA6}">
      <dgm:prSet phldrT="[Text]"/>
      <dgm:spPr/>
      <dgm:t>
        <a:bodyPr/>
        <a:lstStyle/>
        <a:p>
          <a:pPr>
            <a:buFont typeface="Wingdings" panose="05000000000000000000" pitchFamily="2" charset="2"/>
            <a:buChar char="Ø"/>
          </a:pPr>
          <a:r>
            <a:rPr lang="en-US" dirty="0"/>
            <a:t>Selecting and monitoring investment options. </a:t>
          </a:r>
        </a:p>
      </dgm:t>
    </dgm:pt>
    <dgm:pt modelId="{F0A58948-0FB4-4A33-B564-220580FA06DC}" type="parTrans" cxnId="{20903E59-F3B5-4597-BD79-E723977A7CA7}">
      <dgm:prSet/>
      <dgm:spPr/>
      <dgm:t>
        <a:bodyPr/>
        <a:lstStyle/>
        <a:p>
          <a:endParaRPr lang="en-US"/>
        </a:p>
      </dgm:t>
    </dgm:pt>
    <dgm:pt modelId="{4989F771-EDCC-43E7-94FF-FF8498FCFCF5}" type="sibTrans" cxnId="{20903E59-F3B5-4597-BD79-E723977A7CA7}">
      <dgm:prSet/>
      <dgm:spPr/>
      <dgm:t>
        <a:bodyPr/>
        <a:lstStyle/>
        <a:p>
          <a:endParaRPr lang="en-US"/>
        </a:p>
      </dgm:t>
    </dgm:pt>
    <dgm:pt modelId="{861CB652-15D5-4AD1-AF61-443767D8D562}">
      <dgm:prSet phldrT="[Text]"/>
      <dgm:spPr/>
      <dgm:t>
        <a:bodyPr/>
        <a:lstStyle/>
        <a:p>
          <a:pPr>
            <a:buFont typeface="Wingdings" panose="05000000000000000000" pitchFamily="2" charset="2"/>
            <a:buChar char="Ø"/>
          </a:pPr>
          <a:r>
            <a:rPr lang="en-US" dirty="0"/>
            <a:t>Promote participation and increase awareness. </a:t>
          </a:r>
        </a:p>
      </dgm:t>
    </dgm:pt>
    <dgm:pt modelId="{905F19A0-090C-4289-A4AA-0E44BA733B66}" type="parTrans" cxnId="{57F6E1F2-E658-423F-8C0B-7A11C3A8B2E0}">
      <dgm:prSet/>
      <dgm:spPr/>
      <dgm:t>
        <a:bodyPr/>
        <a:lstStyle/>
        <a:p>
          <a:endParaRPr lang="en-US"/>
        </a:p>
      </dgm:t>
    </dgm:pt>
    <dgm:pt modelId="{E9E9B633-661E-4EA7-A46D-D9A64FBC8704}" type="sibTrans" cxnId="{57F6E1F2-E658-423F-8C0B-7A11C3A8B2E0}">
      <dgm:prSet/>
      <dgm:spPr/>
      <dgm:t>
        <a:bodyPr/>
        <a:lstStyle/>
        <a:p>
          <a:endParaRPr lang="en-US"/>
        </a:p>
      </dgm:t>
    </dgm:pt>
    <dgm:pt modelId="{49FC6CBB-A2F2-496D-A3D3-DA32BFCD434E}">
      <dgm:prSet phldrT="[Text]"/>
      <dgm:spPr/>
      <dgm:t>
        <a:bodyPr/>
        <a:lstStyle/>
        <a:p>
          <a:pPr>
            <a:buFont typeface="Wingdings" panose="05000000000000000000" pitchFamily="2" charset="2"/>
            <a:buChar char="Ø"/>
          </a:pPr>
          <a:r>
            <a:rPr lang="en-US" dirty="0"/>
            <a:t>Educating participants about the plan’s investment options.</a:t>
          </a:r>
        </a:p>
      </dgm:t>
    </dgm:pt>
    <dgm:pt modelId="{00CBDDD4-C5D3-443C-A5E4-3A4475D3EB7F}" type="parTrans" cxnId="{8C61596D-42F9-4443-8C44-5ABA13918D56}">
      <dgm:prSet/>
      <dgm:spPr/>
      <dgm:t>
        <a:bodyPr/>
        <a:lstStyle/>
        <a:p>
          <a:endParaRPr lang="en-US"/>
        </a:p>
      </dgm:t>
    </dgm:pt>
    <dgm:pt modelId="{4BA399FF-110A-43B9-9BEF-9DE54AF4A912}" type="sibTrans" cxnId="{8C61596D-42F9-4443-8C44-5ABA13918D56}">
      <dgm:prSet/>
      <dgm:spPr/>
      <dgm:t>
        <a:bodyPr/>
        <a:lstStyle/>
        <a:p>
          <a:endParaRPr lang="en-US"/>
        </a:p>
      </dgm:t>
    </dgm:pt>
    <dgm:pt modelId="{1F90B93A-9763-48A3-8A5D-13A8499B74E2}">
      <dgm:prSet phldrT="[Text]"/>
      <dgm:spPr/>
      <dgm:t>
        <a:bodyPr/>
        <a:lstStyle/>
        <a:p>
          <a:pPr>
            <a:buFont typeface="Wingdings" panose="05000000000000000000" pitchFamily="2" charset="2"/>
            <a:buChar char="Ø"/>
          </a:pPr>
          <a:r>
            <a:rPr lang="en-US"/>
            <a:t>Providing the tools to help them save for a secure retirement. </a:t>
          </a:r>
          <a:endParaRPr lang="en-US" dirty="0"/>
        </a:p>
      </dgm:t>
    </dgm:pt>
    <dgm:pt modelId="{F2B66797-763A-4E67-BBE1-4FD81125F775}" type="parTrans" cxnId="{218AD24A-615E-4D54-A47B-98E604E0FCC7}">
      <dgm:prSet/>
      <dgm:spPr/>
      <dgm:t>
        <a:bodyPr/>
        <a:lstStyle/>
        <a:p>
          <a:endParaRPr lang="en-US"/>
        </a:p>
      </dgm:t>
    </dgm:pt>
    <dgm:pt modelId="{BBC94E19-FA7E-4B72-869C-433A5D217C6E}" type="sibTrans" cxnId="{218AD24A-615E-4D54-A47B-98E604E0FCC7}">
      <dgm:prSet/>
      <dgm:spPr/>
      <dgm:t>
        <a:bodyPr/>
        <a:lstStyle/>
        <a:p>
          <a:endParaRPr lang="en-US"/>
        </a:p>
      </dgm:t>
    </dgm:pt>
    <dgm:pt modelId="{6717F5A8-C096-493A-AE47-3C9941E1DD23}" type="pres">
      <dgm:prSet presAssocID="{F17F5151-6A06-4805-B849-92F59CFEE279}" presName="vert0" presStyleCnt="0">
        <dgm:presLayoutVars>
          <dgm:dir/>
          <dgm:animOne val="branch"/>
          <dgm:animLvl val="lvl"/>
        </dgm:presLayoutVars>
      </dgm:prSet>
      <dgm:spPr/>
    </dgm:pt>
    <dgm:pt modelId="{D645DF49-3B4B-4E1C-B2F6-886594B91858}" type="pres">
      <dgm:prSet presAssocID="{A4E00418-B9BB-45E8-82A0-B6646FFA84E0}" presName="thickLine" presStyleLbl="alignNode1" presStyleIdx="0" presStyleCnt="1"/>
      <dgm:spPr/>
    </dgm:pt>
    <dgm:pt modelId="{233F08D4-12D2-4613-A6B1-384C839F63AC}" type="pres">
      <dgm:prSet presAssocID="{A4E00418-B9BB-45E8-82A0-B6646FFA84E0}" presName="horz1" presStyleCnt="0"/>
      <dgm:spPr/>
    </dgm:pt>
    <dgm:pt modelId="{9BC71068-E585-4CB1-AD7F-F5F666F15468}" type="pres">
      <dgm:prSet presAssocID="{A4E00418-B9BB-45E8-82A0-B6646FFA84E0}" presName="tx1" presStyleLbl="revTx" presStyleIdx="0" presStyleCnt="11"/>
      <dgm:spPr/>
    </dgm:pt>
    <dgm:pt modelId="{9A9E7897-A2F9-49B8-A5D1-82F86030E37F}" type="pres">
      <dgm:prSet presAssocID="{A4E00418-B9BB-45E8-82A0-B6646FFA84E0}" presName="vert1" presStyleCnt="0"/>
      <dgm:spPr/>
    </dgm:pt>
    <dgm:pt modelId="{1E310A81-F2B6-4C94-B9BA-960B40A21011}" type="pres">
      <dgm:prSet presAssocID="{D61F0F4E-3151-4C00-927C-15D3F83660C1}" presName="vertSpace2a" presStyleCnt="0"/>
      <dgm:spPr/>
    </dgm:pt>
    <dgm:pt modelId="{DE958610-ED97-443F-B849-16257006917A}" type="pres">
      <dgm:prSet presAssocID="{D61F0F4E-3151-4C00-927C-15D3F83660C1}" presName="horz2" presStyleCnt="0"/>
      <dgm:spPr/>
    </dgm:pt>
    <dgm:pt modelId="{5D56458C-6737-49C5-B22F-5CC061DEF44F}" type="pres">
      <dgm:prSet presAssocID="{D61F0F4E-3151-4C00-927C-15D3F83660C1}" presName="horzSpace2" presStyleCnt="0"/>
      <dgm:spPr/>
    </dgm:pt>
    <dgm:pt modelId="{DC872D22-FA4A-446F-A2D8-6DF1E754E04D}" type="pres">
      <dgm:prSet presAssocID="{D61F0F4E-3151-4C00-927C-15D3F83660C1}" presName="tx2" presStyleLbl="revTx" presStyleIdx="1" presStyleCnt="11"/>
      <dgm:spPr/>
    </dgm:pt>
    <dgm:pt modelId="{F74CC3C3-54FC-422B-A645-72C58AACC880}" type="pres">
      <dgm:prSet presAssocID="{D61F0F4E-3151-4C00-927C-15D3F83660C1}" presName="vert2" presStyleCnt="0"/>
      <dgm:spPr/>
    </dgm:pt>
    <dgm:pt modelId="{8256FE96-E070-475F-84CC-BCF512E84458}" type="pres">
      <dgm:prSet presAssocID="{D61F0F4E-3151-4C00-927C-15D3F83660C1}" presName="thinLine2b" presStyleLbl="callout" presStyleIdx="0" presStyleCnt="10"/>
      <dgm:spPr/>
    </dgm:pt>
    <dgm:pt modelId="{F42334FF-5AB3-422E-A51F-C846D3EEF843}" type="pres">
      <dgm:prSet presAssocID="{D61F0F4E-3151-4C00-927C-15D3F83660C1}" presName="vertSpace2b" presStyleCnt="0"/>
      <dgm:spPr/>
    </dgm:pt>
    <dgm:pt modelId="{32368343-880C-4084-8019-E347231C59BA}" type="pres">
      <dgm:prSet presAssocID="{190007D2-771C-4B0D-82B6-EF4EB4F8B961}" presName="horz2" presStyleCnt="0"/>
      <dgm:spPr/>
    </dgm:pt>
    <dgm:pt modelId="{A36D2686-55C0-4631-A9D3-6E252F4B801B}" type="pres">
      <dgm:prSet presAssocID="{190007D2-771C-4B0D-82B6-EF4EB4F8B961}" presName="horzSpace2" presStyleCnt="0"/>
      <dgm:spPr/>
    </dgm:pt>
    <dgm:pt modelId="{3D03A556-E2A8-4BD0-B0F7-AF74CA66492D}" type="pres">
      <dgm:prSet presAssocID="{190007D2-771C-4B0D-82B6-EF4EB4F8B961}" presName="tx2" presStyleLbl="revTx" presStyleIdx="2" presStyleCnt="11"/>
      <dgm:spPr/>
    </dgm:pt>
    <dgm:pt modelId="{26BC235F-D566-495C-8CE2-B4243930EC5A}" type="pres">
      <dgm:prSet presAssocID="{190007D2-771C-4B0D-82B6-EF4EB4F8B961}" presName="vert2" presStyleCnt="0"/>
      <dgm:spPr/>
    </dgm:pt>
    <dgm:pt modelId="{37C69811-803D-473E-B188-233EFEC443CC}" type="pres">
      <dgm:prSet presAssocID="{190007D2-771C-4B0D-82B6-EF4EB4F8B961}" presName="thinLine2b" presStyleLbl="callout" presStyleIdx="1" presStyleCnt="10"/>
      <dgm:spPr/>
    </dgm:pt>
    <dgm:pt modelId="{4AB82B12-3E96-4868-A33E-41019EE93F81}" type="pres">
      <dgm:prSet presAssocID="{190007D2-771C-4B0D-82B6-EF4EB4F8B961}" presName="vertSpace2b" presStyleCnt="0"/>
      <dgm:spPr/>
    </dgm:pt>
    <dgm:pt modelId="{3722D42B-BC0E-4BAF-A423-A630AD33BB59}" type="pres">
      <dgm:prSet presAssocID="{40DC0B3E-3695-4745-B2DE-D330960CE591}" presName="horz2" presStyleCnt="0"/>
      <dgm:spPr/>
    </dgm:pt>
    <dgm:pt modelId="{F3BF2FD3-6DCD-4A48-B01B-B4576F6ADACE}" type="pres">
      <dgm:prSet presAssocID="{40DC0B3E-3695-4745-B2DE-D330960CE591}" presName="horzSpace2" presStyleCnt="0"/>
      <dgm:spPr/>
    </dgm:pt>
    <dgm:pt modelId="{59F9CE0A-420B-4A8A-9665-21A09CE03663}" type="pres">
      <dgm:prSet presAssocID="{40DC0B3E-3695-4745-B2DE-D330960CE591}" presName="tx2" presStyleLbl="revTx" presStyleIdx="3" presStyleCnt="11"/>
      <dgm:spPr/>
    </dgm:pt>
    <dgm:pt modelId="{58728482-67E8-44BD-95A7-8416B30FA7D9}" type="pres">
      <dgm:prSet presAssocID="{40DC0B3E-3695-4745-B2DE-D330960CE591}" presName="vert2" presStyleCnt="0"/>
      <dgm:spPr/>
    </dgm:pt>
    <dgm:pt modelId="{8804EBAC-0F6F-4047-8C57-1F71570F8373}" type="pres">
      <dgm:prSet presAssocID="{40DC0B3E-3695-4745-B2DE-D330960CE591}" presName="thinLine2b" presStyleLbl="callout" presStyleIdx="2" presStyleCnt="10"/>
      <dgm:spPr/>
    </dgm:pt>
    <dgm:pt modelId="{6C84A068-479C-4682-BAD9-C1A34785B2B5}" type="pres">
      <dgm:prSet presAssocID="{40DC0B3E-3695-4745-B2DE-D330960CE591}" presName="vertSpace2b" presStyleCnt="0"/>
      <dgm:spPr/>
    </dgm:pt>
    <dgm:pt modelId="{D9FC0886-DBE5-4150-86F6-369C54015CA8}" type="pres">
      <dgm:prSet presAssocID="{C1D26144-AA22-40C9-83C4-E0DEB8EF16FD}" presName="horz2" presStyleCnt="0"/>
      <dgm:spPr/>
    </dgm:pt>
    <dgm:pt modelId="{346FA6C9-5907-46C3-A3AB-0AEEF24B5706}" type="pres">
      <dgm:prSet presAssocID="{C1D26144-AA22-40C9-83C4-E0DEB8EF16FD}" presName="horzSpace2" presStyleCnt="0"/>
      <dgm:spPr/>
    </dgm:pt>
    <dgm:pt modelId="{F7BEB50C-B547-4D4B-9D49-D4C78551DF63}" type="pres">
      <dgm:prSet presAssocID="{C1D26144-AA22-40C9-83C4-E0DEB8EF16FD}" presName="tx2" presStyleLbl="revTx" presStyleIdx="4" presStyleCnt="11"/>
      <dgm:spPr/>
    </dgm:pt>
    <dgm:pt modelId="{58CC6D94-AA2A-436F-B0EF-A3B7FDA95097}" type="pres">
      <dgm:prSet presAssocID="{C1D26144-AA22-40C9-83C4-E0DEB8EF16FD}" presName="vert2" presStyleCnt="0"/>
      <dgm:spPr/>
    </dgm:pt>
    <dgm:pt modelId="{8832DEE2-2B27-4ED2-830A-A56FDD45B5C0}" type="pres">
      <dgm:prSet presAssocID="{C1D26144-AA22-40C9-83C4-E0DEB8EF16FD}" presName="thinLine2b" presStyleLbl="callout" presStyleIdx="3" presStyleCnt="10"/>
      <dgm:spPr/>
    </dgm:pt>
    <dgm:pt modelId="{F120F096-FC18-4F49-AF0F-5006BDD87F07}" type="pres">
      <dgm:prSet presAssocID="{C1D26144-AA22-40C9-83C4-E0DEB8EF16FD}" presName="vertSpace2b" presStyleCnt="0"/>
      <dgm:spPr/>
    </dgm:pt>
    <dgm:pt modelId="{8729114D-0715-4DE1-8D3C-80FB28E9D4C1}" type="pres">
      <dgm:prSet presAssocID="{3CF6F35D-F3D8-4B9E-B2ED-1794FA6D79FA}" presName="horz2" presStyleCnt="0"/>
      <dgm:spPr/>
    </dgm:pt>
    <dgm:pt modelId="{80C6DC86-CA90-4294-9C45-6EF8F16F9FF9}" type="pres">
      <dgm:prSet presAssocID="{3CF6F35D-F3D8-4B9E-B2ED-1794FA6D79FA}" presName="horzSpace2" presStyleCnt="0"/>
      <dgm:spPr/>
    </dgm:pt>
    <dgm:pt modelId="{785CB792-466B-4E89-8209-4CCE9E8D8BFB}" type="pres">
      <dgm:prSet presAssocID="{3CF6F35D-F3D8-4B9E-B2ED-1794FA6D79FA}" presName="tx2" presStyleLbl="revTx" presStyleIdx="5" presStyleCnt="11"/>
      <dgm:spPr/>
    </dgm:pt>
    <dgm:pt modelId="{303AEA39-FA07-42AF-92AA-F9896B330590}" type="pres">
      <dgm:prSet presAssocID="{3CF6F35D-F3D8-4B9E-B2ED-1794FA6D79FA}" presName="vert2" presStyleCnt="0"/>
      <dgm:spPr/>
    </dgm:pt>
    <dgm:pt modelId="{DE83BD22-6C41-4726-86D6-E1CD94526DBC}" type="pres">
      <dgm:prSet presAssocID="{3CF6F35D-F3D8-4B9E-B2ED-1794FA6D79FA}" presName="thinLine2b" presStyleLbl="callout" presStyleIdx="4" presStyleCnt="10"/>
      <dgm:spPr/>
    </dgm:pt>
    <dgm:pt modelId="{0A219215-BBFB-4871-BEE0-712A7CBCEB3A}" type="pres">
      <dgm:prSet presAssocID="{3CF6F35D-F3D8-4B9E-B2ED-1794FA6D79FA}" presName="vertSpace2b" presStyleCnt="0"/>
      <dgm:spPr/>
    </dgm:pt>
    <dgm:pt modelId="{F4172154-3DE2-4B8C-9268-948D3A7BE2DE}" type="pres">
      <dgm:prSet presAssocID="{167053EA-AA38-4024-BC5D-A66D29054057}" presName="horz2" presStyleCnt="0"/>
      <dgm:spPr/>
    </dgm:pt>
    <dgm:pt modelId="{595B1942-F48A-4CD4-AEE6-3039A028770C}" type="pres">
      <dgm:prSet presAssocID="{167053EA-AA38-4024-BC5D-A66D29054057}" presName="horzSpace2" presStyleCnt="0"/>
      <dgm:spPr/>
    </dgm:pt>
    <dgm:pt modelId="{83BED6F8-688B-4932-8B65-2F4D3D51FD19}" type="pres">
      <dgm:prSet presAssocID="{167053EA-AA38-4024-BC5D-A66D29054057}" presName="tx2" presStyleLbl="revTx" presStyleIdx="6" presStyleCnt="11"/>
      <dgm:spPr/>
    </dgm:pt>
    <dgm:pt modelId="{54B85BB3-4942-4D5E-BF18-6D086C64F794}" type="pres">
      <dgm:prSet presAssocID="{167053EA-AA38-4024-BC5D-A66D29054057}" presName="vert2" presStyleCnt="0"/>
      <dgm:spPr/>
    </dgm:pt>
    <dgm:pt modelId="{0B8D29E1-0303-49B5-B37E-6BFB6C0292BA}" type="pres">
      <dgm:prSet presAssocID="{167053EA-AA38-4024-BC5D-A66D29054057}" presName="thinLine2b" presStyleLbl="callout" presStyleIdx="5" presStyleCnt="10"/>
      <dgm:spPr/>
    </dgm:pt>
    <dgm:pt modelId="{B27A1DBA-195E-41E4-9850-FC7ECE53D250}" type="pres">
      <dgm:prSet presAssocID="{167053EA-AA38-4024-BC5D-A66D29054057}" presName="vertSpace2b" presStyleCnt="0"/>
      <dgm:spPr/>
    </dgm:pt>
    <dgm:pt modelId="{7BAB1B15-2F9F-4110-B1A7-5CFDEB210C62}" type="pres">
      <dgm:prSet presAssocID="{EB05E782-91FC-4B64-8FA0-75BD2E2DEFA6}" presName="horz2" presStyleCnt="0"/>
      <dgm:spPr/>
    </dgm:pt>
    <dgm:pt modelId="{414B159F-D38C-4BEF-94A4-725EB398EA2F}" type="pres">
      <dgm:prSet presAssocID="{EB05E782-91FC-4B64-8FA0-75BD2E2DEFA6}" presName="horzSpace2" presStyleCnt="0"/>
      <dgm:spPr/>
    </dgm:pt>
    <dgm:pt modelId="{7AAB93F3-4ABF-47BF-8272-0414336307A6}" type="pres">
      <dgm:prSet presAssocID="{EB05E782-91FC-4B64-8FA0-75BD2E2DEFA6}" presName="tx2" presStyleLbl="revTx" presStyleIdx="7" presStyleCnt="11"/>
      <dgm:spPr/>
    </dgm:pt>
    <dgm:pt modelId="{E86A3A4F-8E7A-4DD7-BFF8-84DDEC157EA5}" type="pres">
      <dgm:prSet presAssocID="{EB05E782-91FC-4B64-8FA0-75BD2E2DEFA6}" presName="vert2" presStyleCnt="0"/>
      <dgm:spPr/>
    </dgm:pt>
    <dgm:pt modelId="{9095E065-DD6B-4AAD-88BF-A0D7A736B4BF}" type="pres">
      <dgm:prSet presAssocID="{EB05E782-91FC-4B64-8FA0-75BD2E2DEFA6}" presName="thinLine2b" presStyleLbl="callout" presStyleIdx="6" presStyleCnt="10"/>
      <dgm:spPr/>
    </dgm:pt>
    <dgm:pt modelId="{8CEF32A4-3F58-4E66-9B6B-0A0B333848F3}" type="pres">
      <dgm:prSet presAssocID="{EB05E782-91FC-4B64-8FA0-75BD2E2DEFA6}" presName="vertSpace2b" presStyleCnt="0"/>
      <dgm:spPr/>
    </dgm:pt>
    <dgm:pt modelId="{1708FA3B-201A-4807-A219-CCEDCE1F238B}" type="pres">
      <dgm:prSet presAssocID="{861CB652-15D5-4AD1-AF61-443767D8D562}" presName="horz2" presStyleCnt="0"/>
      <dgm:spPr/>
    </dgm:pt>
    <dgm:pt modelId="{066D895E-7A03-4CC9-A09B-1BA01552A976}" type="pres">
      <dgm:prSet presAssocID="{861CB652-15D5-4AD1-AF61-443767D8D562}" presName="horzSpace2" presStyleCnt="0"/>
      <dgm:spPr/>
    </dgm:pt>
    <dgm:pt modelId="{910F6595-4BD3-4B4B-A2B8-5C14B740AEE0}" type="pres">
      <dgm:prSet presAssocID="{861CB652-15D5-4AD1-AF61-443767D8D562}" presName="tx2" presStyleLbl="revTx" presStyleIdx="8" presStyleCnt="11"/>
      <dgm:spPr/>
    </dgm:pt>
    <dgm:pt modelId="{2263A0CE-BFFB-4E25-B098-9C9C3A4E2F1D}" type="pres">
      <dgm:prSet presAssocID="{861CB652-15D5-4AD1-AF61-443767D8D562}" presName="vert2" presStyleCnt="0"/>
      <dgm:spPr/>
    </dgm:pt>
    <dgm:pt modelId="{1517DF9B-683C-4451-B0EC-646BFEAFB2F4}" type="pres">
      <dgm:prSet presAssocID="{861CB652-15D5-4AD1-AF61-443767D8D562}" presName="thinLine2b" presStyleLbl="callout" presStyleIdx="7" presStyleCnt="10"/>
      <dgm:spPr/>
    </dgm:pt>
    <dgm:pt modelId="{A873D9B7-5885-4EC4-AFED-1314DB766471}" type="pres">
      <dgm:prSet presAssocID="{861CB652-15D5-4AD1-AF61-443767D8D562}" presName="vertSpace2b" presStyleCnt="0"/>
      <dgm:spPr/>
    </dgm:pt>
    <dgm:pt modelId="{4FE871DC-8B98-4792-984B-CEC2FCC18C29}" type="pres">
      <dgm:prSet presAssocID="{49FC6CBB-A2F2-496D-A3D3-DA32BFCD434E}" presName="horz2" presStyleCnt="0"/>
      <dgm:spPr/>
    </dgm:pt>
    <dgm:pt modelId="{9BB38E8A-52B5-44F3-995A-BD4B9F1D4BFB}" type="pres">
      <dgm:prSet presAssocID="{49FC6CBB-A2F2-496D-A3D3-DA32BFCD434E}" presName="horzSpace2" presStyleCnt="0"/>
      <dgm:spPr/>
    </dgm:pt>
    <dgm:pt modelId="{2FA5222E-0909-490B-9758-260C1D8F5B18}" type="pres">
      <dgm:prSet presAssocID="{49FC6CBB-A2F2-496D-A3D3-DA32BFCD434E}" presName="tx2" presStyleLbl="revTx" presStyleIdx="9" presStyleCnt="11"/>
      <dgm:spPr/>
    </dgm:pt>
    <dgm:pt modelId="{249F2EB4-E3D6-437D-9384-6DE4A68E8F16}" type="pres">
      <dgm:prSet presAssocID="{49FC6CBB-A2F2-496D-A3D3-DA32BFCD434E}" presName="vert2" presStyleCnt="0"/>
      <dgm:spPr/>
    </dgm:pt>
    <dgm:pt modelId="{F78B4BCD-26BE-43CD-808E-F2720AAF73D1}" type="pres">
      <dgm:prSet presAssocID="{49FC6CBB-A2F2-496D-A3D3-DA32BFCD434E}" presName="thinLine2b" presStyleLbl="callout" presStyleIdx="8" presStyleCnt="10"/>
      <dgm:spPr/>
    </dgm:pt>
    <dgm:pt modelId="{AB302F82-C67D-4FBA-AC29-1DA4E18DE6F3}" type="pres">
      <dgm:prSet presAssocID="{49FC6CBB-A2F2-496D-A3D3-DA32BFCD434E}" presName="vertSpace2b" presStyleCnt="0"/>
      <dgm:spPr/>
    </dgm:pt>
    <dgm:pt modelId="{D236B203-2BBE-4100-A6DF-A56BEA4F048F}" type="pres">
      <dgm:prSet presAssocID="{1F90B93A-9763-48A3-8A5D-13A8499B74E2}" presName="horz2" presStyleCnt="0"/>
      <dgm:spPr/>
    </dgm:pt>
    <dgm:pt modelId="{205C67B3-6D09-4BDB-8F88-D9D85AD41E82}" type="pres">
      <dgm:prSet presAssocID="{1F90B93A-9763-48A3-8A5D-13A8499B74E2}" presName="horzSpace2" presStyleCnt="0"/>
      <dgm:spPr/>
    </dgm:pt>
    <dgm:pt modelId="{534960F6-A497-4FA4-840A-1F92EBCDFA90}" type="pres">
      <dgm:prSet presAssocID="{1F90B93A-9763-48A3-8A5D-13A8499B74E2}" presName="tx2" presStyleLbl="revTx" presStyleIdx="10" presStyleCnt="11"/>
      <dgm:spPr/>
    </dgm:pt>
    <dgm:pt modelId="{E0436BA1-FEBB-4AAA-9985-6FC1CAC96763}" type="pres">
      <dgm:prSet presAssocID="{1F90B93A-9763-48A3-8A5D-13A8499B74E2}" presName="vert2" presStyleCnt="0"/>
      <dgm:spPr/>
    </dgm:pt>
    <dgm:pt modelId="{1CF32F42-7C88-4CF3-9386-DA53A5862701}" type="pres">
      <dgm:prSet presAssocID="{1F90B93A-9763-48A3-8A5D-13A8499B74E2}" presName="thinLine2b" presStyleLbl="callout" presStyleIdx="9" presStyleCnt="10"/>
      <dgm:spPr/>
    </dgm:pt>
    <dgm:pt modelId="{83A60A81-6CEF-4730-B62E-A33EDE578838}" type="pres">
      <dgm:prSet presAssocID="{1F90B93A-9763-48A3-8A5D-13A8499B74E2}" presName="vertSpace2b" presStyleCnt="0"/>
      <dgm:spPr/>
    </dgm:pt>
  </dgm:ptLst>
  <dgm:cxnLst>
    <dgm:cxn modelId="{2AC7A621-DCD4-45A7-BD90-C15F5B2872D2}" srcId="{A4E00418-B9BB-45E8-82A0-B6646FFA84E0}" destId="{167053EA-AA38-4024-BC5D-A66D29054057}" srcOrd="5" destOrd="0" parTransId="{F515AE3F-88EE-40DD-9857-00C44D20603E}" sibTransId="{4FE03F31-9912-48F7-97A5-BBC479E7B1E6}"/>
    <dgm:cxn modelId="{A7FD6E27-9087-47AA-9788-9118C19E4940}" srcId="{A4E00418-B9BB-45E8-82A0-B6646FFA84E0}" destId="{40DC0B3E-3695-4745-B2DE-D330960CE591}" srcOrd="2" destOrd="0" parTransId="{FB74F25D-A470-4C88-9017-918B63CD6E73}" sibTransId="{B81D3DA6-14B3-4296-AE27-E960CD2ACFDB}"/>
    <dgm:cxn modelId="{BB3B3228-48F5-4BE3-AA60-11390339D5B5}" srcId="{A4E00418-B9BB-45E8-82A0-B6646FFA84E0}" destId="{D61F0F4E-3151-4C00-927C-15D3F83660C1}" srcOrd="0" destOrd="0" parTransId="{BCAEDEF6-A84E-487E-A39E-6D7135421C0A}" sibTransId="{12B413FB-BA69-43C2-974F-F03870525C90}"/>
    <dgm:cxn modelId="{1868BA32-2477-48B1-80F7-1F26177D3012}" type="presOf" srcId="{C1D26144-AA22-40C9-83C4-E0DEB8EF16FD}" destId="{F7BEB50C-B547-4D4B-9D49-D4C78551DF63}" srcOrd="0" destOrd="0" presId="urn:microsoft.com/office/officeart/2008/layout/LinedList"/>
    <dgm:cxn modelId="{EC06B938-4204-42C3-9527-DBC67E3610E9}" srcId="{F17F5151-6A06-4805-B849-92F59CFEE279}" destId="{A4E00418-B9BB-45E8-82A0-B6646FFA84E0}" srcOrd="0" destOrd="0" parTransId="{0DC3600A-14D3-4868-95F3-261C129EF787}" sibTransId="{1DD2F4AE-3DAE-4038-B4C7-702CD6E3EBC9}"/>
    <dgm:cxn modelId="{0B1B543E-F472-4207-9F1A-A4BFFFB64E10}" type="presOf" srcId="{3CF6F35D-F3D8-4B9E-B2ED-1794FA6D79FA}" destId="{785CB792-466B-4E89-8209-4CCE9E8D8BFB}" srcOrd="0" destOrd="0" presId="urn:microsoft.com/office/officeart/2008/layout/LinedList"/>
    <dgm:cxn modelId="{218AD24A-615E-4D54-A47B-98E604E0FCC7}" srcId="{A4E00418-B9BB-45E8-82A0-B6646FFA84E0}" destId="{1F90B93A-9763-48A3-8A5D-13A8499B74E2}" srcOrd="9" destOrd="0" parTransId="{F2B66797-763A-4E67-BBE1-4FD81125F775}" sibTransId="{BBC94E19-FA7E-4B72-869C-433A5D217C6E}"/>
    <dgm:cxn modelId="{8C61596D-42F9-4443-8C44-5ABA13918D56}" srcId="{A4E00418-B9BB-45E8-82A0-B6646FFA84E0}" destId="{49FC6CBB-A2F2-496D-A3D3-DA32BFCD434E}" srcOrd="8" destOrd="0" parTransId="{00CBDDD4-C5D3-443C-A5E4-3A4475D3EB7F}" sibTransId="{4BA399FF-110A-43B9-9BEF-9DE54AF4A912}"/>
    <dgm:cxn modelId="{ECD9E175-7D5F-4BC8-A9A6-FA216564162F}" type="presOf" srcId="{A4E00418-B9BB-45E8-82A0-B6646FFA84E0}" destId="{9BC71068-E585-4CB1-AD7F-F5F666F15468}" srcOrd="0" destOrd="0" presId="urn:microsoft.com/office/officeart/2008/layout/LinedList"/>
    <dgm:cxn modelId="{4D3CD777-A072-4473-BF56-B327F4ED57A6}" srcId="{A4E00418-B9BB-45E8-82A0-B6646FFA84E0}" destId="{C1D26144-AA22-40C9-83C4-E0DEB8EF16FD}" srcOrd="3" destOrd="0" parTransId="{E6FF3A2E-3CDB-401A-A1AA-41C72B771971}" sibTransId="{75E5FC45-52B4-44D9-BA88-30E8572E62C2}"/>
    <dgm:cxn modelId="{20903E59-F3B5-4597-BD79-E723977A7CA7}" srcId="{A4E00418-B9BB-45E8-82A0-B6646FFA84E0}" destId="{EB05E782-91FC-4B64-8FA0-75BD2E2DEFA6}" srcOrd="6" destOrd="0" parTransId="{F0A58948-0FB4-4A33-B564-220580FA06DC}" sibTransId="{4989F771-EDCC-43E7-94FF-FF8498FCFCF5}"/>
    <dgm:cxn modelId="{6D86397E-FFCA-456E-9808-3FDA8369AFF3}" type="presOf" srcId="{F17F5151-6A06-4805-B849-92F59CFEE279}" destId="{6717F5A8-C096-493A-AE47-3C9941E1DD23}" srcOrd="0" destOrd="0" presId="urn:microsoft.com/office/officeart/2008/layout/LinedList"/>
    <dgm:cxn modelId="{5468418D-0B44-4631-B06F-4117CF721F1D}" type="presOf" srcId="{EB05E782-91FC-4B64-8FA0-75BD2E2DEFA6}" destId="{7AAB93F3-4ABF-47BF-8272-0414336307A6}" srcOrd="0" destOrd="0" presId="urn:microsoft.com/office/officeart/2008/layout/LinedList"/>
    <dgm:cxn modelId="{905CC28D-5F73-4637-842C-38231F9B5B56}" srcId="{A4E00418-B9BB-45E8-82A0-B6646FFA84E0}" destId="{3CF6F35D-F3D8-4B9E-B2ED-1794FA6D79FA}" srcOrd="4" destOrd="0" parTransId="{9CA01566-9C3C-4428-B5CC-BAEF20F0B511}" sibTransId="{036AC2AA-AA4C-42D8-B4D5-E7C221EE6715}"/>
    <dgm:cxn modelId="{F0792B8E-43A6-40DC-A9A5-59906E1EE39D}" type="presOf" srcId="{190007D2-771C-4B0D-82B6-EF4EB4F8B961}" destId="{3D03A556-E2A8-4BD0-B0F7-AF74CA66492D}" srcOrd="0" destOrd="0" presId="urn:microsoft.com/office/officeart/2008/layout/LinedList"/>
    <dgm:cxn modelId="{6929459D-6E93-41C8-BF0D-9662A79207EB}" type="presOf" srcId="{167053EA-AA38-4024-BC5D-A66D29054057}" destId="{83BED6F8-688B-4932-8B65-2F4D3D51FD19}" srcOrd="0" destOrd="0" presId="urn:microsoft.com/office/officeart/2008/layout/LinedList"/>
    <dgm:cxn modelId="{21E73CA1-DCC1-4143-B560-1D02A104D7F3}" type="presOf" srcId="{1F90B93A-9763-48A3-8A5D-13A8499B74E2}" destId="{534960F6-A497-4FA4-840A-1F92EBCDFA90}" srcOrd="0" destOrd="0" presId="urn:microsoft.com/office/officeart/2008/layout/LinedList"/>
    <dgm:cxn modelId="{D4ED49A1-C8C2-4206-903A-B7D2BD7D1F4E}" srcId="{A4E00418-B9BB-45E8-82A0-B6646FFA84E0}" destId="{190007D2-771C-4B0D-82B6-EF4EB4F8B961}" srcOrd="1" destOrd="0" parTransId="{F7AFE0DB-1B26-4A3B-B418-17717B85275E}" sibTransId="{66D4C68E-DC23-4133-9F1B-31DCEB7565BC}"/>
    <dgm:cxn modelId="{A4F018A3-95DD-4DCB-B78E-781A791E5ACA}" type="presOf" srcId="{40DC0B3E-3695-4745-B2DE-D330960CE591}" destId="{59F9CE0A-420B-4A8A-9665-21A09CE03663}" srcOrd="0" destOrd="0" presId="urn:microsoft.com/office/officeart/2008/layout/LinedList"/>
    <dgm:cxn modelId="{072ED3A7-BA8B-4505-A5A0-9A803F93BFDC}" type="presOf" srcId="{D61F0F4E-3151-4C00-927C-15D3F83660C1}" destId="{DC872D22-FA4A-446F-A2D8-6DF1E754E04D}" srcOrd="0" destOrd="0" presId="urn:microsoft.com/office/officeart/2008/layout/LinedList"/>
    <dgm:cxn modelId="{69D5E1B0-8943-4AC7-9505-331B81D15C17}" type="presOf" srcId="{861CB652-15D5-4AD1-AF61-443767D8D562}" destId="{910F6595-4BD3-4B4B-A2B8-5C14B740AEE0}" srcOrd="0" destOrd="0" presId="urn:microsoft.com/office/officeart/2008/layout/LinedList"/>
    <dgm:cxn modelId="{57F6E1F2-E658-423F-8C0B-7A11C3A8B2E0}" srcId="{A4E00418-B9BB-45E8-82A0-B6646FFA84E0}" destId="{861CB652-15D5-4AD1-AF61-443767D8D562}" srcOrd="7" destOrd="0" parTransId="{905F19A0-090C-4289-A4AA-0E44BA733B66}" sibTransId="{E9E9B633-661E-4EA7-A46D-D9A64FBC8704}"/>
    <dgm:cxn modelId="{26922CF3-9B91-4EAC-9F6E-E4937CE1E7E0}" type="presOf" srcId="{49FC6CBB-A2F2-496D-A3D3-DA32BFCD434E}" destId="{2FA5222E-0909-490B-9758-260C1D8F5B18}" srcOrd="0" destOrd="0" presId="urn:microsoft.com/office/officeart/2008/layout/LinedList"/>
    <dgm:cxn modelId="{0902DCCB-AFA7-44D2-AB0B-2038E3A4A373}" type="presParOf" srcId="{6717F5A8-C096-493A-AE47-3C9941E1DD23}" destId="{D645DF49-3B4B-4E1C-B2F6-886594B91858}" srcOrd="0" destOrd="0" presId="urn:microsoft.com/office/officeart/2008/layout/LinedList"/>
    <dgm:cxn modelId="{5B91D743-B2A3-43F9-8A1B-E7DFE8E2EAA9}" type="presParOf" srcId="{6717F5A8-C096-493A-AE47-3C9941E1DD23}" destId="{233F08D4-12D2-4613-A6B1-384C839F63AC}" srcOrd="1" destOrd="0" presId="urn:microsoft.com/office/officeart/2008/layout/LinedList"/>
    <dgm:cxn modelId="{E6775CDF-6FBE-4674-8BC8-D9136A048C63}" type="presParOf" srcId="{233F08D4-12D2-4613-A6B1-384C839F63AC}" destId="{9BC71068-E585-4CB1-AD7F-F5F666F15468}" srcOrd="0" destOrd="0" presId="urn:microsoft.com/office/officeart/2008/layout/LinedList"/>
    <dgm:cxn modelId="{274BD237-5942-4DAB-8920-036BF13EC196}" type="presParOf" srcId="{233F08D4-12D2-4613-A6B1-384C839F63AC}" destId="{9A9E7897-A2F9-49B8-A5D1-82F86030E37F}" srcOrd="1" destOrd="0" presId="urn:microsoft.com/office/officeart/2008/layout/LinedList"/>
    <dgm:cxn modelId="{03B7CD3A-C2DD-451A-A62A-83F8FCC698E9}" type="presParOf" srcId="{9A9E7897-A2F9-49B8-A5D1-82F86030E37F}" destId="{1E310A81-F2B6-4C94-B9BA-960B40A21011}" srcOrd="0" destOrd="0" presId="urn:microsoft.com/office/officeart/2008/layout/LinedList"/>
    <dgm:cxn modelId="{5B0F87BA-BE2F-4C97-A639-A96ED76E98CB}" type="presParOf" srcId="{9A9E7897-A2F9-49B8-A5D1-82F86030E37F}" destId="{DE958610-ED97-443F-B849-16257006917A}" srcOrd="1" destOrd="0" presId="urn:microsoft.com/office/officeart/2008/layout/LinedList"/>
    <dgm:cxn modelId="{8A973482-0B83-412F-B85E-8D18E25BA94D}" type="presParOf" srcId="{DE958610-ED97-443F-B849-16257006917A}" destId="{5D56458C-6737-49C5-B22F-5CC061DEF44F}" srcOrd="0" destOrd="0" presId="urn:microsoft.com/office/officeart/2008/layout/LinedList"/>
    <dgm:cxn modelId="{50EDE239-2FDE-44E9-B46F-0AAD0DB0E4C2}" type="presParOf" srcId="{DE958610-ED97-443F-B849-16257006917A}" destId="{DC872D22-FA4A-446F-A2D8-6DF1E754E04D}" srcOrd="1" destOrd="0" presId="urn:microsoft.com/office/officeart/2008/layout/LinedList"/>
    <dgm:cxn modelId="{0F589BC1-A09D-450C-95DC-4890F6FFDFED}" type="presParOf" srcId="{DE958610-ED97-443F-B849-16257006917A}" destId="{F74CC3C3-54FC-422B-A645-72C58AACC880}" srcOrd="2" destOrd="0" presId="urn:microsoft.com/office/officeart/2008/layout/LinedList"/>
    <dgm:cxn modelId="{CDD1183E-D3E9-4669-96DC-98083161033C}" type="presParOf" srcId="{9A9E7897-A2F9-49B8-A5D1-82F86030E37F}" destId="{8256FE96-E070-475F-84CC-BCF512E84458}" srcOrd="2" destOrd="0" presId="urn:microsoft.com/office/officeart/2008/layout/LinedList"/>
    <dgm:cxn modelId="{0105E4F1-76E5-4390-B5DF-03D3AB7D1C88}" type="presParOf" srcId="{9A9E7897-A2F9-49B8-A5D1-82F86030E37F}" destId="{F42334FF-5AB3-422E-A51F-C846D3EEF843}" srcOrd="3" destOrd="0" presId="urn:microsoft.com/office/officeart/2008/layout/LinedList"/>
    <dgm:cxn modelId="{2076C949-4B58-42B8-9FF4-CC11F185C050}" type="presParOf" srcId="{9A9E7897-A2F9-49B8-A5D1-82F86030E37F}" destId="{32368343-880C-4084-8019-E347231C59BA}" srcOrd="4" destOrd="0" presId="urn:microsoft.com/office/officeart/2008/layout/LinedList"/>
    <dgm:cxn modelId="{500B2C26-A2B6-4D8E-BDDC-130F3DCBC36D}" type="presParOf" srcId="{32368343-880C-4084-8019-E347231C59BA}" destId="{A36D2686-55C0-4631-A9D3-6E252F4B801B}" srcOrd="0" destOrd="0" presId="urn:microsoft.com/office/officeart/2008/layout/LinedList"/>
    <dgm:cxn modelId="{2F357C54-0642-4711-B2EE-4C44E5E649AB}" type="presParOf" srcId="{32368343-880C-4084-8019-E347231C59BA}" destId="{3D03A556-E2A8-4BD0-B0F7-AF74CA66492D}" srcOrd="1" destOrd="0" presId="urn:microsoft.com/office/officeart/2008/layout/LinedList"/>
    <dgm:cxn modelId="{436F6B13-30E1-496F-82D1-4C2880B5621E}" type="presParOf" srcId="{32368343-880C-4084-8019-E347231C59BA}" destId="{26BC235F-D566-495C-8CE2-B4243930EC5A}" srcOrd="2" destOrd="0" presId="urn:microsoft.com/office/officeart/2008/layout/LinedList"/>
    <dgm:cxn modelId="{79DC827E-4B55-440A-947A-D0E444E20324}" type="presParOf" srcId="{9A9E7897-A2F9-49B8-A5D1-82F86030E37F}" destId="{37C69811-803D-473E-B188-233EFEC443CC}" srcOrd="5" destOrd="0" presId="urn:microsoft.com/office/officeart/2008/layout/LinedList"/>
    <dgm:cxn modelId="{0071378B-48E8-4D6D-A2CF-88911F3D41A6}" type="presParOf" srcId="{9A9E7897-A2F9-49B8-A5D1-82F86030E37F}" destId="{4AB82B12-3E96-4868-A33E-41019EE93F81}" srcOrd="6" destOrd="0" presId="urn:microsoft.com/office/officeart/2008/layout/LinedList"/>
    <dgm:cxn modelId="{D0E9B004-EF96-486F-AA04-ECE0352A5BFD}" type="presParOf" srcId="{9A9E7897-A2F9-49B8-A5D1-82F86030E37F}" destId="{3722D42B-BC0E-4BAF-A423-A630AD33BB59}" srcOrd="7" destOrd="0" presId="urn:microsoft.com/office/officeart/2008/layout/LinedList"/>
    <dgm:cxn modelId="{90777A86-1A78-4106-B8E0-989D49A6A95D}" type="presParOf" srcId="{3722D42B-BC0E-4BAF-A423-A630AD33BB59}" destId="{F3BF2FD3-6DCD-4A48-B01B-B4576F6ADACE}" srcOrd="0" destOrd="0" presId="urn:microsoft.com/office/officeart/2008/layout/LinedList"/>
    <dgm:cxn modelId="{42574117-9C9B-4E77-A53B-45B03491D8C2}" type="presParOf" srcId="{3722D42B-BC0E-4BAF-A423-A630AD33BB59}" destId="{59F9CE0A-420B-4A8A-9665-21A09CE03663}" srcOrd="1" destOrd="0" presId="urn:microsoft.com/office/officeart/2008/layout/LinedList"/>
    <dgm:cxn modelId="{5BB37168-09E9-4B1F-8B56-CE6BEB825CCE}" type="presParOf" srcId="{3722D42B-BC0E-4BAF-A423-A630AD33BB59}" destId="{58728482-67E8-44BD-95A7-8416B30FA7D9}" srcOrd="2" destOrd="0" presId="urn:microsoft.com/office/officeart/2008/layout/LinedList"/>
    <dgm:cxn modelId="{8E52A6EE-DE69-4E79-80BA-E088D5896697}" type="presParOf" srcId="{9A9E7897-A2F9-49B8-A5D1-82F86030E37F}" destId="{8804EBAC-0F6F-4047-8C57-1F71570F8373}" srcOrd="8" destOrd="0" presId="urn:microsoft.com/office/officeart/2008/layout/LinedList"/>
    <dgm:cxn modelId="{45F0E25B-4598-43BC-A480-99D26AE46E6A}" type="presParOf" srcId="{9A9E7897-A2F9-49B8-A5D1-82F86030E37F}" destId="{6C84A068-479C-4682-BAD9-C1A34785B2B5}" srcOrd="9" destOrd="0" presId="urn:microsoft.com/office/officeart/2008/layout/LinedList"/>
    <dgm:cxn modelId="{B359EA57-00F6-4F72-8D19-745C35771AB0}" type="presParOf" srcId="{9A9E7897-A2F9-49B8-A5D1-82F86030E37F}" destId="{D9FC0886-DBE5-4150-86F6-369C54015CA8}" srcOrd="10" destOrd="0" presId="urn:microsoft.com/office/officeart/2008/layout/LinedList"/>
    <dgm:cxn modelId="{79C2090B-F3C1-48F2-BECB-527F7DD13FC1}" type="presParOf" srcId="{D9FC0886-DBE5-4150-86F6-369C54015CA8}" destId="{346FA6C9-5907-46C3-A3AB-0AEEF24B5706}" srcOrd="0" destOrd="0" presId="urn:microsoft.com/office/officeart/2008/layout/LinedList"/>
    <dgm:cxn modelId="{C127E6A7-F7F9-40C2-803E-CEFCAF55EFDE}" type="presParOf" srcId="{D9FC0886-DBE5-4150-86F6-369C54015CA8}" destId="{F7BEB50C-B547-4D4B-9D49-D4C78551DF63}" srcOrd="1" destOrd="0" presId="urn:microsoft.com/office/officeart/2008/layout/LinedList"/>
    <dgm:cxn modelId="{65933C7C-A439-4335-9C9F-C9007F13FA53}" type="presParOf" srcId="{D9FC0886-DBE5-4150-86F6-369C54015CA8}" destId="{58CC6D94-AA2A-436F-B0EF-A3B7FDA95097}" srcOrd="2" destOrd="0" presId="urn:microsoft.com/office/officeart/2008/layout/LinedList"/>
    <dgm:cxn modelId="{3AEC5E44-D318-4F22-8365-D3986194AE3B}" type="presParOf" srcId="{9A9E7897-A2F9-49B8-A5D1-82F86030E37F}" destId="{8832DEE2-2B27-4ED2-830A-A56FDD45B5C0}" srcOrd="11" destOrd="0" presId="urn:microsoft.com/office/officeart/2008/layout/LinedList"/>
    <dgm:cxn modelId="{A9740E64-F762-45AA-AFB7-3A39AB76B7CC}" type="presParOf" srcId="{9A9E7897-A2F9-49B8-A5D1-82F86030E37F}" destId="{F120F096-FC18-4F49-AF0F-5006BDD87F07}" srcOrd="12" destOrd="0" presId="urn:microsoft.com/office/officeart/2008/layout/LinedList"/>
    <dgm:cxn modelId="{EE2FD49B-4235-4AD9-A232-E91BA8E75D64}" type="presParOf" srcId="{9A9E7897-A2F9-49B8-A5D1-82F86030E37F}" destId="{8729114D-0715-4DE1-8D3C-80FB28E9D4C1}" srcOrd="13" destOrd="0" presId="urn:microsoft.com/office/officeart/2008/layout/LinedList"/>
    <dgm:cxn modelId="{24548070-A7C1-46B9-AE36-63AEB78749F8}" type="presParOf" srcId="{8729114D-0715-4DE1-8D3C-80FB28E9D4C1}" destId="{80C6DC86-CA90-4294-9C45-6EF8F16F9FF9}" srcOrd="0" destOrd="0" presId="urn:microsoft.com/office/officeart/2008/layout/LinedList"/>
    <dgm:cxn modelId="{A95B17D2-5243-4959-A80F-2901DCBA0898}" type="presParOf" srcId="{8729114D-0715-4DE1-8D3C-80FB28E9D4C1}" destId="{785CB792-466B-4E89-8209-4CCE9E8D8BFB}" srcOrd="1" destOrd="0" presId="urn:microsoft.com/office/officeart/2008/layout/LinedList"/>
    <dgm:cxn modelId="{2303E6A0-CA03-40D9-BFE4-7E721700B36B}" type="presParOf" srcId="{8729114D-0715-4DE1-8D3C-80FB28E9D4C1}" destId="{303AEA39-FA07-42AF-92AA-F9896B330590}" srcOrd="2" destOrd="0" presId="urn:microsoft.com/office/officeart/2008/layout/LinedList"/>
    <dgm:cxn modelId="{20AFE83A-A972-49B8-8587-57AA4B448196}" type="presParOf" srcId="{9A9E7897-A2F9-49B8-A5D1-82F86030E37F}" destId="{DE83BD22-6C41-4726-86D6-E1CD94526DBC}" srcOrd="14" destOrd="0" presId="urn:microsoft.com/office/officeart/2008/layout/LinedList"/>
    <dgm:cxn modelId="{FC5C4484-7302-4627-9096-658BA76E2632}" type="presParOf" srcId="{9A9E7897-A2F9-49B8-A5D1-82F86030E37F}" destId="{0A219215-BBFB-4871-BEE0-712A7CBCEB3A}" srcOrd="15" destOrd="0" presId="urn:microsoft.com/office/officeart/2008/layout/LinedList"/>
    <dgm:cxn modelId="{148D3048-ADAD-4E80-ADF1-C1F1D6FB43A7}" type="presParOf" srcId="{9A9E7897-A2F9-49B8-A5D1-82F86030E37F}" destId="{F4172154-3DE2-4B8C-9268-948D3A7BE2DE}" srcOrd="16" destOrd="0" presId="urn:microsoft.com/office/officeart/2008/layout/LinedList"/>
    <dgm:cxn modelId="{CC08336E-0892-45B6-8A8E-BAFA5C88A443}" type="presParOf" srcId="{F4172154-3DE2-4B8C-9268-948D3A7BE2DE}" destId="{595B1942-F48A-4CD4-AEE6-3039A028770C}" srcOrd="0" destOrd="0" presId="urn:microsoft.com/office/officeart/2008/layout/LinedList"/>
    <dgm:cxn modelId="{F14663C7-A8A8-4325-BC67-276FADED79B0}" type="presParOf" srcId="{F4172154-3DE2-4B8C-9268-948D3A7BE2DE}" destId="{83BED6F8-688B-4932-8B65-2F4D3D51FD19}" srcOrd="1" destOrd="0" presId="urn:microsoft.com/office/officeart/2008/layout/LinedList"/>
    <dgm:cxn modelId="{6B83B121-21DE-4F46-9E4A-4F4EC4D90BD4}" type="presParOf" srcId="{F4172154-3DE2-4B8C-9268-948D3A7BE2DE}" destId="{54B85BB3-4942-4D5E-BF18-6D086C64F794}" srcOrd="2" destOrd="0" presId="urn:microsoft.com/office/officeart/2008/layout/LinedList"/>
    <dgm:cxn modelId="{AFBF6031-329C-4DE6-B41C-3E838658D55A}" type="presParOf" srcId="{9A9E7897-A2F9-49B8-A5D1-82F86030E37F}" destId="{0B8D29E1-0303-49B5-B37E-6BFB6C0292BA}" srcOrd="17" destOrd="0" presId="urn:microsoft.com/office/officeart/2008/layout/LinedList"/>
    <dgm:cxn modelId="{2C6A251F-5FFC-4AAA-BADF-E52BFD56C18C}" type="presParOf" srcId="{9A9E7897-A2F9-49B8-A5D1-82F86030E37F}" destId="{B27A1DBA-195E-41E4-9850-FC7ECE53D250}" srcOrd="18" destOrd="0" presId="urn:microsoft.com/office/officeart/2008/layout/LinedList"/>
    <dgm:cxn modelId="{061AD454-C8AD-4516-A906-F17E5F612107}" type="presParOf" srcId="{9A9E7897-A2F9-49B8-A5D1-82F86030E37F}" destId="{7BAB1B15-2F9F-4110-B1A7-5CFDEB210C62}" srcOrd="19" destOrd="0" presId="urn:microsoft.com/office/officeart/2008/layout/LinedList"/>
    <dgm:cxn modelId="{6D6199D0-5AF1-4FB2-A7E9-7BBF1C359D9D}" type="presParOf" srcId="{7BAB1B15-2F9F-4110-B1A7-5CFDEB210C62}" destId="{414B159F-D38C-4BEF-94A4-725EB398EA2F}" srcOrd="0" destOrd="0" presId="urn:microsoft.com/office/officeart/2008/layout/LinedList"/>
    <dgm:cxn modelId="{6E5AA621-9E1F-490E-A462-9974065DC3AB}" type="presParOf" srcId="{7BAB1B15-2F9F-4110-B1A7-5CFDEB210C62}" destId="{7AAB93F3-4ABF-47BF-8272-0414336307A6}" srcOrd="1" destOrd="0" presId="urn:microsoft.com/office/officeart/2008/layout/LinedList"/>
    <dgm:cxn modelId="{55C44379-250F-4772-8240-3DB5D079FE74}" type="presParOf" srcId="{7BAB1B15-2F9F-4110-B1A7-5CFDEB210C62}" destId="{E86A3A4F-8E7A-4DD7-BFF8-84DDEC157EA5}" srcOrd="2" destOrd="0" presId="urn:microsoft.com/office/officeart/2008/layout/LinedList"/>
    <dgm:cxn modelId="{0061B9D1-7B3E-476A-9D98-855961B63735}" type="presParOf" srcId="{9A9E7897-A2F9-49B8-A5D1-82F86030E37F}" destId="{9095E065-DD6B-4AAD-88BF-A0D7A736B4BF}" srcOrd="20" destOrd="0" presId="urn:microsoft.com/office/officeart/2008/layout/LinedList"/>
    <dgm:cxn modelId="{31C7087D-B77D-460A-A790-C1DC411EE6D8}" type="presParOf" srcId="{9A9E7897-A2F9-49B8-A5D1-82F86030E37F}" destId="{8CEF32A4-3F58-4E66-9B6B-0A0B333848F3}" srcOrd="21" destOrd="0" presId="urn:microsoft.com/office/officeart/2008/layout/LinedList"/>
    <dgm:cxn modelId="{505DBBA4-DF75-40E9-819D-370B102B1275}" type="presParOf" srcId="{9A9E7897-A2F9-49B8-A5D1-82F86030E37F}" destId="{1708FA3B-201A-4807-A219-CCEDCE1F238B}" srcOrd="22" destOrd="0" presId="urn:microsoft.com/office/officeart/2008/layout/LinedList"/>
    <dgm:cxn modelId="{48995EF6-E9A2-4C61-9E4B-CF2AF5FB03BE}" type="presParOf" srcId="{1708FA3B-201A-4807-A219-CCEDCE1F238B}" destId="{066D895E-7A03-4CC9-A09B-1BA01552A976}" srcOrd="0" destOrd="0" presId="urn:microsoft.com/office/officeart/2008/layout/LinedList"/>
    <dgm:cxn modelId="{BFCC513E-6A8B-48CE-BE59-EE77FAA75710}" type="presParOf" srcId="{1708FA3B-201A-4807-A219-CCEDCE1F238B}" destId="{910F6595-4BD3-4B4B-A2B8-5C14B740AEE0}" srcOrd="1" destOrd="0" presId="urn:microsoft.com/office/officeart/2008/layout/LinedList"/>
    <dgm:cxn modelId="{73195018-3247-4FB8-B2D7-7C2428854732}" type="presParOf" srcId="{1708FA3B-201A-4807-A219-CCEDCE1F238B}" destId="{2263A0CE-BFFB-4E25-B098-9C9C3A4E2F1D}" srcOrd="2" destOrd="0" presId="urn:microsoft.com/office/officeart/2008/layout/LinedList"/>
    <dgm:cxn modelId="{B492AF1F-1490-437F-8DD4-ADC65E0F33BB}" type="presParOf" srcId="{9A9E7897-A2F9-49B8-A5D1-82F86030E37F}" destId="{1517DF9B-683C-4451-B0EC-646BFEAFB2F4}" srcOrd="23" destOrd="0" presId="urn:microsoft.com/office/officeart/2008/layout/LinedList"/>
    <dgm:cxn modelId="{51FECFFF-40B5-4902-B21B-B16A44EEA0E8}" type="presParOf" srcId="{9A9E7897-A2F9-49B8-A5D1-82F86030E37F}" destId="{A873D9B7-5885-4EC4-AFED-1314DB766471}" srcOrd="24" destOrd="0" presId="urn:microsoft.com/office/officeart/2008/layout/LinedList"/>
    <dgm:cxn modelId="{8C463C75-2D34-4DC3-9956-262B700CD9A1}" type="presParOf" srcId="{9A9E7897-A2F9-49B8-A5D1-82F86030E37F}" destId="{4FE871DC-8B98-4792-984B-CEC2FCC18C29}" srcOrd="25" destOrd="0" presId="urn:microsoft.com/office/officeart/2008/layout/LinedList"/>
    <dgm:cxn modelId="{3B747CF3-7233-425D-8072-07FEC908C3C5}" type="presParOf" srcId="{4FE871DC-8B98-4792-984B-CEC2FCC18C29}" destId="{9BB38E8A-52B5-44F3-995A-BD4B9F1D4BFB}" srcOrd="0" destOrd="0" presId="urn:microsoft.com/office/officeart/2008/layout/LinedList"/>
    <dgm:cxn modelId="{B40B8B23-9D27-4E7F-9555-02CE845BE608}" type="presParOf" srcId="{4FE871DC-8B98-4792-984B-CEC2FCC18C29}" destId="{2FA5222E-0909-490B-9758-260C1D8F5B18}" srcOrd="1" destOrd="0" presId="urn:microsoft.com/office/officeart/2008/layout/LinedList"/>
    <dgm:cxn modelId="{595D796D-6C75-4492-BD5C-05AC6D4D015D}" type="presParOf" srcId="{4FE871DC-8B98-4792-984B-CEC2FCC18C29}" destId="{249F2EB4-E3D6-437D-9384-6DE4A68E8F16}" srcOrd="2" destOrd="0" presId="urn:microsoft.com/office/officeart/2008/layout/LinedList"/>
    <dgm:cxn modelId="{123EB638-5542-4CB9-A262-4FF4CEC1361E}" type="presParOf" srcId="{9A9E7897-A2F9-49B8-A5D1-82F86030E37F}" destId="{F78B4BCD-26BE-43CD-808E-F2720AAF73D1}" srcOrd="26" destOrd="0" presId="urn:microsoft.com/office/officeart/2008/layout/LinedList"/>
    <dgm:cxn modelId="{C76347C1-5F09-4B9A-84D3-44A0505FD09E}" type="presParOf" srcId="{9A9E7897-A2F9-49B8-A5D1-82F86030E37F}" destId="{AB302F82-C67D-4FBA-AC29-1DA4E18DE6F3}" srcOrd="27" destOrd="0" presId="urn:microsoft.com/office/officeart/2008/layout/LinedList"/>
    <dgm:cxn modelId="{6018C44C-9735-4272-8BE6-8661405071F8}" type="presParOf" srcId="{9A9E7897-A2F9-49B8-A5D1-82F86030E37F}" destId="{D236B203-2BBE-4100-A6DF-A56BEA4F048F}" srcOrd="28" destOrd="0" presId="urn:microsoft.com/office/officeart/2008/layout/LinedList"/>
    <dgm:cxn modelId="{04CB0022-39E3-4347-9BFB-E9AC57E33309}" type="presParOf" srcId="{D236B203-2BBE-4100-A6DF-A56BEA4F048F}" destId="{205C67B3-6D09-4BDB-8F88-D9D85AD41E82}" srcOrd="0" destOrd="0" presId="urn:microsoft.com/office/officeart/2008/layout/LinedList"/>
    <dgm:cxn modelId="{7B664766-5ACA-4221-896E-713C8A749655}" type="presParOf" srcId="{D236B203-2BBE-4100-A6DF-A56BEA4F048F}" destId="{534960F6-A497-4FA4-840A-1F92EBCDFA90}" srcOrd="1" destOrd="0" presId="urn:microsoft.com/office/officeart/2008/layout/LinedList"/>
    <dgm:cxn modelId="{BE6FF775-045A-40E2-A8BE-1618FC59538A}" type="presParOf" srcId="{D236B203-2BBE-4100-A6DF-A56BEA4F048F}" destId="{E0436BA1-FEBB-4AAA-9985-6FC1CAC96763}" srcOrd="2" destOrd="0" presId="urn:microsoft.com/office/officeart/2008/layout/LinedList"/>
    <dgm:cxn modelId="{9EB63BA5-92B7-4D73-8C44-0D005F3C6DAB}" type="presParOf" srcId="{9A9E7897-A2F9-49B8-A5D1-82F86030E37F}" destId="{1CF32F42-7C88-4CF3-9386-DA53A5862701}" srcOrd="29" destOrd="0" presId="urn:microsoft.com/office/officeart/2008/layout/LinedList"/>
    <dgm:cxn modelId="{E02361B0-8EB9-4A61-B303-C8284B809F1A}" type="presParOf" srcId="{9A9E7897-A2F9-49B8-A5D1-82F86030E37F}" destId="{83A60A81-6CEF-4730-B62E-A33EDE578838}" srcOrd="30"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21C743-D170-4464-86D1-D94D3BE4547C}" type="doc">
      <dgm:prSet loTypeId="urn:microsoft.com/office/officeart/2005/8/layout/hList3" loCatId="list" qsTypeId="urn:microsoft.com/office/officeart/2005/8/quickstyle/simple1" qsCatId="simple" csTypeId="urn:microsoft.com/office/officeart/2005/8/colors/accent1_2" csCatId="accent1" phldr="1"/>
      <dgm:spPr>
        <a:scene3d>
          <a:camera prst="orthographicFront">
            <a:rot lat="0" lon="0" rev="0"/>
          </a:camera>
          <a:lightRig rig="balanced" dir="t">
            <a:rot lat="0" lon="0" rev="8700000"/>
          </a:lightRig>
        </a:scene3d>
      </dgm:spPr>
      <dgm:t>
        <a:bodyPr/>
        <a:lstStyle/>
        <a:p>
          <a:endParaRPr lang="en-US"/>
        </a:p>
      </dgm:t>
    </dgm:pt>
    <dgm:pt modelId="{9336C203-7664-436B-93F8-D728B52423D7}">
      <dgm:prSet phldrT="[Text]" custT="1"/>
      <dgm:spPr>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2000" i="1" dirty="0"/>
            <a:t>What is the difference?</a:t>
          </a:r>
        </a:p>
      </dgm:t>
    </dgm:pt>
    <dgm:pt modelId="{6D6E30DF-D59C-4F0A-A11E-6922C2A58CA0}" type="parTrans" cxnId="{7E11F152-066B-4AE1-9E82-9219965C09A7}">
      <dgm:prSet/>
      <dgm:spPr/>
      <dgm:t>
        <a:bodyPr/>
        <a:lstStyle/>
        <a:p>
          <a:endParaRPr lang="en-US"/>
        </a:p>
      </dgm:t>
    </dgm:pt>
    <dgm:pt modelId="{F16546BE-46DB-4B20-AC27-CD6DB0F9B9D2}" type="sibTrans" cxnId="{7E11F152-066B-4AE1-9E82-9219965C09A7}">
      <dgm:prSet/>
      <dgm:spPr/>
      <dgm:t>
        <a:bodyPr/>
        <a:lstStyle/>
        <a:p>
          <a:endParaRPr lang="en-US"/>
        </a:p>
      </dgm:t>
    </dgm:pt>
    <dgm:pt modelId="{5539CA06-23E6-4BBF-A15E-6C2A81164343}">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buNone/>
          </a:pPr>
          <a:r>
            <a:rPr lang="en-US" sz="1600" dirty="0"/>
            <a:t>3(21)</a:t>
          </a:r>
        </a:p>
        <a:p>
          <a:pPr>
            <a:buFont typeface="Wingdings" panose="05000000000000000000" pitchFamily="2" charset="2"/>
            <a:buChar char="§"/>
          </a:pPr>
          <a:r>
            <a:rPr lang="en-US" sz="1600" dirty="0"/>
            <a:t>-State in writing co-fiduciary status</a:t>
          </a:r>
        </a:p>
        <a:p>
          <a:pPr>
            <a:buFont typeface="Wingdings" panose="05000000000000000000" pitchFamily="2" charset="2"/>
            <a:buChar char="§"/>
          </a:pPr>
          <a:r>
            <a:rPr lang="en-US" sz="1600" dirty="0"/>
            <a:t>-Assist in drafting IPS</a:t>
          </a:r>
        </a:p>
        <a:p>
          <a:pPr>
            <a:buFont typeface="Wingdings" panose="05000000000000000000" pitchFamily="2" charset="2"/>
            <a:buChar char="§"/>
          </a:pPr>
          <a:r>
            <a:rPr lang="en-US" sz="1600" dirty="0"/>
            <a:t>-Helps design initial fund menu</a:t>
          </a:r>
        </a:p>
        <a:p>
          <a:pPr>
            <a:buFont typeface="Wingdings" panose="05000000000000000000" pitchFamily="2" charset="2"/>
            <a:buChar char="§"/>
          </a:pPr>
          <a:r>
            <a:rPr lang="en-US" sz="1600" dirty="0"/>
            <a:t>-Provides monitoring</a:t>
          </a:r>
        </a:p>
        <a:p>
          <a:pPr>
            <a:buFont typeface="Wingdings" panose="05000000000000000000" pitchFamily="2" charset="2"/>
            <a:buChar char="§"/>
          </a:pPr>
          <a:r>
            <a:rPr lang="en-US" sz="1600" dirty="0"/>
            <a:t>-Recommends changes</a:t>
          </a:r>
        </a:p>
        <a:p>
          <a:pPr>
            <a:buFont typeface="Wingdings" panose="05000000000000000000" pitchFamily="2" charset="2"/>
            <a:buChar char="§"/>
          </a:pPr>
          <a:r>
            <a:rPr lang="en-US" sz="1600" dirty="0"/>
            <a:t>-Recommends mapping strategies</a:t>
          </a:r>
        </a:p>
        <a:p>
          <a:pPr>
            <a:buFont typeface="Wingdings" panose="05000000000000000000" pitchFamily="2" charset="2"/>
            <a:buChar char="§"/>
          </a:pPr>
          <a:r>
            <a:rPr lang="en-US" sz="1600" dirty="0"/>
            <a:t>-Provides documentation</a:t>
          </a:r>
        </a:p>
        <a:p>
          <a:pPr>
            <a:buFont typeface="Wingdings" panose="05000000000000000000" pitchFamily="2" charset="2"/>
            <a:buChar char="§"/>
          </a:pPr>
          <a:endParaRPr lang="en-US" sz="1400" dirty="0"/>
        </a:p>
      </dgm:t>
    </dgm:pt>
    <dgm:pt modelId="{D2C7AC50-933D-4497-87C3-6C2C7844FB30}" type="parTrans" cxnId="{AD087EED-A3DB-4F81-9386-CDFE869B30EA}">
      <dgm:prSet/>
      <dgm:spPr/>
      <dgm:t>
        <a:bodyPr/>
        <a:lstStyle/>
        <a:p>
          <a:endParaRPr lang="en-US"/>
        </a:p>
      </dgm:t>
    </dgm:pt>
    <dgm:pt modelId="{7E09A7A5-9934-49F3-B2AE-E601DC7C454A}" type="sibTrans" cxnId="{AD087EED-A3DB-4F81-9386-CDFE869B30EA}">
      <dgm:prSet/>
      <dgm:spPr/>
      <dgm:t>
        <a:bodyPr/>
        <a:lstStyle/>
        <a:p>
          <a:endParaRPr lang="en-US"/>
        </a:p>
      </dgm:t>
    </dgm:pt>
    <dgm:pt modelId="{3B35132B-8AD9-48EE-AC05-76118A3ECB15}">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600" dirty="0"/>
            <a:t>3(38)</a:t>
          </a:r>
        </a:p>
        <a:p>
          <a:r>
            <a:rPr lang="en-US" sz="1600" dirty="0"/>
            <a:t>-State in writing co-fiduciary status</a:t>
          </a:r>
        </a:p>
        <a:p>
          <a:r>
            <a:rPr lang="en-US" sz="1600" dirty="0"/>
            <a:t>-Draft IPS</a:t>
          </a:r>
        </a:p>
        <a:p>
          <a:r>
            <a:rPr lang="en-US" sz="1600" dirty="0"/>
            <a:t>-Builds initial fund menu</a:t>
          </a:r>
        </a:p>
        <a:p>
          <a:r>
            <a:rPr lang="en-US" sz="1600" dirty="0"/>
            <a:t>-Monitor menu</a:t>
          </a:r>
        </a:p>
        <a:p>
          <a:r>
            <a:rPr lang="en-US" sz="1600" dirty="0"/>
            <a:t>-Makes changes</a:t>
          </a:r>
        </a:p>
        <a:p>
          <a:r>
            <a:rPr lang="en-US" sz="1600" dirty="0"/>
            <a:t>-Determines mapping strategies</a:t>
          </a:r>
        </a:p>
        <a:p>
          <a:r>
            <a:rPr lang="en-US" sz="1600" dirty="0"/>
            <a:t>-Provides documentation</a:t>
          </a:r>
        </a:p>
        <a:p>
          <a:endParaRPr lang="en-US" sz="1400" dirty="0"/>
        </a:p>
      </dgm:t>
    </dgm:pt>
    <dgm:pt modelId="{C95E58E7-CEF1-4462-B5B0-64BA37CB8EE0}" type="parTrans" cxnId="{F640F410-E20D-46F7-86A5-B531A84A2C34}">
      <dgm:prSet/>
      <dgm:spPr/>
      <dgm:t>
        <a:bodyPr/>
        <a:lstStyle/>
        <a:p>
          <a:endParaRPr lang="en-US"/>
        </a:p>
      </dgm:t>
    </dgm:pt>
    <dgm:pt modelId="{303F02CE-9803-4E39-A0E5-69C8595DFE89}" type="sibTrans" cxnId="{F640F410-E20D-46F7-86A5-B531A84A2C34}">
      <dgm:prSet/>
      <dgm:spPr/>
      <dgm:t>
        <a:bodyPr/>
        <a:lstStyle/>
        <a:p>
          <a:endParaRPr lang="en-US"/>
        </a:p>
      </dgm:t>
    </dgm:pt>
    <dgm:pt modelId="{AF8D37A3-B874-4160-AAAB-CA3408E72C3A}" type="pres">
      <dgm:prSet presAssocID="{6F21C743-D170-4464-86D1-D94D3BE4547C}" presName="composite" presStyleCnt="0">
        <dgm:presLayoutVars>
          <dgm:chMax val="1"/>
          <dgm:dir/>
          <dgm:resizeHandles val="exact"/>
        </dgm:presLayoutVars>
      </dgm:prSet>
      <dgm:spPr/>
    </dgm:pt>
    <dgm:pt modelId="{C3F0878B-EAE9-4719-8217-DE3ABB27D9CD}" type="pres">
      <dgm:prSet presAssocID="{9336C203-7664-436B-93F8-D728B52423D7}" presName="roof" presStyleLbl="dkBgShp" presStyleIdx="0" presStyleCnt="2" custAng="10800000" custFlipVert="1" custScaleY="51774"/>
      <dgm:spPr/>
    </dgm:pt>
    <dgm:pt modelId="{0BF2101E-F6E2-4962-A881-86600311D91F}" type="pres">
      <dgm:prSet presAssocID="{9336C203-7664-436B-93F8-D728B52423D7}" presName="pillars"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63600717-A1FC-4513-B07A-B74E616FDA74}" type="pres">
      <dgm:prSet presAssocID="{9336C203-7664-436B-93F8-D728B52423D7}" presName="pillar1" presStyleLbl="node1" presStyleIdx="0" presStyleCnt="2" custScaleY="109094">
        <dgm:presLayoutVars>
          <dgm:bulletEnabled val="1"/>
        </dgm:presLayoutVars>
      </dgm:prSet>
      <dgm:spPr/>
    </dgm:pt>
    <dgm:pt modelId="{7E87990E-4443-4569-846E-588C1C49D68E}" type="pres">
      <dgm:prSet presAssocID="{3B35132B-8AD9-48EE-AC05-76118A3ECB15}" presName="pillarX" presStyleLbl="node1" presStyleIdx="1" presStyleCnt="2" custScaleY="109094">
        <dgm:presLayoutVars>
          <dgm:bulletEnabled val="1"/>
        </dgm:presLayoutVars>
      </dgm:prSet>
      <dgm:spPr/>
    </dgm:pt>
    <dgm:pt modelId="{09C14751-AEB3-4CD8-8198-0589A1AF12DB}" type="pres">
      <dgm:prSet presAssocID="{9336C203-7664-436B-93F8-D728B52423D7}" presName="base" presStyleLbl="dkBgShp" presStyleIdx="1" presStyleCnt="2"/>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Lst>
  <dgm:cxnLst>
    <dgm:cxn modelId="{F640F410-E20D-46F7-86A5-B531A84A2C34}" srcId="{9336C203-7664-436B-93F8-D728B52423D7}" destId="{3B35132B-8AD9-48EE-AC05-76118A3ECB15}" srcOrd="1" destOrd="0" parTransId="{C95E58E7-CEF1-4462-B5B0-64BA37CB8EE0}" sibTransId="{303F02CE-9803-4E39-A0E5-69C8595DFE89}"/>
    <dgm:cxn modelId="{7E11F152-066B-4AE1-9E82-9219965C09A7}" srcId="{6F21C743-D170-4464-86D1-D94D3BE4547C}" destId="{9336C203-7664-436B-93F8-D728B52423D7}" srcOrd="0" destOrd="0" parTransId="{6D6E30DF-D59C-4F0A-A11E-6922C2A58CA0}" sibTransId="{F16546BE-46DB-4B20-AC27-CD6DB0F9B9D2}"/>
    <dgm:cxn modelId="{1C25115A-7505-4065-9C0D-DDCC860C110B}" type="presOf" srcId="{3B35132B-8AD9-48EE-AC05-76118A3ECB15}" destId="{7E87990E-4443-4569-846E-588C1C49D68E}" srcOrd="0" destOrd="0" presId="urn:microsoft.com/office/officeart/2005/8/layout/hList3"/>
    <dgm:cxn modelId="{D52A62C5-CF0D-499D-8168-0D17E125D0B2}" type="presOf" srcId="{5539CA06-23E6-4BBF-A15E-6C2A81164343}" destId="{63600717-A1FC-4513-B07A-B74E616FDA74}" srcOrd="0" destOrd="0" presId="urn:microsoft.com/office/officeart/2005/8/layout/hList3"/>
    <dgm:cxn modelId="{FFE3EFC5-9835-4C44-98BF-626EDBA38405}" type="presOf" srcId="{9336C203-7664-436B-93F8-D728B52423D7}" destId="{C3F0878B-EAE9-4719-8217-DE3ABB27D9CD}" srcOrd="0" destOrd="0" presId="urn:microsoft.com/office/officeart/2005/8/layout/hList3"/>
    <dgm:cxn modelId="{E3BA58E2-EF75-40E4-8586-1B32D4C2C7F0}" type="presOf" srcId="{6F21C743-D170-4464-86D1-D94D3BE4547C}" destId="{AF8D37A3-B874-4160-AAAB-CA3408E72C3A}" srcOrd="0" destOrd="0" presId="urn:microsoft.com/office/officeart/2005/8/layout/hList3"/>
    <dgm:cxn modelId="{AD087EED-A3DB-4F81-9386-CDFE869B30EA}" srcId="{9336C203-7664-436B-93F8-D728B52423D7}" destId="{5539CA06-23E6-4BBF-A15E-6C2A81164343}" srcOrd="0" destOrd="0" parTransId="{D2C7AC50-933D-4497-87C3-6C2C7844FB30}" sibTransId="{7E09A7A5-9934-49F3-B2AE-E601DC7C454A}"/>
    <dgm:cxn modelId="{F9C124C6-D2AB-4C65-B413-284C2DCFA551}" type="presParOf" srcId="{AF8D37A3-B874-4160-AAAB-CA3408E72C3A}" destId="{C3F0878B-EAE9-4719-8217-DE3ABB27D9CD}" srcOrd="0" destOrd="0" presId="urn:microsoft.com/office/officeart/2005/8/layout/hList3"/>
    <dgm:cxn modelId="{4D87BFFA-DBC3-45A0-86CC-0F70A22E3E1D}" type="presParOf" srcId="{AF8D37A3-B874-4160-AAAB-CA3408E72C3A}" destId="{0BF2101E-F6E2-4962-A881-86600311D91F}" srcOrd="1" destOrd="0" presId="urn:microsoft.com/office/officeart/2005/8/layout/hList3"/>
    <dgm:cxn modelId="{8E446360-9356-4D5F-9DF8-30674C5A79D4}" type="presParOf" srcId="{0BF2101E-F6E2-4962-A881-86600311D91F}" destId="{63600717-A1FC-4513-B07A-B74E616FDA74}" srcOrd="0" destOrd="0" presId="urn:microsoft.com/office/officeart/2005/8/layout/hList3"/>
    <dgm:cxn modelId="{377D3474-E433-483A-9E43-DFA70180C547}" type="presParOf" srcId="{0BF2101E-F6E2-4962-A881-86600311D91F}" destId="{7E87990E-4443-4569-846E-588C1C49D68E}" srcOrd="1" destOrd="0" presId="urn:microsoft.com/office/officeart/2005/8/layout/hList3"/>
    <dgm:cxn modelId="{20EFD78F-7BA2-4E92-A689-35E9F683A304}" type="presParOf" srcId="{AF8D37A3-B874-4160-AAAB-CA3408E72C3A}" destId="{09C14751-AEB3-4CD8-8198-0589A1AF12DB}" srcOrd="2" destOrd="0" presId="urn:microsoft.com/office/officeart/2005/8/layout/hList3"/>
  </dgm:cxnLst>
  <dgm:bg>
    <a:solidFill>
      <a:schemeClr val="tx2"/>
    </a:solidFill>
    <a:effectLst>
      <a:softEdge rad="12700"/>
    </a:effectLst>
  </dgm:bg>
  <dgm:whole>
    <a:ln>
      <a:solidFill>
        <a:schemeClr val="tx2"/>
      </a:solid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5DF49-3B4B-4E1C-B2F6-886594B91858}">
      <dsp:nvSpPr>
        <dsp:cNvPr id="0" name=""/>
        <dsp:cNvSpPr/>
      </dsp:nvSpPr>
      <dsp:spPr>
        <a:xfrm>
          <a:off x="0" y="0"/>
          <a:ext cx="725805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C71068-E585-4CB1-AD7F-F5F666F15468}">
      <dsp:nvSpPr>
        <dsp:cNvPr id="0" name=""/>
        <dsp:cNvSpPr/>
      </dsp:nvSpPr>
      <dsp:spPr>
        <a:xfrm>
          <a:off x="0" y="0"/>
          <a:ext cx="1451610" cy="406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Fiduciary Functions</a:t>
          </a:r>
        </a:p>
      </dsp:txBody>
      <dsp:txXfrm>
        <a:off x="0" y="0"/>
        <a:ext cx="1451610" cy="4064000"/>
      </dsp:txXfrm>
    </dsp:sp>
    <dsp:sp modelId="{DC872D22-FA4A-446F-A2D8-6DF1E754E04D}">
      <dsp:nvSpPr>
        <dsp:cNvPr id="0" name=""/>
        <dsp:cNvSpPr/>
      </dsp:nvSpPr>
      <dsp:spPr>
        <a:xfrm>
          <a:off x="1560480" y="19248"/>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Establishing policies and procedures for the plan.</a:t>
          </a:r>
        </a:p>
      </dsp:txBody>
      <dsp:txXfrm>
        <a:off x="1560480" y="19248"/>
        <a:ext cx="5697569" cy="384968"/>
      </dsp:txXfrm>
    </dsp:sp>
    <dsp:sp modelId="{8256FE96-E070-475F-84CC-BCF512E84458}">
      <dsp:nvSpPr>
        <dsp:cNvPr id="0" name=""/>
        <dsp:cNvSpPr/>
      </dsp:nvSpPr>
      <dsp:spPr>
        <a:xfrm>
          <a:off x="1451610" y="404217"/>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03A556-E2A8-4BD0-B0F7-AF74CA66492D}">
      <dsp:nvSpPr>
        <dsp:cNvPr id="0" name=""/>
        <dsp:cNvSpPr/>
      </dsp:nvSpPr>
      <dsp:spPr>
        <a:xfrm>
          <a:off x="1560480" y="423465"/>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Administering the plan in compliance with the plan document. </a:t>
          </a:r>
        </a:p>
      </dsp:txBody>
      <dsp:txXfrm>
        <a:off x="1560480" y="423465"/>
        <a:ext cx="5697569" cy="384968"/>
      </dsp:txXfrm>
    </dsp:sp>
    <dsp:sp modelId="{37C69811-803D-473E-B188-233EFEC443CC}">
      <dsp:nvSpPr>
        <dsp:cNvPr id="0" name=""/>
        <dsp:cNvSpPr/>
      </dsp:nvSpPr>
      <dsp:spPr>
        <a:xfrm>
          <a:off x="1451610" y="808434"/>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F9CE0A-420B-4A8A-9665-21A09CE03663}">
      <dsp:nvSpPr>
        <dsp:cNvPr id="0" name=""/>
        <dsp:cNvSpPr/>
      </dsp:nvSpPr>
      <dsp:spPr>
        <a:xfrm>
          <a:off x="1560480" y="827682"/>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Ensuring regulatory compliance and updates. </a:t>
          </a:r>
        </a:p>
      </dsp:txBody>
      <dsp:txXfrm>
        <a:off x="1560480" y="827682"/>
        <a:ext cx="5697569" cy="384968"/>
      </dsp:txXfrm>
    </dsp:sp>
    <dsp:sp modelId="{8804EBAC-0F6F-4047-8C57-1F71570F8373}">
      <dsp:nvSpPr>
        <dsp:cNvPr id="0" name=""/>
        <dsp:cNvSpPr/>
      </dsp:nvSpPr>
      <dsp:spPr>
        <a:xfrm>
          <a:off x="1451610" y="1212651"/>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BEB50C-B547-4D4B-9D49-D4C78551DF63}">
      <dsp:nvSpPr>
        <dsp:cNvPr id="0" name=""/>
        <dsp:cNvSpPr/>
      </dsp:nvSpPr>
      <dsp:spPr>
        <a:xfrm>
          <a:off x="1560480" y="1231899"/>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Developing formal written Investment Policy Statements (IPS).</a:t>
          </a:r>
        </a:p>
      </dsp:txBody>
      <dsp:txXfrm>
        <a:off x="1560480" y="1231899"/>
        <a:ext cx="5697569" cy="384968"/>
      </dsp:txXfrm>
    </dsp:sp>
    <dsp:sp modelId="{8832DEE2-2B27-4ED2-830A-A56FDD45B5C0}">
      <dsp:nvSpPr>
        <dsp:cNvPr id="0" name=""/>
        <dsp:cNvSpPr/>
      </dsp:nvSpPr>
      <dsp:spPr>
        <a:xfrm>
          <a:off x="1451610" y="1616868"/>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5CB792-466B-4E89-8209-4CCE9E8D8BFB}">
      <dsp:nvSpPr>
        <dsp:cNvPr id="0" name=""/>
        <dsp:cNvSpPr/>
      </dsp:nvSpPr>
      <dsp:spPr>
        <a:xfrm>
          <a:off x="1560480" y="1636117"/>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Monitoring the fees, ensuring reasonableness. </a:t>
          </a:r>
        </a:p>
      </dsp:txBody>
      <dsp:txXfrm>
        <a:off x="1560480" y="1636117"/>
        <a:ext cx="5697569" cy="384968"/>
      </dsp:txXfrm>
    </dsp:sp>
    <dsp:sp modelId="{DE83BD22-6C41-4726-86D6-E1CD94526DBC}">
      <dsp:nvSpPr>
        <dsp:cNvPr id="0" name=""/>
        <dsp:cNvSpPr/>
      </dsp:nvSpPr>
      <dsp:spPr>
        <a:xfrm>
          <a:off x="1451610" y="2021085"/>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BED6F8-688B-4932-8B65-2F4D3D51FD19}">
      <dsp:nvSpPr>
        <dsp:cNvPr id="0" name=""/>
        <dsp:cNvSpPr/>
      </dsp:nvSpPr>
      <dsp:spPr>
        <a:xfrm>
          <a:off x="1560480" y="2040334"/>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Selecting and monitoring service providers, trustees, and consultants. </a:t>
          </a:r>
        </a:p>
      </dsp:txBody>
      <dsp:txXfrm>
        <a:off x="1560480" y="2040334"/>
        <a:ext cx="5697569" cy="384968"/>
      </dsp:txXfrm>
    </dsp:sp>
    <dsp:sp modelId="{0B8D29E1-0303-49B5-B37E-6BFB6C0292BA}">
      <dsp:nvSpPr>
        <dsp:cNvPr id="0" name=""/>
        <dsp:cNvSpPr/>
      </dsp:nvSpPr>
      <dsp:spPr>
        <a:xfrm>
          <a:off x="1451610" y="2425303"/>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AB93F3-4ABF-47BF-8272-0414336307A6}">
      <dsp:nvSpPr>
        <dsp:cNvPr id="0" name=""/>
        <dsp:cNvSpPr/>
      </dsp:nvSpPr>
      <dsp:spPr>
        <a:xfrm>
          <a:off x="1560480" y="2444551"/>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Selecting and monitoring investment options. </a:t>
          </a:r>
        </a:p>
      </dsp:txBody>
      <dsp:txXfrm>
        <a:off x="1560480" y="2444551"/>
        <a:ext cx="5697569" cy="384968"/>
      </dsp:txXfrm>
    </dsp:sp>
    <dsp:sp modelId="{9095E065-DD6B-4AAD-88BF-A0D7A736B4BF}">
      <dsp:nvSpPr>
        <dsp:cNvPr id="0" name=""/>
        <dsp:cNvSpPr/>
      </dsp:nvSpPr>
      <dsp:spPr>
        <a:xfrm>
          <a:off x="1451610" y="2829520"/>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0F6595-4BD3-4B4B-A2B8-5C14B740AEE0}">
      <dsp:nvSpPr>
        <dsp:cNvPr id="0" name=""/>
        <dsp:cNvSpPr/>
      </dsp:nvSpPr>
      <dsp:spPr>
        <a:xfrm>
          <a:off x="1560480" y="2848768"/>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Promote participation and increase awareness. </a:t>
          </a:r>
        </a:p>
      </dsp:txBody>
      <dsp:txXfrm>
        <a:off x="1560480" y="2848768"/>
        <a:ext cx="5697569" cy="384968"/>
      </dsp:txXfrm>
    </dsp:sp>
    <dsp:sp modelId="{1517DF9B-683C-4451-B0EC-646BFEAFB2F4}">
      <dsp:nvSpPr>
        <dsp:cNvPr id="0" name=""/>
        <dsp:cNvSpPr/>
      </dsp:nvSpPr>
      <dsp:spPr>
        <a:xfrm>
          <a:off x="1451610" y="3233737"/>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A5222E-0909-490B-9758-260C1D8F5B18}">
      <dsp:nvSpPr>
        <dsp:cNvPr id="0" name=""/>
        <dsp:cNvSpPr/>
      </dsp:nvSpPr>
      <dsp:spPr>
        <a:xfrm>
          <a:off x="1560480" y="3252985"/>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dirty="0"/>
            <a:t>Educating participants about the plan’s investment options.</a:t>
          </a:r>
        </a:p>
      </dsp:txBody>
      <dsp:txXfrm>
        <a:off x="1560480" y="3252985"/>
        <a:ext cx="5697569" cy="384968"/>
      </dsp:txXfrm>
    </dsp:sp>
    <dsp:sp modelId="{F78B4BCD-26BE-43CD-808E-F2720AAF73D1}">
      <dsp:nvSpPr>
        <dsp:cNvPr id="0" name=""/>
        <dsp:cNvSpPr/>
      </dsp:nvSpPr>
      <dsp:spPr>
        <a:xfrm>
          <a:off x="1451610" y="3637954"/>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4960F6-A497-4FA4-840A-1F92EBCDFA90}">
      <dsp:nvSpPr>
        <dsp:cNvPr id="0" name=""/>
        <dsp:cNvSpPr/>
      </dsp:nvSpPr>
      <dsp:spPr>
        <a:xfrm>
          <a:off x="1560480" y="3657203"/>
          <a:ext cx="5697569" cy="384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kern="1200"/>
            <a:t>Providing the tools to help them save for a secure retirement. </a:t>
          </a:r>
          <a:endParaRPr lang="en-US" sz="1500" kern="1200" dirty="0"/>
        </a:p>
      </dsp:txBody>
      <dsp:txXfrm>
        <a:off x="1560480" y="3657203"/>
        <a:ext cx="5697569" cy="384968"/>
      </dsp:txXfrm>
    </dsp:sp>
    <dsp:sp modelId="{1CF32F42-7C88-4CF3-9386-DA53A5862701}">
      <dsp:nvSpPr>
        <dsp:cNvPr id="0" name=""/>
        <dsp:cNvSpPr/>
      </dsp:nvSpPr>
      <dsp:spPr>
        <a:xfrm>
          <a:off x="1451610" y="4042171"/>
          <a:ext cx="58064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F0878B-EAE9-4719-8217-DE3ABB27D9CD}">
      <dsp:nvSpPr>
        <dsp:cNvPr id="0" name=""/>
        <dsp:cNvSpPr/>
      </dsp:nvSpPr>
      <dsp:spPr>
        <a:xfrm rot="10800000" flipV="1">
          <a:off x="0" y="144359"/>
          <a:ext cx="8001000" cy="619919"/>
        </a:xfrm>
        <a:prstGeom prst="rect">
          <a:avLst/>
        </a:prstGeom>
        <a:solidFill>
          <a:schemeClr val="tx1">
            <a:lumMod val="75000"/>
            <a:lumOff val="25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i="1" kern="1200" dirty="0"/>
            <a:t>What is the difference?</a:t>
          </a:r>
        </a:p>
      </dsp:txBody>
      <dsp:txXfrm rot="-10800000">
        <a:off x="0" y="144359"/>
        <a:ext cx="8001000" cy="619919"/>
      </dsp:txXfrm>
    </dsp:sp>
    <dsp:sp modelId="{63600717-A1FC-4513-B07A-B74E616FDA74}">
      <dsp:nvSpPr>
        <dsp:cNvPr id="0" name=""/>
        <dsp:cNvSpPr/>
      </dsp:nvSpPr>
      <dsp:spPr>
        <a:xfrm>
          <a:off x="0" y="938664"/>
          <a:ext cx="4000500" cy="2743111"/>
        </a:xfrm>
        <a:prstGeom prst="rect">
          <a:avLst/>
        </a:prstGeom>
        <a:solidFill>
          <a:schemeClr val="accent1">
            <a:hueOff val="0"/>
            <a:satOff val="0"/>
            <a:lumOff val="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3(21)</a:t>
          </a:r>
        </a:p>
        <a:p>
          <a:pPr marL="0" lvl="0" indent="0" algn="ctr" defTabSz="711200">
            <a:lnSpc>
              <a:spcPct val="90000"/>
            </a:lnSpc>
            <a:spcBef>
              <a:spcPct val="0"/>
            </a:spcBef>
            <a:spcAft>
              <a:spcPct val="35000"/>
            </a:spcAft>
            <a:buFont typeface="Wingdings" panose="05000000000000000000" pitchFamily="2" charset="2"/>
            <a:buNone/>
          </a:pPr>
          <a:r>
            <a:rPr lang="en-US" sz="1600" kern="1200" dirty="0"/>
            <a:t>-State in writing co-fiduciary status</a:t>
          </a:r>
        </a:p>
        <a:p>
          <a:pPr marL="0" lvl="0" indent="0" algn="ctr" defTabSz="711200">
            <a:lnSpc>
              <a:spcPct val="90000"/>
            </a:lnSpc>
            <a:spcBef>
              <a:spcPct val="0"/>
            </a:spcBef>
            <a:spcAft>
              <a:spcPct val="35000"/>
            </a:spcAft>
            <a:buFont typeface="Wingdings" panose="05000000000000000000" pitchFamily="2" charset="2"/>
            <a:buNone/>
          </a:pPr>
          <a:r>
            <a:rPr lang="en-US" sz="1600" kern="1200" dirty="0"/>
            <a:t>-Assist in drafting IPS</a:t>
          </a:r>
        </a:p>
        <a:p>
          <a:pPr marL="0" lvl="0" indent="0" algn="ctr" defTabSz="711200">
            <a:lnSpc>
              <a:spcPct val="90000"/>
            </a:lnSpc>
            <a:spcBef>
              <a:spcPct val="0"/>
            </a:spcBef>
            <a:spcAft>
              <a:spcPct val="35000"/>
            </a:spcAft>
            <a:buFont typeface="Wingdings" panose="05000000000000000000" pitchFamily="2" charset="2"/>
            <a:buNone/>
          </a:pPr>
          <a:r>
            <a:rPr lang="en-US" sz="1600" kern="1200" dirty="0"/>
            <a:t>-Helps design initial fund menu</a:t>
          </a:r>
        </a:p>
        <a:p>
          <a:pPr marL="0" lvl="0" indent="0" algn="ctr" defTabSz="711200">
            <a:lnSpc>
              <a:spcPct val="90000"/>
            </a:lnSpc>
            <a:spcBef>
              <a:spcPct val="0"/>
            </a:spcBef>
            <a:spcAft>
              <a:spcPct val="35000"/>
            </a:spcAft>
            <a:buFont typeface="Wingdings" panose="05000000000000000000" pitchFamily="2" charset="2"/>
            <a:buNone/>
          </a:pPr>
          <a:r>
            <a:rPr lang="en-US" sz="1600" kern="1200" dirty="0"/>
            <a:t>-Provides monitoring</a:t>
          </a:r>
        </a:p>
        <a:p>
          <a:pPr marL="0" lvl="0" indent="0" algn="ctr" defTabSz="711200">
            <a:lnSpc>
              <a:spcPct val="90000"/>
            </a:lnSpc>
            <a:spcBef>
              <a:spcPct val="0"/>
            </a:spcBef>
            <a:spcAft>
              <a:spcPct val="35000"/>
            </a:spcAft>
            <a:buFont typeface="Wingdings" panose="05000000000000000000" pitchFamily="2" charset="2"/>
            <a:buNone/>
          </a:pPr>
          <a:r>
            <a:rPr lang="en-US" sz="1600" kern="1200" dirty="0"/>
            <a:t>-Recommends changes</a:t>
          </a:r>
        </a:p>
        <a:p>
          <a:pPr marL="0" lvl="0" indent="0" algn="ctr" defTabSz="711200">
            <a:lnSpc>
              <a:spcPct val="90000"/>
            </a:lnSpc>
            <a:spcBef>
              <a:spcPct val="0"/>
            </a:spcBef>
            <a:spcAft>
              <a:spcPct val="35000"/>
            </a:spcAft>
            <a:buFont typeface="Wingdings" panose="05000000000000000000" pitchFamily="2" charset="2"/>
            <a:buNone/>
          </a:pPr>
          <a:r>
            <a:rPr lang="en-US" sz="1600" kern="1200" dirty="0"/>
            <a:t>-Recommends mapping strategies</a:t>
          </a:r>
        </a:p>
        <a:p>
          <a:pPr marL="0" lvl="0" indent="0" algn="ctr" defTabSz="711200">
            <a:lnSpc>
              <a:spcPct val="90000"/>
            </a:lnSpc>
            <a:spcBef>
              <a:spcPct val="0"/>
            </a:spcBef>
            <a:spcAft>
              <a:spcPct val="35000"/>
            </a:spcAft>
            <a:buFont typeface="Wingdings" panose="05000000000000000000" pitchFamily="2" charset="2"/>
            <a:buNone/>
          </a:pPr>
          <a:r>
            <a:rPr lang="en-US" sz="1600" kern="1200" dirty="0"/>
            <a:t>-Provides documentation</a:t>
          </a:r>
        </a:p>
        <a:p>
          <a:pPr marL="0" lvl="0" indent="0" algn="ctr" defTabSz="711200">
            <a:lnSpc>
              <a:spcPct val="90000"/>
            </a:lnSpc>
            <a:spcBef>
              <a:spcPct val="0"/>
            </a:spcBef>
            <a:spcAft>
              <a:spcPct val="35000"/>
            </a:spcAft>
            <a:buFont typeface="Wingdings" panose="05000000000000000000" pitchFamily="2" charset="2"/>
            <a:buNone/>
          </a:pPr>
          <a:endParaRPr lang="en-US" sz="1400" kern="1200" dirty="0"/>
        </a:p>
      </dsp:txBody>
      <dsp:txXfrm>
        <a:off x="0" y="938664"/>
        <a:ext cx="4000500" cy="2743111"/>
      </dsp:txXfrm>
    </dsp:sp>
    <dsp:sp modelId="{7E87990E-4443-4569-846E-588C1C49D68E}">
      <dsp:nvSpPr>
        <dsp:cNvPr id="0" name=""/>
        <dsp:cNvSpPr/>
      </dsp:nvSpPr>
      <dsp:spPr>
        <a:xfrm>
          <a:off x="4000500" y="938664"/>
          <a:ext cx="4000500" cy="2743111"/>
        </a:xfrm>
        <a:prstGeom prst="rect">
          <a:avLst/>
        </a:prstGeom>
        <a:solidFill>
          <a:schemeClr val="accent1">
            <a:hueOff val="0"/>
            <a:satOff val="0"/>
            <a:lumOff val="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3(38)</a:t>
          </a:r>
        </a:p>
        <a:p>
          <a:pPr marL="0" lvl="0" indent="0" algn="ctr" defTabSz="711200">
            <a:lnSpc>
              <a:spcPct val="90000"/>
            </a:lnSpc>
            <a:spcBef>
              <a:spcPct val="0"/>
            </a:spcBef>
            <a:spcAft>
              <a:spcPct val="35000"/>
            </a:spcAft>
            <a:buNone/>
          </a:pPr>
          <a:r>
            <a:rPr lang="en-US" sz="1600" kern="1200" dirty="0"/>
            <a:t>-State in writing co-fiduciary status</a:t>
          </a:r>
        </a:p>
        <a:p>
          <a:pPr marL="0" lvl="0" indent="0" algn="ctr" defTabSz="711200">
            <a:lnSpc>
              <a:spcPct val="90000"/>
            </a:lnSpc>
            <a:spcBef>
              <a:spcPct val="0"/>
            </a:spcBef>
            <a:spcAft>
              <a:spcPct val="35000"/>
            </a:spcAft>
            <a:buNone/>
          </a:pPr>
          <a:r>
            <a:rPr lang="en-US" sz="1600" kern="1200" dirty="0"/>
            <a:t>-Draft IPS</a:t>
          </a:r>
        </a:p>
        <a:p>
          <a:pPr marL="0" lvl="0" indent="0" algn="ctr" defTabSz="711200">
            <a:lnSpc>
              <a:spcPct val="90000"/>
            </a:lnSpc>
            <a:spcBef>
              <a:spcPct val="0"/>
            </a:spcBef>
            <a:spcAft>
              <a:spcPct val="35000"/>
            </a:spcAft>
            <a:buNone/>
          </a:pPr>
          <a:r>
            <a:rPr lang="en-US" sz="1600" kern="1200" dirty="0"/>
            <a:t>-Builds initial fund menu</a:t>
          </a:r>
        </a:p>
        <a:p>
          <a:pPr marL="0" lvl="0" indent="0" algn="ctr" defTabSz="711200">
            <a:lnSpc>
              <a:spcPct val="90000"/>
            </a:lnSpc>
            <a:spcBef>
              <a:spcPct val="0"/>
            </a:spcBef>
            <a:spcAft>
              <a:spcPct val="35000"/>
            </a:spcAft>
            <a:buNone/>
          </a:pPr>
          <a:r>
            <a:rPr lang="en-US" sz="1600" kern="1200" dirty="0"/>
            <a:t>-Monitor menu</a:t>
          </a:r>
        </a:p>
        <a:p>
          <a:pPr marL="0" lvl="0" indent="0" algn="ctr" defTabSz="711200">
            <a:lnSpc>
              <a:spcPct val="90000"/>
            </a:lnSpc>
            <a:spcBef>
              <a:spcPct val="0"/>
            </a:spcBef>
            <a:spcAft>
              <a:spcPct val="35000"/>
            </a:spcAft>
            <a:buNone/>
          </a:pPr>
          <a:r>
            <a:rPr lang="en-US" sz="1600" kern="1200" dirty="0"/>
            <a:t>-Makes changes</a:t>
          </a:r>
        </a:p>
        <a:p>
          <a:pPr marL="0" lvl="0" indent="0" algn="ctr" defTabSz="711200">
            <a:lnSpc>
              <a:spcPct val="90000"/>
            </a:lnSpc>
            <a:spcBef>
              <a:spcPct val="0"/>
            </a:spcBef>
            <a:spcAft>
              <a:spcPct val="35000"/>
            </a:spcAft>
            <a:buNone/>
          </a:pPr>
          <a:r>
            <a:rPr lang="en-US" sz="1600" kern="1200" dirty="0"/>
            <a:t>-Determines mapping strategies</a:t>
          </a:r>
        </a:p>
        <a:p>
          <a:pPr marL="0" lvl="0" indent="0" algn="ctr" defTabSz="711200">
            <a:lnSpc>
              <a:spcPct val="90000"/>
            </a:lnSpc>
            <a:spcBef>
              <a:spcPct val="0"/>
            </a:spcBef>
            <a:spcAft>
              <a:spcPct val="35000"/>
            </a:spcAft>
            <a:buNone/>
          </a:pPr>
          <a:r>
            <a:rPr lang="en-US" sz="1600" kern="1200" dirty="0"/>
            <a:t>-Provides documentation</a:t>
          </a:r>
        </a:p>
        <a:p>
          <a:pPr marL="0" lvl="0" indent="0" algn="ctr" defTabSz="711200">
            <a:lnSpc>
              <a:spcPct val="90000"/>
            </a:lnSpc>
            <a:spcBef>
              <a:spcPct val="0"/>
            </a:spcBef>
            <a:spcAft>
              <a:spcPct val="35000"/>
            </a:spcAft>
            <a:buNone/>
          </a:pPr>
          <a:endParaRPr lang="en-US" sz="1400" kern="1200" dirty="0"/>
        </a:p>
      </dsp:txBody>
      <dsp:txXfrm>
        <a:off x="4000500" y="938664"/>
        <a:ext cx="4000500" cy="2743111"/>
      </dsp:txXfrm>
    </dsp:sp>
    <dsp:sp modelId="{09C14751-AEB3-4CD8-8198-0589A1AF12DB}">
      <dsp:nvSpPr>
        <dsp:cNvPr id="0" name=""/>
        <dsp:cNvSpPr/>
      </dsp:nvSpPr>
      <dsp:spPr>
        <a:xfrm>
          <a:off x="0" y="3567444"/>
          <a:ext cx="8001000" cy="279383"/>
        </a:xfrm>
        <a:prstGeom prst="rect">
          <a:avLst/>
        </a:prstGeom>
        <a:solidFill>
          <a:schemeClr val="accent1">
            <a:shade val="8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3038145" cy="460559"/>
          </a:xfrm>
          <a:prstGeom prst="rect">
            <a:avLst/>
          </a:prstGeom>
        </p:spPr>
        <p:txBody>
          <a:bodyPr vert="horz" lIns="86880" tIns="43440" rIns="86880" bIns="43440" rtlCol="0"/>
          <a:lstStyle>
            <a:lvl1pPr algn="l">
              <a:defRPr sz="1100"/>
            </a:lvl1pPr>
          </a:lstStyle>
          <a:p>
            <a:endParaRPr lang="en-US"/>
          </a:p>
        </p:txBody>
      </p:sp>
      <p:sp>
        <p:nvSpPr>
          <p:cNvPr id="3" name="Date Placeholder 2"/>
          <p:cNvSpPr>
            <a:spLocks noGrp="1"/>
          </p:cNvSpPr>
          <p:nvPr>
            <p:ph type="dt" idx="1"/>
          </p:nvPr>
        </p:nvSpPr>
        <p:spPr>
          <a:xfrm>
            <a:off x="3970734" y="4"/>
            <a:ext cx="3038145" cy="460559"/>
          </a:xfrm>
          <a:prstGeom prst="rect">
            <a:avLst/>
          </a:prstGeom>
        </p:spPr>
        <p:txBody>
          <a:bodyPr vert="horz" lIns="86880" tIns="43440" rIns="86880" bIns="43440" rtlCol="0"/>
          <a:lstStyle>
            <a:lvl1pPr algn="r">
              <a:defRPr sz="1100"/>
            </a:lvl1pPr>
          </a:lstStyle>
          <a:p>
            <a:fld id="{B4B229B6-E168-4569-9E2F-AC2200B77271}" type="datetimeFigureOut">
              <a:rPr lang="en-US" smtClean="0"/>
              <a:t>8/22/2017</a:t>
            </a:fld>
            <a:endParaRPr lang="en-US"/>
          </a:p>
        </p:txBody>
      </p:sp>
      <p:sp>
        <p:nvSpPr>
          <p:cNvPr id="4" name="Slide Image Placeholder 3"/>
          <p:cNvSpPr>
            <a:spLocks noGrp="1" noRot="1" noChangeAspect="1"/>
          </p:cNvSpPr>
          <p:nvPr>
            <p:ph type="sldImg" idx="2"/>
          </p:nvPr>
        </p:nvSpPr>
        <p:spPr>
          <a:xfrm>
            <a:off x="1201738" y="695325"/>
            <a:ext cx="4606925" cy="3455988"/>
          </a:xfrm>
          <a:prstGeom prst="rect">
            <a:avLst/>
          </a:prstGeom>
          <a:noFill/>
          <a:ln w="12700">
            <a:solidFill>
              <a:prstClr val="black"/>
            </a:solidFill>
          </a:ln>
        </p:spPr>
        <p:txBody>
          <a:bodyPr vert="horz" lIns="86880" tIns="43440" rIns="86880" bIns="43440" rtlCol="0" anchor="ctr"/>
          <a:lstStyle/>
          <a:p>
            <a:endParaRPr lang="en-US"/>
          </a:p>
        </p:txBody>
      </p:sp>
      <p:sp>
        <p:nvSpPr>
          <p:cNvPr id="5" name="Notes Placeholder 4"/>
          <p:cNvSpPr>
            <a:spLocks noGrp="1"/>
          </p:cNvSpPr>
          <p:nvPr>
            <p:ph type="body" sz="quarter" idx="3"/>
          </p:nvPr>
        </p:nvSpPr>
        <p:spPr>
          <a:xfrm>
            <a:off x="701346" y="4381413"/>
            <a:ext cx="5607713" cy="4149603"/>
          </a:xfrm>
          <a:prstGeom prst="rect">
            <a:avLst/>
          </a:prstGeom>
        </p:spPr>
        <p:txBody>
          <a:bodyPr vert="horz" lIns="86880" tIns="43440" rIns="86880" bIns="4344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761297"/>
            <a:ext cx="3038145" cy="460559"/>
          </a:xfrm>
          <a:prstGeom prst="rect">
            <a:avLst/>
          </a:prstGeom>
        </p:spPr>
        <p:txBody>
          <a:bodyPr vert="horz" lIns="86880" tIns="43440" rIns="86880" bIns="43440" rtlCol="0" anchor="b"/>
          <a:lstStyle>
            <a:lvl1pPr algn="l">
              <a:defRPr sz="1100"/>
            </a:lvl1pPr>
          </a:lstStyle>
          <a:p>
            <a:endParaRPr lang="en-US"/>
          </a:p>
        </p:txBody>
      </p:sp>
      <p:sp>
        <p:nvSpPr>
          <p:cNvPr id="7" name="Slide Number Placeholder 6"/>
          <p:cNvSpPr>
            <a:spLocks noGrp="1"/>
          </p:cNvSpPr>
          <p:nvPr>
            <p:ph type="sldNum" sz="quarter" idx="5"/>
          </p:nvPr>
        </p:nvSpPr>
        <p:spPr>
          <a:xfrm>
            <a:off x="3970734" y="8761297"/>
            <a:ext cx="3038145" cy="460559"/>
          </a:xfrm>
          <a:prstGeom prst="rect">
            <a:avLst/>
          </a:prstGeom>
        </p:spPr>
        <p:txBody>
          <a:bodyPr vert="horz" lIns="86880" tIns="43440" rIns="86880" bIns="43440" rtlCol="0" anchor="b"/>
          <a:lstStyle>
            <a:lvl1pPr algn="r">
              <a:defRPr sz="1100"/>
            </a:lvl1pPr>
          </a:lstStyle>
          <a:p>
            <a:fld id="{403F886C-E722-41EF-93B4-24E764B08359}" type="slidenum">
              <a:rPr lang="en-US" smtClean="0"/>
              <a:t>‹#›</a:t>
            </a:fld>
            <a:endParaRPr lang="en-US"/>
          </a:p>
        </p:txBody>
      </p:sp>
    </p:spTree>
    <p:extLst>
      <p:ext uri="{BB962C8B-B14F-4D97-AF65-F5344CB8AC3E}">
        <p14:creationId xmlns:p14="http://schemas.microsoft.com/office/powerpoint/2010/main" val="145458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F886C-E722-41EF-93B4-24E764B08359}" type="slidenum">
              <a:rPr lang="en-US" smtClean="0"/>
              <a:t>2</a:t>
            </a:fld>
            <a:endParaRPr lang="en-US"/>
          </a:p>
        </p:txBody>
      </p:sp>
    </p:spTree>
    <p:extLst>
      <p:ext uri="{BB962C8B-B14F-4D97-AF65-F5344CB8AC3E}">
        <p14:creationId xmlns:p14="http://schemas.microsoft.com/office/powerpoint/2010/main" val="554618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11</a:t>
            </a:fld>
            <a:endParaRPr lang="en-US"/>
          </a:p>
        </p:txBody>
      </p:sp>
    </p:spTree>
    <p:extLst>
      <p:ext uri="{BB962C8B-B14F-4D97-AF65-F5344CB8AC3E}">
        <p14:creationId xmlns:p14="http://schemas.microsoft.com/office/powerpoint/2010/main" val="3602308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12</a:t>
            </a:fld>
            <a:endParaRPr lang="en-US"/>
          </a:p>
        </p:txBody>
      </p:sp>
    </p:spTree>
    <p:extLst>
      <p:ext uri="{BB962C8B-B14F-4D97-AF65-F5344CB8AC3E}">
        <p14:creationId xmlns:p14="http://schemas.microsoft.com/office/powerpoint/2010/main" val="1451665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F886C-E722-41EF-93B4-24E764B08359}" type="slidenum">
              <a:rPr lang="en-US" smtClean="0"/>
              <a:t>13</a:t>
            </a:fld>
            <a:endParaRPr lang="en-US"/>
          </a:p>
        </p:txBody>
      </p:sp>
    </p:spTree>
    <p:extLst>
      <p:ext uri="{BB962C8B-B14F-4D97-AF65-F5344CB8AC3E}">
        <p14:creationId xmlns:p14="http://schemas.microsoft.com/office/powerpoint/2010/main" val="832136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important things to note and potentially options:</a:t>
            </a:r>
          </a:p>
          <a:p>
            <a:r>
              <a:rPr lang="en-US" dirty="0"/>
              <a:t>-target date funds / to and through – often times too aggressive and not a value add </a:t>
            </a:r>
          </a:p>
          <a:p>
            <a:r>
              <a:rPr lang="en-US" dirty="0"/>
              <a:t>-different level of fees</a:t>
            </a:r>
          </a:p>
          <a:p>
            <a:r>
              <a:rPr lang="en-US" dirty="0"/>
              <a:t>-savings through models</a:t>
            </a:r>
          </a:p>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14</a:t>
            </a:fld>
            <a:endParaRPr lang="en-US"/>
          </a:p>
        </p:txBody>
      </p:sp>
    </p:spTree>
    <p:extLst>
      <p:ext uri="{BB962C8B-B14F-4D97-AF65-F5344CB8AC3E}">
        <p14:creationId xmlns:p14="http://schemas.microsoft.com/office/powerpoint/2010/main" val="3079589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15</a:t>
            </a:fld>
            <a:endParaRPr lang="en-US"/>
          </a:p>
        </p:txBody>
      </p:sp>
    </p:spTree>
    <p:extLst>
      <p:ext uri="{BB962C8B-B14F-4D97-AF65-F5344CB8AC3E}">
        <p14:creationId xmlns:p14="http://schemas.microsoft.com/office/powerpoint/2010/main" val="3903087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16</a:t>
            </a:fld>
            <a:endParaRPr lang="en-US"/>
          </a:p>
        </p:txBody>
      </p:sp>
    </p:spTree>
    <p:extLst>
      <p:ext uri="{BB962C8B-B14F-4D97-AF65-F5344CB8AC3E}">
        <p14:creationId xmlns:p14="http://schemas.microsoft.com/office/powerpoint/2010/main" val="3469654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17</a:t>
            </a:fld>
            <a:endParaRPr lang="en-US"/>
          </a:p>
        </p:txBody>
      </p:sp>
    </p:spTree>
    <p:extLst>
      <p:ext uri="{BB962C8B-B14F-4D97-AF65-F5344CB8AC3E}">
        <p14:creationId xmlns:p14="http://schemas.microsoft.com/office/powerpoint/2010/main" val="2553542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18</a:t>
            </a:fld>
            <a:endParaRPr lang="en-US"/>
          </a:p>
        </p:txBody>
      </p:sp>
    </p:spTree>
    <p:extLst>
      <p:ext uri="{BB962C8B-B14F-4D97-AF65-F5344CB8AC3E}">
        <p14:creationId xmlns:p14="http://schemas.microsoft.com/office/powerpoint/2010/main" val="5997831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19</a:t>
            </a:fld>
            <a:endParaRPr lang="en-US"/>
          </a:p>
        </p:txBody>
      </p:sp>
    </p:spTree>
    <p:extLst>
      <p:ext uri="{BB962C8B-B14F-4D97-AF65-F5344CB8AC3E}">
        <p14:creationId xmlns:p14="http://schemas.microsoft.com/office/powerpoint/2010/main" val="25450229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 conferences from P&amp;I. free for plan sponsors. </a:t>
            </a:r>
          </a:p>
        </p:txBody>
      </p:sp>
      <p:sp>
        <p:nvSpPr>
          <p:cNvPr id="4" name="Slide Number Placeholder 3"/>
          <p:cNvSpPr>
            <a:spLocks noGrp="1"/>
          </p:cNvSpPr>
          <p:nvPr>
            <p:ph type="sldNum" sz="quarter" idx="10"/>
          </p:nvPr>
        </p:nvSpPr>
        <p:spPr/>
        <p:txBody>
          <a:bodyPr/>
          <a:lstStyle/>
          <a:p>
            <a:fld id="{403F886C-E722-41EF-93B4-24E764B08359}" type="slidenum">
              <a:rPr lang="en-US" smtClean="0"/>
              <a:t>20</a:t>
            </a:fld>
            <a:endParaRPr lang="en-US"/>
          </a:p>
        </p:txBody>
      </p:sp>
    </p:spTree>
    <p:extLst>
      <p:ext uri="{BB962C8B-B14F-4D97-AF65-F5344CB8AC3E}">
        <p14:creationId xmlns:p14="http://schemas.microsoft.com/office/powerpoint/2010/main" val="112638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F886C-E722-41EF-93B4-24E764B08359}" type="slidenum">
              <a:rPr lang="en-US" smtClean="0"/>
              <a:t>3</a:t>
            </a:fld>
            <a:endParaRPr lang="en-US"/>
          </a:p>
        </p:txBody>
      </p:sp>
    </p:spTree>
    <p:extLst>
      <p:ext uri="{BB962C8B-B14F-4D97-AF65-F5344CB8AC3E}">
        <p14:creationId xmlns:p14="http://schemas.microsoft.com/office/powerpoint/2010/main" val="17107608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F886C-E722-41EF-93B4-24E764B08359}" type="slidenum">
              <a:rPr lang="en-US" smtClean="0"/>
              <a:t>21</a:t>
            </a:fld>
            <a:endParaRPr lang="en-US"/>
          </a:p>
        </p:txBody>
      </p:sp>
    </p:spTree>
    <p:extLst>
      <p:ext uri="{BB962C8B-B14F-4D97-AF65-F5344CB8AC3E}">
        <p14:creationId xmlns:p14="http://schemas.microsoft.com/office/powerpoint/2010/main" val="754781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4</a:t>
            </a:fld>
            <a:endParaRPr lang="en-US"/>
          </a:p>
        </p:txBody>
      </p:sp>
    </p:spTree>
    <p:extLst>
      <p:ext uri="{BB962C8B-B14F-4D97-AF65-F5344CB8AC3E}">
        <p14:creationId xmlns:p14="http://schemas.microsoft.com/office/powerpoint/2010/main" val="1710760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5</a:t>
            </a:fld>
            <a:endParaRPr lang="en-US"/>
          </a:p>
        </p:txBody>
      </p:sp>
    </p:spTree>
    <p:extLst>
      <p:ext uri="{BB962C8B-B14F-4D97-AF65-F5344CB8AC3E}">
        <p14:creationId xmlns:p14="http://schemas.microsoft.com/office/powerpoint/2010/main" val="26242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3F886C-E722-41EF-93B4-24E764B08359}" type="slidenum">
              <a:rPr lang="en-US" smtClean="0"/>
              <a:t>6</a:t>
            </a:fld>
            <a:endParaRPr lang="en-US"/>
          </a:p>
        </p:txBody>
      </p:sp>
    </p:spTree>
    <p:extLst>
      <p:ext uri="{BB962C8B-B14F-4D97-AF65-F5344CB8AC3E}">
        <p14:creationId xmlns:p14="http://schemas.microsoft.com/office/powerpoint/2010/main" val="1710760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F886C-E722-41EF-93B4-24E764B08359}" type="slidenum">
              <a:rPr lang="en-US" smtClean="0"/>
              <a:t>7</a:t>
            </a:fld>
            <a:endParaRPr lang="en-US"/>
          </a:p>
        </p:txBody>
      </p:sp>
    </p:spTree>
    <p:extLst>
      <p:ext uri="{BB962C8B-B14F-4D97-AF65-F5344CB8AC3E}">
        <p14:creationId xmlns:p14="http://schemas.microsoft.com/office/powerpoint/2010/main" val="402972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F886C-E722-41EF-93B4-24E764B08359}" type="slidenum">
              <a:rPr lang="en-US" smtClean="0"/>
              <a:t>8</a:t>
            </a:fld>
            <a:endParaRPr lang="en-US"/>
          </a:p>
        </p:txBody>
      </p:sp>
    </p:spTree>
    <p:extLst>
      <p:ext uri="{BB962C8B-B14F-4D97-AF65-F5344CB8AC3E}">
        <p14:creationId xmlns:p14="http://schemas.microsoft.com/office/powerpoint/2010/main" val="4271887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F886C-E722-41EF-93B4-24E764B08359}" type="slidenum">
              <a:rPr lang="en-US" smtClean="0"/>
              <a:t>9</a:t>
            </a:fld>
            <a:endParaRPr lang="en-US"/>
          </a:p>
        </p:txBody>
      </p:sp>
    </p:spTree>
    <p:extLst>
      <p:ext uri="{BB962C8B-B14F-4D97-AF65-F5344CB8AC3E}">
        <p14:creationId xmlns:p14="http://schemas.microsoft.com/office/powerpoint/2010/main" val="2568797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F886C-E722-41EF-93B4-24E764B08359}" type="slidenum">
              <a:rPr lang="en-US" smtClean="0"/>
              <a:t>10</a:t>
            </a:fld>
            <a:endParaRPr lang="en-US"/>
          </a:p>
        </p:txBody>
      </p:sp>
    </p:spTree>
    <p:extLst>
      <p:ext uri="{BB962C8B-B14F-4D97-AF65-F5344CB8AC3E}">
        <p14:creationId xmlns:p14="http://schemas.microsoft.com/office/powerpoint/2010/main" val="3680037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6F2AB61-2AA3-415C-8355-4BE1AEC376A4}"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3544565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F2AB61-2AA3-415C-8355-4BE1AEC376A4}"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1619135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F2AB61-2AA3-415C-8355-4BE1AEC376A4}"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254674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F2AB61-2AA3-415C-8355-4BE1AEC376A4}"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569611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F2AB61-2AA3-415C-8355-4BE1AEC376A4}" type="datetimeFigureOut">
              <a:rPr lang="en-US" smtClean="0"/>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865601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F2AB61-2AA3-415C-8355-4BE1AEC376A4}" type="datetimeFigureOut">
              <a:rPr lang="en-US" smtClean="0"/>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293112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F2AB61-2AA3-415C-8355-4BE1AEC376A4}" type="datetimeFigureOut">
              <a:rPr lang="en-US" smtClean="0"/>
              <a:t>8/22/2017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3276873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F2AB61-2AA3-415C-8355-4BE1AEC376A4}" type="datetimeFigureOut">
              <a:rPr lang="en-US" smtClean="0"/>
              <a:t>8/22/2017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4387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2AB61-2AA3-415C-8355-4BE1AEC376A4}" type="datetimeFigureOut">
              <a:rPr lang="en-US" smtClean="0"/>
              <a:t>8/22/2017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1362381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F2AB61-2AA3-415C-8355-4BE1AEC376A4}" type="datetimeFigureOut">
              <a:rPr lang="en-US" smtClean="0"/>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2655960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F2AB61-2AA3-415C-8355-4BE1AEC376A4}" type="datetimeFigureOut">
              <a:rPr lang="en-US" smtClean="0"/>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52AAF-1DAC-461E-9439-0DCEBEB01C48}" type="slidenum">
              <a:rPr lang="en-US" smtClean="0"/>
              <a:t>‹#›</a:t>
            </a:fld>
            <a:endParaRPr lang="en-US"/>
          </a:p>
        </p:txBody>
      </p:sp>
    </p:spTree>
    <p:extLst>
      <p:ext uri="{BB962C8B-B14F-4D97-AF65-F5344CB8AC3E}">
        <p14:creationId xmlns:p14="http://schemas.microsoft.com/office/powerpoint/2010/main" val="997449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2AB61-2AA3-415C-8355-4BE1AEC376A4}" type="datetimeFigureOut">
              <a:rPr lang="en-US" smtClean="0"/>
              <a:t>8/22/2017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E52AAF-1DAC-461E-9439-0DCEBEB01C48}" type="slidenum">
              <a:rPr lang="en-US" smtClean="0"/>
              <a:t>‹#›</a:t>
            </a:fld>
            <a:endParaRPr lang="en-US"/>
          </a:p>
        </p:txBody>
      </p:sp>
    </p:spTree>
    <p:extLst>
      <p:ext uri="{BB962C8B-B14F-4D97-AF65-F5344CB8AC3E}">
        <p14:creationId xmlns:p14="http://schemas.microsoft.com/office/powerpoint/2010/main" val="3623517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2.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www.fi360.com/main/pdf/handbook_steward.pdf" TargetMode="External"/><Relationship Id="rId5" Type="http://schemas.openxmlformats.org/officeDocument/2006/relationships/hyperlink" Target="http://www.nagdca.org/" TargetMode="External"/><Relationship Id="rId4" Type="http://schemas.openxmlformats.org/officeDocument/2006/relationships/hyperlink" Target="http://www.pionline.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18" descr="PPTTitle-Page"/>
          <p:cNvPicPr>
            <a:picLocks noChangeAspect="1" noChangeArrowheads="1"/>
          </p:cNvPicPr>
          <p:nvPr/>
        </p:nvPicPr>
        <p:blipFill>
          <a:blip r:embed="rId2" cstate="print"/>
          <a:srcRect/>
          <a:stretch>
            <a:fillRect/>
          </a:stretch>
        </p:blipFill>
        <p:spPr bwMode="auto">
          <a:xfrm>
            <a:off x="1143000" y="818528"/>
            <a:ext cx="1752600" cy="1148917"/>
          </a:xfrm>
          <a:prstGeom prst="rect">
            <a:avLst/>
          </a:prstGeom>
          <a:noFill/>
          <a:ln w="9525">
            <a:noFill/>
            <a:miter lim="800000"/>
            <a:headEnd/>
            <a:tailEnd/>
          </a:ln>
        </p:spPr>
      </p:pic>
      <p:sp>
        <p:nvSpPr>
          <p:cNvPr id="8197" name="TextBox 4"/>
          <p:cNvSpPr txBox="1">
            <a:spLocks noChangeArrowheads="1"/>
          </p:cNvSpPr>
          <p:nvPr/>
        </p:nvSpPr>
        <p:spPr bwMode="auto">
          <a:xfrm>
            <a:off x="3789947" y="762000"/>
            <a:ext cx="4287253" cy="1231098"/>
          </a:xfrm>
          <a:prstGeom prst="rect">
            <a:avLst/>
          </a:prstGeom>
          <a:noFill/>
          <a:ln w="9525">
            <a:noFill/>
            <a:miter lim="800000"/>
            <a:headEnd/>
            <a:tailEnd/>
          </a:ln>
        </p:spPr>
        <p:txBody>
          <a:bodyPr wrap="square" lIns="91432" tIns="45716" rIns="91432" bIns="45716">
            <a:spAutoFit/>
          </a:bodyPr>
          <a:lstStyle/>
          <a:p>
            <a:pPr algn="r"/>
            <a:r>
              <a:rPr lang="en-US" sz="2000" b="1" dirty="0">
                <a:latin typeface="Big Caslon" pitchFamily="-96" charset="0"/>
              </a:rPr>
              <a:t>FIDUCIARY CONSIDERATIONS FOR GOVERNMENTAL RETIREMENT PLANS</a:t>
            </a:r>
          </a:p>
          <a:p>
            <a:pPr algn="r"/>
            <a:endParaRPr lang="en-US" sz="2000" b="1" dirty="0">
              <a:latin typeface="Big Caslon" pitchFamily="-96" charset="0"/>
            </a:endParaRPr>
          </a:p>
          <a:p>
            <a:pPr algn="r"/>
            <a:r>
              <a:rPr lang="en-US" sz="1400" b="1" dirty="0">
                <a:latin typeface="Big Caslon" pitchFamily="-96" charset="0"/>
              </a:rPr>
              <a:t>August 2017</a:t>
            </a:r>
          </a:p>
        </p:txBody>
      </p:sp>
      <p:sp>
        <p:nvSpPr>
          <p:cNvPr id="8198" name="TextBox 5"/>
          <p:cNvSpPr txBox="1">
            <a:spLocks noChangeArrowheads="1"/>
          </p:cNvSpPr>
          <p:nvPr/>
        </p:nvSpPr>
        <p:spPr bwMode="auto">
          <a:xfrm>
            <a:off x="4800600" y="3047999"/>
            <a:ext cx="2805404" cy="830989"/>
          </a:xfrm>
          <a:prstGeom prst="rect">
            <a:avLst/>
          </a:prstGeom>
          <a:noFill/>
          <a:ln w="9525">
            <a:noFill/>
            <a:miter lim="800000"/>
            <a:headEnd/>
            <a:tailEnd/>
          </a:ln>
        </p:spPr>
        <p:txBody>
          <a:bodyPr wrap="square" lIns="91432" tIns="45716" rIns="91432" bIns="45716">
            <a:spAutoFit/>
          </a:bodyPr>
          <a:lstStyle/>
          <a:p>
            <a:pPr algn="ctr"/>
            <a:r>
              <a:rPr lang="en-US" sz="1200" i="1" dirty="0">
                <a:latin typeface="Big Caslon" pitchFamily="-96" charset="0"/>
              </a:rPr>
              <a:t>June 9, 2017</a:t>
            </a:r>
          </a:p>
          <a:p>
            <a:pPr algn="ctr"/>
            <a:r>
              <a:rPr lang="en-US" sz="1200" i="1" dirty="0">
                <a:latin typeface="Big Caslon" pitchFamily="-96" charset="0"/>
              </a:rPr>
              <a:t>Presented by: Frank Wan</a:t>
            </a:r>
          </a:p>
          <a:p>
            <a:pPr algn="ctr"/>
            <a:r>
              <a:rPr lang="en-US" sz="1200" i="1" dirty="0">
                <a:latin typeface="Big Caslon" pitchFamily="-96" charset="0"/>
              </a:rPr>
              <a:t>Senior Vice President</a:t>
            </a:r>
          </a:p>
          <a:p>
            <a:pPr algn="ctr"/>
            <a:endParaRPr lang="en-US" sz="1200" i="1" dirty="0">
              <a:latin typeface="Big Caslon" pitchFamily="-96" charset="0"/>
            </a:endParaRPr>
          </a:p>
        </p:txBody>
      </p:sp>
      <p:pic>
        <p:nvPicPr>
          <p:cNvPr id="2050" name="Picture 2" descr="landmark (small)">
            <a:extLst>
              <a:ext uri="{FF2B5EF4-FFF2-40B4-BE49-F238E27FC236}">
                <a16:creationId xmlns:a16="http://schemas.microsoft.com/office/drawing/2014/main" id="{86796A32-EFF7-4758-8334-F52B63405FD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501"/>
          <a:stretch/>
        </p:blipFill>
        <p:spPr bwMode="auto">
          <a:xfrm>
            <a:off x="1143000" y="2362200"/>
            <a:ext cx="6934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B293EAC1-DB04-439A-84DC-E9CE921D481F}"/>
              </a:ext>
            </a:extLst>
          </p:cNvPr>
          <p:cNvSpPr txBox="1"/>
          <p:nvPr/>
        </p:nvSpPr>
        <p:spPr>
          <a:xfrm>
            <a:off x="1295400" y="5542002"/>
            <a:ext cx="6781800" cy="553998"/>
          </a:xfrm>
          <a:prstGeom prst="rect">
            <a:avLst/>
          </a:prstGeom>
          <a:noFill/>
        </p:spPr>
        <p:txBody>
          <a:bodyPr wrap="square" rtlCol="0">
            <a:spAutoFit/>
          </a:bodyPr>
          <a:lstStyle/>
          <a:p>
            <a:r>
              <a:rPr lang="en-US" sz="1000" dirty="0"/>
              <a:t>Presented by: Frank Wan, Senior Vice President</a:t>
            </a:r>
          </a:p>
          <a:p>
            <a:r>
              <a:rPr lang="en-US" sz="1000" dirty="0"/>
              <a:t>Burgess Chambers &amp; Associates, Inc. </a:t>
            </a:r>
          </a:p>
          <a:p>
            <a:r>
              <a:rPr lang="en-US" sz="1000" dirty="0"/>
              <a:t>315 E. Robinson Street, Suite 690. Orlando, FL 32801</a:t>
            </a:r>
          </a:p>
        </p:txBody>
      </p:sp>
    </p:spTree>
    <p:extLst>
      <p:ext uri="{BB962C8B-B14F-4D97-AF65-F5344CB8AC3E}">
        <p14:creationId xmlns:p14="http://schemas.microsoft.com/office/powerpoint/2010/main" val="3552950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10</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LIMITING FIDUCIARY LIABILITY</a:t>
            </a:r>
          </a:p>
        </p:txBody>
      </p:sp>
      <p:sp>
        <p:nvSpPr>
          <p:cNvPr id="6" name="TextBox 5"/>
          <p:cNvSpPr txBox="1"/>
          <p:nvPr/>
        </p:nvSpPr>
        <p:spPr>
          <a:xfrm>
            <a:off x="457200" y="1295400"/>
            <a:ext cx="8077200" cy="7017306"/>
          </a:xfrm>
          <a:prstGeom prst="rect">
            <a:avLst/>
          </a:prstGeom>
          <a:noFill/>
        </p:spPr>
        <p:txBody>
          <a:bodyPr wrap="square" rtlCol="0">
            <a:spAutoFit/>
          </a:bodyPr>
          <a:lstStyle/>
          <a:p>
            <a:pPr marL="800100" lvl="2" indent="-342900" algn="just">
              <a:buFont typeface="Wingdings" panose="05000000000000000000" pitchFamily="2" charset="2"/>
              <a:buChar char="Ø"/>
            </a:pPr>
            <a:r>
              <a:rPr lang="en-US" dirty="0"/>
              <a:t>Develop plan objectives</a:t>
            </a:r>
          </a:p>
          <a:p>
            <a:pPr marL="914400" lvl="3" algn="just"/>
            <a:r>
              <a:rPr lang="en-US" dirty="0"/>
              <a:t>-Maximize wealth; income replacement </a:t>
            </a:r>
          </a:p>
          <a:p>
            <a:pPr marL="800100" lvl="2" indent="-342900" algn="just">
              <a:buFont typeface="Wingdings" panose="05000000000000000000" pitchFamily="2" charset="2"/>
              <a:buChar char="Ø"/>
            </a:pPr>
            <a:r>
              <a:rPr lang="en-US" dirty="0"/>
              <a:t>Measure effectiveness</a:t>
            </a:r>
          </a:p>
          <a:p>
            <a:pPr marL="914400" lvl="3" algn="just"/>
            <a:r>
              <a:rPr lang="en-US" dirty="0"/>
              <a:t>-Measure participation, savings rate, median account balance</a:t>
            </a:r>
          </a:p>
          <a:p>
            <a:pPr marL="800100" lvl="2" indent="-342900" algn="just">
              <a:buFont typeface="Wingdings" panose="05000000000000000000" pitchFamily="2" charset="2"/>
              <a:buChar char="Ø"/>
            </a:pPr>
            <a:r>
              <a:rPr lang="en-US" dirty="0"/>
              <a:t>Reduce complications and oversight obligations</a:t>
            </a:r>
          </a:p>
          <a:p>
            <a:pPr marL="914400" lvl="3" algn="just"/>
            <a:r>
              <a:rPr lang="en-US" dirty="0"/>
              <a:t>-Limit loan obligations</a:t>
            </a:r>
          </a:p>
          <a:p>
            <a:pPr marL="800100" lvl="2" indent="-342900" algn="just">
              <a:buFont typeface="Wingdings" panose="05000000000000000000" pitchFamily="2" charset="2"/>
              <a:buChar char="Ø"/>
            </a:pPr>
            <a:r>
              <a:rPr lang="en-US" b="1" dirty="0">
                <a:solidFill>
                  <a:schemeClr val="tx2"/>
                </a:solidFill>
              </a:rPr>
              <a:t>Consolidate to a single record keeper</a:t>
            </a:r>
          </a:p>
          <a:p>
            <a:pPr marL="914400" lvl="3" algn="just"/>
            <a:r>
              <a:rPr lang="en-US" b="1" dirty="0">
                <a:solidFill>
                  <a:schemeClr val="tx2"/>
                </a:solidFill>
              </a:rPr>
              <a:t>-Economy of scale</a:t>
            </a:r>
          </a:p>
          <a:p>
            <a:pPr marL="914400" lvl="3" algn="just"/>
            <a:r>
              <a:rPr lang="en-US" b="1" dirty="0">
                <a:solidFill>
                  <a:schemeClr val="tx2"/>
                </a:solidFill>
              </a:rPr>
              <a:t>-Reduce administrative burdens</a:t>
            </a:r>
          </a:p>
          <a:p>
            <a:pPr marL="800100" lvl="2" indent="-342900" algn="just">
              <a:buFont typeface="Wingdings" panose="05000000000000000000" pitchFamily="2" charset="2"/>
              <a:buChar char="Ø"/>
            </a:pPr>
            <a:r>
              <a:rPr lang="en-US" dirty="0"/>
              <a:t>Limit number of core investment options</a:t>
            </a:r>
          </a:p>
          <a:p>
            <a:pPr marL="457200" lvl="2" algn="just"/>
            <a:r>
              <a:rPr lang="en-US" dirty="0"/>
              <a:t>	-Customize menu: less is more</a:t>
            </a:r>
          </a:p>
          <a:p>
            <a:pPr marL="800100" lvl="2" indent="-342900" algn="just">
              <a:buFont typeface="Wingdings" panose="05000000000000000000" pitchFamily="2" charset="2"/>
              <a:buChar char="Ø"/>
            </a:pPr>
            <a:r>
              <a:rPr lang="en-US" dirty="0"/>
              <a:t>Compliance with ERISA 404(c)</a:t>
            </a:r>
          </a:p>
          <a:p>
            <a:pPr marL="914400" lvl="3" algn="just"/>
            <a:r>
              <a:rPr lang="en-US" dirty="0"/>
              <a:t>-Provide participant education </a:t>
            </a:r>
          </a:p>
          <a:p>
            <a:pPr marL="914400" lvl="3" algn="just"/>
            <a:r>
              <a:rPr lang="en-US" dirty="0"/>
              <a:t>-Qualified Default Investment Alternative (QDIA)</a:t>
            </a:r>
          </a:p>
          <a:p>
            <a:pPr marL="800100" lvl="2" indent="-342900" algn="just">
              <a:buFont typeface="Wingdings" panose="05000000000000000000" pitchFamily="2" charset="2"/>
              <a:buChar char="Ø"/>
            </a:pPr>
            <a:r>
              <a:rPr lang="en-US" dirty="0"/>
              <a:t>Hire a fiduciary advisor to provide ongoing oversight</a:t>
            </a:r>
          </a:p>
          <a:p>
            <a:pPr marL="914400" lvl="3" algn="just"/>
            <a:r>
              <a:rPr lang="en-US" dirty="0"/>
              <a:t>-Provide assistance with RFPs, benchmarks, and compliance</a:t>
            </a:r>
          </a:p>
          <a:p>
            <a:pPr marL="457200" lvl="2" algn="just"/>
            <a:endParaRPr lang="en-US" dirty="0"/>
          </a:p>
          <a:p>
            <a:pPr marL="0" lvl="3"/>
            <a:r>
              <a:rPr lang="en-US" dirty="0">
                <a:solidFill>
                  <a:schemeClr val="tx2"/>
                </a:solidFill>
              </a:rPr>
              <a:t>The more satisfied participants are with their plan, the less likely they will be to blame plan fiduciaries for a negative outcome. </a:t>
            </a:r>
          </a:p>
          <a:p>
            <a:pPr marL="457200" lvl="2" algn="just"/>
            <a:endParaRPr lang="en-US" dirty="0"/>
          </a:p>
          <a:p>
            <a:pPr marL="285750" lvl="1" indent="-285750" algn="just">
              <a:buFont typeface="Arial" panose="020B0604020202020204" pitchFamily="34" charset="0"/>
              <a:buChar char="•"/>
            </a:pPr>
            <a:endParaRPr lang="en-US" dirty="0">
              <a:solidFill>
                <a:srgbClr val="FF0000"/>
              </a:solidFill>
            </a:endParaRPr>
          </a:p>
          <a:p>
            <a:pPr marL="285750" lvl="1" indent="-285750" algn="just">
              <a:buFont typeface="Arial" panose="020B0604020202020204" pitchFamily="34" charset="0"/>
              <a:buChar char="•"/>
            </a:pPr>
            <a:endParaRPr lang="en-US" dirty="0">
              <a:solidFill>
                <a:srgbClr val="FF0000"/>
              </a:solidFill>
            </a:endParaRPr>
          </a:p>
          <a:p>
            <a:pPr marL="285750" lvl="1" indent="-285750" algn="just">
              <a:buFont typeface="Arial" panose="020B0604020202020204" pitchFamily="34" charset="0"/>
              <a:buChar char="•"/>
            </a:pPr>
            <a:endParaRPr lang="en-US" dirty="0">
              <a:solidFill>
                <a:srgbClr val="FF0000"/>
              </a:solidFill>
            </a:endParaRPr>
          </a:p>
          <a:p>
            <a:pPr marL="0" lvl="1" algn="just"/>
            <a:endParaRPr lang="en-US" sz="1200" dirty="0"/>
          </a:p>
          <a:p>
            <a:pPr marL="0" lvl="1" algn="just"/>
            <a:endParaRPr lang="en-US" sz="1200" dirty="0"/>
          </a:p>
          <a:p>
            <a:pPr marL="285750" lvl="1" indent="-285750" algn="just">
              <a:buFont typeface="Arial" panose="020B0604020202020204" pitchFamily="34" charset="0"/>
              <a:buChar char="•"/>
            </a:pPr>
            <a:endParaRPr lang="en-US" sz="1200" dirty="0"/>
          </a:p>
        </p:txBody>
      </p:sp>
    </p:spTree>
    <p:extLst>
      <p:ext uri="{BB962C8B-B14F-4D97-AF65-F5344CB8AC3E}">
        <p14:creationId xmlns:p14="http://schemas.microsoft.com/office/powerpoint/2010/main" val="2831279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11</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ERISA 3(21) vs. 3(38) INVESTMENT FIDUCIARIES</a:t>
            </a:r>
          </a:p>
        </p:txBody>
      </p:sp>
      <p:graphicFrame>
        <p:nvGraphicFramePr>
          <p:cNvPr id="2" name="Diagram 1"/>
          <p:cNvGraphicFramePr/>
          <p:nvPr>
            <p:extLst>
              <p:ext uri="{D42A27DB-BD31-4B8C-83A1-F6EECF244321}">
                <p14:modId xmlns:p14="http://schemas.microsoft.com/office/powerpoint/2010/main" val="3314770604"/>
              </p:ext>
            </p:extLst>
          </p:nvPr>
        </p:nvGraphicFramePr>
        <p:xfrm>
          <a:off x="571500" y="1371600"/>
          <a:ext cx="8001000" cy="39911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Rectangle 11"/>
          <p:cNvSpPr/>
          <p:nvPr/>
        </p:nvSpPr>
        <p:spPr>
          <a:xfrm>
            <a:off x="495300" y="5597800"/>
            <a:ext cx="8191500" cy="646331"/>
          </a:xfrm>
          <a:prstGeom prst="rect">
            <a:avLst/>
          </a:prstGeom>
        </p:spPr>
        <p:txBody>
          <a:bodyPr wrap="square">
            <a:spAutoFit/>
          </a:bodyPr>
          <a:lstStyle/>
          <a:p>
            <a:pPr marL="0" lvl="3"/>
            <a:r>
              <a:rPr lang="en-US" dirty="0"/>
              <a:t>Plan sponsor retain the responsibility to select and monitor the adviser, regardless of their adviser’s fiduciary status. </a:t>
            </a:r>
          </a:p>
        </p:txBody>
      </p:sp>
    </p:spTree>
    <p:extLst>
      <p:ext uri="{BB962C8B-B14F-4D97-AF65-F5344CB8AC3E}">
        <p14:creationId xmlns:p14="http://schemas.microsoft.com/office/powerpoint/2010/main" val="2075399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4"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12</a:t>
            </a:fld>
            <a:endParaRPr lang="en-US" dirty="0"/>
          </a:p>
        </p:txBody>
      </p:sp>
      <p:sp>
        <p:nvSpPr>
          <p:cNvPr id="15" name="Text Box 3"/>
          <p:cNvSpPr txBox="1">
            <a:spLocks noChangeArrowheads="1"/>
          </p:cNvSpPr>
          <p:nvPr/>
        </p:nvSpPr>
        <p:spPr bwMode="auto">
          <a:xfrm>
            <a:off x="198120" y="677925"/>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ILLUSTRATIVE INVESTMENT MENU</a:t>
            </a:r>
          </a:p>
        </p:txBody>
      </p:sp>
      <p:graphicFrame>
        <p:nvGraphicFramePr>
          <p:cNvPr id="5" name="Object 4"/>
          <p:cNvGraphicFramePr>
            <a:graphicFrameLocks noChangeAspect="1"/>
          </p:cNvGraphicFramePr>
          <p:nvPr>
            <p:extLst>
              <p:ext uri="{D42A27DB-BD31-4B8C-83A1-F6EECF244321}">
                <p14:modId xmlns:p14="http://schemas.microsoft.com/office/powerpoint/2010/main" val="1074724109"/>
              </p:ext>
            </p:extLst>
          </p:nvPr>
        </p:nvGraphicFramePr>
        <p:xfrm>
          <a:off x="762000" y="1204912"/>
          <a:ext cx="7543800" cy="5272088"/>
        </p:xfrm>
        <a:graphic>
          <a:graphicData uri="http://schemas.openxmlformats.org/presentationml/2006/ole">
            <mc:AlternateContent xmlns:mc="http://schemas.openxmlformats.org/markup-compatibility/2006">
              <mc:Choice xmlns:v="urn:schemas-microsoft-com:vml" Requires="v">
                <p:oleObj spid="_x0000_s1086" name="Worksheet" r:id="rId5" imgW="8382026" imgH="5857759" progId="Excel.Sheet.8">
                  <p:embed/>
                </p:oleObj>
              </mc:Choice>
              <mc:Fallback>
                <p:oleObj name="Worksheet" r:id="rId5" imgW="8382026" imgH="5857759" progId="Excel.Sheet.8">
                  <p:embed/>
                  <p:pic>
                    <p:nvPicPr>
                      <p:cNvPr id="0" name=""/>
                      <p:cNvPicPr/>
                      <p:nvPr/>
                    </p:nvPicPr>
                    <p:blipFill>
                      <a:blip r:embed="rId6"/>
                      <a:stretch>
                        <a:fillRect/>
                      </a:stretch>
                    </p:blipFill>
                    <p:spPr>
                      <a:xfrm>
                        <a:off x="762000" y="1204912"/>
                        <a:ext cx="7543800" cy="5272088"/>
                      </a:xfrm>
                      <a:prstGeom prst="rect">
                        <a:avLst/>
                      </a:prstGeom>
                    </p:spPr>
                  </p:pic>
                </p:oleObj>
              </mc:Fallback>
            </mc:AlternateContent>
          </a:graphicData>
        </a:graphic>
      </p:graphicFrame>
    </p:spTree>
    <p:extLst>
      <p:ext uri="{BB962C8B-B14F-4D97-AF65-F5344CB8AC3E}">
        <p14:creationId xmlns:p14="http://schemas.microsoft.com/office/powerpoint/2010/main" val="709630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13</a:t>
            </a:fld>
            <a:endParaRPr lang="en-US" dirty="0"/>
          </a:p>
        </p:txBody>
      </p:sp>
      <p:sp>
        <p:nvSpPr>
          <p:cNvPr id="15" name="Text Box 3"/>
          <p:cNvSpPr txBox="1">
            <a:spLocks noChangeArrowheads="1"/>
          </p:cNvSpPr>
          <p:nvPr/>
        </p:nvSpPr>
        <p:spPr bwMode="auto">
          <a:xfrm>
            <a:off x="198120" y="677925"/>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ILLUSTRATIVE FUND REPORT CARD</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7461" y="1165583"/>
            <a:ext cx="8699336" cy="4755895"/>
          </a:xfrm>
          <a:prstGeom prst="rect">
            <a:avLst/>
          </a:prstGeom>
        </p:spPr>
      </p:pic>
      <p:sp>
        <p:nvSpPr>
          <p:cNvPr id="4" name="TextBox 3"/>
          <p:cNvSpPr txBox="1"/>
          <p:nvPr/>
        </p:nvSpPr>
        <p:spPr>
          <a:xfrm>
            <a:off x="228600" y="6151602"/>
            <a:ext cx="8183880" cy="553998"/>
          </a:xfrm>
          <a:prstGeom prst="rect">
            <a:avLst/>
          </a:prstGeom>
          <a:noFill/>
        </p:spPr>
        <p:txBody>
          <a:bodyPr wrap="square" rtlCol="0">
            <a:spAutoFit/>
          </a:bodyPr>
          <a:lstStyle/>
          <a:p>
            <a:r>
              <a:rPr lang="en-US" sz="1000" dirty="0"/>
              <a:t>The fi360 Fiduciary Score is a peer percentile ranking of an investment against a set of quantitative due diligence criteria selected to reflect prudent fiduciary management. Criteria include total returns, risk-adjusted returns, expenses, and other portfolio statistics. Investments are ranked according to their ability to meet due diligence criteria every month. </a:t>
            </a:r>
          </a:p>
        </p:txBody>
      </p:sp>
    </p:spTree>
    <p:extLst>
      <p:ext uri="{BB962C8B-B14F-4D97-AF65-F5344CB8AC3E}">
        <p14:creationId xmlns:p14="http://schemas.microsoft.com/office/powerpoint/2010/main" val="2851123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14</a:t>
            </a:fld>
            <a:endParaRPr lang="en-US" dirty="0"/>
          </a:p>
        </p:txBody>
      </p:sp>
      <p:sp>
        <p:nvSpPr>
          <p:cNvPr id="15" name="Text Box 3"/>
          <p:cNvSpPr txBox="1">
            <a:spLocks noChangeArrowheads="1"/>
          </p:cNvSpPr>
          <p:nvPr/>
        </p:nvSpPr>
        <p:spPr bwMode="auto">
          <a:xfrm>
            <a:off x="198120" y="677925"/>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ILLUSTRATIVE FUND REPORT CARD</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701" y="1197260"/>
            <a:ext cx="4311282" cy="4399914"/>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90204" y="1172860"/>
            <a:ext cx="4248996" cy="4560738"/>
          </a:xfrm>
          <a:prstGeom prst="rect">
            <a:avLst/>
          </a:prstGeom>
        </p:spPr>
      </p:pic>
      <p:sp>
        <p:nvSpPr>
          <p:cNvPr id="10" name="Rectangle 9"/>
          <p:cNvSpPr/>
          <p:nvPr/>
        </p:nvSpPr>
        <p:spPr>
          <a:xfrm>
            <a:off x="266700" y="5830669"/>
            <a:ext cx="8572500" cy="523220"/>
          </a:xfrm>
          <a:prstGeom prst="rect">
            <a:avLst/>
          </a:prstGeom>
        </p:spPr>
        <p:txBody>
          <a:bodyPr wrap="square">
            <a:spAutoFit/>
          </a:bodyPr>
          <a:lstStyle/>
          <a:p>
            <a:pPr marL="285750" lvl="3" indent="-285750">
              <a:buFont typeface="Wingdings" panose="05000000000000000000" pitchFamily="2" charset="2"/>
              <a:buChar char="Ø"/>
            </a:pPr>
            <a:r>
              <a:rPr lang="en-US" sz="1400" dirty="0">
                <a:solidFill>
                  <a:schemeClr val="tx2"/>
                </a:solidFill>
              </a:rPr>
              <a:t>A simple change in the fund line-up and/or share class change quickly resulted in a superior portfolio. </a:t>
            </a:r>
          </a:p>
          <a:p>
            <a:pPr marL="285750" lvl="3" indent="-285750">
              <a:buFont typeface="Wingdings" panose="05000000000000000000" pitchFamily="2" charset="2"/>
              <a:buChar char="Ø"/>
            </a:pPr>
            <a:r>
              <a:rPr lang="en-US" sz="1400" dirty="0">
                <a:solidFill>
                  <a:schemeClr val="tx2"/>
                </a:solidFill>
              </a:rPr>
              <a:t>This also reduced the management fees from to 0.67 from 0.83, resulting in savings of more than $20,000. </a:t>
            </a:r>
          </a:p>
        </p:txBody>
      </p:sp>
    </p:spTree>
    <p:extLst>
      <p:ext uri="{BB962C8B-B14F-4D97-AF65-F5344CB8AC3E}">
        <p14:creationId xmlns:p14="http://schemas.microsoft.com/office/powerpoint/2010/main" val="730812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15</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PARTICIPANT LAWSUITS</a:t>
            </a:r>
          </a:p>
        </p:txBody>
      </p:sp>
      <p:sp>
        <p:nvSpPr>
          <p:cNvPr id="10" name="TextBox 9"/>
          <p:cNvSpPr txBox="1"/>
          <p:nvPr/>
        </p:nvSpPr>
        <p:spPr>
          <a:xfrm>
            <a:off x="533400" y="1370886"/>
            <a:ext cx="8305800" cy="6463308"/>
          </a:xfrm>
          <a:prstGeom prst="rect">
            <a:avLst/>
          </a:prstGeom>
          <a:noFill/>
        </p:spPr>
        <p:txBody>
          <a:bodyPr wrap="square" rtlCol="0">
            <a:spAutoFit/>
          </a:bodyPr>
          <a:lstStyle/>
          <a:p>
            <a:pPr marL="0" lvl="1"/>
            <a:r>
              <a:rPr lang="en-US" dirty="0"/>
              <a:t>Recent class action lawsuits place new emphasis on: </a:t>
            </a:r>
          </a:p>
          <a:p>
            <a:pPr marL="0" lvl="1"/>
            <a:endParaRPr lang="en-US" dirty="0"/>
          </a:p>
          <a:p>
            <a:pPr marL="285750" lvl="1" indent="-285750">
              <a:buFont typeface="Wingdings" panose="05000000000000000000" pitchFamily="2" charset="2"/>
              <a:buChar char="Ø"/>
            </a:pPr>
            <a:r>
              <a:rPr lang="en-US" dirty="0"/>
              <a:t>Fees charged by plan’s investment options</a:t>
            </a:r>
          </a:p>
          <a:p>
            <a:pPr marL="285750" lvl="1" indent="-285750">
              <a:buFont typeface="Wingdings" panose="05000000000000000000" pitchFamily="2" charset="2"/>
              <a:buChar char="Ø"/>
            </a:pPr>
            <a:r>
              <a:rPr lang="en-US" dirty="0"/>
              <a:t>Fees charged by service providers and recordkeepers </a:t>
            </a:r>
          </a:p>
          <a:p>
            <a:pPr marL="285750" lvl="1" indent="-285750">
              <a:buFont typeface="Wingdings" panose="05000000000000000000" pitchFamily="2" charset="2"/>
              <a:buChar char="Ø"/>
            </a:pPr>
            <a:r>
              <a:rPr lang="en-US" dirty="0"/>
              <a:t>Multiple recordkeepers and too many options</a:t>
            </a:r>
          </a:p>
          <a:p>
            <a:pPr marL="285750" lvl="1" indent="-285750">
              <a:buFont typeface="Wingdings" panose="05000000000000000000" pitchFamily="2" charset="2"/>
              <a:buChar char="Ø"/>
            </a:pPr>
            <a:r>
              <a:rPr lang="en-US" dirty="0"/>
              <a:t>Allocation of fees to participant accounts</a:t>
            </a:r>
          </a:p>
          <a:p>
            <a:pPr marL="285750" lvl="1" indent="-285750">
              <a:buFont typeface="Wingdings" panose="05000000000000000000" pitchFamily="2" charset="2"/>
              <a:buChar char="Ø"/>
            </a:pPr>
            <a:r>
              <a:rPr lang="en-US" dirty="0"/>
              <a:t>Allocation of revenue sharing</a:t>
            </a:r>
          </a:p>
          <a:p>
            <a:pPr marL="285750" lvl="1" indent="-285750">
              <a:buFont typeface="Wingdings" panose="05000000000000000000" pitchFamily="2" charset="2"/>
              <a:buChar char="Ø"/>
            </a:pPr>
            <a:endParaRPr lang="en-US" dirty="0"/>
          </a:p>
          <a:p>
            <a:pPr marL="0" lvl="1"/>
            <a:r>
              <a:rPr lang="en-US" dirty="0"/>
              <a:t>Lessons for plan sponsors:</a:t>
            </a:r>
          </a:p>
          <a:p>
            <a:pPr marL="0" lvl="1"/>
            <a:endParaRPr lang="en-US" dirty="0"/>
          </a:p>
          <a:p>
            <a:pPr marL="285750" lvl="1" indent="-285750">
              <a:buFont typeface="Wingdings" panose="05000000000000000000" pitchFamily="2" charset="2"/>
              <a:buChar char="v"/>
            </a:pPr>
            <a:r>
              <a:rPr lang="en-US" dirty="0"/>
              <a:t>Courts have based their decisions more on the </a:t>
            </a:r>
            <a:r>
              <a:rPr lang="en-US" i="1" u="sng" dirty="0"/>
              <a:t>process</a:t>
            </a:r>
            <a:r>
              <a:rPr lang="en-US" dirty="0"/>
              <a:t> rather than the decisions. </a:t>
            </a:r>
          </a:p>
          <a:p>
            <a:pPr marL="285750" lvl="1" indent="-285750">
              <a:buFont typeface="Wingdings" panose="05000000000000000000" pitchFamily="2" charset="2"/>
              <a:buChar char="v"/>
            </a:pPr>
            <a:r>
              <a:rPr lang="en-US" dirty="0">
                <a:solidFill>
                  <a:schemeClr val="tx2"/>
                </a:solidFill>
              </a:rPr>
              <a:t>U.S. Supreme Court has held unanimously that plan fiduciaries have an ongoing duty to monitor the investment they make available to plan participants. </a:t>
            </a:r>
          </a:p>
          <a:p>
            <a:pPr marL="285750" lvl="1" indent="-285750">
              <a:buFont typeface="Wingdings" panose="05000000000000000000" pitchFamily="2" charset="2"/>
              <a:buChar char="v"/>
            </a:pPr>
            <a:r>
              <a:rPr lang="en-US" dirty="0"/>
              <a:t>It is the responsibility of plan fiduciaries to prudently monitor service providers. </a:t>
            </a:r>
          </a:p>
          <a:p>
            <a:pPr marL="285750" lvl="1" indent="-285750">
              <a:buFont typeface="Wingdings" panose="05000000000000000000" pitchFamily="2" charset="2"/>
              <a:buChar char="v"/>
            </a:pPr>
            <a:r>
              <a:rPr lang="en-US" i="1" u="sng" dirty="0"/>
              <a:t>Documenting</a:t>
            </a:r>
            <a:r>
              <a:rPr lang="en-US" dirty="0"/>
              <a:t> prudent decision making process will limit fiduciary liability. </a:t>
            </a:r>
          </a:p>
          <a:p>
            <a:pPr marL="285750" lvl="1" indent="-285750">
              <a:buFont typeface="Wingdings" panose="05000000000000000000" pitchFamily="2" charset="2"/>
              <a:buChar char="v"/>
            </a:pPr>
            <a:endParaRPr lang="en-US" dirty="0"/>
          </a:p>
          <a:p>
            <a:pPr marL="0" lvl="1"/>
            <a:endParaRPr lang="en-US" dirty="0"/>
          </a:p>
          <a:p>
            <a:pPr marL="285750" lvl="1" indent="-285750">
              <a:buFont typeface="Wingdings" panose="05000000000000000000" pitchFamily="2" charset="2"/>
              <a:buChar char="Ø"/>
            </a:pPr>
            <a:endParaRPr lang="en-US" dirty="0"/>
          </a:p>
          <a:p>
            <a:pPr marL="0" lvl="1"/>
            <a:endParaRPr lang="en-US" dirty="0"/>
          </a:p>
          <a:p>
            <a:pPr marL="0" lvl="1"/>
            <a:endParaRPr lang="en-US" dirty="0"/>
          </a:p>
          <a:p>
            <a:pPr marL="0" lvl="1"/>
            <a:endParaRPr lang="en-US" dirty="0"/>
          </a:p>
          <a:p>
            <a:pPr marL="0" lvl="1"/>
            <a:endParaRPr lang="en-US" sz="1200" dirty="0"/>
          </a:p>
          <a:p>
            <a:pPr marL="0" lvl="1"/>
            <a:endParaRPr lang="en-US" sz="1200" dirty="0"/>
          </a:p>
          <a:p>
            <a:pPr marL="285750" lvl="1" indent="-285750">
              <a:buFont typeface="Arial" panose="020B0604020202020204" pitchFamily="34" charset="0"/>
              <a:buChar char="•"/>
            </a:pPr>
            <a:endParaRPr lang="en-US" sz="1200" dirty="0"/>
          </a:p>
        </p:txBody>
      </p:sp>
    </p:spTree>
    <p:extLst>
      <p:ext uri="{BB962C8B-B14F-4D97-AF65-F5344CB8AC3E}">
        <p14:creationId xmlns:p14="http://schemas.microsoft.com/office/powerpoint/2010/main" val="1961788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16</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PARTICIPANT LAWSUITS</a:t>
            </a:r>
          </a:p>
        </p:txBody>
      </p:sp>
      <p:graphicFrame>
        <p:nvGraphicFramePr>
          <p:cNvPr id="3" name="Table 2">
            <a:extLst>
              <a:ext uri="{FF2B5EF4-FFF2-40B4-BE49-F238E27FC236}">
                <a16:creationId xmlns:a16="http://schemas.microsoft.com/office/drawing/2014/main" id="{6C565B26-291E-4807-B2CE-BB863A4A3814}"/>
              </a:ext>
            </a:extLst>
          </p:cNvPr>
          <p:cNvGraphicFramePr>
            <a:graphicFrameLocks noGrp="1"/>
          </p:cNvGraphicFramePr>
          <p:nvPr>
            <p:extLst>
              <p:ext uri="{D42A27DB-BD31-4B8C-83A1-F6EECF244321}">
                <p14:modId xmlns:p14="http://schemas.microsoft.com/office/powerpoint/2010/main" val="554499237"/>
              </p:ext>
            </p:extLst>
          </p:nvPr>
        </p:nvGraphicFramePr>
        <p:xfrm>
          <a:off x="457200" y="1524000"/>
          <a:ext cx="8229600" cy="3124200"/>
        </p:xfrm>
        <a:graphic>
          <a:graphicData uri="http://schemas.openxmlformats.org/drawingml/2006/table">
            <a:tbl>
              <a:tblPr firstRow="1" bandRow="1">
                <a:effectLst>
                  <a:innerShdw blurRad="63500" dist="50800" dir="2700000">
                    <a:prstClr val="black">
                      <a:alpha val="50000"/>
                    </a:prstClr>
                  </a:innerShdw>
                </a:effectLst>
                <a:tableStyleId>{5C22544A-7EE6-4342-B048-85BDC9FD1C3A}</a:tableStyleId>
              </a:tblPr>
              <a:tblGrid>
                <a:gridCol w="5205222">
                  <a:extLst>
                    <a:ext uri="{9D8B030D-6E8A-4147-A177-3AD203B41FA5}">
                      <a16:colId xmlns:a16="http://schemas.microsoft.com/office/drawing/2014/main" val="3251352856"/>
                    </a:ext>
                  </a:extLst>
                </a:gridCol>
                <a:gridCol w="1500378">
                  <a:extLst>
                    <a:ext uri="{9D8B030D-6E8A-4147-A177-3AD203B41FA5}">
                      <a16:colId xmlns:a16="http://schemas.microsoft.com/office/drawing/2014/main" val="2928496851"/>
                    </a:ext>
                  </a:extLst>
                </a:gridCol>
                <a:gridCol w="1524000">
                  <a:extLst>
                    <a:ext uri="{9D8B030D-6E8A-4147-A177-3AD203B41FA5}">
                      <a16:colId xmlns:a16="http://schemas.microsoft.com/office/drawing/2014/main" val="1521660477"/>
                    </a:ext>
                  </a:extLst>
                </a:gridCol>
              </a:tblGrid>
              <a:tr h="481075">
                <a:tc>
                  <a:txBody>
                    <a:bodyPr/>
                    <a:lstStyle/>
                    <a:p>
                      <a:r>
                        <a:rPr lang="en-US" sz="1200" dirty="0"/>
                        <a:t>Claim</a:t>
                      </a:r>
                    </a:p>
                  </a:txBody>
                  <a:tcPr>
                    <a:solidFill>
                      <a:schemeClr val="tx1">
                        <a:lumMod val="75000"/>
                        <a:lumOff val="25000"/>
                      </a:schemeClr>
                    </a:solidFill>
                  </a:tcPr>
                </a:tc>
                <a:tc>
                  <a:txBody>
                    <a:bodyPr/>
                    <a:lstStyle/>
                    <a:p>
                      <a:r>
                        <a:rPr lang="en-US" sz="1200" dirty="0"/>
                        <a:t>Henderson v. Emory</a:t>
                      </a:r>
                    </a:p>
                  </a:txBody>
                  <a:tcPr>
                    <a:solidFill>
                      <a:schemeClr val="tx1">
                        <a:lumMod val="75000"/>
                        <a:lumOff val="25000"/>
                      </a:schemeClr>
                    </a:solidFill>
                  </a:tcPr>
                </a:tc>
                <a:tc>
                  <a:txBody>
                    <a:bodyPr/>
                    <a:lstStyle/>
                    <a:p>
                      <a:pPr algn="ctr"/>
                      <a:r>
                        <a:rPr lang="en-US" sz="1200" dirty="0"/>
                        <a:t>Clark v. Duke</a:t>
                      </a:r>
                    </a:p>
                  </a:txBody>
                  <a:tcPr>
                    <a:solidFill>
                      <a:schemeClr val="tx1">
                        <a:lumMod val="75000"/>
                        <a:lumOff val="25000"/>
                      </a:schemeClr>
                    </a:solidFill>
                  </a:tcPr>
                </a:tc>
                <a:extLst>
                  <a:ext uri="{0D108BD9-81ED-4DB2-BD59-A6C34878D82A}">
                    <a16:rowId xmlns:a16="http://schemas.microsoft.com/office/drawing/2014/main" val="1741406691"/>
                  </a:ext>
                </a:extLst>
              </a:tr>
              <a:tr h="398110">
                <a:tc>
                  <a:txBody>
                    <a:bodyPr/>
                    <a:lstStyle/>
                    <a:p>
                      <a:r>
                        <a:rPr lang="en-US" sz="1200" dirty="0"/>
                        <a:t>Plan fiduciaries acted imprudently by offering too many investment options</a:t>
                      </a:r>
                    </a:p>
                  </a:txBody>
                  <a:tcPr/>
                </a:tc>
                <a:tc>
                  <a:txBody>
                    <a:bodyPr/>
                    <a:lstStyle/>
                    <a:p>
                      <a:pPr algn="ctr"/>
                      <a:r>
                        <a:rPr lang="en-US" sz="1200" dirty="0"/>
                        <a:t>Dismissed</a:t>
                      </a:r>
                    </a:p>
                  </a:txBody>
                  <a:tcPr/>
                </a:tc>
                <a:tc>
                  <a:txBody>
                    <a:bodyPr/>
                    <a:lstStyle/>
                    <a:p>
                      <a:pPr algn="ctr"/>
                      <a:r>
                        <a:rPr lang="en-US" sz="1200" dirty="0"/>
                        <a:t>Allowed to proceed</a:t>
                      </a:r>
                    </a:p>
                  </a:txBody>
                  <a:tcPr/>
                </a:tc>
                <a:extLst>
                  <a:ext uri="{0D108BD9-81ED-4DB2-BD59-A6C34878D82A}">
                    <a16:rowId xmlns:a16="http://schemas.microsoft.com/office/drawing/2014/main" val="4261495877"/>
                  </a:ext>
                </a:extLst>
              </a:tr>
              <a:tr h="398110">
                <a:tc>
                  <a:txBody>
                    <a:bodyPr/>
                    <a:lstStyle/>
                    <a:p>
                      <a:r>
                        <a:rPr lang="en-US" sz="1200" kern="1200" dirty="0">
                          <a:solidFill>
                            <a:schemeClr val="dk1"/>
                          </a:solidFill>
                          <a:latin typeface="+mn-lt"/>
                          <a:ea typeface="+mn-ea"/>
                          <a:cs typeface="+mn-cs"/>
                        </a:rPr>
                        <a:t>Various claims based on damages incurred more than six years ago</a:t>
                      </a:r>
                    </a:p>
                  </a:txBody>
                  <a:tcPr/>
                </a:tc>
                <a:tc>
                  <a:txBody>
                    <a:bodyPr/>
                    <a:lstStyle/>
                    <a:p>
                      <a:pPr algn="ctr"/>
                      <a:r>
                        <a:rPr lang="en-US" sz="1200" dirty="0"/>
                        <a:t>Dismissed</a:t>
                      </a:r>
                    </a:p>
                  </a:txBody>
                  <a:tcPr/>
                </a:tc>
                <a:tc>
                  <a:txBody>
                    <a:bodyPr/>
                    <a:lstStyle/>
                    <a:p>
                      <a:pPr algn="ctr"/>
                      <a:r>
                        <a:rPr lang="en-US" sz="1200" dirty="0"/>
                        <a:t>Dismissed</a:t>
                      </a:r>
                    </a:p>
                  </a:txBody>
                  <a:tcPr/>
                </a:tc>
                <a:extLst>
                  <a:ext uri="{0D108BD9-81ED-4DB2-BD59-A6C34878D82A}">
                    <a16:rowId xmlns:a16="http://schemas.microsoft.com/office/drawing/2014/main" val="695416031"/>
                  </a:ext>
                </a:extLst>
              </a:tr>
              <a:tr h="481075">
                <a:tc>
                  <a:txBody>
                    <a:bodyPr/>
                    <a:lstStyle/>
                    <a:p>
                      <a:r>
                        <a:rPr lang="en-US" sz="1200" kern="1200" dirty="0">
                          <a:solidFill>
                            <a:schemeClr val="dk1"/>
                          </a:solidFill>
                          <a:latin typeface="+mn-lt"/>
                          <a:ea typeface="+mn-ea"/>
                          <a:cs typeface="+mn-cs"/>
                        </a:rPr>
                        <a:t>Investing in TIAA mutual funds created a prohibited transactions because TIAA is a plan recordkeeper</a:t>
                      </a:r>
                    </a:p>
                  </a:txBody>
                  <a:tcPr/>
                </a:tc>
                <a:tc>
                  <a:txBody>
                    <a:bodyPr/>
                    <a:lstStyle/>
                    <a:p>
                      <a:pPr algn="ctr"/>
                      <a:r>
                        <a:rPr lang="en-US" sz="1200" dirty="0"/>
                        <a:t>Dismissed</a:t>
                      </a:r>
                    </a:p>
                  </a:txBody>
                  <a:tcPr/>
                </a:tc>
                <a:tc>
                  <a:txBody>
                    <a:bodyPr/>
                    <a:lstStyle/>
                    <a:p>
                      <a:pPr algn="ctr"/>
                      <a:r>
                        <a:rPr lang="en-US" sz="1200" dirty="0"/>
                        <a:t>Dismissed</a:t>
                      </a:r>
                    </a:p>
                  </a:txBody>
                  <a:tcPr/>
                </a:tc>
                <a:extLst>
                  <a:ext uri="{0D108BD9-81ED-4DB2-BD59-A6C34878D82A}">
                    <a16:rowId xmlns:a16="http://schemas.microsoft.com/office/drawing/2014/main" val="3917656024"/>
                  </a:ext>
                </a:extLst>
              </a:tr>
              <a:tr h="398110">
                <a:tc>
                  <a:txBody>
                    <a:bodyPr/>
                    <a:lstStyle/>
                    <a:p>
                      <a:r>
                        <a:rPr lang="en-US" sz="1200" kern="1200" dirty="0">
                          <a:solidFill>
                            <a:schemeClr val="dk1"/>
                          </a:solidFill>
                          <a:latin typeface="+mn-lt"/>
                          <a:ea typeface="+mn-ea"/>
                          <a:cs typeface="+mn-cs"/>
                        </a:rPr>
                        <a:t>Plan fiduciaries failed to engage in prudent process for selecting recordkeeper</a:t>
                      </a:r>
                    </a:p>
                  </a:txBody>
                  <a:tcPr/>
                </a:tc>
                <a:tc>
                  <a:txBody>
                    <a:bodyPr/>
                    <a:lstStyle/>
                    <a:p>
                      <a:pPr algn="ctr"/>
                      <a:r>
                        <a:rPr lang="en-US" sz="1200" dirty="0"/>
                        <a:t>Allowed to proceed</a:t>
                      </a:r>
                    </a:p>
                  </a:txBody>
                  <a:tcPr/>
                </a:tc>
                <a:tc>
                  <a:txBody>
                    <a:bodyPr/>
                    <a:lstStyle/>
                    <a:p>
                      <a:pPr algn="ctr"/>
                      <a:r>
                        <a:rPr lang="en-US" sz="1200" dirty="0"/>
                        <a:t>Allowed to proceed</a:t>
                      </a:r>
                    </a:p>
                  </a:txBody>
                  <a:tcPr/>
                </a:tc>
                <a:extLst>
                  <a:ext uri="{0D108BD9-81ED-4DB2-BD59-A6C34878D82A}">
                    <a16:rowId xmlns:a16="http://schemas.microsoft.com/office/drawing/2014/main" val="2190576725"/>
                  </a:ext>
                </a:extLst>
              </a:tr>
              <a:tr h="481075">
                <a:tc>
                  <a:txBody>
                    <a:bodyPr/>
                    <a:lstStyle/>
                    <a:p>
                      <a:r>
                        <a:rPr lang="en-US" sz="1200" kern="1200" dirty="0">
                          <a:solidFill>
                            <a:schemeClr val="dk1"/>
                          </a:solidFill>
                          <a:latin typeface="+mn-lt"/>
                          <a:ea typeface="+mn-ea"/>
                          <a:cs typeface="+mn-cs"/>
                        </a:rPr>
                        <a:t>Plan fiduciaries imprudently retained underperforming or higher-cost investment options</a:t>
                      </a:r>
                    </a:p>
                  </a:txBody>
                  <a:tcPr/>
                </a:tc>
                <a:tc>
                  <a:txBody>
                    <a:bodyPr/>
                    <a:lstStyle/>
                    <a:p>
                      <a:pPr algn="ctr"/>
                      <a:r>
                        <a:rPr lang="en-US" sz="1200" dirty="0"/>
                        <a:t>Allowed to proceed</a:t>
                      </a:r>
                    </a:p>
                  </a:txBody>
                  <a:tcPr/>
                </a:tc>
                <a:tc>
                  <a:txBody>
                    <a:bodyPr/>
                    <a:lstStyle/>
                    <a:p>
                      <a:pPr algn="ctr"/>
                      <a:r>
                        <a:rPr lang="en-US" sz="1200" dirty="0"/>
                        <a:t>Allowed to proceed</a:t>
                      </a:r>
                    </a:p>
                  </a:txBody>
                  <a:tcPr/>
                </a:tc>
                <a:extLst>
                  <a:ext uri="{0D108BD9-81ED-4DB2-BD59-A6C34878D82A}">
                    <a16:rowId xmlns:a16="http://schemas.microsoft.com/office/drawing/2014/main" val="1236494968"/>
                  </a:ext>
                </a:extLst>
              </a:tr>
              <a:tr h="486645">
                <a:tc>
                  <a:txBody>
                    <a:bodyPr/>
                    <a:lstStyle/>
                    <a:p>
                      <a:r>
                        <a:rPr lang="en-US" sz="1200" kern="1200" dirty="0">
                          <a:solidFill>
                            <a:schemeClr val="dk1"/>
                          </a:solidFill>
                          <a:latin typeface="+mn-lt"/>
                          <a:ea typeface="+mn-ea"/>
                          <a:cs typeface="+mn-cs"/>
                        </a:rPr>
                        <a:t>The agreement between TIAA and the plan fiduciaries was unreasonable, in part because participants were “locked in” to annuity products</a:t>
                      </a:r>
                    </a:p>
                  </a:txBody>
                  <a:tcPr/>
                </a:tc>
                <a:tc>
                  <a:txBody>
                    <a:bodyPr/>
                    <a:lstStyle/>
                    <a:p>
                      <a:pPr algn="ctr"/>
                      <a:r>
                        <a:rPr lang="en-US" sz="1200" dirty="0"/>
                        <a:t>Allowed to proceed</a:t>
                      </a:r>
                    </a:p>
                  </a:txBody>
                  <a:tcPr/>
                </a:tc>
                <a:tc>
                  <a:txBody>
                    <a:bodyPr/>
                    <a:lstStyle/>
                    <a:p>
                      <a:pPr algn="ctr"/>
                      <a:r>
                        <a:rPr lang="en-US" sz="1200" dirty="0"/>
                        <a:t>Dismissed</a:t>
                      </a:r>
                    </a:p>
                  </a:txBody>
                  <a:tcPr/>
                </a:tc>
                <a:extLst>
                  <a:ext uri="{0D108BD9-81ED-4DB2-BD59-A6C34878D82A}">
                    <a16:rowId xmlns:a16="http://schemas.microsoft.com/office/drawing/2014/main" val="175358648"/>
                  </a:ext>
                </a:extLst>
              </a:tr>
            </a:tbl>
          </a:graphicData>
        </a:graphic>
      </p:graphicFrame>
      <p:sp>
        <p:nvSpPr>
          <p:cNvPr id="11" name="TextBox 10">
            <a:extLst>
              <a:ext uri="{FF2B5EF4-FFF2-40B4-BE49-F238E27FC236}">
                <a16:creationId xmlns:a16="http://schemas.microsoft.com/office/drawing/2014/main" id="{A98158F5-9311-4B18-A990-3A6E9E0D85B3}"/>
              </a:ext>
            </a:extLst>
          </p:cNvPr>
          <p:cNvSpPr txBox="1"/>
          <p:nvPr/>
        </p:nvSpPr>
        <p:spPr>
          <a:xfrm>
            <a:off x="381000" y="4927937"/>
            <a:ext cx="8305800" cy="1569660"/>
          </a:xfrm>
          <a:prstGeom prst="rect">
            <a:avLst/>
          </a:prstGeom>
          <a:noFill/>
        </p:spPr>
        <p:txBody>
          <a:bodyPr wrap="square" rtlCol="0">
            <a:spAutoFit/>
          </a:bodyPr>
          <a:lstStyle/>
          <a:p>
            <a:pPr marL="0" lvl="1"/>
            <a:r>
              <a:rPr lang="en-US" sz="1200" dirty="0"/>
              <a:t>Current round of rulings in the university litigation cases: </a:t>
            </a:r>
          </a:p>
          <a:p>
            <a:pPr marL="171450" lvl="1" indent="-171450">
              <a:buFont typeface="Arial" panose="020B0604020202020204" pitchFamily="34" charset="0"/>
              <a:buChar char="•"/>
            </a:pPr>
            <a:r>
              <a:rPr lang="en-US" sz="1200" dirty="0"/>
              <a:t>Northern District of Georgia</a:t>
            </a:r>
          </a:p>
          <a:p>
            <a:pPr marL="171450" lvl="1" indent="-171450">
              <a:buFont typeface="Arial" panose="020B0604020202020204" pitchFamily="34" charset="0"/>
              <a:buChar char="•"/>
            </a:pPr>
            <a:r>
              <a:rPr lang="en-US" sz="1200" dirty="0"/>
              <a:t>Middle District of North Carolina</a:t>
            </a:r>
          </a:p>
          <a:p>
            <a:pPr marL="171450" lvl="1" indent="-171450">
              <a:buFont typeface="Arial" panose="020B0604020202020204" pitchFamily="34" charset="0"/>
              <a:buChar char="•"/>
            </a:pPr>
            <a:endParaRPr lang="en-US" sz="1200" dirty="0"/>
          </a:p>
          <a:p>
            <a:pPr marL="0" lvl="1"/>
            <a:r>
              <a:rPr lang="en-US" sz="1200" dirty="0"/>
              <a:t>University of Chicago and Princeton University Lawsuits: filed in May 2017</a:t>
            </a:r>
          </a:p>
          <a:p>
            <a:pPr marL="0" lvl="1"/>
            <a:endParaRPr lang="en-US" sz="1200" dirty="0"/>
          </a:p>
          <a:p>
            <a:pPr marL="0" lvl="1"/>
            <a:endParaRPr lang="en-US" sz="1200" dirty="0"/>
          </a:p>
          <a:p>
            <a:pPr marL="285750" lvl="1" indent="-285750">
              <a:buFont typeface="Arial" panose="020B0604020202020204" pitchFamily="34" charset="0"/>
              <a:buChar char="•"/>
            </a:pPr>
            <a:endParaRPr lang="en-US" sz="1200" dirty="0"/>
          </a:p>
        </p:txBody>
      </p:sp>
    </p:spTree>
    <p:extLst>
      <p:ext uri="{BB962C8B-B14F-4D97-AF65-F5344CB8AC3E}">
        <p14:creationId xmlns:p14="http://schemas.microsoft.com/office/powerpoint/2010/main" val="2547658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17</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INDUSTRY TREND</a:t>
            </a:r>
          </a:p>
        </p:txBody>
      </p:sp>
      <p:sp>
        <p:nvSpPr>
          <p:cNvPr id="6" name="TextBox 5"/>
          <p:cNvSpPr txBox="1"/>
          <p:nvPr/>
        </p:nvSpPr>
        <p:spPr>
          <a:xfrm>
            <a:off x="533400" y="1370886"/>
            <a:ext cx="8153400" cy="6463308"/>
          </a:xfrm>
          <a:prstGeom prst="rect">
            <a:avLst/>
          </a:prstGeom>
          <a:noFill/>
        </p:spPr>
        <p:txBody>
          <a:bodyPr wrap="square" rtlCol="0">
            <a:spAutoFit/>
          </a:bodyPr>
          <a:lstStyle/>
          <a:p>
            <a:pPr marL="285750" lvl="1" indent="-285750">
              <a:buFont typeface="Wingdings" panose="05000000000000000000" pitchFamily="2" charset="2"/>
              <a:buChar char="Ø"/>
            </a:pPr>
            <a:r>
              <a:rPr lang="en-US" dirty="0"/>
              <a:t>Roth 457</a:t>
            </a:r>
          </a:p>
          <a:p>
            <a:pPr marL="285750" lvl="1" indent="-285750">
              <a:buFont typeface="Wingdings" panose="05000000000000000000" pitchFamily="2" charset="2"/>
              <a:buChar char="Ø"/>
            </a:pPr>
            <a:r>
              <a:rPr lang="en-US" dirty="0"/>
              <a:t>Fee Equalization</a:t>
            </a:r>
          </a:p>
          <a:p>
            <a:pPr marL="285750" lvl="1" indent="-285750">
              <a:buFont typeface="Wingdings" panose="05000000000000000000" pitchFamily="2" charset="2"/>
              <a:buChar char="Ø"/>
            </a:pPr>
            <a:r>
              <a:rPr lang="en-US" dirty="0"/>
              <a:t>Re-Enrollment</a:t>
            </a:r>
          </a:p>
          <a:p>
            <a:pPr marL="285750" lvl="1" indent="-285750">
              <a:buFont typeface="Wingdings" panose="05000000000000000000" pitchFamily="2" charset="2"/>
              <a:buChar char="Ø"/>
            </a:pPr>
            <a:r>
              <a:rPr lang="en-US" dirty="0"/>
              <a:t>Auto Escalation [Prohibited in Florida]</a:t>
            </a:r>
          </a:p>
          <a:p>
            <a:pPr marL="285750" lvl="1" indent="-285750">
              <a:buFont typeface="Wingdings" panose="05000000000000000000" pitchFamily="2" charset="2"/>
              <a:buChar char="Ø"/>
            </a:pPr>
            <a:r>
              <a:rPr lang="en-US" dirty="0"/>
              <a:t>Provider consolidation</a:t>
            </a:r>
          </a:p>
          <a:p>
            <a:pPr marL="285750" lvl="1" indent="-285750">
              <a:buFont typeface="Wingdings" panose="05000000000000000000" pitchFamily="2" charset="2"/>
              <a:buChar char="Ø"/>
            </a:pPr>
            <a:r>
              <a:rPr lang="en-US" dirty="0"/>
              <a:t>Stable Value</a:t>
            </a:r>
          </a:p>
          <a:p>
            <a:pPr marL="285750" lvl="1" indent="-285750">
              <a:buFont typeface="Wingdings" panose="05000000000000000000" pitchFamily="2" charset="2"/>
              <a:buChar char="Ø"/>
            </a:pPr>
            <a:endParaRPr lang="en-US" dirty="0"/>
          </a:p>
          <a:p>
            <a:pPr marL="0" lvl="1"/>
            <a:r>
              <a:rPr lang="en-US" dirty="0"/>
              <a:t>Pre-Approved 403(b) Plans:</a:t>
            </a:r>
          </a:p>
          <a:p>
            <a:pPr algn="just"/>
            <a:r>
              <a:rPr lang="en-US" dirty="0"/>
              <a:t>The Internal Revenue Service has recently started issuing opinion letters approving the form of pre-approved 403(b) plans. These opinion letters provide assurance from the IRS that the pre-approved plan document complies in form with the Internal Revenue Code. In late 2017 or early 2018, plan sponsors likely will need to begin restating their plan documents in connection with this process. Pre-approved 403(b) plan documents will be less flexible than the documents previously used by service providers. As a result, plan sponsors should anticipate completing a plan design review and assessment of their options to obtain assurance that their documents comply with the Code.</a:t>
            </a:r>
          </a:p>
          <a:p>
            <a:pPr marL="0" lvl="1"/>
            <a:endParaRPr lang="en-US" dirty="0"/>
          </a:p>
          <a:p>
            <a:pPr marL="285750" lvl="1" indent="-285750">
              <a:buFont typeface="Wingdings" panose="05000000000000000000" pitchFamily="2" charset="2"/>
              <a:buChar char="Ø"/>
            </a:pPr>
            <a:endParaRPr lang="en-US" dirty="0"/>
          </a:p>
          <a:p>
            <a:pPr marL="0" lvl="1"/>
            <a:endParaRPr lang="en-US" dirty="0"/>
          </a:p>
          <a:p>
            <a:pPr marL="0" lvl="1"/>
            <a:endParaRPr lang="en-US" dirty="0"/>
          </a:p>
          <a:p>
            <a:pPr marL="0" lvl="1"/>
            <a:endParaRPr lang="en-US" sz="1200" dirty="0"/>
          </a:p>
          <a:p>
            <a:pPr marL="0" lvl="1"/>
            <a:endParaRPr lang="en-US" sz="1200" dirty="0"/>
          </a:p>
          <a:p>
            <a:pPr marL="285750" lvl="1" indent="-285750">
              <a:buFont typeface="Arial" panose="020B0604020202020204" pitchFamily="34" charset="0"/>
              <a:buChar char="•"/>
            </a:pPr>
            <a:endParaRPr lang="en-US" sz="1200" dirty="0"/>
          </a:p>
        </p:txBody>
      </p:sp>
    </p:spTree>
    <p:extLst>
      <p:ext uri="{BB962C8B-B14F-4D97-AF65-F5344CB8AC3E}">
        <p14:creationId xmlns:p14="http://schemas.microsoft.com/office/powerpoint/2010/main" val="1974883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18</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ADDITIONAL BEST PRACTICES TO CONSIDER</a:t>
            </a:r>
          </a:p>
        </p:txBody>
      </p:sp>
      <p:sp>
        <p:nvSpPr>
          <p:cNvPr id="6" name="TextBox 5"/>
          <p:cNvSpPr txBox="1"/>
          <p:nvPr/>
        </p:nvSpPr>
        <p:spPr>
          <a:xfrm>
            <a:off x="533400" y="1370886"/>
            <a:ext cx="8305800" cy="3416320"/>
          </a:xfrm>
          <a:prstGeom prst="rect">
            <a:avLst/>
          </a:prstGeom>
          <a:noFill/>
        </p:spPr>
        <p:txBody>
          <a:bodyPr wrap="square" rtlCol="0">
            <a:spAutoFit/>
          </a:bodyPr>
          <a:lstStyle/>
          <a:p>
            <a:pPr marL="285750" lvl="1" indent="-285750">
              <a:buFont typeface="Wingdings" panose="05000000000000000000" pitchFamily="2" charset="2"/>
              <a:buChar char="Ø"/>
            </a:pPr>
            <a:r>
              <a:rPr lang="en-US" dirty="0"/>
              <a:t>Obtain fiduciary liability insurance coverage </a:t>
            </a:r>
          </a:p>
          <a:p>
            <a:pPr marL="285750" lvl="1" indent="-285750">
              <a:buFont typeface="Wingdings" panose="05000000000000000000" pitchFamily="2" charset="2"/>
              <a:buChar char="Ø"/>
            </a:pPr>
            <a:r>
              <a:rPr lang="en-US" dirty="0"/>
              <a:t>Form fiduciary/investment committee</a:t>
            </a:r>
          </a:p>
          <a:p>
            <a:pPr marL="285750" lvl="1" indent="-285750">
              <a:buFont typeface="Wingdings" panose="05000000000000000000" pitchFamily="2" charset="2"/>
              <a:buChar char="Ø"/>
            </a:pPr>
            <a:r>
              <a:rPr lang="en-US" dirty="0"/>
              <a:t>Hold regular meetings</a:t>
            </a:r>
          </a:p>
          <a:p>
            <a:pPr marL="285750" lvl="1" indent="-285750">
              <a:buFont typeface="Wingdings" panose="05000000000000000000" pitchFamily="2" charset="2"/>
              <a:buChar char="Ø"/>
            </a:pPr>
            <a:r>
              <a:rPr lang="en-US" dirty="0"/>
              <a:t>Promote continuing education </a:t>
            </a:r>
          </a:p>
          <a:p>
            <a:pPr marL="285750" lvl="1" indent="-285750">
              <a:buFont typeface="Wingdings" panose="05000000000000000000" pitchFamily="2" charset="2"/>
              <a:buChar char="Ø"/>
            </a:pPr>
            <a:r>
              <a:rPr lang="en-US" dirty="0"/>
              <a:t>Establish an Education Policy Statement (EPS)</a:t>
            </a:r>
          </a:p>
          <a:p>
            <a:pPr marL="285750" lvl="1" indent="-285750">
              <a:buFont typeface="Wingdings" panose="05000000000000000000" pitchFamily="2" charset="2"/>
              <a:buChar char="Ø"/>
            </a:pPr>
            <a:r>
              <a:rPr lang="en-US" dirty="0"/>
              <a:t>Document all minutes and decisions</a:t>
            </a:r>
          </a:p>
          <a:p>
            <a:pPr marL="285750" lvl="1" indent="-285750">
              <a:buFont typeface="Wingdings" panose="05000000000000000000" pitchFamily="2" charset="2"/>
              <a:buChar char="Ø"/>
            </a:pPr>
            <a:r>
              <a:rPr lang="en-US" dirty="0"/>
              <a:t>Hire advisers for guidance / RFP</a:t>
            </a:r>
          </a:p>
          <a:p>
            <a:pPr marL="0" lvl="1"/>
            <a:endParaRPr lang="en-US" dirty="0"/>
          </a:p>
          <a:p>
            <a:pPr marL="0" lvl="1"/>
            <a:endParaRPr lang="en-US" dirty="0"/>
          </a:p>
          <a:p>
            <a:pPr marL="0" lvl="1"/>
            <a:endParaRPr lang="en-US" dirty="0"/>
          </a:p>
          <a:p>
            <a:pPr marL="0" lvl="1"/>
            <a:endParaRPr lang="en-US" sz="1200" dirty="0"/>
          </a:p>
          <a:p>
            <a:pPr marL="0" lvl="1"/>
            <a:endParaRPr lang="en-US" sz="1200" dirty="0"/>
          </a:p>
          <a:p>
            <a:pPr marL="285750" lvl="1" indent="-285750">
              <a:buFont typeface="Arial" panose="020B0604020202020204" pitchFamily="34" charset="0"/>
              <a:buChar char="•"/>
            </a:pPr>
            <a:endParaRPr lang="en-US" sz="1200" dirty="0"/>
          </a:p>
        </p:txBody>
      </p:sp>
    </p:spTree>
    <p:extLst>
      <p:ext uri="{BB962C8B-B14F-4D97-AF65-F5344CB8AC3E}">
        <p14:creationId xmlns:p14="http://schemas.microsoft.com/office/powerpoint/2010/main" val="1844367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19</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FIDUCIARY CHECKLIST</a:t>
            </a:r>
          </a:p>
        </p:txBody>
      </p:sp>
      <p:sp>
        <p:nvSpPr>
          <p:cNvPr id="6" name="TextBox 5"/>
          <p:cNvSpPr txBox="1"/>
          <p:nvPr/>
        </p:nvSpPr>
        <p:spPr>
          <a:xfrm>
            <a:off x="533400" y="1219200"/>
            <a:ext cx="8305800" cy="6924973"/>
          </a:xfrm>
          <a:prstGeom prst="rect">
            <a:avLst/>
          </a:prstGeom>
          <a:noFill/>
        </p:spPr>
        <p:txBody>
          <a:bodyPr wrap="square" rtlCol="0">
            <a:spAutoFit/>
          </a:bodyPr>
          <a:lstStyle/>
          <a:p>
            <a:pPr marL="285750" lvl="1" indent="-285750">
              <a:buFont typeface="Wingdings" panose="05000000000000000000" pitchFamily="2" charset="2"/>
              <a:buChar char="q"/>
            </a:pPr>
            <a:r>
              <a:rPr lang="en-US" sz="1200" dirty="0"/>
              <a:t>Maintain IRS related documents [determination letter, private ruling, etc.]</a:t>
            </a:r>
          </a:p>
          <a:p>
            <a:pPr marL="285750" lvl="1" indent="-285750">
              <a:buFont typeface="Wingdings" panose="05000000000000000000" pitchFamily="2" charset="2"/>
              <a:buChar char="q"/>
            </a:pPr>
            <a:r>
              <a:rPr lang="en-US" sz="1200" dirty="0"/>
              <a:t>Maintain records of all amendments </a:t>
            </a:r>
          </a:p>
          <a:p>
            <a:pPr marL="285750" lvl="1" indent="-285750">
              <a:buFont typeface="Wingdings" panose="05000000000000000000" pitchFamily="2" charset="2"/>
              <a:buChar char="q"/>
            </a:pPr>
            <a:r>
              <a:rPr lang="en-US" sz="1200" dirty="0"/>
              <a:t>Plan documents are properly executed</a:t>
            </a:r>
          </a:p>
          <a:p>
            <a:pPr marL="285750" lvl="1" indent="-285750">
              <a:buFont typeface="Wingdings" panose="05000000000000000000" pitchFamily="2" charset="2"/>
              <a:buChar char="q"/>
            </a:pPr>
            <a:r>
              <a:rPr lang="en-US" sz="1200" dirty="0"/>
              <a:t>Plan trustees are properly appointed </a:t>
            </a:r>
          </a:p>
          <a:p>
            <a:pPr marL="285750" lvl="1" indent="-285750">
              <a:buFont typeface="Wingdings" panose="05000000000000000000" pitchFamily="2" charset="2"/>
              <a:buChar char="q"/>
            </a:pPr>
            <a:r>
              <a:rPr lang="en-US" sz="1200" dirty="0"/>
              <a:t>Develop and maintain Investment Policy Statement (IPS)</a:t>
            </a:r>
          </a:p>
          <a:p>
            <a:pPr marL="285750" lvl="1" indent="-285750">
              <a:buFont typeface="Wingdings" panose="05000000000000000000" pitchFamily="2" charset="2"/>
              <a:buChar char="q"/>
            </a:pPr>
            <a:r>
              <a:rPr lang="en-US" sz="1200" dirty="0"/>
              <a:t>Follow a process, described in the IPS, for changes in the investment menu</a:t>
            </a:r>
          </a:p>
          <a:p>
            <a:pPr marL="285750" lvl="1" indent="-285750">
              <a:buFont typeface="Wingdings" panose="05000000000000000000" pitchFamily="2" charset="2"/>
              <a:buChar char="q"/>
            </a:pPr>
            <a:r>
              <a:rPr lang="en-US" sz="1200" dirty="0"/>
              <a:t>Have proper benchmarks in place</a:t>
            </a:r>
          </a:p>
          <a:p>
            <a:pPr marL="285750" lvl="1" indent="-285750">
              <a:buFont typeface="Wingdings" panose="05000000000000000000" pitchFamily="2" charset="2"/>
              <a:buChar char="q"/>
            </a:pPr>
            <a:r>
              <a:rPr lang="en-US" sz="1200" dirty="0"/>
              <a:t>Have an investment advisor; 3(21) or 3(38)? </a:t>
            </a:r>
          </a:p>
          <a:p>
            <a:pPr marL="285750" lvl="1" indent="-285750">
              <a:buFont typeface="Wingdings" panose="05000000000000000000" pitchFamily="2" charset="2"/>
              <a:buChar char="q"/>
            </a:pPr>
            <a:r>
              <a:rPr lang="en-US" sz="1200" dirty="0"/>
              <a:t>Properly outline responsibilities of service providers</a:t>
            </a:r>
          </a:p>
          <a:p>
            <a:pPr marL="285750" lvl="1" indent="-285750">
              <a:buFont typeface="Wingdings" panose="05000000000000000000" pitchFamily="2" charset="2"/>
              <a:buChar char="q"/>
            </a:pPr>
            <a:r>
              <a:rPr lang="en-US" sz="1200" dirty="0"/>
              <a:t>Fiduciary liability insurance coverage </a:t>
            </a:r>
          </a:p>
          <a:p>
            <a:pPr marL="285750" lvl="1" indent="-285750">
              <a:buFont typeface="Wingdings" panose="05000000000000000000" pitchFamily="2" charset="2"/>
              <a:buChar char="q"/>
            </a:pPr>
            <a:r>
              <a:rPr lang="en-US" sz="1200" dirty="0"/>
              <a:t>All fiduciaries have received sufficient training</a:t>
            </a:r>
          </a:p>
          <a:p>
            <a:pPr marL="285750" lvl="1" indent="-285750">
              <a:buFont typeface="Wingdings" panose="05000000000000000000" pitchFamily="2" charset="2"/>
              <a:buChar char="q"/>
            </a:pPr>
            <a:r>
              <a:rPr lang="en-US" sz="1200" dirty="0"/>
              <a:t>Periodic review of plan success metrics: participation, savings, diversification, readiness</a:t>
            </a:r>
          </a:p>
          <a:p>
            <a:pPr marL="285750" lvl="1" indent="-285750">
              <a:buFont typeface="Wingdings" panose="05000000000000000000" pitchFamily="2" charset="2"/>
              <a:buChar char="q"/>
            </a:pPr>
            <a:r>
              <a:rPr lang="en-US" sz="1200" dirty="0"/>
              <a:t>Periodic review of plan design and consider changes to improve success</a:t>
            </a:r>
          </a:p>
          <a:p>
            <a:pPr marL="285750" lvl="1" indent="-285750">
              <a:buFont typeface="Wingdings" panose="05000000000000000000" pitchFamily="2" charset="2"/>
              <a:buChar char="q"/>
            </a:pPr>
            <a:r>
              <a:rPr lang="en-US" sz="1200" dirty="0"/>
              <a:t>No conflict of interest</a:t>
            </a:r>
          </a:p>
          <a:p>
            <a:pPr marL="285750" lvl="1" indent="-285750">
              <a:buFont typeface="Wingdings" panose="05000000000000000000" pitchFamily="2" charset="2"/>
              <a:buChar char="q"/>
            </a:pPr>
            <a:r>
              <a:rPr lang="en-US" sz="1200" dirty="0"/>
              <a:t>Evaluate loan procedures</a:t>
            </a:r>
          </a:p>
          <a:p>
            <a:pPr marL="285750" lvl="1" indent="-285750">
              <a:buFont typeface="Wingdings" panose="05000000000000000000" pitchFamily="2" charset="2"/>
              <a:buChar char="q"/>
            </a:pPr>
            <a:r>
              <a:rPr lang="en-US" sz="1200" dirty="0"/>
              <a:t>Ensure proper administration and compliance</a:t>
            </a:r>
          </a:p>
          <a:p>
            <a:pPr marL="285750" lvl="1" indent="-285750">
              <a:buFont typeface="Wingdings" panose="05000000000000000000" pitchFamily="2" charset="2"/>
              <a:buChar char="q"/>
            </a:pPr>
            <a:r>
              <a:rPr lang="en-US" sz="1200" dirty="0"/>
              <a:t>Unallocated amounts in a plan account (forfeitures and/or revenue shares), if applicable, have been used to pay allowable plan expenses or have been allocated to participant accounts</a:t>
            </a:r>
          </a:p>
          <a:p>
            <a:pPr marL="285750" lvl="1" indent="-285750">
              <a:buFont typeface="Wingdings" panose="05000000000000000000" pitchFamily="2" charset="2"/>
              <a:buChar char="q"/>
            </a:pPr>
            <a:r>
              <a:rPr lang="en-US" sz="1200" dirty="0"/>
              <a:t>Fees paid are reasonable</a:t>
            </a:r>
          </a:p>
          <a:p>
            <a:pPr marL="285750" lvl="1" indent="-285750">
              <a:buFont typeface="Wingdings" panose="05000000000000000000" pitchFamily="2" charset="2"/>
              <a:buChar char="q"/>
            </a:pPr>
            <a:r>
              <a:rPr lang="en-US" sz="1200" dirty="0"/>
              <a:t>Receiving proper disclosures</a:t>
            </a:r>
          </a:p>
          <a:p>
            <a:pPr marL="285750" lvl="1" indent="-285750">
              <a:buFont typeface="Wingdings" panose="05000000000000000000" pitchFamily="2" charset="2"/>
              <a:buChar char="q"/>
            </a:pPr>
            <a:r>
              <a:rPr lang="en-US" sz="1200" dirty="0"/>
              <a:t>Vendor selecting and award is documented</a:t>
            </a:r>
          </a:p>
          <a:p>
            <a:pPr marL="285750" lvl="1" indent="-285750">
              <a:buFont typeface="Wingdings" panose="05000000000000000000" pitchFamily="2" charset="2"/>
              <a:buChar char="q"/>
            </a:pPr>
            <a:r>
              <a:rPr lang="en-US" sz="1200" dirty="0"/>
              <a:t>Maintaining broad menu of investment options</a:t>
            </a:r>
          </a:p>
          <a:p>
            <a:pPr marL="285750" lvl="1" indent="-285750">
              <a:buFont typeface="Wingdings" panose="05000000000000000000" pitchFamily="2" charset="2"/>
              <a:buChar char="q"/>
            </a:pPr>
            <a:r>
              <a:rPr lang="en-US" sz="1200" dirty="0"/>
              <a:t>Review quarterly statements</a:t>
            </a:r>
          </a:p>
          <a:p>
            <a:pPr marL="285750" lvl="1" indent="-285750">
              <a:buFont typeface="Wingdings" panose="05000000000000000000" pitchFamily="2" charset="2"/>
              <a:buChar char="q"/>
            </a:pPr>
            <a:r>
              <a:rPr lang="en-US" sz="1200" dirty="0"/>
              <a:t>Evaluate employee communication</a:t>
            </a:r>
          </a:p>
          <a:p>
            <a:pPr marL="285750" lvl="1" indent="-285750">
              <a:buFont typeface="Wingdings" panose="05000000000000000000" pitchFamily="2" charset="2"/>
              <a:buChar char="q"/>
            </a:pPr>
            <a:r>
              <a:rPr lang="en-US" sz="1200" dirty="0"/>
              <a:t>Provide employee education and basic tools</a:t>
            </a:r>
          </a:p>
          <a:p>
            <a:pPr marL="285750" lvl="1" indent="-285750">
              <a:buFont typeface="Wingdings" panose="05000000000000000000" pitchFamily="2" charset="2"/>
              <a:buChar char="q"/>
            </a:pPr>
            <a:r>
              <a:rPr lang="en-US" sz="1200" dirty="0"/>
              <a:t>Use ERISA 404(c) as a best practice to inform participants </a:t>
            </a:r>
          </a:p>
          <a:p>
            <a:pPr marL="285750" lvl="1" indent="-285750">
              <a:buFont typeface="Wingdings" panose="05000000000000000000" pitchFamily="2" charset="2"/>
              <a:buChar char="q"/>
            </a:pPr>
            <a:r>
              <a:rPr lang="en-US" sz="1200" dirty="0"/>
              <a:t>Periodic meetings along with documentations (minutes, notes, etc.)</a:t>
            </a:r>
          </a:p>
          <a:p>
            <a:pPr marL="285750" lvl="1" indent="-285750">
              <a:buFont typeface="Wingdings" panose="05000000000000000000" pitchFamily="2" charset="2"/>
              <a:buChar char="q"/>
            </a:pPr>
            <a:r>
              <a:rPr lang="en-US" sz="1200" dirty="0"/>
              <a:t>Maintain file supporting fiduciary process</a:t>
            </a:r>
          </a:p>
          <a:p>
            <a:pPr marL="285750" lvl="1" indent="-285750">
              <a:buFont typeface="Wingdings" panose="05000000000000000000" pitchFamily="2" charset="2"/>
              <a:buChar char="q"/>
            </a:pPr>
            <a:r>
              <a:rPr lang="en-US" sz="1200" dirty="0"/>
              <a:t>Have all property executed plan documents in an easily accessible location</a:t>
            </a:r>
          </a:p>
          <a:p>
            <a:pPr marL="285750" lvl="1" indent="-285750">
              <a:buFont typeface="Wingdings" panose="05000000000000000000" pitchFamily="2" charset="2"/>
              <a:buChar char="q"/>
            </a:pPr>
            <a:endParaRPr lang="en-US" sz="1200" dirty="0"/>
          </a:p>
          <a:p>
            <a:pPr marL="285750" lvl="1" indent="-285750">
              <a:buFont typeface="Wingdings" panose="05000000000000000000" pitchFamily="2" charset="2"/>
              <a:buChar char="q"/>
            </a:pPr>
            <a:endParaRPr lang="en-US" sz="1200" dirty="0"/>
          </a:p>
          <a:p>
            <a:pPr marL="285750" lvl="1" indent="-285750">
              <a:buFont typeface="Wingdings" panose="05000000000000000000" pitchFamily="2" charset="2"/>
              <a:buChar char="q"/>
            </a:pPr>
            <a:endParaRPr lang="en-US" sz="1200" dirty="0"/>
          </a:p>
          <a:p>
            <a:pPr marL="285750" lvl="1" indent="-285750">
              <a:buFont typeface="Wingdings" panose="05000000000000000000" pitchFamily="2" charset="2"/>
              <a:buChar char="q"/>
            </a:pPr>
            <a:endParaRPr lang="en-US" sz="1200" dirty="0"/>
          </a:p>
          <a:p>
            <a:pPr marL="285750" lvl="1" indent="-285750">
              <a:buFont typeface="Wingdings" panose="05000000000000000000" pitchFamily="2" charset="2"/>
              <a:buChar char="q"/>
            </a:pPr>
            <a:endParaRPr lang="en-US" sz="1200" dirty="0"/>
          </a:p>
          <a:p>
            <a:pPr marL="171450" lvl="1" indent="-171450">
              <a:buFont typeface="Wingdings" panose="05000000000000000000" pitchFamily="2" charset="2"/>
              <a:buChar char="q"/>
            </a:pPr>
            <a:endParaRPr lang="en-US" sz="1200" dirty="0"/>
          </a:p>
          <a:p>
            <a:pPr marL="171450" lvl="1" indent="-171450">
              <a:buFont typeface="Wingdings" panose="05000000000000000000" pitchFamily="2" charset="2"/>
              <a:buChar char="q"/>
            </a:pPr>
            <a:endParaRPr lang="en-US" sz="1200" dirty="0"/>
          </a:p>
          <a:p>
            <a:pPr marL="285750" lvl="1" indent="-285750">
              <a:buFont typeface="Wingdings" panose="05000000000000000000" pitchFamily="2" charset="2"/>
              <a:buChar char="q"/>
            </a:pPr>
            <a:endParaRPr lang="en-US" sz="1200" dirty="0"/>
          </a:p>
        </p:txBody>
      </p:sp>
    </p:spTree>
    <p:extLst>
      <p:ext uri="{BB962C8B-B14F-4D97-AF65-F5344CB8AC3E}">
        <p14:creationId xmlns:p14="http://schemas.microsoft.com/office/powerpoint/2010/main" val="118857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2</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BIOGRAPHY</a:t>
            </a:r>
          </a:p>
        </p:txBody>
      </p:sp>
      <p:sp>
        <p:nvSpPr>
          <p:cNvPr id="2" name="Rectangle 1"/>
          <p:cNvSpPr/>
          <p:nvPr/>
        </p:nvSpPr>
        <p:spPr>
          <a:xfrm>
            <a:off x="304800" y="1684946"/>
            <a:ext cx="6659880" cy="584775"/>
          </a:xfrm>
          <a:prstGeom prst="rect">
            <a:avLst/>
          </a:prstGeom>
        </p:spPr>
        <p:txBody>
          <a:bodyPr wrap="square">
            <a:spAutoFit/>
          </a:bodyPr>
          <a:lstStyle/>
          <a:p>
            <a:r>
              <a:rPr lang="en-US" sz="1600" b="1" dirty="0">
                <a:solidFill>
                  <a:srgbClr val="1F497D"/>
                </a:solidFill>
                <a:latin typeface="Calibri" panose="020F0502020204030204" pitchFamily="34" charset="0"/>
                <a:ea typeface="Calibri" panose="020F0502020204030204" pitchFamily="34" charset="0"/>
                <a:cs typeface="Times New Roman" panose="02020603050405020304" pitchFamily="18" charset="0"/>
              </a:rPr>
              <a:t>Frank Wan, MBA, AIF</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r>
              <a:rPr lang="en-US" sz="1600" dirty="0">
                <a:solidFill>
                  <a:srgbClr val="1F497D"/>
                </a:solidFill>
                <a:latin typeface="Calibri" panose="020F0502020204030204" pitchFamily="34" charset="0"/>
                <a:ea typeface="Calibri" panose="020F0502020204030204" pitchFamily="34" charset="0"/>
                <a:cs typeface="Times New Roman" panose="02020603050405020304" pitchFamily="18" charset="0"/>
              </a:rPr>
              <a:t>Senior Vice President</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733800" y="1676400"/>
            <a:ext cx="4984750" cy="2031325"/>
          </a:xfrm>
          <a:prstGeom prst="rect">
            <a:avLst/>
          </a:prstGeom>
        </p:spPr>
        <p:txBody>
          <a:bodyPr wrap="square">
            <a:spAutoFit/>
          </a:bodyPr>
          <a:lstStyle/>
          <a:p>
            <a:pPr algn="just"/>
            <a:r>
              <a:rPr lang="en-US" sz="1400" dirty="0">
                <a:latin typeface="Calibri" panose="020F0502020204030204" pitchFamily="34" charset="0"/>
                <a:ea typeface="Calibri" panose="020F0502020204030204" pitchFamily="34" charset="0"/>
                <a:cs typeface="Times New Roman" panose="02020603050405020304" pitchFamily="18" charset="0"/>
              </a:rPr>
              <a:t>Mr. Frank Wan is a senior consultant responsible for economic research, plan design and investment consulting. Mr. Wan is the Chair of the Investment Committee and oversees all client investments valued in excess of $3.6 billion. His research has been published by Investor Business Daily and Forbes. Prior to joining BCA, Frank was an equity analyst for a market-neutral hedge fund, where he was responsible for financial modeling. Frank received his undergraduate degree from Stetson University and MBA from Rollins College. Frank is an Accredited Investment Fiduciary (AIF). </a:t>
            </a:r>
            <a:endParaRPr lang="en-US" sz="1400" dirty="0"/>
          </a:p>
        </p:txBody>
      </p:sp>
      <p:pic>
        <p:nvPicPr>
          <p:cNvPr id="2050" name="Picture 2" descr="FW">
            <a:extLst>
              <a:ext uri="{FF2B5EF4-FFF2-40B4-BE49-F238E27FC236}">
                <a16:creationId xmlns:a16="http://schemas.microsoft.com/office/drawing/2014/main" id="{1119D8E3-9501-4940-8794-4F0BDBFDE8E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4780"/>
          <a:stretch/>
        </p:blipFill>
        <p:spPr bwMode="auto">
          <a:xfrm>
            <a:off x="2419350" y="1752600"/>
            <a:ext cx="1162050"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4517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20</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RESOURCES &amp; REFERENCES</a:t>
            </a:r>
          </a:p>
        </p:txBody>
      </p:sp>
      <p:sp>
        <p:nvSpPr>
          <p:cNvPr id="6" name="TextBox 5"/>
          <p:cNvSpPr txBox="1"/>
          <p:nvPr/>
        </p:nvSpPr>
        <p:spPr>
          <a:xfrm>
            <a:off x="533400" y="1370886"/>
            <a:ext cx="8305800" cy="4247317"/>
          </a:xfrm>
          <a:prstGeom prst="rect">
            <a:avLst/>
          </a:prstGeom>
          <a:noFill/>
        </p:spPr>
        <p:txBody>
          <a:bodyPr wrap="square" rtlCol="0">
            <a:spAutoFit/>
          </a:bodyPr>
          <a:lstStyle/>
          <a:p>
            <a:pPr marL="285750" lvl="1" indent="-285750">
              <a:buFont typeface="Wingdings" panose="05000000000000000000" pitchFamily="2" charset="2"/>
              <a:buChar char="Ø"/>
            </a:pPr>
            <a:r>
              <a:rPr lang="en-US" dirty="0"/>
              <a:t>Pension &amp; Investments – </a:t>
            </a:r>
            <a:r>
              <a:rPr lang="en-US" dirty="0">
                <a:hlinkClick r:id="rId4"/>
              </a:rPr>
              <a:t>www.pionline.com</a:t>
            </a:r>
            <a:r>
              <a:rPr lang="en-US" dirty="0"/>
              <a:t> – East Coast Defined Contribution Conference </a:t>
            </a:r>
          </a:p>
          <a:p>
            <a:pPr marL="285750" lvl="1" indent="-285750">
              <a:buFont typeface="Wingdings" panose="05000000000000000000" pitchFamily="2" charset="2"/>
              <a:buChar char="Ø"/>
            </a:pPr>
            <a:r>
              <a:rPr lang="en-US" dirty="0"/>
              <a:t>National Association of Government Defined Contribution Administrators – </a:t>
            </a:r>
            <a:r>
              <a:rPr lang="en-US" dirty="0">
                <a:hlinkClick r:id="rId5"/>
              </a:rPr>
              <a:t>www.nagdca.org</a:t>
            </a:r>
            <a:r>
              <a:rPr lang="en-US" dirty="0"/>
              <a:t> </a:t>
            </a:r>
          </a:p>
          <a:p>
            <a:pPr marL="285750" lvl="1" indent="-285750">
              <a:buFont typeface="Wingdings" panose="05000000000000000000" pitchFamily="2" charset="2"/>
              <a:buChar char="Ø"/>
            </a:pPr>
            <a:r>
              <a:rPr lang="en-US" dirty="0"/>
              <a:t>Government Finance Officers Association – gfoa.org </a:t>
            </a:r>
          </a:p>
          <a:p>
            <a:pPr marL="285750" lvl="1" indent="-285750">
              <a:buFont typeface="Wingdings" panose="05000000000000000000" pitchFamily="2" charset="2"/>
              <a:buChar char="Ø"/>
            </a:pPr>
            <a:r>
              <a:rPr lang="en-US" dirty="0"/>
              <a:t>Global Fiduciary Standard of Excellence – </a:t>
            </a:r>
            <a:r>
              <a:rPr lang="en-US" dirty="0">
                <a:hlinkClick r:id="rId6"/>
              </a:rPr>
              <a:t>www.fi360.com/main/pdf/handbook_steward.pdf</a:t>
            </a:r>
            <a:r>
              <a:rPr lang="en-US" dirty="0"/>
              <a:t> </a:t>
            </a:r>
          </a:p>
          <a:p>
            <a:pPr marL="285750" lvl="1" indent="-285750">
              <a:buFont typeface="Wingdings" panose="05000000000000000000" pitchFamily="2" charset="2"/>
              <a:buChar char="Ø"/>
            </a:pPr>
            <a:endParaRPr lang="en-US" dirty="0"/>
          </a:p>
          <a:p>
            <a:pPr marL="0" lvl="1"/>
            <a:endParaRPr lang="en-US" dirty="0"/>
          </a:p>
          <a:p>
            <a:pPr marL="0" lvl="1"/>
            <a:endParaRPr lang="en-US" dirty="0"/>
          </a:p>
          <a:p>
            <a:pPr marL="285750" lvl="1" indent="-285750">
              <a:buFont typeface="Wingdings" panose="05000000000000000000" pitchFamily="2" charset="2"/>
              <a:buChar char="Ø"/>
            </a:pPr>
            <a:endParaRPr lang="en-US" dirty="0"/>
          </a:p>
          <a:p>
            <a:pPr marL="0" lvl="1"/>
            <a:endParaRPr lang="en-US" dirty="0"/>
          </a:p>
          <a:p>
            <a:pPr marL="0" lvl="1"/>
            <a:endParaRPr lang="en-US" dirty="0"/>
          </a:p>
          <a:p>
            <a:pPr marL="0" lvl="1"/>
            <a:endParaRPr lang="en-US" sz="1200" dirty="0"/>
          </a:p>
          <a:p>
            <a:pPr marL="0" lvl="1"/>
            <a:endParaRPr lang="en-US" sz="1200" dirty="0"/>
          </a:p>
          <a:p>
            <a:pPr marL="285750" lvl="1" indent="-285750">
              <a:buFont typeface="Arial" panose="020B0604020202020204" pitchFamily="34" charset="0"/>
              <a:buChar char="•"/>
            </a:pPr>
            <a:endParaRPr lang="en-US" sz="1200" dirty="0"/>
          </a:p>
        </p:txBody>
      </p:sp>
    </p:spTree>
    <p:extLst>
      <p:ext uri="{BB962C8B-B14F-4D97-AF65-F5344CB8AC3E}">
        <p14:creationId xmlns:p14="http://schemas.microsoft.com/office/powerpoint/2010/main" val="3929997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21</a:t>
            </a:fld>
            <a:endParaRPr lang="en-US" dirty="0"/>
          </a:p>
        </p:txBody>
      </p:sp>
      <p:sp>
        <p:nvSpPr>
          <p:cNvPr id="15" name="Text Box 3"/>
          <p:cNvSpPr txBox="1">
            <a:spLocks noChangeArrowheads="1"/>
          </p:cNvSpPr>
          <p:nvPr/>
        </p:nvSpPr>
        <p:spPr bwMode="auto">
          <a:xfrm>
            <a:off x="480060" y="10668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THANK YOU</a:t>
            </a:r>
          </a:p>
        </p:txBody>
      </p:sp>
      <p:sp>
        <p:nvSpPr>
          <p:cNvPr id="2" name="Rectangle 1"/>
          <p:cNvSpPr/>
          <p:nvPr/>
        </p:nvSpPr>
        <p:spPr>
          <a:xfrm>
            <a:off x="609600" y="1986677"/>
            <a:ext cx="8001000" cy="2585323"/>
          </a:xfrm>
          <a:prstGeom prst="rect">
            <a:avLst/>
          </a:prstGeom>
        </p:spPr>
        <p:txBody>
          <a:bodyPr wrap="square">
            <a:spAutoFit/>
          </a:bodyPr>
          <a:lstStyle/>
          <a:p>
            <a:pPr marL="0" lvl="1"/>
            <a:r>
              <a:rPr lang="en-US" i="1" dirty="0">
                <a:solidFill>
                  <a:schemeClr val="tx2"/>
                </a:solidFill>
              </a:rPr>
              <a:t>Since 1988, BCA has specialized in Florida retirement plans, providing our clients with independent and objective advice. We are committed to the highest level of fiduciary care, and it would be our pleasure to serve you and your employees. </a:t>
            </a:r>
          </a:p>
          <a:p>
            <a:pPr marL="0" lvl="1"/>
            <a:endParaRPr lang="en-US" i="1" dirty="0">
              <a:solidFill>
                <a:schemeClr val="tx2"/>
              </a:solidFill>
            </a:endParaRPr>
          </a:p>
          <a:p>
            <a:pPr marL="0" lvl="1"/>
            <a:endParaRPr lang="en-US" i="1" dirty="0"/>
          </a:p>
          <a:p>
            <a:pPr marL="0" lvl="1" algn="ctr"/>
            <a:r>
              <a:rPr lang="en-US" i="1" dirty="0"/>
              <a:t>                                                    </a:t>
            </a:r>
            <a:r>
              <a:rPr lang="en-US" sz="1600" i="1" dirty="0"/>
              <a:t>-Frank Wan, Senior Vice President</a:t>
            </a:r>
          </a:p>
          <a:p>
            <a:pPr marL="0" lvl="1" algn="ctr"/>
            <a:r>
              <a:rPr lang="en-US" sz="1600" i="1" dirty="0"/>
              <a:t>                                                         Phone: 407 644 0111</a:t>
            </a:r>
          </a:p>
          <a:p>
            <a:pPr marL="0" lvl="1" algn="ctr"/>
            <a:r>
              <a:rPr lang="en-US" sz="1600" i="1" dirty="0"/>
              <a:t>                                                          Direct: 407 218 6451</a:t>
            </a:r>
          </a:p>
          <a:p>
            <a:pPr marL="0" lvl="1" algn="ctr"/>
            <a:r>
              <a:rPr lang="en-US" sz="1600" i="1" dirty="0"/>
              <a:t>                                                            Email: fwan@burgesschambers.com</a:t>
            </a:r>
          </a:p>
        </p:txBody>
      </p:sp>
      <p:sp>
        <p:nvSpPr>
          <p:cNvPr id="7" name="TextBox 6"/>
          <p:cNvSpPr txBox="1"/>
          <p:nvPr/>
        </p:nvSpPr>
        <p:spPr>
          <a:xfrm>
            <a:off x="247650" y="6088446"/>
            <a:ext cx="8229600" cy="861774"/>
          </a:xfrm>
          <a:prstGeom prst="rect">
            <a:avLst/>
          </a:prstGeom>
          <a:noFill/>
        </p:spPr>
        <p:txBody>
          <a:bodyPr wrap="square" rtlCol="0">
            <a:spAutoFit/>
          </a:bodyPr>
          <a:lstStyle/>
          <a:p>
            <a:r>
              <a:rPr lang="en-US" sz="1000" dirty="0"/>
              <a:t>Disclosure: All slides should be used for illustrative purposes only. Content should not be regarded as a complete analysis of the subjects discussed or as personalized investment advice. Neither BCA nor its employees provide tax, accounting, or legal advice. This presentation should be construed as tax, accounting or legal advice; it is provided solely for informational purposes. </a:t>
            </a:r>
          </a:p>
          <a:p>
            <a:endParaRPr lang="en-US" sz="1000" dirty="0"/>
          </a:p>
          <a:p>
            <a:endParaRPr lang="en-US" sz="1000" dirty="0"/>
          </a:p>
        </p:txBody>
      </p:sp>
    </p:spTree>
    <p:extLst>
      <p:ext uri="{BB962C8B-B14F-4D97-AF65-F5344CB8AC3E}">
        <p14:creationId xmlns:p14="http://schemas.microsoft.com/office/powerpoint/2010/main" val="1272798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838200" y="1447800"/>
            <a:ext cx="8305800" cy="5232202"/>
          </a:xfrm>
          <a:prstGeom prst="rect">
            <a:avLst/>
          </a:prstGeom>
          <a:noFill/>
        </p:spPr>
        <p:txBody>
          <a:bodyPr wrap="square" rtlCol="0">
            <a:spAutoFit/>
          </a:bodyPr>
          <a:lstStyle/>
          <a:p>
            <a:pPr marL="742950" lvl="2" indent="-285750">
              <a:buFont typeface="Wingdings" panose="05000000000000000000" pitchFamily="2" charset="2"/>
              <a:buChar char="v"/>
            </a:pPr>
            <a:r>
              <a:rPr lang="en-US" sz="1600" dirty="0"/>
              <a:t>INTRODUCTION</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FIDUCIARY RESPONSIBILITY</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FIDUCIARY FUNCTIONS</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LIMITING FIDUCIARY LIABILITY</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TYPES OF FIDUCIARY ADVISORS</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ILLUSTRATIVE EXAMPLES</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LAWSUITS AND LESSONS</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INDUSTRY TRENDS</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INTERACTIVE QUIZ </a:t>
            </a:r>
          </a:p>
          <a:p>
            <a:pPr marL="742950" lvl="2" indent="-285750">
              <a:buFont typeface="Wingdings" panose="05000000000000000000" pitchFamily="2" charset="2"/>
              <a:buChar char="v"/>
            </a:pPr>
            <a:endParaRPr lang="en-US" sz="1600" dirty="0"/>
          </a:p>
          <a:p>
            <a:pPr marL="742950" lvl="2" indent="-285750">
              <a:buFont typeface="Wingdings" panose="05000000000000000000" pitchFamily="2" charset="2"/>
              <a:buChar char="v"/>
            </a:pPr>
            <a:r>
              <a:rPr lang="en-US" sz="1600" dirty="0"/>
              <a:t>RESOURCES</a:t>
            </a:r>
          </a:p>
          <a:p>
            <a:pPr marL="742950" lvl="2" indent="-285750">
              <a:buFont typeface="Wingdings" panose="05000000000000000000" pitchFamily="2" charset="2"/>
              <a:buChar char="v"/>
            </a:pPr>
            <a:endParaRPr lang="en-US" dirty="0"/>
          </a:p>
          <a:p>
            <a:pPr marL="171450" lvl="1" indent="-171450">
              <a:buFont typeface="Wingdings" panose="05000000000000000000" pitchFamily="2" charset="2"/>
              <a:buChar char="v"/>
            </a:pPr>
            <a:endParaRPr lang="en-US" sz="1200" dirty="0"/>
          </a:p>
        </p:txBody>
      </p:sp>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2"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3</a:t>
            </a:fld>
            <a:endParaRPr lang="en-US" dirty="0"/>
          </a:p>
        </p:txBody>
      </p:sp>
      <p:sp>
        <p:nvSpPr>
          <p:cNvPr id="14"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AGENDA</a:t>
            </a:r>
          </a:p>
        </p:txBody>
      </p:sp>
    </p:spTree>
    <p:extLst>
      <p:ext uri="{BB962C8B-B14F-4D97-AF65-F5344CB8AC3E}">
        <p14:creationId xmlns:p14="http://schemas.microsoft.com/office/powerpoint/2010/main" val="6103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381000" y="1372136"/>
            <a:ext cx="8305800" cy="6247864"/>
          </a:xfrm>
          <a:prstGeom prst="rect">
            <a:avLst/>
          </a:prstGeom>
          <a:noFill/>
        </p:spPr>
        <p:txBody>
          <a:bodyPr wrap="square" rtlCol="0">
            <a:spAutoFit/>
          </a:bodyPr>
          <a:lstStyle/>
          <a:p>
            <a:pPr marL="285750" lvl="1" indent="-285750" algn="just">
              <a:buFont typeface="Wingdings" panose="05000000000000000000" pitchFamily="2" charset="2"/>
              <a:buChar char="Ø"/>
            </a:pPr>
            <a:r>
              <a:rPr lang="en-US" sz="1600" dirty="0"/>
              <a:t>Fiduciaries of 403(b), 401(a) and 457(b) retirement plans have come under increased scrutiny in recent years, in part due to participant lawsuit filed against plan sponsors and the resulting media attention. </a:t>
            </a:r>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r>
              <a:rPr lang="en-US" sz="1600" dirty="0"/>
              <a:t>The Internal Revenue Services and Department of Labor have also increased the number of plans they audit each year. Because significant consequences can result from a fiduciary breach, you are encouraged to understand the responsibilities that apply to plan related-decisions or lack-of. </a:t>
            </a:r>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r>
              <a:rPr lang="en-US" sz="1600" dirty="0"/>
              <a:t>Who is a Fiduciary? A person acts in a fiduciary capacity when he or she handles money or property for the benefit of another. </a:t>
            </a:r>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r>
              <a:rPr lang="en-US" sz="1600" dirty="0"/>
              <a:t>Why is it important? Unlike Defined Benefit plans, the responsibility and control of investment outcomes is substantially shifted from the plan sponsor to the participant. </a:t>
            </a:r>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r>
              <a:rPr lang="en-US" sz="1600" dirty="0"/>
              <a:t>The plan sponsor is solely responsible for maintaining the plan, meeting regulatory requirements, educating participants, prudently selecting and monitoring both investment options and service providers, and controlling plan expenses. </a:t>
            </a:r>
          </a:p>
          <a:p>
            <a:pPr marL="285750" lvl="1" indent="-285750" algn="just">
              <a:buFont typeface="Wingdings" panose="05000000000000000000" pitchFamily="2" charset="2"/>
              <a:buChar char="Ø"/>
            </a:pPr>
            <a:endParaRPr lang="en-US" sz="1600" dirty="0">
              <a:solidFill>
                <a:srgbClr val="FF0000"/>
              </a:solidFill>
            </a:endParaRPr>
          </a:p>
          <a:p>
            <a:pPr marL="285750" lvl="1" indent="-285750" algn="just">
              <a:buFont typeface="Wingdings" panose="05000000000000000000" pitchFamily="2" charset="2"/>
              <a:buChar char="Ø"/>
            </a:pPr>
            <a:endParaRPr lang="en-US" sz="1600" dirty="0">
              <a:solidFill>
                <a:srgbClr val="FF0000"/>
              </a:solidFill>
            </a:endParaRPr>
          </a:p>
          <a:p>
            <a:pPr marL="285750" lvl="1" indent="-285750" algn="just">
              <a:buFont typeface="Wingdings" panose="05000000000000000000" pitchFamily="2" charset="2"/>
              <a:buChar char="Ø"/>
            </a:pPr>
            <a:endParaRPr lang="en-US" sz="1600" dirty="0">
              <a:solidFill>
                <a:srgbClr val="FF0000"/>
              </a:solidFill>
            </a:endParaRPr>
          </a:p>
          <a:p>
            <a:pPr marL="285750" lvl="1" indent="-285750" algn="just">
              <a:buFont typeface="Wingdings" panose="05000000000000000000" pitchFamily="2" charset="2"/>
              <a:buChar char="Ø"/>
            </a:pPr>
            <a:endParaRPr lang="en-US" sz="1600" dirty="0">
              <a:solidFill>
                <a:srgbClr val="FF0000"/>
              </a:solidFill>
            </a:endParaRPr>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endParaRPr lang="en-US" sz="1600" dirty="0"/>
          </a:p>
        </p:txBody>
      </p:sp>
      <p:sp>
        <p:nvSpPr>
          <p:cNvPr id="9" name="Rectangle 8"/>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4</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INTRODUCTION</a:t>
            </a:r>
          </a:p>
        </p:txBody>
      </p:sp>
    </p:spTree>
    <p:extLst>
      <p:ext uri="{BB962C8B-B14F-4D97-AF65-F5344CB8AC3E}">
        <p14:creationId xmlns:p14="http://schemas.microsoft.com/office/powerpoint/2010/main" val="3530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1371600"/>
            <a:ext cx="8305800" cy="5355312"/>
          </a:xfrm>
          <a:prstGeom prst="rect">
            <a:avLst/>
          </a:prstGeom>
          <a:noFill/>
        </p:spPr>
        <p:txBody>
          <a:bodyPr wrap="square" rtlCol="0">
            <a:spAutoFit/>
          </a:bodyPr>
          <a:lstStyle/>
          <a:p>
            <a:pPr marL="0" lvl="1" algn="just"/>
            <a:r>
              <a:rPr lang="en-US" dirty="0"/>
              <a:t>A fiduciary is a legal term that can be simply defined as anyone who: </a:t>
            </a:r>
          </a:p>
          <a:p>
            <a:pPr marL="285750" lvl="1" indent="-285750" algn="just">
              <a:buFont typeface="Arial" panose="020B0604020202020204" pitchFamily="34" charset="0"/>
              <a:buChar char="•"/>
            </a:pPr>
            <a:endParaRPr lang="en-US" dirty="0"/>
          </a:p>
          <a:p>
            <a:pPr marL="800100" lvl="2" indent="-342900" algn="just">
              <a:buFont typeface="Wingdings" panose="05000000000000000000" pitchFamily="2" charset="2"/>
              <a:buChar char="Ø"/>
            </a:pPr>
            <a:r>
              <a:rPr lang="en-US" dirty="0"/>
              <a:t>Exercises discretionary control over plan assets</a:t>
            </a:r>
          </a:p>
          <a:p>
            <a:pPr marL="800100" lvl="2" indent="-342900" algn="just">
              <a:buFont typeface="Wingdings" panose="05000000000000000000" pitchFamily="2" charset="2"/>
              <a:buChar char="Ø"/>
            </a:pPr>
            <a:r>
              <a:rPr lang="en-US" dirty="0"/>
              <a:t>Has discretionary responsibility in the administration of the plan</a:t>
            </a:r>
          </a:p>
          <a:p>
            <a:pPr marL="800100" lvl="2" indent="-342900" algn="just">
              <a:buFont typeface="Wingdings" panose="05000000000000000000" pitchFamily="2" charset="2"/>
              <a:buChar char="Ø"/>
            </a:pPr>
            <a:r>
              <a:rPr lang="en-US" dirty="0"/>
              <a:t>Provides investment advice for a fee</a:t>
            </a:r>
          </a:p>
          <a:p>
            <a:pPr marL="800100" lvl="2" indent="-342900" algn="just">
              <a:buFont typeface="Wingdings" panose="05000000000000000000" pitchFamily="2" charset="2"/>
              <a:buChar char="Ø"/>
            </a:pPr>
            <a:r>
              <a:rPr lang="en-US" dirty="0"/>
              <a:t>Makes decisions regarding investments</a:t>
            </a:r>
          </a:p>
          <a:p>
            <a:pPr marL="800100" lvl="2" indent="-342900" algn="just">
              <a:buFont typeface="Wingdings" panose="05000000000000000000" pitchFamily="2" charset="2"/>
              <a:buChar char="Ø"/>
            </a:pPr>
            <a:r>
              <a:rPr lang="en-US" dirty="0"/>
              <a:t>Is appointed to a Committee or Board, responsible for the plan oversight</a:t>
            </a:r>
          </a:p>
          <a:p>
            <a:pPr marL="800100" lvl="2" indent="-342900" algn="just">
              <a:buFont typeface="Wingdings" panose="05000000000000000000" pitchFamily="2" charset="2"/>
              <a:buChar char="Ø"/>
            </a:pPr>
            <a:r>
              <a:rPr lang="en-US" dirty="0"/>
              <a:t>Is responsible for choosing and terminating service providers</a:t>
            </a:r>
          </a:p>
          <a:p>
            <a:pPr marL="800100" lvl="2" indent="-342900" algn="just">
              <a:buFont typeface="Wingdings" panose="05000000000000000000" pitchFamily="2" charset="2"/>
              <a:buChar char="Ø"/>
            </a:pPr>
            <a:r>
              <a:rPr lang="en-US" dirty="0"/>
              <a:t>Has the authority to bind the plan sponsor through plan-related contracts</a:t>
            </a:r>
          </a:p>
          <a:p>
            <a:pPr marL="800100" lvl="2" indent="-342900" algn="just">
              <a:buFont typeface="Wingdings" panose="05000000000000000000" pitchFamily="2" charset="2"/>
              <a:buChar char="Ø"/>
            </a:pPr>
            <a:r>
              <a:rPr lang="en-US" dirty="0"/>
              <a:t>Establishes policies and procedures for the plan</a:t>
            </a:r>
          </a:p>
          <a:p>
            <a:pPr marL="800100" lvl="2" indent="-342900" algn="just">
              <a:buFont typeface="Arial" panose="020B0604020202020204" pitchFamily="34" charset="0"/>
              <a:buChar char="•"/>
            </a:pPr>
            <a:endParaRPr lang="en-US" dirty="0"/>
          </a:p>
          <a:p>
            <a:pPr marL="0" lvl="2" algn="just"/>
            <a:r>
              <a:rPr lang="en-US" dirty="0">
                <a:solidFill>
                  <a:schemeClr val="tx2"/>
                </a:solidFill>
              </a:rPr>
              <a:t>Fiduciaries may be a designee by function, or duties may be delegated to others, but this does not remove fiduciary responsibilities. Also, you do not have to make decisions to be a fiduciary; simply having authority to make decisions makes you a fiduciary. </a:t>
            </a:r>
          </a:p>
          <a:p>
            <a:pPr marL="285750" lvl="1" indent="-285750" algn="just">
              <a:buFont typeface="Arial" panose="020B0604020202020204" pitchFamily="34" charset="0"/>
              <a:buChar char="•"/>
            </a:pPr>
            <a:endParaRPr lang="en-US" dirty="0">
              <a:solidFill>
                <a:srgbClr val="FF0000"/>
              </a:solidFill>
            </a:endParaRPr>
          </a:p>
          <a:p>
            <a:pPr marL="285750" lvl="1" indent="-285750" algn="just">
              <a:buFont typeface="Arial" panose="020B0604020202020204" pitchFamily="34" charset="0"/>
              <a:buChar char="•"/>
            </a:pPr>
            <a:endParaRPr lang="en-US" dirty="0">
              <a:solidFill>
                <a:srgbClr val="FF0000"/>
              </a:solidFill>
            </a:endParaRPr>
          </a:p>
          <a:p>
            <a:pPr marL="285750" lvl="1" indent="-285750" algn="just">
              <a:buFont typeface="Arial" panose="020B0604020202020204" pitchFamily="34" charset="0"/>
              <a:buChar char="•"/>
            </a:pPr>
            <a:endParaRPr lang="en-US" dirty="0">
              <a:solidFill>
                <a:srgbClr val="FF0000"/>
              </a:solidFill>
            </a:endParaRPr>
          </a:p>
          <a:p>
            <a:pPr marL="0" lvl="1" algn="just"/>
            <a:endParaRPr lang="en-US" sz="1200" dirty="0"/>
          </a:p>
          <a:p>
            <a:pPr marL="0" lvl="1" algn="just"/>
            <a:endParaRPr lang="en-US" sz="1200" dirty="0"/>
          </a:p>
          <a:p>
            <a:pPr marL="285750" lvl="1" indent="-285750" algn="just">
              <a:buFont typeface="Arial" panose="020B0604020202020204" pitchFamily="34" charset="0"/>
              <a:buChar char="•"/>
            </a:pPr>
            <a:endParaRPr lang="en-US" sz="1200" dirty="0"/>
          </a:p>
        </p:txBody>
      </p:sp>
      <p:sp>
        <p:nvSpPr>
          <p:cNvPr id="9" name="Rectangle 8"/>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5</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PLAN FIDUCIARIES</a:t>
            </a:r>
          </a:p>
        </p:txBody>
      </p:sp>
    </p:spTree>
    <p:extLst>
      <p:ext uri="{BB962C8B-B14F-4D97-AF65-F5344CB8AC3E}">
        <p14:creationId xmlns:p14="http://schemas.microsoft.com/office/powerpoint/2010/main" val="3728468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81000" y="1219200"/>
            <a:ext cx="8305800" cy="3970318"/>
          </a:xfrm>
          <a:prstGeom prst="rect">
            <a:avLst/>
          </a:prstGeom>
          <a:noFill/>
        </p:spPr>
        <p:txBody>
          <a:bodyPr wrap="square" rtlCol="0">
            <a:spAutoFit/>
          </a:bodyPr>
          <a:lstStyle/>
          <a:p>
            <a:pPr marL="285750" lvl="1" indent="-285750">
              <a:buFont typeface="Wingdings" panose="05000000000000000000" pitchFamily="2" charset="2"/>
              <a:buChar char="Ø"/>
            </a:pPr>
            <a:r>
              <a:rPr lang="en-US" dirty="0"/>
              <a:t>State law governs Non-ERISA plans; Non-ERISA does </a:t>
            </a:r>
            <a:r>
              <a:rPr lang="en-US" b="1" i="1" dirty="0"/>
              <a:t>NOT</a:t>
            </a:r>
            <a:r>
              <a:rPr lang="en-US" dirty="0"/>
              <a:t> mean Non-Fiduciary. </a:t>
            </a:r>
          </a:p>
          <a:p>
            <a:pPr marL="285750" lvl="1" indent="-285750">
              <a:buFont typeface="Wingdings" panose="05000000000000000000" pitchFamily="2" charset="2"/>
              <a:buChar char="Ø"/>
            </a:pPr>
            <a:endParaRPr lang="en-US" dirty="0"/>
          </a:p>
          <a:p>
            <a:pPr marL="285750" lvl="1" indent="-285750">
              <a:buFont typeface="Wingdings" panose="05000000000000000000" pitchFamily="2" charset="2"/>
              <a:buChar char="Ø"/>
            </a:pPr>
            <a:r>
              <a:rPr lang="en-US" dirty="0">
                <a:solidFill>
                  <a:schemeClr val="tx2"/>
                </a:solidFill>
              </a:rPr>
              <a:t>“Each retirement system or plan shall have one or more named fiduciaries with authority to control and manage the administration and operation of the retirement system or plan.” Florida Statute 112.656 </a:t>
            </a:r>
          </a:p>
          <a:p>
            <a:pPr marL="285750" lvl="1" indent="-285750">
              <a:buFont typeface="Wingdings" panose="05000000000000000000" pitchFamily="2" charset="2"/>
              <a:buChar char="Ø"/>
            </a:pPr>
            <a:endParaRPr lang="en-US" dirty="0"/>
          </a:p>
          <a:p>
            <a:pPr marL="285750" lvl="1" indent="-285750">
              <a:buFont typeface="Wingdings" panose="05000000000000000000" pitchFamily="2" charset="2"/>
              <a:buChar char="Ø"/>
            </a:pPr>
            <a:r>
              <a:rPr lang="en-US" b="1" dirty="0"/>
              <a:t>Fiduciary responsibility: the obligation to make every plan-related decision prudently and with only the best interests of the plan participants in mind. </a:t>
            </a:r>
          </a:p>
          <a:p>
            <a:pPr marL="285750" lvl="1" indent="-285750">
              <a:buFont typeface="Wingdings" panose="05000000000000000000" pitchFamily="2" charset="2"/>
              <a:buChar char="Ø"/>
            </a:pPr>
            <a:endParaRPr lang="en-US" dirty="0"/>
          </a:p>
          <a:p>
            <a:pPr marL="285750" lvl="1" indent="-285750">
              <a:buFont typeface="Wingdings" panose="05000000000000000000" pitchFamily="2" charset="2"/>
              <a:buChar char="Ø"/>
            </a:pPr>
            <a:r>
              <a:rPr lang="en-US" dirty="0"/>
              <a:t>Employers sponsoring a DC plan act in a dual capacity:</a:t>
            </a:r>
          </a:p>
          <a:p>
            <a:pPr marL="285750" lvl="1" indent="-285750">
              <a:buFont typeface="Wingdings" panose="05000000000000000000" pitchFamily="2" charset="2"/>
              <a:buChar char="Ø"/>
            </a:pPr>
            <a:endParaRPr lang="en-US" dirty="0"/>
          </a:p>
          <a:p>
            <a:pPr marL="285750" lvl="1" indent="-285750">
              <a:buFont typeface="Wingdings" panose="05000000000000000000" pitchFamily="2" charset="2"/>
              <a:buChar char="Ø"/>
            </a:pPr>
            <a:endParaRPr lang="en-US" dirty="0"/>
          </a:p>
          <a:p>
            <a:pPr marL="171450" lvl="1" indent="-171450">
              <a:buFont typeface="Wingdings" panose="05000000000000000000" pitchFamily="2" charset="2"/>
              <a:buChar char="Ø"/>
            </a:pPr>
            <a:endParaRPr lang="en-US" sz="1200" dirty="0"/>
          </a:p>
          <a:p>
            <a:pPr marL="171450" lvl="1" indent="-171450">
              <a:buFont typeface="Wingdings" panose="05000000000000000000" pitchFamily="2" charset="2"/>
              <a:buChar char="Ø"/>
            </a:pPr>
            <a:endParaRPr lang="en-US" sz="1200" dirty="0"/>
          </a:p>
          <a:p>
            <a:pPr marL="285750" lvl="1" indent="-285750">
              <a:buFont typeface="Wingdings" panose="05000000000000000000" pitchFamily="2" charset="2"/>
              <a:buChar char="Ø"/>
            </a:pPr>
            <a:endParaRPr lang="en-US" sz="1200" dirty="0"/>
          </a:p>
        </p:txBody>
      </p:sp>
      <p:sp>
        <p:nvSpPr>
          <p:cNvPr id="14" name="Rectangle 13"/>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6"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6</a:t>
            </a:fld>
            <a:endParaRPr lang="en-US" dirty="0"/>
          </a:p>
        </p:txBody>
      </p:sp>
      <p:sp>
        <p:nvSpPr>
          <p:cNvPr id="17"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FIDUCIARY RESPONSIBILITY</a:t>
            </a:r>
          </a:p>
        </p:txBody>
      </p:sp>
      <p:sp>
        <p:nvSpPr>
          <p:cNvPr id="3" name="Oval 2"/>
          <p:cNvSpPr/>
          <p:nvPr/>
        </p:nvSpPr>
        <p:spPr>
          <a:xfrm>
            <a:off x="2049780" y="4495800"/>
            <a:ext cx="2141220" cy="1447800"/>
          </a:xfrm>
          <a:prstGeom prst="ellipse">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724400" y="4456930"/>
            <a:ext cx="2141220" cy="1447800"/>
          </a:xfrm>
          <a:prstGeom prst="ellipse">
            <a:avLst/>
          </a:prstGeom>
          <a:solidFill>
            <a:schemeClr val="bg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2472690" y="4813772"/>
            <a:ext cx="1295400" cy="646331"/>
          </a:xfrm>
          <a:prstGeom prst="rect">
            <a:avLst/>
          </a:prstGeom>
          <a:noFill/>
        </p:spPr>
        <p:txBody>
          <a:bodyPr wrap="square" rtlCol="0">
            <a:spAutoFit/>
          </a:bodyPr>
          <a:lstStyle/>
          <a:p>
            <a:pPr algn="ctr"/>
            <a:r>
              <a:rPr lang="en-US" b="1" i="1" dirty="0"/>
              <a:t>Fiduciary</a:t>
            </a:r>
          </a:p>
          <a:p>
            <a:pPr algn="ctr"/>
            <a:r>
              <a:rPr lang="en-US" b="1" i="1" dirty="0"/>
              <a:t>Functions</a:t>
            </a:r>
          </a:p>
        </p:txBody>
      </p:sp>
      <p:sp>
        <p:nvSpPr>
          <p:cNvPr id="19" name="TextBox 18"/>
          <p:cNvSpPr txBox="1"/>
          <p:nvPr/>
        </p:nvSpPr>
        <p:spPr>
          <a:xfrm>
            <a:off x="5147310" y="4813772"/>
            <a:ext cx="1295400" cy="646331"/>
          </a:xfrm>
          <a:prstGeom prst="rect">
            <a:avLst/>
          </a:prstGeom>
          <a:noFill/>
        </p:spPr>
        <p:txBody>
          <a:bodyPr wrap="square" rtlCol="0">
            <a:spAutoFit/>
          </a:bodyPr>
          <a:lstStyle/>
          <a:p>
            <a:pPr algn="ctr"/>
            <a:r>
              <a:rPr lang="en-US" b="1" i="1" dirty="0"/>
              <a:t>Employer</a:t>
            </a:r>
          </a:p>
          <a:p>
            <a:pPr algn="ctr"/>
            <a:r>
              <a:rPr lang="en-US" b="1" i="1" dirty="0"/>
              <a:t>Functions</a:t>
            </a:r>
          </a:p>
        </p:txBody>
      </p:sp>
    </p:spTree>
    <p:extLst>
      <p:ext uri="{BB962C8B-B14F-4D97-AF65-F5344CB8AC3E}">
        <p14:creationId xmlns:p14="http://schemas.microsoft.com/office/powerpoint/2010/main" val="4216744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276103525"/>
              </p:ext>
            </p:extLst>
          </p:nvPr>
        </p:nvGraphicFramePr>
        <p:xfrm>
          <a:off x="942975" y="1698593"/>
          <a:ext cx="725805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8"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7</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FIDUCIARY FUNCTIONS</a:t>
            </a:r>
          </a:p>
        </p:txBody>
      </p:sp>
    </p:spTree>
    <p:extLst>
      <p:ext uri="{BB962C8B-B14F-4D97-AF65-F5344CB8AC3E}">
        <p14:creationId xmlns:p14="http://schemas.microsoft.com/office/powerpoint/2010/main" val="4234819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80"/>
          <p:cNvSpPr/>
          <p:nvPr/>
        </p:nvSpPr>
        <p:spPr>
          <a:xfrm>
            <a:off x="368300" y="1536882"/>
            <a:ext cx="1619249" cy="3276600"/>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82"/>
          <p:cNvSpPr/>
          <p:nvPr/>
        </p:nvSpPr>
        <p:spPr>
          <a:xfrm>
            <a:off x="2044700" y="1536882"/>
            <a:ext cx="1619249" cy="3276600"/>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83"/>
          <p:cNvSpPr/>
          <p:nvPr/>
        </p:nvSpPr>
        <p:spPr>
          <a:xfrm>
            <a:off x="3721100" y="1536882"/>
            <a:ext cx="1619249" cy="3276600"/>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84"/>
          <p:cNvSpPr/>
          <p:nvPr/>
        </p:nvSpPr>
        <p:spPr>
          <a:xfrm>
            <a:off x="5397500" y="1549582"/>
            <a:ext cx="1619249" cy="3276600"/>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425450" y="1613082"/>
            <a:ext cx="1600200" cy="677108"/>
          </a:xfrm>
          <a:prstGeom prst="rect">
            <a:avLst/>
          </a:prstGeom>
          <a:noFill/>
        </p:spPr>
        <p:txBody>
          <a:bodyPr wrap="square" rtlCol="0">
            <a:spAutoFit/>
          </a:bodyPr>
          <a:lstStyle/>
          <a:p>
            <a:r>
              <a:rPr lang="en-US" sz="1400" b="1" dirty="0">
                <a:solidFill>
                  <a:schemeClr val="bg1"/>
                </a:solidFill>
              </a:rPr>
              <a:t>DUTY OF LOYALTY</a:t>
            </a:r>
          </a:p>
          <a:p>
            <a:endParaRPr lang="en-US" sz="1200" b="1" dirty="0">
              <a:solidFill>
                <a:schemeClr val="bg1"/>
              </a:solidFill>
            </a:endParaRPr>
          </a:p>
          <a:p>
            <a:pPr marL="171450" indent="-171450">
              <a:buFont typeface="Arial" panose="020B0604020202020204" pitchFamily="34" charset="0"/>
              <a:buChar char="•"/>
            </a:pPr>
            <a:endParaRPr lang="en-US" sz="1200" b="1" dirty="0">
              <a:solidFill>
                <a:schemeClr val="bg1"/>
              </a:solidFill>
            </a:endParaRPr>
          </a:p>
        </p:txBody>
      </p:sp>
      <p:sp>
        <p:nvSpPr>
          <p:cNvPr id="18" name="TextBox 17"/>
          <p:cNvSpPr txBox="1"/>
          <p:nvPr/>
        </p:nvSpPr>
        <p:spPr>
          <a:xfrm>
            <a:off x="2019300" y="1617428"/>
            <a:ext cx="2057401" cy="677108"/>
          </a:xfrm>
          <a:prstGeom prst="rect">
            <a:avLst/>
          </a:prstGeom>
          <a:noFill/>
        </p:spPr>
        <p:txBody>
          <a:bodyPr wrap="square" rtlCol="0">
            <a:spAutoFit/>
          </a:bodyPr>
          <a:lstStyle/>
          <a:p>
            <a:r>
              <a:rPr lang="en-US" sz="1400" b="1" dirty="0">
                <a:solidFill>
                  <a:schemeClr val="bg1"/>
                </a:solidFill>
              </a:rPr>
              <a:t>DUTY OF PRUDENCE</a:t>
            </a:r>
          </a:p>
          <a:p>
            <a:endParaRPr lang="en-US" sz="1200" b="1" dirty="0">
              <a:solidFill>
                <a:schemeClr val="bg1"/>
              </a:solidFill>
            </a:endParaRPr>
          </a:p>
          <a:p>
            <a:pPr marL="171450" indent="-171450">
              <a:buFont typeface="Arial" panose="020B0604020202020204" pitchFamily="34" charset="0"/>
              <a:buChar char="•"/>
            </a:pPr>
            <a:endParaRPr lang="en-US" sz="1200" b="1" dirty="0">
              <a:solidFill>
                <a:schemeClr val="bg1"/>
              </a:solidFill>
            </a:endParaRPr>
          </a:p>
        </p:txBody>
      </p:sp>
      <p:sp>
        <p:nvSpPr>
          <p:cNvPr id="19" name="TextBox 18"/>
          <p:cNvSpPr txBox="1"/>
          <p:nvPr/>
        </p:nvSpPr>
        <p:spPr>
          <a:xfrm>
            <a:off x="3708399" y="1626804"/>
            <a:ext cx="2057401" cy="892552"/>
          </a:xfrm>
          <a:prstGeom prst="rect">
            <a:avLst/>
          </a:prstGeom>
          <a:noFill/>
        </p:spPr>
        <p:txBody>
          <a:bodyPr wrap="square" rtlCol="0">
            <a:spAutoFit/>
          </a:bodyPr>
          <a:lstStyle/>
          <a:p>
            <a:r>
              <a:rPr lang="en-US" sz="1400" b="1" dirty="0">
                <a:solidFill>
                  <a:schemeClr val="bg1"/>
                </a:solidFill>
              </a:rPr>
              <a:t>DUTY TO DIVERSIFY</a:t>
            </a:r>
          </a:p>
          <a:p>
            <a:endParaRPr lang="en-US" sz="1200" b="1" dirty="0">
              <a:solidFill>
                <a:schemeClr val="bg1"/>
              </a:solidFill>
            </a:endParaRPr>
          </a:p>
          <a:p>
            <a:pPr marL="171450" indent="-171450">
              <a:buFont typeface="Arial" panose="020B0604020202020204" pitchFamily="34" charset="0"/>
              <a:buChar char="•"/>
            </a:pPr>
            <a:endParaRPr lang="en-US" sz="1400" b="1" dirty="0">
              <a:solidFill>
                <a:schemeClr val="bg1"/>
              </a:solidFill>
            </a:endParaRPr>
          </a:p>
          <a:p>
            <a:endParaRPr lang="en-US" sz="1200" b="1" dirty="0">
              <a:solidFill>
                <a:schemeClr val="bg1"/>
              </a:solidFill>
            </a:endParaRPr>
          </a:p>
        </p:txBody>
      </p:sp>
      <p:sp>
        <p:nvSpPr>
          <p:cNvPr id="20" name="TextBox 19"/>
          <p:cNvSpPr txBox="1"/>
          <p:nvPr/>
        </p:nvSpPr>
        <p:spPr>
          <a:xfrm>
            <a:off x="5441950" y="1613082"/>
            <a:ext cx="2057401" cy="523220"/>
          </a:xfrm>
          <a:prstGeom prst="rect">
            <a:avLst/>
          </a:prstGeom>
          <a:noFill/>
        </p:spPr>
        <p:txBody>
          <a:bodyPr wrap="square" rtlCol="0">
            <a:spAutoFit/>
          </a:bodyPr>
          <a:lstStyle/>
          <a:p>
            <a:r>
              <a:rPr lang="en-US" sz="1400" b="1" dirty="0">
                <a:solidFill>
                  <a:schemeClr val="bg1"/>
                </a:solidFill>
              </a:rPr>
              <a:t>DUTY TO SELECT/</a:t>
            </a:r>
          </a:p>
          <a:p>
            <a:r>
              <a:rPr lang="en-US" sz="1400" b="1" dirty="0">
                <a:solidFill>
                  <a:schemeClr val="bg1"/>
                </a:solidFill>
              </a:rPr>
              <a:t>MONITOR INVEST.</a:t>
            </a:r>
          </a:p>
        </p:txBody>
      </p:sp>
      <p:sp>
        <p:nvSpPr>
          <p:cNvPr id="23" name="TextBox 22"/>
          <p:cNvSpPr txBox="1"/>
          <p:nvPr/>
        </p:nvSpPr>
        <p:spPr>
          <a:xfrm>
            <a:off x="558800" y="2330453"/>
            <a:ext cx="1600200" cy="1200329"/>
          </a:xfrm>
          <a:prstGeom prst="rect">
            <a:avLst/>
          </a:prstGeom>
          <a:noFill/>
        </p:spPr>
        <p:txBody>
          <a:bodyPr wrap="square" rtlCol="0">
            <a:spAutoFit/>
          </a:bodyPr>
          <a:lstStyle/>
          <a:p>
            <a:r>
              <a:rPr lang="en-US" sz="1200" b="1" dirty="0">
                <a:solidFill>
                  <a:schemeClr val="bg1"/>
                </a:solidFill>
              </a:rPr>
              <a:t>Expected Result</a:t>
            </a:r>
          </a:p>
          <a:p>
            <a:endParaRPr lang="en-US" sz="1200" b="1" dirty="0">
              <a:solidFill>
                <a:schemeClr val="bg1"/>
              </a:solidFill>
            </a:endParaRPr>
          </a:p>
          <a:p>
            <a:pPr marL="171450" indent="-171450">
              <a:buFont typeface="Arial" panose="020B0604020202020204" pitchFamily="34" charset="0"/>
              <a:buChar char="•"/>
            </a:pPr>
            <a:r>
              <a:rPr lang="en-US" sz="1200" b="1" dirty="0">
                <a:solidFill>
                  <a:schemeClr val="bg1"/>
                </a:solidFill>
              </a:rPr>
              <a:t>Broad level plan design and risk parameters. </a:t>
            </a:r>
          </a:p>
          <a:p>
            <a:pPr marL="171450" indent="-171450">
              <a:buFont typeface="Arial" panose="020B0604020202020204" pitchFamily="34" charset="0"/>
              <a:buChar char="•"/>
            </a:pPr>
            <a:endParaRPr lang="en-US" sz="1200" b="1" dirty="0">
              <a:solidFill>
                <a:schemeClr val="bg1"/>
              </a:solidFill>
            </a:endParaRPr>
          </a:p>
        </p:txBody>
      </p:sp>
      <p:sp>
        <p:nvSpPr>
          <p:cNvPr id="35" name="Rounded Rectangle 84"/>
          <p:cNvSpPr/>
          <p:nvPr/>
        </p:nvSpPr>
        <p:spPr>
          <a:xfrm>
            <a:off x="7073900" y="1536882"/>
            <a:ext cx="1619249" cy="3276600"/>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7073899" y="1613082"/>
            <a:ext cx="2057401" cy="523220"/>
          </a:xfrm>
          <a:prstGeom prst="rect">
            <a:avLst/>
          </a:prstGeom>
          <a:noFill/>
        </p:spPr>
        <p:txBody>
          <a:bodyPr wrap="square" rtlCol="0">
            <a:spAutoFit/>
          </a:bodyPr>
          <a:lstStyle/>
          <a:p>
            <a:r>
              <a:rPr lang="en-US" sz="1400" b="1" dirty="0">
                <a:solidFill>
                  <a:schemeClr val="bg1"/>
                </a:solidFill>
              </a:rPr>
              <a:t>DUTY TO FOLLOW</a:t>
            </a:r>
          </a:p>
          <a:p>
            <a:r>
              <a:rPr lang="en-US" sz="1400" b="1" dirty="0">
                <a:solidFill>
                  <a:schemeClr val="bg1"/>
                </a:solidFill>
              </a:rPr>
              <a:t>PLAN DOCUMENTS</a:t>
            </a:r>
          </a:p>
        </p:txBody>
      </p:sp>
      <p:sp>
        <p:nvSpPr>
          <p:cNvPr id="37" name="Rounded Rectangle 94"/>
          <p:cNvSpPr/>
          <p:nvPr/>
        </p:nvSpPr>
        <p:spPr>
          <a:xfrm>
            <a:off x="7092950" y="2222682"/>
            <a:ext cx="1600199" cy="2451100"/>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ounded Rectangle 94"/>
          <p:cNvSpPr/>
          <p:nvPr/>
        </p:nvSpPr>
        <p:spPr>
          <a:xfrm>
            <a:off x="5416550" y="2235382"/>
            <a:ext cx="1600199" cy="2451100"/>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ounded Rectangle 93"/>
          <p:cNvSpPr/>
          <p:nvPr/>
        </p:nvSpPr>
        <p:spPr>
          <a:xfrm>
            <a:off x="3740150" y="2226234"/>
            <a:ext cx="1600199" cy="2460248"/>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ounded Rectangle 89"/>
          <p:cNvSpPr/>
          <p:nvPr/>
        </p:nvSpPr>
        <p:spPr>
          <a:xfrm>
            <a:off x="2063750" y="2235382"/>
            <a:ext cx="1600199" cy="2451100"/>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1"/>
          <p:cNvSpPr/>
          <p:nvPr/>
        </p:nvSpPr>
        <p:spPr>
          <a:xfrm>
            <a:off x="368300" y="2235382"/>
            <a:ext cx="1632203" cy="2438400"/>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450849" y="2413003"/>
            <a:ext cx="1600200" cy="1754326"/>
          </a:xfrm>
          <a:prstGeom prst="rect">
            <a:avLst/>
          </a:prstGeom>
          <a:noFill/>
        </p:spPr>
        <p:txBody>
          <a:bodyPr wrap="square" rtlCol="0">
            <a:spAutoFit/>
          </a:bodyPr>
          <a:lstStyle/>
          <a:p>
            <a:r>
              <a:rPr lang="en-US" sz="1200" b="1" dirty="0">
                <a:solidFill>
                  <a:schemeClr val="bg1"/>
                </a:solidFill>
              </a:rPr>
              <a:t>ERISA Fiduciary:</a:t>
            </a:r>
          </a:p>
          <a:p>
            <a:pPr marL="171450" indent="-171450">
              <a:buFont typeface="Arial" panose="020B0604020202020204" pitchFamily="34" charset="0"/>
              <a:buChar char="•"/>
            </a:pPr>
            <a:r>
              <a:rPr lang="en-US" sz="1200" b="1" dirty="0">
                <a:solidFill>
                  <a:schemeClr val="bg1"/>
                </a:solidFill>
              </a:rPr>
              <a:t>Duty of care</a:t>
            </a:r>
          </a:p>
          <a:p>
            <a:pPr marL="171450" indent="-171450">
              <a:buFont typeface="Arial" panose="020B0604020202020204" pitchFamily="34" charset="0"/>
              <a:buChar char="•"/>
            </a:pPr>
            <a:r>
              <a:rPr lang="en-US" sz="1200" b="1" dirty="0">
                <a:solidFill>
                  <a:schemeClr val="bg1"/>
                </a:solidFill>
              </a:rPr>
              <a:t>Duty of loyalty</a:t>
            </a:r>
          </a:p>
          <a:p>
            <a:pPr marL="171450" indent="-171450">
              <a:buFont typeface="Arial" panose="020B0604020202020204" pitchFamily="34" charset="0"/>
              <a:buChar char="•"/>
            </a:pPr>
            <a:endParaRPr lang="en-US" sz="1200" b="1" dirty="0">
              <a:solidFill>
                <a:schemeClr val="bg1"/>
              </a:solidFill>
            </a:endParaRPr>
          </a:p>
          <a:p>
            <a:r>
              <a:rPr lang="en-US" sz="1200" b="1" dirty="0">
                <a:solidFill>
                  <a:schemeClr val="bg1"/>
                </a:solidFill>
              </a:rPr>
              <a:t>Ensure plan fees are reasonable. </a:t>
            </a:r>
          </a:p>
          <a:p>
            <a:r>
              <a:rPr lang="en-US" sz="1200" b="1" dirty="0">
                <a:solidFill>
                  <a:schemeClr val="bg1"/>
                </a:solidFill>
              </a:rPr>
              <a:t>Avoid conflicts of interest. </a:t>
            </a:r>
          </a:p>
          <a:p>
            <a:endParaRPr lang="en-US" sz="1200" b="1" dirty="0">
              <a:solidFill>
                <a:schemeClr val="bg1"/>
              </a:solidFill>
            </a:endParaRPr>
          </a:p>
        </p:txBody>
      </p:sp>
      <p:sp>
        <p:nvSpPr>
          <p:cNvPr id="29" name="TextBox 28"/>
          <p:cNvSpPr txBox="1"/>
          <p:nvPr/>
        </p:nvSpPr>
        <p:spPr>
          <a:xfrm>
            <a:off x="3775075" y="2413003"/>
            <a:ext cx="1600200" cy="1754326"/>
          </a:xfrm>
          <a:prstGeom prst="rect">
            <a:avLst/>
          </a:prstGeom>
          <a:noFill/>
        </p:spPr>
        <p:txBody>
          <a:bodyPr wrap="square" rtlCol="0">
            <a:spAutoFit/>
          </a:bodyPr>
          <a:lstStyle/>
          <a:p>
            <a:r>
              <a:rPr lang="en-US" sz="1200" b="1" dirty="0">
                <a:solidFill>
                  <a:schemeClr val="bg1"/>
                </a:solidFill>
              </a:rPr>
              <a:t>Duty to diversify plan assets to minimize risk unless it is clearly prudent to do otherwise. </a:t>
            </a:r>
          </a:p>
          <a:p>
            <a:endParaRPr lang="en-US" sz="1200" b="1" dirty="0">
              <a:solidFill>
                <a:schemeClr val="bg1"/>
              </a:solidFill>
            </a:endParaRPr>
          </a:p>
          <a:p>
            <a:r>
              <a:rPr lang="en-US" sz="1200" b="1" dirty="0">
                <a:solidFill>
                  <a:schemeClr val="bg1"/>
                </a:solidFill>
              </a:rPr>
              <a:t>Obligated to offer diversified investment choices. </a:t>
            </a:r>
          </a:p>
        </p:txBody>
      </p:sp>
      <p:sp>
        <p:nvSpPr>
          <p:cNvPr id="30" name="TextBox 29"/>
          <p:cNvSpPr txBox="1"/>
          <p:nvPr/>
        </p:nvSpPr>
        <p:spPr>
          <a:xfrm>
            <a:off x="5435600" y="2413003"/>
            <a:ext cx="1600200" cy="1938992"/>
          </a:xfrm>
          <a:prstGeom prst="rect">
            <a:avLst/>
          </a:prstGeom>
          <a:noFill/>
        </p:spPr>
        <p:txBody>
          <a:bodyPr wrap="square" rtlCol="0">
            <a:spAutoFit/>
          </a:bodyPr>
          <a:lstStyle/>
          <a:p>
            <a:r>
              <a:rPr lang="en-US" sz="1200" b="1" dirty="0">
                <a:solidFill>
                  <a:schemeClr val="bg1"/>
                </a:solidFill>
              </a:rPr>
              <a:t>Investment Policy Statement (IPS)</a:t>
            </a:r>
          </a:p>
          <a:p>
            <a:pPr marL="171450" indent="-171450">
              <a:buFont typeface="Arial" panose="020B0604020202020204" pitchFamily="34" charset="0"/>
              <a:buChar char="•"/>
            </a:pPr>
            <a:endParaRPr lang="en-US" sz="1200" b="1" dirty="0">
              <a:solidFill>
                <a:schemeClr val="bg1"/>
              </a:solidFill>
            </a:endParaRPr>
          </a:p>
          <a:p>
            <a:r>
              <a:rPr lang="en-US" sz="1200" b="1" dirty="0">
                <a:solidFill>
                  <a:schemeClr val="bg1"/>
                </a:solidFill>
              </a:rPr>
              <a:t>Strong encouraged to adopt an IPS, which may be the single most important document to help you manage your fiduciary duty. </a:t>
            </a:r>
          </a:p>
        </p:txBody>
      </p:sp>
      <p:sp>
        <p:nvSpPr>
          <p:cNvPr id="38" name="TextBox 37"/>
          <p:cNvSpPr txBox="1"/>
          <p:nvPr/>
        </p:nvSpPr>
        <p:spPr>
          <a:xfrm>
            <a:off x="7108826" y="2413003"/>
            <a:ext cx="1600200" cy="2123658"/>
          </a:xfrm>
          <a:prstGeom prst="rect">
            <a:avLst/>
          </a:prstGeom>
          <a:noFill/>
        </p:spPr>
        <p:txBody>
          <a:bodyPr wrap="square" rtlCol="0">
            <a:spAutoFit/>
          </a:bodyPr>
          <a:lstStyle/>
          <a:p>
            <a:r>
              <a:rPr lang="en-US" sz="1200" b="1" dirty="0">
                <a:solidFill>
                  <a:schemeClr val="bg1"/>
                </a:solidFill>
              </a:rPr>
              <a:t>Fiduciaries must act in accordance with an executed plan document and other governing instruments. </a:t>
            </a:r>
          </a:p>
          <a:p>
            <a:endParaRPr lang="en-US" sz="1200" b="1" dirty="0">
              <a:solidFill>
                <a:schemeClr val="bg1"/>
              </a:solidFill>
            </a:endParaRPr>
          </a:p>
          <a:p>
            <a:r>
              <a:rPr lang="en-US" sz="1200" b="1" dirty="0">
                <a:solidFill>
                  <a:schemeClr val="bg1"/>
                </a:solidFill>
              </a:rPr>
              <a:t>Must maintain compliance with all Internal Revenue Code (IRC). </a:t>
            </a:r>
          </a:p>
        </p:txBody>
      </p:sp>
      <p:sp>
        <p:nvSpPr>
          <p:cNvPr id="39" name="TextBox 38"/>
          <p:cNvSpPr txBox="1"/>
          <p:nvPr/>
        </p:nvSpPr>
        <p:spPr>
          <a:xfrm>
            <a:off x="2108200" y="2413003"/>
            <a:ext cx="1600200" cy="2123658"/>
          </a:xfrm>
          <a:prstGeom prst="rect">
            <a:avLst/>
          </a:prstGeom>
          <a:noFill/>
        </p:spPr>
        <p:txBody>
          <a:bodyPr wrap="square" rtlCol="0">
            <a:spAutoFit/>
          </a:bodyPr>
          <a:lstStyle/>
          <a:p>
            <a:r>
              <a:rPr lang="en-US" sz="1200" b="1" dirty="0">
                <a:solidFill>
                  <a:schemeClr val="bg1"/>
                </a:solidFill>
              </a:rPr>
              <a:t>Act with care, skill, </a:t>
            </a:r>
          </a:p>
          <a:p>
            <a:r>
              <a:rPr lang="en-US" sz="1200" b="1" dirty="0">
                <a:solidFill>
                  <a:schemeClr val="bg1"/>
                </a:solidFill>
              </a:rPr>
              <a:t>prudence, and diligence. </a:t>
            </a:r>
          </a:p>
          <a:p>
            <a:r>
              <a:rPr lang="en-US" sz="1200" b="1" dirty="0">
                <a:solidFill>
                  <a:schemeClr val="bg1"/>
                </a:solidFill>
              </a:rPr>
              <a:t>See (Florida Prudent </a:t>
            </a:r>
          </a:p>
          <a:p>
            <a:r>
              <a:rPr lang="en-US" sz="1200" b="1" dirty="0">
                <a:solidFill>
                  <a:schemeClr val="bg1"/>
                </a:solidFill>
              </a:rPr>
              <a:t>Investor Rule; FS 518.11) </a:t>
            </a:r>
          </a:p>
          <a:p>
            <a:endParaRPr lang="en-US" sz="1200" b="1" dirty="0">
              <a:solidFill>
                <a:schemeClr val="bg1"/>
              </a:solidFill>
            </a:endParaRPr>
          </a:p>
          <a:p>
            <a:r>
              <a:rPr lang="en-US" sz="1200" b="1" dirty="0">
                <a:solidFill>
                  <a:schemeClr val="bg1"/>
                </a:solidFill>
              </a:rPr>
              <a:t>Establish prudent process for administrative decisions of the plan. </a:t>
            </a:r>
          </a:p>
        </p:txBody>
      </p:sp>
      <p:sp>
        <p:nvSpPr>
          <p:cNvPr id="40" name="TextBox 39"/>
          <p:cNvSpPr txBox="1"/>
          <p:nvPr/>
        </p:nvSpPr>
        <p:spPr>
          <a:xfrm>
            <a:off x="292100" y="5190573"/>
            <a:ext cx="8305800" cy="3046988"/>
          </a:xfrm>
          <a:prstGeom prst="rect">
            <a:avLst/>
          </a:prstGeom>
          <a:noFill/>
        </p:spPr>
        <p:txBody>
          <a:bodyPr wrap="square" rtlCol="0">
            <a:spAutoFit/>
          </a:bodyPr>
          <a:lstStyle/>
          <a:p>
            <a:pPr marL="285750" lvl="1" indent="-285750" algn="just">
              <a:buFont typeface="Wingdings" panose="05000000000000000000" pitchFamily="2" charset="2"/>
              <a:buChar char="Ø"/>
            </a:pPr>
            <a:r>
              <a:rPr lang="en-US" sz="1600" dirty="0"/>
              <a:t>IRS determination letter: remedial amendment cycles eliminated on January 1, 2017. </a:t>
            </a:r>
          </a:p>
          <a:p>
            <a:pPr marL="285750" lvl="1" indent="-285750" algn="just">
              <a:buFont typeface="Wingdings" panose="05000000000000000000" pitchFamily="2" charset="2"/>
              <a:buChar char="Ø"/>
            </a:pPr>
            <a:r>
              <a:rPr lang="en-US" sz="1600" dirty="0"/>
              <a:t>The determination letter program has never applied to eligible 457(b) plans. </a:t>
            </a:r>
          </a:p>
          <a:p>
            <a:pPr marL="285750" lvl="1" indent="-285750" algn="just">
              <a:buFont typeface="Wingdings" panose="05000000000000000000" pitchFamily="2" charset="2"/>
              <a:buChar char="Ø"/>
            </a:pPr>
            <a:r>
              <a:rPr lang="en-US" sz="1600" dirty="0"/>
              <a:t>Plan sponsor wanting assurance from the IRS may request a “private letter ruling”. </a:t>
            </a:r>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endParaRPr lang="en-US" sz="1600" dirty="0">
              <a:solidFill>
                <a:srgbClr val="FF0000"/>
              </a:solidFill>
            </a:endParaRPr>
          </a:p>
          <a:p>
            <a:pPr marL="285750" lvl="1" indent="-285750" algn="just">
              <a:buFont typeface="Wingdings" panose="05000000000000000000" pitchFamily="2" charset="2"/>
              <a:buChar char="Ø"/>
            </a:pPr>
            <a:endParaRPr lang="en-US" sz="1600" dirty="0">
              <a:solidFill>
                <a:srgbClr val="FF0000"/>
              </a:solidFill>
            </a:endParaRPr>
          </a:p>
          <a:p>
            <a:pPr marL="285750" lvl="1" indent="-285750" algn="just">
              <a:buFont typeface="Wingdings" panose="05000000000000000000" pitchFamily="2" charset="2"/>
              <a:buChar char="Ø"/>
            </a:pPr>
            <a:endParaRPr lang="en-US" sz="1600" dirty="0">
              <a:solidFill>
                <a:srgbClr val="FF0000"/>
              </a:solidFill>
            </a:endParaRPr>
          </a:p>
          <a:p>
            <a:pPr marL="285750" lvl="1" indent="-285750" algn="just">
              <a:buFont typeface="Wingdings" panose="05000000000000000000" pitchFamily="2" charset="2"/>
              <a:buChar char="Ø"/>
            </a:pPr>
            <a:endParaRPr lang="en-US" sz="1600" dirty="0">
              <a:solidFill>
                <a:srgbClr val="FF0000"/>
              </a:solidFill>
            </a:endParaRPr>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endParaRPr lang="en-US" sz="1600" dirty="0"/>
          </a:p>
          <a:p>
            <a:pPr marL="285750" lvl="1" indent="-285750" algn="just">
              <a:buFont typeface="Wingdings" panose="05000000000000000000" pitchFamily="2" charset="2"/>
              <a:buChar char="Ø"/>
            </a:pPr>
            <a:endParaRPr lang="en-US" sz="1600" dirty="0"/>
          </a:p>
        </p:txBody>
      </p:sp>
      <p:sp>
        <p:nvSpPr>
          <p:cNvPr id="28" name="Rectangle 2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1" name="Picture 30"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32"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8</a:t>
            </a:fld>
            <a:endParaRPr lang="en-US" dirty="0"/>
          </a:p>
        </p:txBody>
      </p:sp>
      <p:sp>
        <p:nvSpPr>
          <p:cNvPr id="33"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FIDUCIARY FUNCTIONS</a:t>
            </a:r>
          </a:p>
        </p:txBody>
      </p:sp>
    </p:spTree>
    <p:extLst>
      <p:ext uri="{BB962C8B-B14F-4D97-AF65-F5344CB8AC3E}">
        <p14:creationId xmlns:p14="http://schemas.microsoft.com/office/powerpoint/2010/main" val="759489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330200"/>
            <a:ext cx="9143999" cy="202977"/>
          </a:xfrm>
          <a:prstGeom prst="rect">
            <a:avLst/>
          </a:prstGeom>
          <a:solidFill>
            <a:schemeClr val="tx2"/>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BCA"/>
          <p:cNvPicPr>
            <a:picLocks noChangeAspect="1" noChangeArrowheads="1"/>
          </p:cNvPicPr>
          <p:nvPr/>
        </p:nvPicPr>
        <p:blipFill>
          <a:blip r:embed="rId3" cstate="print"/>
          <a:srcRect/>
          <a:stretch>
            <a:fillRect/>
          </a:stretch>
        </p:blipFill>
        <p:spPr bwMode="auto">
          <a:xfrm>
            <a:off x="8077200" y="152400"/>
            <a:ext cx="800100" cy="577427"/>
          </a:xfrm>
          <a:prstGeom prst="rect">
            <a:avLst/>
          </a:prstGeom>
          <a:noFill/>
          <a:ln w="9525">
            <a:noFill/>
            <a:miter lim="800000"/>
            <a:headEnd/>
            <a:tailEnd/>
          </a:ln>
        </p:spPr>
      </p:pic>
      <p:sp>
        <p:nvSpPr>
          <p:cNvPr id="14" name="Footer Placeholder 3"/>
          <p:cNvSpPr>
            <a:spLocks noGrp="1"/>
          </p:cNvSpPr>
          <p:nvPr>
            <p:ph type="ftr" sz="quarter" idx="10"/>
          </p:nvPr>
        </p:nvSpPr>
        <p:spPr>
          <a:xfrm>
            <a:off x="6705600" y="6324600"/>
            <a:ext cx="2240280" cy="389467"/>
          </a:xfrm>
        </p:spPr>
        <p:txBody>
          <a:bodyPr/>
          <a:lstStyle/>
          <a:p>
            <a:pPr algn="r">
              <a:defRPr/>
            </a:pPr>
            <a:fld id="{95982192-464A-435E-832F-569F56044EE1}" type="slidenum">
              <a:rPr lang="en-US" smtClean="0"/>
              <a:t>9</a:t>
            </a:fld>
            <a:endParaRPr lang="en-US" dirty="0"/>
          </a:p>
        </p:txBody>
      </p:sp>
      <p:sp>
        <p:nvSpPr>
          <p:cNvPr id="15" name="Text Box 3"/>
          <p:cNvSpPr txBox="1">
            <a:spLocks noChangeArrowheads="1"/>
          </p:cNvSpPr>
          <p:nvPr/>
        </p:nvSpPr>
        <p:spPr bwMode="auto">
          <a:xfrm>
            <a:off x="198120" y="762000"/>
            <a:ext cx="8183880" cy="374587"/>
          </a:xfrm>
          <a:prstGeom prst="rect">
            <a:avLst/>
          </a:prstGeom>
          <a:noFill/>
          <a:ln w="9525">
            <a:noFill/>
            <a:miter lim="800000"/>
            <a:headEnd/>
            <a:tailEnd/>
          </a:ln>
        </p:spPr>
        <p:txBody>
          <a:bodyPr wrap="square" lIns="96644" tIns="48322" rIns="96644" bIns="48322">
            <a:spAutoFit/>
          </a:bodyPr>
          <a:lstStyle/>
          <a:p>
            <a:pPr>
              <a:spcBef>
                <a:spcPct val="50000"/>
              </a:spcBef>
            </a:pPr>
            <a:r>
              <a:rPr lang="en-US" b="1" dirty="0">
                <a:solidFill>
                  <a:srgbClr val="00CC99"/>
                </a:solidFill>
                <a:latin typeface="Copperplate Gothic Bold" pitchFamily="34" charset="0"/>
              </a:rPr>
              <a:t>INVESTMENT BEST PRACTICES</a:t>
            </a:r>
          </a:p>
        </p:txBody>
      </p:sp>
      <p:sp>
        <p:nvSpPr>
          <p:cNvPr id="16" name="Rounded Rectangle 8"/>
          <p:cNvSpPr/>
          <p:nvPr/>
        </p:nvSpPr>
        <p:spPr>
          <a:xfrm>
            <a:off x="838200" y="1474113"/>
            <a:ext cx="1447800" cy="888087"/>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914400" y="1474113"/>
            <a:ext cx="1225924" cy="276999"/>
          </a:xfrm>
          <a:prstGeom prst="rect">
            <a:avLst/>
          </a:prstGeom>
          <a:noFill/>
        </p:spPr>
        <p:txBody>
          <a:bodyPr wrap="square" rtlCol="0">
            <a:spAutoFit/>
          </a:bodyPr>
          <a:lstStyle/>
          <a:p>
            <a:r>
              <a:rPr lang="en-US" sz="1200" b="1" u="sng" dirty="0">
                <a:solidFill>
                  <a:schemeClr val="bg1"/>
                </a:solidFill>
              </a:rPr>
              <a:t>Practice 1.1</a:t>
            </a:r>
          </a:p>
        </p:txBody>
      </p:sp>
      <p:sp>
        <p:nvSpPr>
          <p:cNvPr id="18" name="TextBox 17"/>
          <p:cNvSpPr txBox="1"/>
          <p:nvPr/>
        </p:nvSpPr>
        <p:spPr>
          <a:xfrm>
            <a:off x="914400" y="1654314"/>
            <a:ext cx="1225924" cy="646331"/>
          </a:xfrm>
          <a:prstGeom prst="rect">
            <a:avLst/>
          </a:prstGeom>
          <a:noFill/>
        </p:spPr>
        <p:txBody>
          <a:bodyPr wrap="square" rtlCol="0">
            <a:spAutoFit/>
          </a:bodyPr>
          <a:lstStyle/>
          <a:p>
            <a:r>
              <a:rPr lang="en-US" sz="1200" b="1" dirty="0">
                <a:solidFill>
                  <a:schemeClr val="bg1"/>
                </a:solidFill>
              </a:rPr>
              <a:t>demonstrate fiduciary awareness</a:t>
            </a:r>
          </a:p>
        </p:txBody>
      </p:sp>
      <p:sp>
        <p:nvSpPr>
          <p:cNvPr id="19" name="Rounded Rectangle 12"/>
          <p:cNvSpPr/>
          <p:nvPr/>
        </p:nvSpPr>
        <p:spPr>
          <a:xfrm>
            <a:off x="2362200" y="1474113"/>
            <a:ext cx="1447800" cy="888087"/>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2438400" y="1654314"/>
            <a:ext cx="1371600" cy="646331"/>
          </a:xfrm>
          <a:prstGeom prst="rect">
            <a:avLst/>
          </a:prstGeom>
          <a:noFill/>
        </p:spPr>
        <p:txBody>
          <a:bodyPr wrap="square" rtlCol="0">
            <a:spAutoFit/>
          </a:bodyPr>
          <a:lstStyle/>
          <a:p>
            <a:r>
              <a:rPr lang="en-US" sz="1200" b="1" dirty="0">
                <a:solidFill>
                  <a:schemeClr val="bg1"/>
                </a:solidFill>
              </a:rPr>
              <a:t>investments: consistent with governing doc.</a:t>
            </a:r>
          </a:p>
        </p:txBody>
      </p:sp>
      <p:sp>
        <p:nvSpPr>
          <p:cNvPr id="21" name="TextBox 20"/>
          <p:cNvSpPr txBox="1"/>
          <p:nvPr/>
        </p:nvSpPr>
        <p:spPr>
          <a:xfrm>
            <a:off x="2431676" y="1474113"/>
            <a:ext cx="1225924" cy="276999"/>
          </a:xfrm>
          <a:prstGeom prst="rect">
            <a:avLst/>
          </a:prstGeom>
          <a:noFill/>
        </p:spPr>
        <p:txBody>
          <a:bodyPr wrap="square" rtlCol="0">
            <a:spAutoFit/>
          </a:bodyPr>
          <a:lstStyle/>
          <a:p>
            <a:r>
              <a:rPr lang="en-US" sz="1200" b="1" u="sng" dirty="0">
                <a:solidFill>
                  <a:schemeClr val="bg1"/>
                </a:solidFill>
              </a:rPr>
              <a:t>Practice 1.2</a:t>
            </a:r>
          </a:p>
        </p:txBody>
      </p:sp>
      <p:sp>
        <p:nvSpPr>
          <p:cNvPr id="22" name="Rounded Rectangle 16"/>
          <p:cNvSpPr/>
          <p:nvPr/>
        </p:nvSpPr>
        <p:spPr>
          <a:xfrm>
            <a:off x="3886200" y="1474113"/>
            <a:ext cx="1447800" cy="888087"/>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3962400" y="1654314"/>
            <a:ext cx="1371600" cy="646331"/>
          </a:xfrm>
          <a:prstGeom prst="rect">
            <a:avLst/>
          </a:prstGeom>
          <a:noFill/>
        </p:spPr>
        <p:txBody>
          <a:bodyPr wrap="square" rtlCol="0">
            <a:spAutoFit/>
          </a:bodyPr>
          <a:lstStyle/>
          <a:p>
            <a:r>
              <a:rPr lang="en-US" sz="1200" b="1" dirty="0">
                <a:solidFill>
                  <a:schemeClr val="bg1"/>
                </a:solidFill>
              </a:rPr>
              <a:t>responsibilities are defined and documented</a:t>
            </a:r>
          </a:p>
        </p:txBody>
      </p:sp>
      <p:sp>
        <p:nvSpPr>
          <p:cNvPr id="24" name="TextBox 23"/>
          <p:cNvSpPr txBox="1"/>
          <p:nvPr/>
        </p:nvSpPr>
        <p:spPr>
          <a:xfrm>
            <a:off x="3955676" y="1474113"/>
            <a:ext cx="1225924" cy="276999"/>
          </a:xfrm>
          <a:prstGeom prst="rect">
            <a:avLst/>
          </a:prstGeom>
          <a:noFill/>
        </p:spPr>
        <p:txBody>
          <a:bodyPr wrap="square" rtlCol="0">
            <a:spAutoFit/>
          </a:bodyPr>
          <a:lstStyle/>
          <a:p>
            <a:r>
              <a:rPr lang="en-US" sz="1200" b="1" u="sng" dirty="0">
                <a:solidFill>
                  <a:schemeClr val="bg1"/>
                </a:solidFill>
              </a:rPr>
              <a:t>Practice 1.3</a:t>
            </a:r>
          </a:p>
        </p:txBody>
      </p:sp>
      <p:sp>
        <p:nvSpPr>
          <p:cNvPr id="25" name="Rounded Rectangle 19"/>
          <p:cNvSpPr/>
          <p:nvPr/>
        </p:nvSpPr>
        <p:spPr>
          <a:xfrm>
            <a:off x="5410200" y="1474113"/>
            <a:ext cx="1447800" cy="888087"/>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5486400" y="1654314"/>
            <a:ext cx="1371600" cy="461665"/>
          </a:xfrm>
          <a:prstGeom prst="rect">
            <a:avLst/>
          </a:prstGeom>
          <a:noFill/>
        </p:spPr>
        <p:txBody>
          <a:bodyPr wrap="square" rtlCol="0">
            <a:spAutoFit/>
          </a:bodyPr>
          <a:lstStyle/>
          <a:p>
            <a:r>
              <a:rPr lang="en-US" sz="1200" b="1" dirty="0">
                <a:solidFill>
                  <a:schemeClr val="bg1"/>
                </a:solidFill>
              </a:rPr>
              <a:t>address conflict</a:t>
            </a:r>
          </a:p>
          <a:p>
            <a:r>
              <a:rPr lang="en-US" sz="1200" b="1" dirty="0">
                <a:solidFill>
                  <a:schemeClr val="bg1"/>
                </a:solidFill>
              </a:rPr>
              <a:t>of interest</a:t>
            </a:r>
          </a:p>
        </p:txBody>
      </p:sp>
      <p:sp>
        <p:nvSpPr>
          <p:cNvPr id="27" name="TextBox 26"/>
          <p:cNvSpPr txBox="1"/>
          <p:nvPr/>
        </p:nvSpPr>
        <p:spPr>
          <a:xfrm>
            <a:off x="5479676" y="1474113"/>
            <a:ext cx="1225924" cy="276999"/>
          </a:xfrm>
          <a:prstGeom prst="rect">
            <a:avLst/>
          </a:prstGeom>
          <a:noFill/>
        </p:spPr>
        <p:txBody>
          <a:bodyPr wrap="square" rtlCol="0">
            <a:spAutoFit/>
          </a:bodyPr>
          <a:lstStyle/>
          <a:p>
            <a:r>
              <a:rPr lang="en-US" sz="1200" b="1" u="sng" dirty="0">
                <a:solidFill>
                  <a:schemeClr val="bg1"/>
                </a:solidFill>
              </a:rPr>
              <a:t>Practice 1.4</a:t>
            </a:r>
          </a:p>
        </p:txBody>
      </p:sp>
      <p:sp>
        <p:nvSpPr>
          <p:cNvPr id="28" name="Rounded Rectangle 22"/>
          <p:cNvSpPr/>
          <p:nvPr/>
        </p:nvSpPr>
        <p:spPr>
          <a:xfrm>
            <a:off x="6934200" y="1474113"/>
            <a:ext cx="1447800" cy="888087"/>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a:off x="7010400" y="1654314"/>
            <a:ext cx="1371600" cy="646331"/>
          </a:xfrm>
          <a:prstGeom prst="rect">
            <a:avLst/>
          </a:prstGeom>
          <a:noFill/>
        </p:spPr>
        <p:txBody>
          <a:bodyPr wrap="square" rtlCol="0">
            <a:spAutoFit/>
          </a:bodyPr>
          <a:lstStyle/>
          <a:p>
            <a:r>
              <a:rPr lang="en-US" sz="1200" b="1" dirty="0">
                <a:solidFill>
                  <a:schemeClr val="bg1"/>
                </a:solidFill>
              </a:rPr>
              <a:t>review of all related agreements</a:t>
            </a:r>
          </a:p>
        </p:txBody>
      </p:sp>
      <p:sp>
        <p:nvSpPr>
          <p:cNvPr id="30" name="TextBox 29"/>
          <p:cNvSpPr txBox="1"/>
          <p:nvPr/>
        </p:nvSpPr>
        <p:spPr>
          <a:xfrm>
            <a:off x="7003676" y="1474113"/>
            <a:ext cx="1225924" cy="276999"/>
          </a:xfrm>
          <a:prstGeom prst="rect">
            <a:avLst/>
          </a:prstGeom>
          <a:noFill/>
        </p:spPr>
        <p:txBody>
          <a:bodyPr wrap="square" rtlCol="0">
            <a:spAutoFit/>
          </a:bodyPr>
          <a:lstStyle/>
          <a:p>
            <a:r>
              <a:rPr lang="en-US" sz="1200" b="1" u="sng" dirty="0">
                <a:solidFill>
                  <a:schemeClr val="bg1"/>
                </a:solidFill>
              </a:rPr>
              <a:t>Practice 1.5</a:t>
            </a:r>
          </a:p>
        </p:txBody>
      </p:sp>
      <p:sp>
        <p:nvSpPr>
          <p:cNvPr id="31" name="Rounded Rectangle 25"/>
          <p:cNvSpPr/>
          <p:nvPr/>
        </p:nvSpPr>
        <p:spPr>
          <a:xfrm>
            <a:off x="1676400" y="2491026"/>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2" name="TextBox 31"/>
          <p:cNvSpPr txBox="1"/>
          <p:nvPr/>
        </p:nvSpPr>
        <p:spPr>
          <a:xfrm>
            <a:off x="1752600" y="2671227"/>
            <a:ext cx="1225924" cy="461665"/>
          </a:xfrm>
          <a:prstGeom prst="rect">
            <a:avLst/>
          </a:prstGeom>
          <a:noFill/>
          <a:ln>
            <a:noFill/>
          </a:ln>
        </p:spPr>
        <p:txBody>
          <a:bodyPr wrap="square" rtlCol="0">
            <a:spAutoFit/>
          </a:bodyPr>
          <a:lstStyle/>
          <a:p>
            <a:r>
              <a:rPr lang="en-US" sz="1200" b="1" dirty="0">
                <a:solidFill>
                  <a:schemeClr val="bg1"/>
                </a:solidFill>
              </a:rPr>
              <a:t>identify risk parameters</a:t>
            </a:r>
          </a:p>
        </p:txBody>
      </p:sp>
      <p:sp>
        <p:nvSpPr>
          <p:cNvPr id="33" name="Rounded Rectangle 27"/>
          <p:cNvSpPr/>
          <p:nvPr/>
        </p:nvSpPr>
        <p:spPr>
          <a:xfrm>
            <a:off x="3124200" y="2491026"/>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4" name="TextBox 33"/>
          <p:cNvSpPr txBox="1"/>
          <p:nvPr/>
        </p:nvSpPr>
        <p:spPr>
          <a:xfrm>
            <a:off x="3200400" y="2671227"/>
            <a:ext cx="1371600" cy="646331"/>
          </a:xfrm>
          <a:prstGeom prst="rect">
            <a:avLst/>
          </a:prstGeom>
          <a:noFill/>
          <a:ln>
            <a:noFill/>
          </a:ln>
        </p:spPr>
        <p:txBody>
          <a:bodyPr wrap="square" rtlCol="0">
            <a:spAutoFit/>
          </a:bodyPr>
          <a:lstStyle/>
          <a:p>
            <a:r>
              <a:rPr lang="en-US" sz="1200" b="1" dirty="0">
                <a:solidFill>
                  <a:schemeClr val="bg1"/>
                </a:solidFill>
              </a:rPr>
              <a:t>set an expected return for each investment</a:t>
            </a:r>
          </a:p>
        </p:txBody>
      </p:sp>
      <p:sp>
        <p:nvSpPr>
          <p:cNvPr id="35" name="TextBox 34"/>
          <p:cNvSpPr txBox="1"/>
          <p:nvPr/>
        </p:nvSpPr>
        <p:spPr>
          <a:xfrm>
            <a:off x="3193676" y="2491026"/>
            <a:ext cx="1225924" cy="276999"/>
          </a:xfrm>
          <a:prstGeom prst="rect">
            <a:avLst/>
          </a:prstGeom>
          <a:noFill/>
          <a:ln>
            <a:noFill/>
          </a:ln>
        </p:spPr>
        <p:txBody>
          <a:bodyPr wrap="square" rtlCol="0">
            <a:spAutoFit/>
          </a:bodyPr>
          <a:lstStyle/>
          <a:p>
            <a:r>
              <a:rPr lang="en-US" sz="1200" b="1" u="sng" dirty="0">
                <a:solidFill>
                  <a:schemeClr val="bg1"/>
                </a:solidFill>
              </a:rPr>
              <a:t>Practice 2.3</a:t>
            </a:r>
          </a:p>
        </p:txBody>
      </p:sp>
      <p:sp>
        <p:nvSpPr>
          <p:cNvPr id="36" name="Rounded Rectangle 30"/>
          <p:cNvSpPr/>
          <p:nvPr/>
        </p:nvSpPr>
        <p:spPr>
          <a:xfrm>
            <a:off x="4572000" y="2491026"/>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7" name="TextBox 36"/>
          <p:cNvSpPr txBox="1"/>
          <p:nvPr/>
        </p:nvSpPr>
        <p:spPr>
          <a:xfrm>
            <a:off x="4648200" y="2671227"/>
            <a:ext cx="1371600" cy="461665"/>
          </a:xfrm>
          <a:prstGeom prst="rect">
            <a:avLst/>
          </a:prstGeom>
          <a:noFill/>
          <a:ln>
            <a:noFill/>
          </a:ln>
        </p:spPr>
        <p:txBody>
          <a:bodyPr wrap="square" rtlCol="0">
            <a:spAutoFit/>
          </a:bodyPr>
          <a:lstStyle/>
          <a:p>
            <a:r>
              <a:rPr lang="en-US" sz="1200" b="1" dirty="0">
                <a:solidFill>
                  <a:schemeClr val="bg1"/>
                </a:solidFill>
              </a:rPr>
              <a:t>select appropriate asset classes</a:t>
            </a:r>
          </a:p>
        </p:txBody>
      </p:sp>
      <p:sp>
        <p:nvSpPr>
          <p:cNvPr id="38" name="TextBox 37"/>
          <p:cNvSpPr txBox="1"/>
          <p:nvPr/>
        </p:nvSpPr>
        <p:spPr>
          <a:xfrm>
            <a:off x="4641476" y="2491026"/>
            <a:ext cx="1225924" cy="276999"/>
          </a:xfrm>
          <a:prstGeom prst="rect">
            <a:avLst/>
          </a:prstGeom>
          <a:noFill/>
          <a:ln>
            <a:noFill/>
          </a:ln>
        </p:spPr>
        <p:txBody>
          <a:bodyPr wrap="square" rtlCol="0">
            <a:spAutoFit/>
          </a:bodyPr>
          <a:lstStyle/>
          <a:p>
            <a:r>
              <a:rPr lang="en-US" sz="1200" b="1" u="sng" dirty="0">
                <a:solidFill>
                  <a:schemeClr val="bg1"/>
                </a:solidFill>
              </a:rPr>
              <a:t>Practice 2.4</a:t>
            </a:r>
          </a:p>
        </p:txBody>
      </p:sp>
      <p:sp>
        <p:nvSpPr>
          <p:cNvPr id="39" name="Rounded Rectangle 33"/>
          <p:cNvSpPr/>
          <p:nvPr/>
        </p:nvSpPr>
        <p:spPr>
          <a:xfrm>
            <a:off x="6019800" y="2491026"/>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40" name="TextBox 39"/>
          <p:cNvSpPr txBox="1"/>
          <p:nvPr/>
        </p:nvSpPr>
        <p:spPr>
          <a:xfrm>
            <a:off x="6096000" y="2671227"/>
            <a:ext cx="1371600" cy="646331"/>
          </a:xfrm>
          <a:prstGeom prst="rect">
            <a:avLst/>
          </a:prstGeom>
          <a:noFill/>
          <a:ln>
            <a:noFill/>
          </a:ln>
        </p:spPr>
        <p:txBody>
          <a:bodyPr wrap="square" rtlCol="0">
            <a:spAutoFit/>
          </a:bodyPr>
          <a:lstStyle/>
          <a:p>
            <a:r>
              <a:rPr lang="en-US" sz="1200" b="1" dirty="0">
                <a:solidFill>
                  <a:schemeClr val="bg1"/>
                </a:solidFill>
              </a:rPr>
              <a:t>establish monitoring constraints</a:t>
            </a:r>
          </a:p>
        </p:txBody>
      </p:sp>
      <p:sp>
        <p:nvSpPr>
          <p:cNvPr id="41" name="TextBox 40"/>
          <p:cNvSpPr txBox="1"/>
          <p:nvPr/>
        </p:nvSpPr>
        <p:spPr>
          <a:xfrm>
            <a:off x="6089276" y="2491026"/>
            <a:ext cx="1225924" cy="276999"/>
          </a:xfrm>
          <a:prstGeom prst="rect">
            <a:avLst/>
          </a:prstGeom>
          <a:noFill/>
          <a:ln>
            <a:noFill/>
          </a:ln>
        </p:spPr>
        <p:txBody>
          <a:bodyPr wrap="square" rtlCol="0">
            <a:spAutoFit/>
          </a:bodyPr>
          <a:lstStyle/>
          <a:p>
            <a:r>
              <a:rPr lang="en-US" sz="1200" b="1" u="sng" dirty="0">
                <a:solidFill>
                  <a:schemeClr val="bg1"/>
                </a:solidFill>
              </a:rPr>
              <a:t>Practice 2.5</a:t>
            </a:r>
          </a:p>
        </p:txBody>
      </p:sp>
      <p:sp>
        <p:nvSpPr>
          <p:cNvPr id="42" name="Rounded Rectangle 36"/>
          <p:cNvSpPr/>
          <p:nvPr/>
        </p:nvSpPr>
        <p:spPr>
          <a:xfrm>
            <a:off x="7467600" y="2491026"/>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43" name="TextBox 42"/>
          <p:cNvSpPr txBox="1"/>
          <p:nvPr/>
        </p:nvSpPr>
        <p:spPr>
          <a:xfrm>
            <a:off x="7543800" y="2671227"/>
            <a:ext cx="1371600" cy="461665"/>
          </a:xfrm>
          <a:prstGeom prst="rect">
            <a:avLst/>
          </a:prstGeom>
          <a:noFill/>
          <a:ln>
            <a:noFill/>
          </a:ln>
        </p:spPr>
        <p:txBody>
          <a:bodyPr wrap="square" rtlCol="0">
            <a:spAutoFit/>
          </a:bodyPr>
          <a:lstStyle/>
          <a:p>
            <a:r>
              <a:rPr lang="en-US" sz="1200" b="1" dirty="0">
                <a:solidFill>
                  <a:schemeClr val="bg1"/>
                </a:solidFill>
              </a:rPr>
              <a:t>review investment policy</a:t>
            </a:r>
          </a:p>
        </p:txBody>
      </p:sp>
      <p:sp>
        <p:nvSpPr>
          <p:cNvPr id="44" name="TextBox 43"/>
          <p:cNvSpPr txBox="1"/>
          <p:nvPr/>
        </p:nvSpPr>
        <p:spPr>
          <a:xfrm>
            <a:off x="7537076" y="2491026"/>
            <a:ext cx="1225924" cy="276999"/>
          </a:xfrm>
          <a:prstGeom prst="rect">
            <a:avLst/>
          </a:prstGeom>
          <a:noFill/>
          <a:ln>
            <a:noFill/>
          </a:ln>
        </p:spPr>
        <p:txBody>
          <a:bodyPr wrap="square" rtlCol="0">
            <a:spAutoFit/>
          </a:bodyPr>
          <a:lstStyle/>
          <a:p>
            <a:r>
              <a:rPr lang="en-US" sz="1200" b="1" u="sng" dirty="0">
                <a:solidFill>
                  <a:schemeClr val="bg1"/>
                </a:solidFill>
              </a:rPr>
              <a:t>Practice 2.6</a:t>
            </a:r>
          </a:p>
        </p:txBody>
      </p:sp>
      <p:sp>
        <p:nvSpPr>
          <p:cNvPr id="45" name="TextBox 44"/>
          <p:cNvSpPr txBox="1"/>
          <p:nvPr/>
        </p:nvSpPr>
        <p:spPr>
          <a:xfrm>
            <a:off x="1752600" y="2491026"/>
            <a:ext cx="1225924" cy="276999"/>
          </a:xfrm>
          <a:prstGeom prst="rect">
            <a:avLst/>
          </a:prstGeom>
          <a:noFill/>
          <a:ln>
            <a:noFill/>
          </a:ln>
        </p:spPr>
        <p:txBody>
          <a:bodyPr wrap="square" rtlCol="0">
            <a:spAutoFit/>
          </a:bodyPr>
          <a:lstStyle/>
          <a:p>
            <a:r>
              <a:rPr lang="en-US" sz="1200" b="1" u="sng" dirty="0">
                <a:solidFill>
                  <a:schemeClr val="bg1"/>
                </a:solidFill>
              </a:rPr>
              <a:t>Practice 2.2</a:t>
            </a:r>
          </a:p>
        </p:txBody>
      </p:sp>
      <p:sp>
        <p:nvSpPr>
          <p:cNvPr id="46" name="Rounded Rectangle 40"/>
          <p:cNvSpPr/>
          <p:nvPr/>
        </p:nvSpPr>
        <p:spPr>
          <a:xfrm>
            <a:off x="228600" y="2491026"/>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47" name="TextBox 46"/>
          <p:cNvSpPr txBox="1"/>
          <p:nvPr/>
        </p:nvSpPr>
        <p:spPr>
          <a:xfrm>
            <a:off x="304800" y="2671227"/>
            <a:ext cx="1225924" cy="646331"/>
          </a:xfrm>
          <a:prstGeom prst="rect">
            <a:avLst/>
          </a:prstGeom>
          <a:noFill/>
          <a:ln>
            <a:noFill/>
          </a:ln>
        </p:spPr>
        <p:txBody>
          <a:bodyPr wrap="square" rtlCol="0">
            <a:spAutoFit/>
          </a:bodyPr>
          <a:lstStyle/>
          <a:p>
            <a:r>
              <a:rPr lang="en-US" sz="1200" b="1" dirty="0">
                <a:solidFill>
                  <a:schemeClr val="bg1"/>
                </a:solidFill>
              </a:rPr>
              <a:t>develop time horizon for each </a:t>
            </a:r>
          </a:p>
          <a:p>
            <a:r>
              <a:rPr lang="en-US" sz="1200" b="1" dirty="0">
                <a:solidFill>
                  <a:schemeClr val="bg1"/>
                </a:solidFill>
              </a:rPr>
              <a:t>Investment</a:t>
            </a:r>
          </a:p>
        </p:txBody>
      </p:sp>
      <p:sp>
        <p:nvSpPr>
          <p:cNvPr id="48" name="TextBox 47"/>
          <p:cNvSpPr txBox="1"/>
          <p:nvPr/>
        </p:nvSpPr>
        <p:spPr>
          <a:xfrm>
            <a:off x="304800" y="2491026"/>
            <a:ext cx="1225924" cy="276999"/>
          </a:xfrm>
          <a:prstGeom prst="rect">
            <a:avLst/>
          </a:prstGeom>
          <a:noFill/>
          <a:ln>
            <a:noFill/>
          </a:ln>
        </p:spPr>
        <p:txBody>
          <a:bodyPr wrap="square" rtlCol="0">
            <a:spAutoFit/>
          </a:bodyPr>
          <a:lstStyle/>
          <a:p>
            <a:r>
              <a:rPr lang="en-US" sz="1200" b="1" u="sng" dirty="0">
                <a:solidFill>
                  <a:schemeClr val="bg1"/>
                </a:solidFill>
              </a:rPr>
              <a:t>Practice 2.1</a:t>
            </a:r>
          </a:p>
        </p:txBody>
      </p:sp>
      <p:sp>
        <p:nvSpPr>
          <p:cNvPr id="49" name="Rounded Rectangle 43"/>
          <p:cNvSpPr/>
          <p:nvPr/>
        </p:nvSpPr>
        <p:spPr>
          <a:xfrm>
            <a:off x="2362200" y="3531513"/>
            <a:ext cx="1447800" cy="888087"/>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0" name="TextBox 49"/>
          <p:cNvSpPr txBox="1"/>
          <p:nvPr/>
        </p:nvSpPr>
        <p:spPr>
          <a:xfrm>
            <a:off x="2362200" y="3531513"/>
            <a:ext cx="1225924" cy="276999"/>
          </a:xfrm>
          <a:prstGeom prst="rect">
            <a:avLst/>
          </a:prstGeom>
          <a:noFill/>
        </p:spPr>
        <p:txBody>
          <a:bodyPr wrap="square" rtlCol="0">
            <a:spAutoFit/>
          </a:bodyPr>
          <a:lstStyle/>
          <a:p>
            <a:r>
              <a:rPr lang="en-US" sz="1200" b="1" u="sng" dirty="0">
                <a:solidFill>
                  <a:schemeClr val="bg1"/>
                </a:solidFill>
              </a:rPr>
              <a:t>Practice 3.1</a:t>
            </a:r>
          </a:p>
        </p:txBody>
      </p:sp>
      <p:sp>
        <p:nvSpPr>
          <p:cNvPr id="51" name="TextBox 50"/>
          <p:cNvSpPr txBox="1"/>
          <p:nvPr/>
        </p:nvSpPr>
        <p:spPr>
          <a:xfrm>
            <a:off x="2362200" y="3711714"/>
            <a:ext cx="1225924" cy="646331"/>
          </a:xfrm>
          <a:prstGeom prst="rect">
            <a:avLst/>
          </a:prstGeom>
          <a:noFill/>
        </p:spPr>
        <p:txBody>
          <a:bodyPr wrap="square" rtlCol="0">
            <a:spAutoFit/>
          </a:bodyPr>
          <a:lstStyle/>
          <a:p>
            <a:r>
              <a:rPr lang="en-US" sz="1200" b="1" dirty="0">
                <a:solidFill>
                  <a:schemeClr val="bg1"/>
                </a:solidFill>
              </a:rPr>
              <a:t>due diligence process for service provider</a:t>
            </a:r>
          </a:p>
        </p:txBody>
      </p:sp>
      <p:sp>
        <p:nvSpPr>
          <p:cNvPr id="52" name="Rounded Rectangle 46"/>
          <p:cNvSpPr/>
          <p:nvPr/>
        </p:nvSpPr>
        <p:spPr>
          <a:xfrm>
            <a:off x="3886200" y="3531513"/>
            <a:ext cx="1447800" cy="888087"/>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TextBox 52"/>
          <p:cNvSpPr txBox="1"/>
          <p:nvPr/>
        </p:nvSpPr>
        <p:spPr>
          <a:xfrm>
            <a:off x="3886200" y="3711714"/>
            <a:ext cx="1371600" cy="646331"/>
          </a:xfrm>
          <a:prstGeom prst="rect">
            <a:avLst/>
          </a:prstGeom>
          <a:noFill/>
        </p:spPr>
        <p:txBody>
          <a:bodyPr wrap="square" rtlCol="0">
            <a:spAutoFit/>
          </a:bodyPr>
          <a:lstStyle/>
          <a:p>
            <a:r>
              <a:rPr lang="en-US" sz="1200" b="1" dirty="0">
                <a:solidFill>
                  <a:schemeClr val="bg1"/>
                </a:solidFill>
              </a:rPr>
              <a:t>administer plan in compliance with required doc.</a:t>
            </a:r>
          </a:p>
        </p:txBody>
      </p:sp>
      <p:sp>
        <p:nvSpPr>
          <p:cNvPr id="54" name="TextBox 53"/>
          <p:cNvSpPr txBox="1"/>
          <p:nvPr/>
        </p:nvSpPr>
        <p:spPr>
          <a:xfrm>
            <a:off x="3879476" y="3531513"/>
            <a:ext cx="1225924" cy="276999"/>
          </a:xfrm>
          <a:prstGeom prst="rect">
            <a:avLst/>
          </a:prstGeom>
          <a:noFill/>
        </p:spPr>
        <p:txBody>
          <a:bodyPr wrap="square" rtlCol="0">
            <a:spAutoFit/>
          </a:bodyPr>
          <a:lstStyle/>
          <a:p>
            <a:r>
              <a:rPr lang="en-US" sz="1200" b="1" u="sng" dirty="0">
                <a:solidFill>
                  <a:schemeClr val="bg1"/>
                </a:solidFill>
              </a:rPr>
              <a:t>Practice 3.2</a:t>
            </a:r>
          </a:p>
        </p:txBody>
      </p:sp>
      <p:sp>
        <p:nvSpPr>
          <p:cNvPr id="55" name="Rounded Rectangle 49"/>
          <p:cNvSpPr/>
          <p:nvPr/>
        </p:nvSpPr>
        <p:spPr>
          <a:xfrm>
            <a:off x="5410200" y="3531513"/>
            <a:ext cx="1447800" cy="888087"/>
          </a:xfrm>
          <a:prstGeom prst="roundRect">
            <a:avLst/>
          </a:prstGeom>
          <a:solidFill>
            <a:schemeClr val="tx1">
              <a:lumMod val="75000"/>
              <a:lumOff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6" name="TextBox 55"/>
          <p:cNvSpPr txBox="1"/>
          <p:nvPr/>
        </p:nvSpPr>
        <p:spPr>
          <a:xfrm>
            <a:off x="5410200" y="3711714"/>
            <a:ext cx="1371600" cy="646331"/>
          </a:xfrm>
          <a:prstGeom prst="rect">
            <a:avLst/>
          </a:prstGeom>
          <a:noFill/>
        </p:spPr>
        <p:txBody>
          <a:bodyPr wrap="square" rtlCol="0">
            <a:spAutoFit/>
          </a:bodyPr>
          <a:lstStyle/>
          <a:p>
            <a:r>
              <a:rPr lang="en-US" sz="1200" b="1" dirty="0">
                <a:solidFill>
                  <a:schemeClr val="bg1"/>
                </a:solidFill>
              </a:rPr>
              <a:t>document all decisions made with fiduciary care </a:t>
            </a:r>
          </a:p>
        </p:txBody>
      </p:sp>
      <p:sp>
        <p:nvSpPr>
          <p:cNvPr id="57" name="TextBox 56"/>
          <p:cNvSpPr txBox="1"/>
          <p:nvPr/>
        </p:nvSpPr>
        <p:spPr>
          <a:xfrm>
            <a:off x="5403476" y="3531513"/>
            <a:ext cx="1225924" cy="276999"/>
          </a:xfrm>
          <a:prstGeom prst="rect">
            <a:avLst/>
          </a:prstGeom>
          <a:noFill/>
        </p:spPr>
        <p:txBody>
          <a:bodyPr wrap="square" rtlCol="0">
            <a:spAutoFit/>
          </a:bodyPr>
          <a:lstStyle/>
          <a:p>
            <a:r>
              <a:rPr lang="en-US" sz="1200" b="1" u="sng" dirty="0">
                <a:solidFill>
                  <a:schemeClr val="bg1"/>
                </a:solidFill>
              </a:rPr>
              <a:t>Practice 3.3</a:t>
            </a:r>
          </a:p>
        </p:txBody>
      </p:sp>
      <p:sp>
        <p:nvSpPr>
          <p:cNvPr id="58" name="Rounded Rectangle 52"/>
          <p:cNvSpPr/>
          <p:nvPr/>
        </p:nvSpPr>
        <p:spPr>
          <a:xfrm>
            <a:off x="2362200" y="4598313"/>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9" name="TextBox 58"/>
          <p:cNvSpPr txBox="1"/>
          <p:nvPr/>
        </p:nvSpPr>
        <p:spPr>
          <a:xfrm>
            <a:off x="2438400" y="4778514"/>
            <a:ext cx="1225924" cy="461665"/>
          </a:xfrm>
          <a:prstGeom prst="rect">
            <a:avLst/>
          </a:prstGeom>
          <a:noFill/>
          <a:ln>
            <a:noFill/>
          </a:ln>
        </p:spPr>
        <p:txBody>
          <a:bodyPr wrap="square" rtlCol="0">
            <a:spAutoFit/>
          </a:bodyPr>
          <a:lstStyle/>
          <a:p>
            <a:r>
              <a:rPr lang="en-US" sz="1200" b="1" dirty="0">
                <a:solidFill>
                  <a:schemeClr val="bg1"/>
                </a:solidFill>
              </a:rPr>
              <a:t>review service providers</a:t>
            </a:r>
          </a:p>
        </p:txBody>
      </p:sp>
      <p:sp>
        <p:nvSpPr>
          <p:cNvPr id="60" name="Rounded Rectangle 54"/>
          <p:cNvSpPr/>
          <p:nvPr/>
        </p:nvSpPr>
        <p:spPr>
          <a:xfrm>
            <a:off x="3886200" y="4598313"/>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1" name="TextBox 60"/>
          <p:cNvSpPr txBox="1"/>
          <p:nvPr/>
        </p:nvSpPr>
        <p:spPr>
          <a:xfrm>
            <a:off x="3962400" y="4778514"/>
            <a:ext cx="1371600" cy="646331"/>
          </a:xfrm>
          <a:prstGeom prst="rect">
            <a:avLst/>
          </a:prstGeom>
          <a:noFill/>
          <a:ln>
            <a:noFill/>
          </a:ln>
        </p:spPr>
        <p:txBody>
          <a:bodyPr wrap="square" rtlCol="0">
            <a:spAutoFit/>
          </a:bodyPr>
          <a:lstStyle/>
          <a:p>
            <a:r>
              <a:rPr lang="en-US" sz="1200" b="1" dirty="0">
                <a:solidFill>
                  <a:schemeClr val="bg1"/>
                </a:solidFill>
              </a:rPr>
              <a:t>update policies &amp; compliance requirements</a:t>
            </a:r>
          </a:p>
        </p:txBody>
      </p:sp>
      <p:sp>
        <p:nvSpPr>
          <p:cNvPr id="62" name="TextBox 61"/>
          <p:cNvSpPr txBox="1"/>
          <p:nvPr/>
        </p:nvSpPr>
        <p:spPr>
          <a:xfrm>
            <a:off x="3955676" y="4598313"/>
            <a:ext cx="1225924" cy="276999"/>
          </a:xfrm>
          <a:prstGeom prst="rect">
            <a:avLst/>
          </a:prstGeom>
          <a:noFill/>
          <a:ln>
            <a:noFill/>
          </a:ln>
        </p:spPr>
        <p:txBody>
          <a:bodyPr wrap="square" rtlCol="0">
            <a:spAutoFit/>
          </a:bodyPr>
          <a:lstStyle/>
          <a:p>
            <a:r>
              <a:rPr lang="en-US" sz="1200" b="1" u="sng" dirty="0">
                <a:solidFill>
                  <a:schemeClr val="bg1"/>
                </a:solidFill>
              </a:rPr>
              <a:t>Practice 4.3</a:t>
            </a:r>
          </a:p>
        </p:txBody>
      </p:sp>
      <p:sp>
        <p:nvSpPr>
          <p:cNvPr id="63" name="Rounded Rectangle 57"/>
          <p:cNvSpPr/>
          <p:nvPr/>
        </p:nvSpPr>
        <p:spPr>
          <a:xfrm>
            <a:off x="5410200" y="4598313"/>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4" name="TextBox 63"/>
          <p:cNvSpPr txBox="1"/>
          <p:nvPr/>
        </p:nvSpPr>
        <p:spPr>
          <a:xfrm>
            <a:off x="5486400" y="4778514"/>
            <a:ext cx="1371600" cy="461665"/>
          </a:xfrm>
          <a:prstGeom prst="rect">
            <a:avLst/>
          </a:prstGeom>
          <a:noFill/>
          <a:ln>
            <a:noFill/>
          </a:ln>
        </p:spPr>
        <p:txBody>
          <a:bodyPr wrap="square" rtlCol="0">
            <a:spAutoFit/>
          </a:bodyPr>
          <a:lstStyle/>
          <a:p>
            <a:r>
              <a:rPr lang="en-US" sz="1200" b="1" dirty="0">
                <a:solidFill>
                  <a:schemeClr val="bg1"/>
                </a:solidFill>
              </a:rPr>
              <a:t>periodic reviews: reasonable fees</a:t>
            </a:r>
          </a:p>
        </p:txBody>
      </p:sp>
      <p:sp>
        <p:nvSpPr>
          <p:cNvPr id="65" name="TextBox 64"/>
          <p:cNvSpPr txBox="1"/>
          <p:nvPr/>
        </p:nvSpPr>
        <p:spPr>
          <a:xfrm>
            <a:off x="5479676" y="4598313"/>
            <a:ext cx="1225924" cy="276999"/>
          </a:xfrm>
          <a:prstGeom prst="rect">
            <a:avLst/>
          </a:prstGeom>
          <a:noFill/>
          <a:ln>
            <a:noFill/>
          </a:ln>
        </p:spPr>
        <p:txBody>
          <a:bodyPr wrap="square" rtlCol="0">
            <a:spAutoFit/>
          </a:bodyPr>
          <a:lstStyle/>
          <a:p>
            <a:r>
              <a:rPr lang="en-US" sz="1200" b="1" u="sng" dirty="0">
                <a:solidFill>
                  <a:schemeClr val="bg1"/>
                </a:solidFill>
              </a:rPr>
              <a:t>Practice 4.4</a:t>
            </a:r>
          </a:p>
        </p:txBody>
      </p:sp>
      <p:sp>
        <p:nvSpPr>
          <p:cNvPr id="66" name="Rounded Rectangle 60"/>
          <p:cNvSpPr/>
          <p:nvPr/>
        </p:nvSpPr>
        <p:spPr>
          <a:xfrm>
            <a:off x="6934200" y="4598313"/>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7" name="TextBox 66"/>
          <p:cNvSpPr txBox="1"/>
          <p:nvPr/>
        </p:nvSpPr>
        <p:spPr>
          <a:xfrm>
            <a:off x="7010400" y="4778514"/>
            <a:ext cx="1371600" cy="646331"/>
          </a:xfrm>
          <a:prstGeom prst="rect">
            <a:avLst/>
          </a:prstGeom>
          <a:noFill/>
          <a:ln>
            <a:noFill/>
          </a:ln>
        </p:spPr>
        <p:txBody>
          <a:bodyPr wrap="square" rtlCol="0">
            <a:spAutoFit/>
          </a:bodyPr>
          <a:lstStyle/>
          <a:p>
            <a:r>
              <a:rPr lang="en-US" sz="1200" b="1" dirty="0">
                <a:solidFill>
                  <a:schemeClr val="bg1"/>
                </a:solidFill>
              </a:rPr>
              <a:t>review of fiduciary responsibilities: checklist</a:t>
            </a:r>
          </a:p>
        </p:txBody>
      </p:sp>
      <p:sp>
        <p:nvSpPr>
          <p:cNvPr id="68" name="TextBox 67"/>
          <p:cNvSpPr txBox="1"/>
          <p:nvPr/>
        </p:nvSpPr>
        <p:spPr>
          <a:xfrm>
            <a:off x="7003676" y="4598313"/>
            <a:ext cx="1225924" cy="276999"/>
          </a:xfrm>
          <a:prstGeom prst="rect">
            <a:avLst/>
          </a:prstGeom>
          <a:noFill/>
          <a:ln>
            <a:noFill/>
          </a:ln>
        </p:spPr>
        <p:txBody>
          <a:bodyPr wrap="square" rtlCol="0">
            <a:spAutoFit/>
          </a:bodyPr>
          <a:lstStyle/>
          <a:p>
            <a:r>
              <a:rPr lang="en-US" sz="1200" b="1" u="sng" dirty="0">
                <a:solidFill>
                  <a:schemeClr val="bg1"/>
                </a:solidFill>
              </a:rPr>
              <a:t>Practice 4.5</a:t>
            </a:r>
          </a:p>
        </p:txBody>
      </p:sp>
      <p:sp>
        <p:nvSpPr>
          <p:cNvPr id="69" name="TextBox 68"/>
          <p:cNvSpPr txBox="1"/>
          <p:nvPr/>
        </p:nvSpPr>
        <p:spPr>
          <a:xfrm>
            <a:off x="2438400" y="4598313"/>
            <a:ext cx="1225924" cy="276999"/>
          </a:xfrm>
          <a:prstGeom prst="rect">
            <a:avLst/>
          </a:prstGeom>
          <a:noFill/>
          <a:ln>
            <a:noFill/>
          </a:ln>
        </p:spPr>
        <p:txBody>
          <a:bodyPr wrap="square" rtlCol="0">
            <a:spAutoFit/>
          </a:bodyPr>
          <a:lstStyle/>
          <a:p>
            <a:r>
              <a:rPr lang="en-US" sz="1200" b="1" u="sng" dirty="0">
                <a:solidFill>
                  <a:schemeClr val="bg1"/>
                </a:solidFill>
              </a:rPr>
              <a:t>Practice 4.2</a:t>
            </a:r>
          </a:p>
        </p:txBody>
      </p:sp>
      <p:sp>
        <p:nvSpPr>
          <p:cNvPr id="70" name="Rounded Rectangle 64"/>
          <p:cNvSpPr/>
          <p:nvPr/>
        </p:nvSpPr>
        <p:spPr>
          <a:xfrm>
            <a:off x="838200" y="4598313"/>
            <a:ext cx="1447800" cy="888087"/>
          </a:xfrm>
          <a:prstGeom prst="round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1" name="TextBox 70"/>
          <p:cNvSpPr txBox="1"/>
          <p:nvPr/>
        </p:nvSpPr>
        <p:spPr>
          <a:xfrm>
            <a:off x="914400" y="4778514"/>
            <a:ext cx="1225924" cy="646331"/>
          </a:xfrm>
          <a:prstGeom prst="rect">
            <a:avLst/>
          </a:prstGeom>
          <a:noFill/>
          <a:ln>
            <a:noFill/>
          </a:ln>
        </p:spPr>
        <p:txBody>
          <a:bodyPr wrap="square" rtlCol="0">
            <a:spAutoFit/>
          </a:bodyPr>
          <a:lstStyle/>
          <a:p>
            <a:r>
              <a:rPr lang="en-US" sz="1200" b="1" dirty="0">
                <a:solidFill>
                  <a:schemeClr val="bg1"/>
                </a:solidFill>
              </a:rPr>
              <a:t>periodic review: benchmark &amp; peer objectives</a:t>
            </a:r>
          </a:p>
        </p:txBody>
      </p:sp>
      <p:sp>
        <p:nvSpPr>
          <p:cNvPr id="72" name="TextBox 71"/>
          <p:cNvSpPr txBox="1"/>
          <p:nvPr/>
        </p:nvSpPr>
        <p:spPr>
          <a:xfrm>
            <a:off x="914400" y="4598313"/>
            <a:ext cx="1225924" cy="276999"/>
          </a:xfrm>
          <a:prstGeom prst="rect">
            <a:avLst/>
          </a:prstGeom>
          <a:noFill/>
          <a:ln>
            <a:noFill/>
          </a:ln>
        </p:spPr>
        <p:txBody>
          <a:bodyPr wrap="square" rtlCol="0">
            <a:spAutoFit/>
          </a:bodyPr>
          <a:lstStyle/>
          <a:p>
            <a:r>
              <a:rPr lang="en-US" sz="1200" b="1" u="sng" dirty="0">
                <a:solidFill>
                  <a:schemeClr val="bg1"/>
                </a:solidFill>
              </a:rPr>
              <a:t>Practice 4.1</a:t>
            </a:r>
          </a:p>
        </p:txBody>
      </p:sp>
      <p:sp>
        <p:nvSpPr>
          <p:cNvPr id="73" name="TextBox 72"/>
          <p:cNvSpPr txBox="1"/>
          <p:nvPr/>
        </p:nvSpPr>
        <p:spPr>
          <a:xfrm>
            <a:off x="419100" y="5757446"/>
            <a:ext cx="8382000" cy="338554"/>
          </a:xfrm>
          <a:prstGeom prst="rect">
            <a:avLst/>
          </a:prstGeom>
          <a:noFill/>
        </p:spPr>
        <p:txBody>
          <a:bodyPr wrap="square" rtlCol="0">
            <a:spAutoFit/>
          </a:bodyPr>
          <a:lstStyle/>
          <a:p>
            <a:pPr algn="ctr"/>
            <a:r>
              <a:rPr lang="en-US" sz="1600" b="1" i="1" dirty="0"/>
              <a:t>1. Organize -&gt; 2. Formalize -&gt; 3. Implement -&gt; 4. Monitor</a:t>
            </a:r>
          </a:p>
        </p:txBody>
      </p:sp>
    </p:spTree>
    <p:extLst>
      <p:ext uri="{BB962C8B-B14F-4D97-AF65-F5344CB8AC3E}">
        <p14:creationId xmlns:p14="http://schemas.microsoft.com/office/powerpoint/2010/main" val="3526126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4223</TotalTime>
  <Words>2227</Words>
  <Application>Microsoft Office PowerPoint</Application>
  <PresentationFormat>On-screen Show (4:3)</PresentationFormat>
  <Paragraphs>404</Paragraphs>
  <Slides>21</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Big Caslon</vt:lpstr>
      <vt:lpstr>Calibri</vt:lpstr>
      <vt:lpstr>Copperplate Gothic Bold</vt:lpstr>
      <vt:lpstr>Times New Roman</vt:lpstr>
      <vt:lpstr>Wingdings</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Wan</dc:creator>
  <cp:lastModifiedBy>Frank Wan</cp:lastModifiedBy>
  <cp:revision>192</cp:revision>
  <cp:lastPrinted>2015-11-24T15:32:37Z</cp:lastPrinted>
  <dcterms:created xsi:type="dcterms:W3CDTF">2013-04-03T13:56:25Z</dcterms:created>
  <dcterms:modified xsi:type="dcterms:W3CDTF">2017-08-22T19:02:22Z</dcterms:modified>
</cp:coreProperties>
</file>