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57" r:id="rId3"/>
    <p:sldId id="258" r:id="rId4"/>
    <p:sldId id="296" r:id="rId5"/>
    <p:sldId id="297" r:id="rId6"/>
    <p:sldId id="298" r:id="rId7"/>
    <p:sldId id="299" r:id="rId8"/>
    <p:sldId id="300" r:id="rId9"/>
    <p:sldId id="302" r:id="rId10"/>
    <p:sldId id="303" r:id="rId11"/>
    <p:sldId id="305" r:id="rId12"/>
    <p:sldId id="306" r:id="rId13"/>
    <p:sldId id="307" r:id="rId14"/>
    <p:sldId id="308" r:id="rId15"/>
    <p:sldId id="309" r:id="rId16"/>
    <p:sldId id="310" r:id="rId17"/>
    <p:sldId id="311" r:id="rId18"/>
    <p:sldId id="312" r:id="rId19"/>
    <p:sldId id="287" r:id="rId20"/>
    <p:sldId id="288" r:id="rId21"/>
    <p:sldId id="314" r:id="rId22"/>
    <p:sldId id="289" r:id="rId23"/>
    <p:sldId id="290" r:id="rId24"/>
    <p:sldId id="295" r:id="rId25"/>
    <p:sldId id="313" r:id="rId26"/>
    <p:sldId id="275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B6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47" autoAdjust="0"/>
    <p:restoredTop sz="94660"/>
  </p:normalViewPr>
  <p:slideViewPr>
    <p:cSldViewPr>
      <p:cViewPr varScale="1">
        <p:scale>
          <a:sx n="106" d="100"/>
          <a:sy n="106" d="100"/>
        </p:scale>
        <p:origin x="170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AD8A0A-3A62-40B7-823F-C55536D4A751}" type="datetimeFigureOut">
              <a:rPr lang="en-US" smtClean="0"/>
              <a:pPr/>
              <a:t>8/19/2014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674A9-0AE0-4B5A-B56F-D9763D1132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552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7E360397-2AE9-486C-94C5-03700D123FE8}" type="datetimeFigureOut">
              <a:rPr lang="en-US" smtClean="0"/>
              <a:pPr/>
              <a:t>8/19/2014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A8D724F-B0CD-45F5-BE9A-01325CA767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60397-2AE9-486C-94C5-03700D123FE8}" type="datetimeFigureOut">
              <a:rPr lang="en-US" smtClean="0"/>
              <a:pPr/>
              <a:t>8/19/2014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D724F-B0CD-45F5-BE9A-01325CA767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7E360397-2AE9-486C-94C5-03700D123FE8}" type="datetimeFigureOut">
              <a:rPr lang="en-US" smtClean="0"/>
              <a:pPr/>
              <a:t>8/19/2014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DA8D724F-B0CD-45F5-BE9A-01325CA767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60397-2AE9-486C-94C5-03700D123FE8}" type="datetimeFigureOut">
              <a:rPr lang="en-US" smtClean="0"/>
              <a:pPr/>
              <a:t>8/19/2014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A8D724F-B0CD-45F5-BE9A-01325CA7673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60397-2AE9-486C-94C5-03700D123FE8}" type="datetimeFigureOut">
              <a:rPr lang="en-US" smtClean="0"/>
              <a:pPr/>
              <a:t>8/19/2014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DA8D724F-B0CD-45F5-BE9A-01325CA7673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E360397-2AE9-486C-94C5-03700D123FE8}" type="datetimeFigureOut">
              <a:rPr lang="en-US" smtClean="0"/>
              <a:pPr/>
              <a:t>8/19/2014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A8D724F-B0CD-45F5-BE9A-01325CA7673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E360397-2AE9-486C-94C5-03700D123FE8}" type="datetimeFigureOut">
              <a:rPr lang="en-US" smtClean="0"/>
              <a:pPr/>
              <a:t>8/19/2014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A8D724F-B0CD-45F5-BE9A-01325CA7673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60397-2AE9-486C-94C5-03700D123FE8}" type="datetimeFigureOut">
              <a:rPr lang="en-US" smtClean="0"/>
              <a:pPr/>
              <a:t>8/19/2014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A8D724F-B0CD-45F5-BE9A-01325CA767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60397-2AE9-486C-94C5-03700D123FE8}" type="datetimeFigureOut">
              <a:rPr lang="en-US" smtClean="0"/>
              <a:pPr/>
              <a:t>8/19/2014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A8D724F-B0CD-45F5-BE9A-01325CA767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60397-2AE9-486C-94C5-03700D123FE8}" type="datetimeFigureOut">
              <a:rPr lang="en-US" smtClean="0"/>
              <a:pPr/>
              <a:t>8/19/2014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A8D724F-B0CD-45F5-BE9A-01325CA7673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7E360397-2AE9-486C-94C5-03700D123FE8}" type="datetimeFigureOut">
              <a:rPr lang="en-US" smtClean="0"/>
              <a:pPr/>
              <a:t>8/19/2014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DA8D724F-B0CD-45F5-BE9A-01325CA7673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E360397-2AE9-486C-94C5-03700D123FE8}" type="datetimeFigureOut">
              <a:rPr lang="en-US" smtClean="0"/>
              <a:pPr/>
              <a:t>8/19/2014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A8D724F-B0CD-45F5-BE9A-01325CA7673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fade/>
  </p:transition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362200" y="5029200"/>
            <a:ext cx="6477000" cy="8382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NAPAK TILAS PENEGAKAN HAK ASASI MANUSIA DI INDONESIA</a:t>
            </a:r>
            <a:endParaRPr lang="en-US" sz="3600" dirty="0">
              <a:solidFill>
                <a:schemeClr val="tx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362200" y="6083711"/>
            <a:ext cx="6705600" cy="56363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“</a:t>
            </a:r>
            <a:r>
              <a:rPr lang="en-US" sz="2000" b="1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Peganglah</a:t>
            </a:r>
            <a:r>
              <a:rPr lang="en-US" sz="20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janjimu</a:t>
            </a:r>
            <a:r>
              <a:rPr lang="en-US" sz="20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000" b="1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walaupun</a:t>
            </a:r>
            <a:r>
              <a:rPr lang="en-US" sz="20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itu</a:t>
            </a:r>
            <a:r>
              <a:rPr lang="en-US" sz="20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membunuhmu</a:t>
            </a:r>
            <a:r>
              <a:rPr 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” </a:t>
            </a:r>
          </a:p>
          <a:p>
            <a:pPr>
              <a:spcBef>
                <a:spcPts val="0"/>
              </a:spcBef>
            </a:pPr>
            <a:r>
              <a:rPr lang="en-US" sz="20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(</a:t>
            </a:r>
            <a:r>
              <a:rPr lang="en-US" sz="2000" b="1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Sorachi</a:t>
            </a:r>
            <a:r>
              <a:rPr lang="en-US" sz="20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Hideaki – </a:t>
            </a:r>
            <a:r>
              <a:rPr lang="en-US" sz="2000" b="1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Gintama</a:t>
            </a:r>
            <a:r>
              <a:rPr lang="en-US" sz="20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)</a:t>
            </a:r>
            <a:endParaRPr lang="en-US" sz="2000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457200" y="6141963"/>
            <a:ext cx="1828800" cy="563637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QUOTES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197" y="152400"/>
            <a:ext cx="17940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Agency FB" pitchFamily="34" charset="0"/>
              </a:rPr>
              <a:t>YUlLIANA</a:t>
            </a:r>
            <a:r>
              <a:rPr lang="en-US" sz="28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gency FB" pitchFamily="34" charset="0"/>
              </a:rPr>
              <a:t> T.S.</a:t>
            </a:r>
            <a:endParaRPr lang="en-US" sz="2800" b="1" dirty="0">
              <a:solidFill>
                <a:schemeClr val="bg1">
                  <a:lumMod val="85000"/>
                  <a:lumOff val="15000"/>
                </a:schemeClr>
              </a:solidFill>
              <a:latin typeface="Agency FB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609600"/>
            <a:ext cx="11801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gency FB" pitchFamily="34" charset="0"/>
              </a:rPr>
              <a:t>Teacher</a:t>
            </a:r>
            <a:endParaRPr lang="en-US" sz="2800" b="1" i="1" dirty="0">
              <a:solidFill>
                <a:schemeClr val="bg1">
                  <a:lumMod val="85000"/>
                  <a:lumOff val="15000"/>
                </a:schemeClr>
              </a:solidFill>
              <a:latin typeface="Agency FB" pitchFamily="34" charset="0"/>
            </a:endParaRPr>
          </a:p>
        </p:txBody>
      </p:sp>
      <p:pic>
        <p:nvPicPr>
          <p:cNvPr id="1026" name="Picture 2" descr="C:\Program Files\Microsoft Office\MEDIA\CAGCAT10\j0251301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010400" y="260556"/>
            <a:ext cx="922900" cy="846138"/>
          </a:xfrm>
          <a:prstGeom prst="rect">
            <a:avLst/>
          </a:prstGeom>
          <a:noFill/>
        </p:spPr>
      </p:pic>
      <p:pic>
        <p:nvPicPr>
          <p:cNvPr id="1027" name="Picture 3" descr="C:\Program Files\Microsoft Office\MEDIA\CAGCAT10\j028603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381000"/>
            <a:ext cx="767616" cy="7397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36756"/>
            <a:ext cx="8153400" cy="990600"/>
          </a:xfrm>
        </p:spPr>
        <p:txBody>
          <a:bodyPr/>
          <a:lstStyle/>
          <a:p>
            <a:r>
              <a:rPr lang="en-US" sz="3600" b="1" dirty="0" err="1" smtClean="0"/>
              <a:t>Upaya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Pemajuan</a:t>
            </a:r>
            <a:r>
              <a:rPr lang="en-US" sz="3600" b="1" dirty="0" smtClean="0"/>
              <a:t> HAM </a:t>
            </a:r>
            <a:endParaRPr lang="en-US" b="1" dirty="0"/>
          </a:p>
        </p:txBody>
      </p:sp>
      <p:pic>
        <p:nvPicPr>
          <p:cNvPr id="4" name="Picture 2" descr="C:\Program Files\Microsoft Office\MEDIA\CAGCAT10\j0251301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010400" y="260556"/>
            <a:ext cx="922900" cy="846138"/>
          </a:xfrm>
          <a:prstGeom prst="rect">
            <a:avLst/>
          </a:prstGeom>
          <a:noFill/>
        </p:spPr>
      </p:pic>
      <p:pic>
        <p:nvPicPr>
          <p:cNvPr id="5" name="Picture 3" descr="C:\Program Files\Microsoft Office\MEDIA\CAGCAT10\j028603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381000"/>
            <a:ext cx="767616" cy="739775"/>
          </a:xfrm>
          <a:prstGeom prst="rect">
            <a:avLst/>
          </a:prstGeom>
          <a:noFill/>
        </p:spPr>
      </p:pic>
      <p:sp>
        <p:nvSpPr>
          <p:cNvPr id="40" name="Rectangle 39"/>
          <p:cNvSpPr/>
          <p:nvPr/>
        </p:nvSpPr>
        <p:spPr>
          <a:xfrm>
            <a:off x="76200" y="6019800"/>
            <a:ext cx="9144000" cy="762000"/>
          </a:xfrm>
          <a:prstGeom prst="rect">
            <a:avLst/>
          </a:prstGeom>
          <a:gradFill flip="none" rotWithShape="1">
            <a:gsLst>
              <a:gs pos="100000">
                <a:srgbClr val="94B6D2">
                  <a:alpha val="56000"/>
                </a:srgbClr>
              </a:gs>
              <a:gs pos="0">
                <a:schemeClr val="bg1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81120" y="6062246"/>
            <a:ext cx="11112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YULIANA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 T. S.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gency FB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5868" y="6367046"/>
            <a:ext cx="7938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Teacher 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81000" y="3276599"/>
            <a:ext cx="8004018" cy="2536619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 smtClean="0"/>
              <a:t>Periode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Tahun</a:t>
            </a:r>
            <a:r>
              <a:rPr lang="en-US" sz="2400" b="1" dirty="0" smtClean="0"/>
              <a:t> 1950 – 1959 (Hal 9)</a:t>
            </a:r>
            <a:endParaRPr lang="en-US" sz="2400" b="1" dirty="0"/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n-US" sz="2000" dirty="0" err="1" smtClean="0">
                <a:latin typeface="Berlin Sans FB" pitchFamily="34" charset="0"/>
              </a:rPr>
              <a:t>Pemerintah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memutuskan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utk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menggunakan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demokrasi</a:t>
            </a:r>
            <a:r>
              <a:rPr lang="en-US" sz="2000" dirty="0" smtClean="0">
                <a:latin typeface="Berlin Sans FB" pitchFamily="34" charset="0"/>
              </a:rPr>
              <a:t> liberal (</a:t>
            </a:r>
            <a:r>
              <a:rPr lang="en-US" sz="2000" dirty="0" err="1" smtClean="0">
                <a:latin typeface="Berlin Sans FB" pitchFamily="34" charset="0"/>
              </a:rPr>
              <a:t>parlementer</a:t>
            </a:r>
            <a:r>
              <a:rPr lang="en-US" sz="2000" dirty="0" smtClean="0">
                <a:latin typeface="Berlin Sans FB" pitchFamily="34" charset="0"/>
              </a:rPr>
              <a:t>) </a:t>
            </a:r>
            <a:r>
              <a:rPr lang="en-US" sz="2000" dirty="0" err="1" smtClean="0">
                <a:latin typeface="Berlin Sans FB" pitchFamily="34" charset="0"/>
              </a:rPr>
              <a:t>sebagai</a:t>
            </a:r>
            <a:r>
              <a:rPr lang="en-US" sz="2000" dirty="0" smtClean="0">
                <a:latin typeface="Berlin Sans FB" pitchFamily="34" charset="0"/>
              </a:rPr>
              <a:t> system </a:t>
            </a:r>
            <a:r>
              <a:rPr lang="en-US" sz="2000" dirty="0" err="1" smtClean="0">
                <a:latin typeface="Berlin Sans FB" pitchFamily="34" charset="0"/>
              </a:rPr>
              <a:t>pemerintahannya</a:t>
            </a:r>
            <a:r>
              <a:rPr lang="en-US" sz="2000" dirty="0" smtClean="0">
                <a:latin typeface="Berlin Sans FB" pitchFamily="34" charset="0"/>
              </a:rPr>
              <a:t>. Ada yang </a:t>
            </a:r>
            <a:r>
              <a:rPr lang="en-US" sz="2000" dirty="0" err="1" smtClean="0">
                <a:latin typeface="Berlin Sans FB" pitchFamily="34" charset="0"/>
              </a:rPr>
              <a:t>berpendapat</a:t>
            </a:r>
            <a:r>
              <a:rPr lang="en-US" sz="2000" dirty="0" smtClean="0">
                <a:latin typeface="Berlin Sans FB" pitchFamily="34" charset="0"/>
              </a:rPr>
              <a:t> (</a:t>
            </a:r>
            <a:r>
              <a:rPr lang="en-US" sz="2000" dirty="0" err="1" smtClean="0">
                <a:latin typeface="Berlin Sans FB" pitchFamily="34" charset="0"/>
              </a:rPr>
              <a:t>Bagir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Manan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contohnya</a:t>
            </a:r>
            <a:r>
              <a:rPr lang="en-US" sz="2000" dirty="0" smtClean="0">
                <a:latin typeface="Berlin Sans FB" pitchFamily="34" charset="0"/>
              </a:rPr>
              <a:t>) </a:t>
            </a:r>
            <a:r>
              <a:rPr lang="en-US" sz="2000" dirty="0" err="1" smtClean="0">
                <a:latin typeface="Berlin Sans FB" pitchFamily="34" charset="0"/>
              </a:rPr>
              <a:t>bahwa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pada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masa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ini</a:t>
            </a:r>
            <a:r>
              <a:rPr lang="en-US" sz="2000" dirty="0" smtClean="0">
                <a:latin typeface="Berlin Sans FB" pitchFamily="34" charset="0"/>
              </a:rPr>
              <a:t> HAM </a:t>
            </a:r>
            <a:r>
              <a:rPr lang="en-US" sz="2000" dirty="0" err="1" smtClean="0">
                <a:latin typeface="Berlin Sans FB" pitchFamily="34" charset="0"/>
              </a:rPr>
              <a:t>berkembang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dengan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sangat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pesat</a:t>
            </a:r>
            <a:r>
              <a:rPr lang="en-US" sz="2000" dirty="0" smtClean="0">
                <a:latin typeface="Berlin Sans FB" pitchFamily="34" charset="0"/>
              </a:rPr>
              <a:t>, dg </a:t>
            </a:r>
            <a:r>
              <a:rPr lang="en-US" sz="2000" dirty="0" err="1" smtClean="0">
                <a:latin typeface="Berlin Sans FB" pitchFamily="34" charset="0"/>
              </a:rPr>
              <a:t>melihat</a:t>
            </a:r>
            <a:r>
              <a:rPr lang="en-US" sz="2000" dirty="0" smtClean="0">
                <a:latin typeface="Berlin Sans FB" pitchFamily="34" charset="0"/>
              </a:rPr>
              <a:t> 5 indicator: </a:t>
            </a:r>
            <a:r>
              <a:rPr lang="en-US" sz="2000" dirty="0" err="1" smtClean="0">
                <a:latin typeface="Berlin Sans FB" pitchFamily="34" charset="0"/>
              </a:rPr>
              <a:t>meningkatnya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jumlah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partai</a:t>
            </a:r>
            <a:r>
              <a:rPr lang="en-US" sz="2000" dirty="0" smtClean="0">
                <a:latin typeface="Berlin Sans FB" pitchFamily="34" charset="0"/>
              </a:rPr>
              <a:t>, </a:t>
            </a:r>
            <a:r>
              <a:rPr lang="en-US" sz="2000" dirty="0" err="1" smtClean="0">
                <a:latin typeface="Berlin Sans FB" pitchFamily="34" charset="0"/>
              </a:rPr>
              <a:t>kebebasan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pers</a:t>
            </a:r>
            <a:r>
              <a:rPr lang="en-US" sz="2000" dirty="0" smtClean="0">
                <a:latin typeface="Berlin Sans FB" pitchFamily="34" charset="0"/>
              </a:rPr>
              <a:t>, </a:t>
            </a:r>
            <a:r>
              <a:rPr lang="en-US" sz="2000" dirty="0" err="1" smtClean="0">
                <a:latin typeface="Berlin Sans FB" pitchFamily="34" charset="0"/>
              </a:rPr>
              <a:t>pelaksanaan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pemilu</a:t>
            </a:r>
            <a:r>
              <a:rPr lang="en-US" sz="2000" dirty="0" smtClean="0">
                <a:latin typeface="Berlin Sans FB" pitchFamily="34" charset="0"/>
              </a:rPr>
              <a:t>, control legislative </a:t>
            </a:r>
            <a:r>
              <a:rPr lang="en-US" sz="2000" dirty="0" err="1" smtClean="0">
                <a:latin typeface="Berlin Sans FB" pitchFamily="34" charset="0"/>
              </a:rPr>
              <a:t>yg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kuat</a:t>
            </a:r>
            <a:r>
              <a:rPr lang="en-US" sz="2000" dirty="0" smtClean="0">
                <a:latin typeface="Berlin Sans FB" pitchFamily="34" charset="0"/>
              </a:rPr>
              <a:t>, </a:t>
            </a:r>
            <a:r>
              <a:rPr lang="en-US" sz="2000" dirty="0" err="1" smtClean="0">
                <a:latin typeface="Berlin Sans FB" pitchFamily="34" charset="0"/>
              </a:rPr>
              <a:t>pemikiran</a:t>
            </a:r>
            <a:r>
              <a:rPr lang="en-US" sz="2000" dirty="0" smtClean="0">
                <a:latin typeface="Berlin Sans FB" pitchFamily="34" charset="0"/>
              </a:rPr>
              <a:t> HAM </a:t>
            </a:r>
            <a:r>
              <a:rPr lang="en-US" sz="2000" dirty="0" err="1" smtClean="0">
                <a:latin typeface="Berlin Sans FB" pitchFamily="34" charset="0"/>
              </a:rPr>
              <a:t>yg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banyak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81000" y="1578152"/>
            <a:ext cx="8004018" cy="185084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 smtClean="0"/>
              <a:t>Periode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Tahun</a:t>
            </a:r>
            <a:r>
              <a:rPr lang="en-US" sz="2400" b="1" dirty="0" smtClean="0"/>
              <a:t> 1945 – 1950 (Hal 8)</a:t>
            </a:r>
            <a:endParaRPr lang="en-US" sz="2400" b="1" dirty="0"/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n-US" sz="2000" dirty="0" err="1" smtClean="0">
                <a:latin typeface="Berlin Sans FB" pitchFamily="34" charset="0"/>
              </a:rPr>
              <a:t>Pemerintah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membentuk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partai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politik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sebagai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sarana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penyampaian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aspirasi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politik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masyarakat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94173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ular Callout 6"/>
          <p:cNvSpPr/>
          <p:nvPr/>
        </p:nvSpPr>
        <p:spPr>
          <a:xfrm>
            <a:off x="228600" y="2362200"/>
            <a:ext cx="5181600" cy="990600"/>
          </a:xfrm>
          <a:prstGeom prst="wedgeRoundRectCallout">
            <a:avLst>
              <a:gd name="adj1" fmla="val -20989"/>
              <a:gd name="adj2" fmla="val 71639"/>
              <a:gd name="adj3" fmla="val 16667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36756"/>
            <a:ext cx="8153400" cy="990600"/>
          </a:xfrm>
        </p:spPr>
        <p:txBody>
          <a:bodyPr/>
          <a:lstStyle/>
          <a:p>
            <a:r>
              <a:rPr lang="en-US" sz="3600" b="1" dirty="0" err="1" smtClean="0"/>
              <a:t>Derp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Berpikir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Kritis</a:t>
            </a:r>
            <a:r>
              <a:rPr lang="en-US" sz="3600" b="1" dirty="0" smtClean="0"/>
              <a:t>…</a:t>
            </a:r>
            <a:endParaRPr lang="en-US" b="1" dirty="0"/>
          </a:p>
        </p:txBody>
      </p:sp>
      <p:pic>
        <p:nvPicPr>
          <p:cNvPr id="4" name="Picture 2" descr="C:\Program Files\Microsoft Office\MEDIA\CAGCAT10\j0251301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010400" y="260556"/>
            <a:ext cx="922900" cy="846138"/>
          </a:xfrm>
          <a:prstGeom prst="rect">
            <a:avLst/>
          </a:prstGeom>
          <a:noFill/>
        </p:spPr>
      </p:pic>
      <p:pic>
        <p:nvPicPr>
          <p:cNvPr id="5" name="Picture 3" descr="C:\Program Files\Microsoft Office\MEDIA\CAGCAT10\j028603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381000"/>
            <a:ext cx="767616" cy="739775"/>
          </a:xfrm>
          <a:prstGeom prst="rect">
            <a:avLst/>
          </a:prstGeom>
          <a:noFill/>
        </p:spPr>
      </p:pic>
      <p:sp>
        <p:nvSpPr>
          <p:cNvPr id="40" name="Rectangle 39"/>
          <p:cNvSpPr/>
          <p:nvPr/>
        </p:nvSpPr>
        <p:spPr>
          <a:xfrm>
            <a:off x="76200" y="6019800"/>
            <a:ext cx="9144000" cy="762000"/>
          </a:xfrm>
          <a:prstGeom prst="rect">
            <a:avLst/>
          </a:prstGeom>
          <a:gradFill flip="none" rotWithShape="1">
            <a:gsLst>
              <a:gs pos="100000">
                <a:srgbClr val="94B6D2">
                  <a:alpha val="56000"/>
                </a:srgbClr>
              </a:gs>
              <a:gs pos="0">
                <a:schemeClr val="bg1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81120" y="6062246"/>
            <a:ext cx="11112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YULIANA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 T. S.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gency FB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5868" y="6367046"/>
            <a:ext cx="7938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Teacher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79" t="2286" r="27921" b="23295"/>
          <a:stretch/>
        </p:blipFill>
        <p:spPr>
          <a:xfrm>
            <a:off x="927398" y="3679796"/>
            <a:ext cx="1447800" cy="1524000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358744" y="2508516"/>
            <a:ext cx="5051456" cy="707848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/>
              <a:t>HAM </a:t>
            </a:r>
            <a:r>
              <a:rPr lang="en-US" sz="2400" b="1" dirty="0" err="1" smtClean="0"/>
              <a:t>berkembang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pesat</a:t>
            </a:r>
            <a:r>
              <a:rPr lang="en-US" sz="2400" b="1" dirty="0" smtClean="0"/>
              <a:t> = Negara </a:t>
            </a:r>
            <a:r>
              <a:rPr lang="en-US" sz="2400" b="1" dirty="0" err="1" smtClean="0"/>
              <a:t>Jadi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Maju</a:t>
            </a:r>
            <a:r>
              <a:rPr lang="en-US" sz="2400" b="1" dirty="0" smtClean="0"/>
              <a:t>?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50" y="3700921"/>
            <a:ext cx="1447800" cy="1528662"/>
          </a:xfrm>
          <a:prstGeom prst="rect">
            <a:avLst/>
          </a:prstGeom>
        </p:spPr>
      </p:pic>
      <p:sp>
        <p:nvSpPr>
          <p:cNvPr id="8" name="Oval Callout 7"/>
          <p:cNvSpPr/>
          <p:nvPr/>
        </p:nvSpPr>
        <p:spPr>
          <a:xfrm>
            <a:off x="6096000" y="2362200"/>
            <a:ext cx="1981200" cy="990600"/>
          </a:xfrm>
          <a:prstGeom prst="wedgeEllipseCallou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6096000" y="2478669"/>
            <a:ext cx="2057400" cy="70784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 smtClean="0"/>
              <a:t>Ee</a:t>
            </a:r>
            <a:r>
              <a:rPr lang="en-US" sz="2400" b="1" dirty="0" smtClean="0"/>
              <a:t>… </a:t>
            </a:r>
            <a:r>
              <a:rPr lang="en-US" sz="2400" b="1" dirty="0" err="1" smtClean="0"/>
              <a:t>ee</a:t>
            </a:r>
            <a:r>
              <a:rPr lang="en-US" sz="2400" b="1" dirty="0" smtClean="0"/>
              <a:t>… e…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5703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36756"/>
            <a:ext cx="8153400" cy="990600"/>
          </a:xfrm>
        </p:spPr>
        <p:txBody>
          <a:bodyPr/>
          <a:lstStyle/>
          <a:p>
            <a:r>
              <a:rPr lang="en-US" sz="3600" b="1" dirty="0" err="1" smtClean="0"/>
              <a:t>Derp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Berpikir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Kritis</a:t>
            </a:r>
            <a:r>
              <a:rPr lang="en-US" sz="3600" b="1" dirty="0" smtClean="0"/>
              <a:t>…</a:t>
            </a:r>
            <a:endParaRPr lang="en-US" b="1" dirty="0"/>
          </a:p>
        </p:txBody>
      </p:sp>
      <p:pic>
        <p:nvPicPr>
          <p:cNvPr id="4" name="Picture 2" descr="C:\Program Files\Microsoft Office\MEDIA\CAGCAT10\j0251301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010400" y="260556"/>
            <a:ext cx="922900" cy="846138"/>
          </a:xfrm>
          <a:prstGeom prst="rect">
            <a:avLst/>
          </a:prstGeom>
          <a:noFill/>
        </p:spPr>
      </p:pic>
      <p:pic>
        <p:nvPicPr>
          <p:cNvPr id="5" name="Picture 3" descr="C:\Program Files\Microsoft Office\MEDIA\CAGCAT10\j028603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381000"/>
            <a:ext cx="767616" cy="739775"/>
          </a:xfrm>
          <a:prstGeom prst="rect">
            <a:avLst/>
          </a:prstGeom>
          <a:noFill/>
        </p:spPr>
      </p:pic>
      <p:sp>
        <p:nvSpPr>
          <p:cNvPr id="40" name="Rectangle 39"/>
          <p:cNvSpPr/>
          <p:nvPr/>
        </p:nvSpPr>
        <p:spPr>
          <a:xfrm>
            <a:off x="76200" y="6019800"/>
            <a:ext cx="9144000" cy="762000"/>
          </a:xfrm>
          <a:prstGeom prst="rect">
            <a:avLst/>
          </a:prstGeom>
          <a:gradFill flip="none" rotWithShape="1">
            <a:gsLst>
              <a:gs pos="100000">
                <a:srgbClr val="94B6D2">
                  <a:alpha val="56000"/>
                </a:srgbClr>
              </a:gs>
              <a:gs pos="0">
                <a:schemeClr val="bg1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81120" y="6062246"/>
            <a:ext cx="11112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YULIANA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 T. S.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gency FB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5868" y="6367046"/>
            <a:ext cx="7938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Teacher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343400"/>
            <a:ext cx="1194975" cy="1347135"/>
          </a:xfrm>
          <a:prstGeom prst="rect">
            <a:avLst/>
          </a:prstGeom>
        </p:spPr>
      </p:pic>
      <p:sp>
        <p:nvSpPr>
          <p:cNvPr id="16" name="Rounded Rectangular Callout 15"/>
          <p:cNvSpPr/>
          <p:nvPr/>
        </p:nvSpPr>
        <p:spPr>
          <a:xfrm>
            <a:off x="228600" y="1656621"/>
            <a:ext cx="8534400" cy="2381979"/>
          </a:xfrm>
          <a:prstGeom prst="wedgeRoundRectCallout">
            <a:avLst>
              <a:gd name="adj1" fmla="val -33445"/>
              <a:gd name="adj2" fmla="val 60031"/>
              <a:gd name="adj3" fmla="val 16667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381000" y="1762508"/>
            <a:ext cx="8077200" cy="2199892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 smtClean="0"/>
              <a:t>Pada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masa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demokrasi</a:t>
            </a:r>
            <a:r>
              <a:rPr lang="en-US" sz="2400" b="1" dirty="0" smtClean="0"/>
              <a:t> liberal, legislative </a:t>
            </a:r>
            <a:r>
              <a:rPr lang="en-US" sz="2400" b="1" dirty="0" err="1" smtClean="0"/>
              <a:t>banyak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menyatakan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mosi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tidak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percaya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kepada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eksekutif</a:t>
            </a:r>
            <a:r>
              <a:rPr lang="en-US" sz="2400" b="1" dirty="0" smtClean="0"/>
              <a:t>, yang </a:t>
            </a:r>
            <a:r>
              <a:rPr lang="en-US" sz="2400" b="1" dirty="0" err="1" smtClean="0"/>
              <a:t>menyebabkan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gonta-gantinya</a:t>
            </a:r>
            <a:r>
              <a:rPr lang="en-US" sz="2400" b="1" dirty="0" smtClean="0"/>
              <a:t> cabinet di </a:t>
            </a:r>
            <a:r>
              <a:rPr lang="en-US" sz="2400" b="1" dirty="0" err="1" smtClean="0"/>
              <a:t>masa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itu</a:t>
            </a:r>
            <a:r>
              <a:rPr lang="en-US" sz="2400" b="1" dirty="0" smtClean="0"/>
              <a:t>. </a:t>
            </a:r>
            <a:r>
              <a:rPr lang="en-US" sz="2400" b="1" dirty="0" err="1" smtClean="0"/>
              <a:t>Sering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bergantinya</a:t>
            </a:r>
            <a:r>
              <a:rPr lang="en-US" sz="2400" b="1" dirty="0" smtClean="0"/>
              <a:t> cabinet </a:t>
            </a:r>
            <a:r>
              <a:rPr lang="en-US" sz="2400" b="1" dirty="0" err="1" smtClean="0"/>
              <a:t>pemerintahan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menyebabkan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banyak</a:t>
            </a:r>
            <a:r>
              <a:rPr lang="en-US" sz="2400" b="1" dirty="0" smtClean="0"/>
              <a:t> program </a:t>
            </a:r>
            <a:r>
              <a:rPr lang="en-US" sz="2400" b="1" dirty="0" err="1" smtClean="0"/>
              <a:t>pemerintahan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tidak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selesai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berubah-ubah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96484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36756"/>
            <a:ext cx="8153400" cy="990600"/>
          </a:xfrm>
        </p:spPr>
        <p:txBody>
          <a:bodyPr/>
          <a:lstStyle/>
          <a:p>
            <a:r>
              <a:rPr lang="en-US" sz="3600" b="1" dirty="0" err="1" smtClean="0"/>
              <a:t>Derp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Berpikir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Kritis</a:t>
            </a:r>
            <a:r>
              <a:rPr lang="en-US" sz="3600" b="1" dirty="0" smtClean="0"/>
              <a:t>…</a:t>
            </a:r>
            <a:endParaRPr lang="en-US" b="1" dirty="0"/>
          </a:p>
        </p:txBody>
      </p:sp>
      <p:pic>
        <p:nvPicPr>
          <p:cNvPr id="4" name="Picture 2" descr="C:\Program Files\Microsoft Office\MEDIA\CAGCAT10\j0251301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010400" y="260556"/>
            <a:ext cx="922900" cy="846138"/>
          </a:xfrm>
          <a:prstGeom prst="rect">
            <a:avLst/>
          </a:prstGeom>
          <a:noFill/>
        </p:spPr>
      </p:pic>
      <p:pic>
        <p:nvPicPr>
          <p:cNvPr id="5" name="Picture 3" descr="C:\Program Files\Microsoft Office\MEDIA\CAGCAT10\j028603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381000"/>
            <a:ext cx="767616" cy="739775"/>
          </a:xfrm>
          <a:prstGeom prst="rect">
            <a:avLst/>
          </a:prstGeom>
          <a:noFill/>
        </p:spPr>
      </p:pic>
      <p:sp>
        <p:nvSpPr>
          <p:cNvPr id="40" name="Rectangle 39"/>
          <p:cNvSpPr/>
          <p:nvPr/>
        </p:nvSpPr>
        <p:spPr>
          <a:xfrm>
            <a:off x="76200" y="6019800"/>
            <a:ext cx="9144000" cy="762000"/>
          </a:xfrm>
          <a:prstGeom prst="rect">
            <a:avLst/>
          </a:prstGeom>
          <a:gradFill flip="none" rotWithShape="1">
            <a:gsLst>
              <a:gs pos="100000">
                <a:srgbClr val="94B6D2">
                  <a:alpha val="56000"/>
                </a:srgbClr>
              </a:gs>
              <a:gs pos="0">
                <a:schemeClr val="bg1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81120" y="6062246"/>
            <a:ext cx="11112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YULIANA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 T. S.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gency FB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5868" y="6367046"/>
            <a:ext cx="7938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Teacher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343400"/>
            <a:ext cx="1194975" cy="1347135"/>
          </a:xfrm>
          <a:prstGeom prst="rect">
            <a:avLst/>
          </a:prstGeom>
        </p:spPr>
      </p:pic>
      <p:sp>
        <p:nvSpPr>
          <p:cNvPr id="16" name="Rounded Rectangular Callout 15"/>
          <p:cNvSpPr/>
          <p:nvPr/>
        </p:nvSpPr>
        <p:spPr>
          <a:xfrm>
            <a:off x="228600" y="1656621"/>
            <a:ext cx="8534400" cy="2381979"/>
          </a:xfrm>
          <a:prstGeom prst="wedgeRoundRectCallout">
            <a:avLst>
              <a:gd name="adj1" fmla="val -33445"/>
              <a:gd name="adj2" fmla="val 60031"/>
              <a:gd name="adj3" fmla="val 16667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304800" y="1809021"/>
            <a:ext cx="8382000" cy="2305779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 smtClean="0"/>
              <a:t>Kepemilikan</a:t>
            </a:r>
            <a:r>
              <a:rPr lang="en-US" sz="2400" b="1" dirty="0" smtClean="0"/>
              <a:t> HAM (</a:t>
            </a:r>
            <a:r>
              <a:rPr lang="en-US" sz="2400" b="1" dirty="0" err="1" smtClean="0"/>
              <a:t>kebebasan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berpendapat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misalnya</a:t>
            </a:r>
            <a:r>
              <a:rPr lang="en-US" sz="2400" b="1" dirty="0" smtClean="0"/>
              <a:t>) yang </a:t>
            </a:r>
            <a:r>
              <a:rPr lang="en-US" sz="2400" b="1" dirty="0" err="1" smtClean="0"/>
              <a:t>tidak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disertai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dengan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tanggung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jawab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atas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penggunaannya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justru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menyebabkan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kemunduran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bangsa</a:t>
            </a:r>
            <a:r>
              <a:rPr lang="en-US" sz="2400" b="1" dirty="0" smtClean="0"/>
              <a:t>. </a:t>
            </a:r>
            <a:r>
              <a:rPr lang="en-US" sz="2400" b="1" dirty="0" err="1" smtClean="0"/>
              <a:t>Selain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penegakan</a:t>
            </a:r>
            <a:r>
              <a:rPr lang="en-US" sz="2400" b="1" dirty="0" smtClean="0"/>
              <a:t> HAM, </a:t>
            </a:r>
            <a:r>
              <a:rPr lang="en-US" sz="2400" b="1" dirty="0" err="1" smtClean="0"/>
              <a:t>ada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yg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lebih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penting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harus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kita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camkan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yakni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bagaimana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kita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menggunakan</a:t>
            </a:r>
            <a:r>
              <a:rPr lang="en-US" sz="2400" b="1" dirty="0" smtClean="0"/>
              <a:t> HAM </a:t>
            </a:r>
            <a:r>
              <a:rPr lang="en-US" sz="2400" b="1" dirty="0" err="1" smtClean="0"/>
              <a:t>itu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sendiri</a:t>
            </a:r>
            <a:r>
              <a:rPr lang="en-US" sz="2400" b="1" dirty="0" smtClean="0"/>
              <a:t>… </a:t>
            </a:r>
            <a:r>
              <a:rPr lang="en-US" sz="2400" b="1" dirty="0" err="1" smtClean="0"/>
              <a:t>Belajarlah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negeri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Cina</a:t>
            </a:r>
            <a:r>
              <a:rPr lang="en-US" sz="2400" b="1" dirty="0" smtClean="0"/>
              <a:t>, HAM di </a:t>
            </a:r>
            <a:r>
              <a:rPr lang="en-US" sz="2400" b="1" dirty="0" err="1" smtClean="0"/>
              <a:t>sana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terkungkung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tapi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negaranya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tetap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maju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491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36756"/>
            <a:ext cx="8153400" cy="990600"/>
          </a:xfrm>
        </p:spPr>
        <p:txBody>
          <a:bodyPr/>
          <a:lstStyle/>
          <a:p>
            <a:r>
              <a:rPr lang="en-US" sz="3600" b="1" dirty="0" err="1" smtClean="0"/>
              <a:t>Upaya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Pemajuan</a:t>
            </a:r>
            <a:r>
              <a:rPr lang="en-US" sz="3600" b="1" dirty="0" smtClean="0"/>
              <a:t> HAM </a:t>
            </a:r>
            <a:endParaRPr lang="en-US" b="1" dirty="0"/>
          </a:p>
        </p:txBody>
      </p:sp>
      <p:pic>
        <p:nvPicPr>
          <p:cNvPr id="4" name="Picture 2" descr="C:\Program Files\Microsoft Office\MEDIA\CAGCAT10\j0251301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010400" y="260556"/>
            <a:ext cx="922900" cy="846138"/>
          </a:xfrm>
          <a:prstGeom prst="rect">
            <a:avLst/>
          </a:prstGeom>
          <a:noFill/>
        </p:spPr>
      </p:pic>
      <p:pic>
        <p:nvPicPr>
          <p:cNvPr id="5" name="Picture 3" descr="C:\Program Files\Microsoft Office\MEDIA\CAGCAT10\j028603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381000"/>
            <a:ext cx="767616" cy="739775"/>
          </a:xfrm>
          <a:prstGeom prst="rect">
            <a:avLst/>
          </a:prstGeom>
          <a:noFill/>
        </p:spPr>
      </p:pic>
      <p:sp>
        <p:nvSpPr>
          <p:cNvPr id="40" name="Rectangle 39"/>
          <p:cNvSpPr/>
          <p:nvPr/>
        </p:nvSpPr>
        <p:spPr>
          <a:xfrm>
            <a:off x="76200" y="6019800"/>
            <a:ext cx="9144000" cy="762000"/>
          </a:xfrm>
          <a:prstGeom prst="rect">
            <a:avLst/>
          </a:prstGeom>
          <a:gradFill flip="none" rotWithShape="1">
            <a:gsLst>
              <a:gs pos="100000">
                <a:srgbClr val="94B6D2">
                  <a:alpha val="56000"/>
                </a:srgbClr>
              </a:gs>
              <a:gs pos="0">
                <a:schemeClr val="bg1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81120" y="6062246"/>
            <a:ext cx="11112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YULIANA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 T. S.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gency FB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5868" y="6367046"/>
            <a:ext cx="7938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Teacher 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81000" y="1578152"/>
            <a:ext cx="8004018" cy="3832048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 smtClean="0"/>
              <a:t>Periode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Tahun</a:t>
            </a:r>
            <a:r>
              <a:rPr lang="en-US" sz="2400" b="1" dirty="0" smtClean="0"/>
              <a:t> 1959 – 1966 (Hal 9)</a:t>
            </a:r>
            <a:endParaRPr lang="en-US" sz="2400" b="1" dirty="0"/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n-US" sz="2000" dirty="0" err="1" smtClean="0">
                <a:latin typeface="Berlin Sans FB" pitchFamily="34" charset="0"/>
              </a:rPr>
              <a:t>Karena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kegagalan</a:t>
            </a:r>
            <a:r>
              <a:rPr lang="en-US" sz="2000" dirty="0" smtClean="0">
                <a:latin typeface="Berlin Sans FB" pitchFamily="34" charset="0"/>
              </a:rPr>
              <a:t> system </a:t>
            </a:r>
            <a:r>
              <a:rPr lang="en-US" sz="2000" dirty="0" err="1" smtClean="0">
                <a:latin typeface="Berlin Sans FB" pitchFamily="34" charset="0"/>
              </a:rPr>
              <a:t>demokrasi</a:t>
            </a:r>
            <a:r>
              <a:rPr lang="en-US" sz="2000" dirty="0" smtClean="0">
                <a:latin typeface="Berlin Sans FB" pitchFamily="34" charset="0"/>
              </a:rPr>
              <a:t> liberal (</a:t>
            </a:r>
            <a:r>
              <a:rPr lang="en-US" sz="2000" dirty="0" err="1" smtClean="0">
                <a:latin typeface="Berlin Sans FB" pitchFamily="34" charset="0"/>
              </a:rPr>
              <a:t>lebih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tepatnya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rakyat</a:t>
            </a:r>
            <a:r>
              <a:rPr lang="en-US" sz="2000" dirty="0" smtClean="0">
                <a:latin typeface="Berlin Sans FB" pitchFamily="34" charset="0"/>
              </a:rPr>
              <a:t> Indonesia </a:t>
            </a:r>
            <a:r>
              <a:rPr lang="en-US" sz="2000" dirty="0" err="1" smtClean="0">
                <a:latin typeface="Berlin Sans FB" pitchFamily="34" charset="0"/>
              </a:rPr>
              <a:t>tidak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siap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menerima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kebebasan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yg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melimpah</a:t>
            </a:r>
            <a:r>
              <a:rPr lang="en-US" sz="2000" dirty="0" smtClean="0">
                <a:latin typeface="Berlin Sans FB" pitchFamily="34" charset="0"/>
              </a:rPr>
              <a:t>), </a:t>
            </a:r>
            <a:r>
              <a:rPr lang="en-US" sz="2000" dirty="0" err="1" smtClean="0">
                <a:latin typeface="Berlin Sans FB" pitchFamily="34" charset="0"/>
              </a:rPr>
              <a:t>Soekarno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membuat</a:t>
            </a:r>
            <a:r>
              <a:rPr lang="en-US" sz="2000" dirty="0" smtClean="0">
                <a:latin typeface="Berlin Sans FB" pitchFamily="34" charset="0"/>
              </a:rPr>
              <a:t> system </a:t>
            </a:r>
            <a:r>
              <a:rPr lang="en-US" sz="2000" dirty="0" err="1" smtClean="0">
                <a:latin typeface="Berlin Sans FB" pitchFamily="34" charset="0"/>
              </a:rPr>
              <a:t>pemerintahan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demokrasi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terpimpin</a:t>
            </a:r>
            <a:r>
              <a:rPr lang="en-US" sz="2000" dirty="0" smtClean="0">
                <a:latin typeface="Berlin Sans FB" pitchFamily="34" charset="0"/>
              </a:rPr>
              <a:t> (di </a:t>
            </a:r>
            <a:r>
              <a:rPr lang="en-US" sz="2000" dirty="0" err="1" smtClean="0">
                <a:latin typeface="Berlin Sans FB" pitchFamily="34" charset="0"/>
              </a:rPr>
              <a:t>mana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Soekarno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ditetapkan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sebagai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pemimpin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tunggal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dan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presiden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seumur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hidup</a:t>
            </a:r>
            <a:r>
              <a:rPr lang="en-US" sz="2000" dirty="0" smtClean="0">
                <a:latin typeface="Berlin Sans FB" pitchFamily="34" charset="0"/>
              </a:rPr>
              <a:t>). Di </a:t>
            </a:r>
            <a:r>
              <a:rPr lang="en-US" sz="2000" dirty="0" err="1" smtClean="0">
                <a:latin typeface="Berlin Sans FB" pitchFamily="34" charset="0"/>
              </a:rPr>
              <a:t>sini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muncul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banyak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penolakan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dari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berbagai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pihak</a:t>
            </a:r>
            <a:r>
              <a:rPr lang="en-US" sz="2000" dirty="0">
                <a:latin typeface="Berlin Sans FB" pitchFamily="34" charset="0"/>
              </a:rPr>
              <a:t>.</a:t>
            </a:r>
            <a:r>
              <a:rPr lang="en-US" sz="2000" dirty="0" smtClean="0">
                <a:latin typeface="Berlin Sans FB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n-US" sz="2000" dirty="0" err="1" smtClean="0">
                <a:latin typeface="Berlin Sans FB" pitchFamily="34" charset="0"/>
              </a:rPr>
              <a:t>Meskipun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sempat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bertahan</a:t>
            </a:r>
            <a:r>
              <a:rPr lang="en-US" sz="2000" dirty="0" smtClean="0">
                <a:latin typeface="Berlin Sans FB" pitchFamily="34" charset="0"/>
              </a:rPr>
              <a:t> 7 </a:t>
            </a:r>
            <a:r>
              <a:rPr lang="en-US" sz="2000" dirty="0" err="1" smtClean="0">
                <a:latin typeface="Berlin Sans FB" pitchFamily="34" charset="0"/>
              </a:rPr>
              <a:t>tahun</a:t>
            </a:r>
            <a:r>
              <a:rPr lang="en-US" sz="2000" dirty="0" smtClean="0">
                <a:latin typeface="Berlin Sans FB" pitchFamily="34" charset="0"/>
              </a:rPr>
              <a:t>, </a:t>
            </a:r>
            <a:r>
              <a:rPr lang="en-US" sz="2000" dirty="0" err="1" smtClean="0">
                <a:latin typeface="Berlin Sans FB" pitchFamily="34" charset="0"/>
              </a:rPr>
              <a:t>pada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akhirnya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kudeta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Soeharto</a:t>
            </a:r>
            <a:r>
              <a:rPr lang="en-US" sz="2000" dirty="0" smtClean="0">
                <a:latin typeface="Berlin Sans FB" pitchFamily="34" charset="0"/>
              </a:rPr>
              <a:t> (</a:t>
            </a:r>
            <a:r>
              <a:rPr lang="en-US" sz="2000" dirty="0" err="1" smtClean="0">
                <a:latin typeface="Berlin Sans FB" pitchFamily="34" charset="0"/>
              </a:rPr>
              <a:t>melalui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kedok</a:t>
            </a:r>
            <a:r>
              <a:rPr lang="en-US" sz="2000" dirty="0" smtClean="0">
                <a:latin typeface="Berlin Sans FB" pitchFamily="34" charset="0"/>
              </a:rPr>
              <a:t> G30S-PKI) </a:t>
            </a:r>
            <a:r>
              <a:rPr lang="en-US" sz="2000" dirty="0" err="1" smtClean="0">
                <a:latin typeface="Berlin Sans FB" pitchFamily="34" charset="0"/>
              </a:rPr>
              <a:t>mengakhiri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kepemimpinan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Soekarno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46644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36756"/>
            <a:ext cx="8153400" cy="990600"/>
          </a:xfrm>
        </p:spPr>
        <p:txBody>
          <a:bodyPr/>
          <a:lstStyle/>
          <a:p>
            <a:r>
              <a:rPr lang="en-US" sz="3600" b="1" dirty="0" err="1" smtClean="0"/>
              <a:t>Upaya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Pemajuan</a:t>
            </a:r>
            <a:r>
              <a:rPr lang="en-US" sz="3600" b="1" dirty="0" smtClean="0"/>
              <a:t> HAM </a:t>
            </a:r>
            <a:endParaRPr lang="en-US" b="1" dirty="0"/>
          </a:p>
        </p:txBody>
      </p:sp>
      <p:pic>
        <p:nvPicPr>
          <p:cNvPr id="4" name="Picture 2" descr="C:\Program Files\Microsoft Office\MEDIA\CAGCAT10\j0251301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010400" y="260556"/>
            <a:ext cx="922900" cy="846138"/>
          </a:xfrm>
          <a:prstGeom prst="rect">
            <a:avLst/>
          </a:prstGeom>
          <a:noFill/>
        </p:spPr>
      </p:pic>
      <p:pic>
        <p:nvPicPr>
          <p:cNvPr id="5" name="Picture 3" descr="C:\Program Files\Microsoft Office\MEDIA\CAGCAT10\j028603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381000"/>
            <a:ext cx="767616" cy="739775"/>
          </a:xfrm>
          <a:prstGeom prst="rect">
            <a:avLst/>
          </a:prstGeom>
          <a:noFill/>
        </p:spPr>
      </p:pic>
      <p:sp>
        <p:nvSpPr>
          <p:cNvPr id="40" name="Rectangle 39"/>
          <p:cNvSpPr/>
          <p:nvPr/>
        </p:nvSpPr>
        <p:spPr>
          <a:xfrm>
            <a:off x="76200" y="6019800"/>
            <a:ext cx="9144000" cy="762000"/>
          </a:xfrm>
          <a:prstGeom prst="rect">
            <a:avLst/>
          </a:prstGeom>
          <a:gradFill flip="none" rotWithShape="1">
            <a:gsLst>
              <a:gs pos="100000">
                <a:srgbClr val="94B6D2">
                  <a:alpha val="56000"/>
                </a:srgbClr>
              </a:gs>
              <a:gs pos="0">
                <a:schemeClr val="bg1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81120" y="6062246"/>
            <a:ext cx="11112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YULIANA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 T. S.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gency FB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5868" y="6367046"/>
            <a:ext cx="7938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Teacher 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81000" y="1578152"/>
            <a:ext cx="8004018" cy="410309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 smtClean="0"/>
              <a:t>Periode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Tahun</a:t>
            </a:r>
            <a:r>
              <a:rPr lang="en-US" sz="2400" b="1" dirty="0" smtClean="0"/>
              <a:t> 1966 – 1998 (Hal 10)</a:t>
            </a:r>
            <a:endParaRPr lang="en-US" sz="2400" b="1" dirty="0"/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n-US" sz="2000" dirty="0" err="1" smtClean="0">
                <a:latin typeface="Berlin Sans FB" pitchFamily="34" charset="0"/>
              </a:rPr>
              <a:t>Pada</a:t>
            </a:r>
            <a:r>
              <a:rPr lang="en-US" sz="2000" dirty="0" smtClean="0">
                <a:latin typeface="Berlin Sans FB" pitchFamily="34" charset="0"/>
              </a:rPr>
              <a:t> era </a:t>
            </a:r>
            <a:r>
              <a:rPr lang="en-US" sz="2000" dirty="0" err="1" smtClean="0">
                <a:latin typeface="Berlin Sans FB" pitchFamily="34" charset="0"/>
              </a:rPr>
              <a:t>orde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baru</a:t>
            </a:r>
            <a:r>
              <a:rPr lang="en-US" sz="2000" dirty="0" smtClean="0">
                <a:latin typeface="Berlin Sans FB" pitchFamily="34" charset="0"/>
              </a:rPr>
              <a:t>, </a:t>
            </a:r>
            <a:r>
              <a:rPr lang="en-US" sz="2000" dirty="0" err="1" smtClean="0">
                <a:latin typeface="Berlin Sans FB" pitchFamily="34" charset="0"/>
              </a:rPr>
              <a:t>Soeharto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memberlakukan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sebuah</a:t>
            </a:r>
            <a:r>
              <a:rPr lang="en-US" sz="2000" dirty="0" smtClean="0">
                <a:latin typeface="Berlin Sans FB" pitchFamily="34" charset="0"/>
              </a:rPr>
              <a:t> system </a:t>
            </a:r>
            <a:r>
              <a:rPr lang="en-US" sz="2000" dirty="0" err="1" smtClean="0">
                <a:latin typeface="Berlin Sans FB" pitchFamily="34" charset="0"/>
              </a:rPr>
              <a:t>pemerintahan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otoriter</a:t>
            </a:r>
            <a:r>
              <a:rPr lang="en-US" sz="2000" dirty="0" smtClean="0">
                <a:latin typeface="Berlin Sans FB" pitchFamily="34" charset="0"/>
              </a:rPr>
              <a:t> yang </a:t>
            </a:r>
            <a:r>
              <a:rPr lang="en-US" sz="2000" dirty="0" err="1" smtClean="0">
                <a:latin typeface="Berlin Sans FB" pitchFamily="34" charset="0"/>
              </a:rPr>
              <a:t>memprioritaskan</a:t>
            </a:r>
            <a:r>
              <a:rPr lang="en-US" sz="2000" dirty="0" smtClean="0">
                <a:latin typeface="Berlin Sans FB" pitchFamily="34" charset="0"/>
              </a:rPr>
              <a:t> ‘</a:t>
            </a:r>
            <a:r>
              <a:rPr lang="en-US" sz="2000" dirty="0" err="1" smtClean="0">
                <a:latin typeface="Berlin Sans FB" pitchFamily="34" charset="0"/>
              </a:rPr>
              <a:t>kestabilan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politik</a:t>
            </a:r>
            <a:r>
              <a:rPr lang="en-US" sz="2000" dirty="0" smtClean="0">
                <a:latin typeface="Berlin Sans FB" pitchFamily="34" charset="0"/>
              </a:rPr>
              <a:t>’. </a:t>
            </a:r>
            <a:r>
              <a:rPr lang="en-US" sz="2000" dirty="0" err="1" smtClean="0">
                <a:latin typeface="Berlin Sans FB" pitchFamily="34" charset="0"/>
              </a:rPr>
              <a:t>Tidak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ada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pers</a:t>
            </a:r>
            <a:r>
              <a:rPr lang="en-US" sz="2000" dirty="0" smtClean="0">
                <a:latin typeface="Berlin Sans FB" pitchFamily="34" charset="0"/>
              </a:rPr>
              <a:t>, </a:t>
            </a:r>
            <a:r>
              <a:rPr lang="en-US" sz="2000" dirty="0" err="1" smtClean="0">
                <a:latin typeface="Berlin Sans FB" pitchFamily="34" charset="0"/>
              </a:rPr>
              <a:t>demonstrasi</a:t>
            </a:r>
            <a:r>
              <a:rPr lang="en-US" sz="2000" dirty="0" smtClean="0">
                <a:latin typeface="Berlin Sans FB" pitchFamily="34" charset="0"/>
              </a:rPr>
              <a:t>, </a:t>
            </a:r>
            <a:r>
              <a:rPr lang="en-US" sz="2000" dirty="0" err="1" smtClean="0">
                <a:latin typeface="Berlin Sans FB" pitchFamily="34" charset="0"/>
              </a:rPr>
              <a:t>partai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oposisi</a:t>
            </a:r>
            <a:r>
              <a:rPr lang="en-US" sz="2000" dirty="0" smtClean="0">
                <a:latin typeface="Berlin Sans FB" pitchFamily="34" charset="0"/>
              </a:rPr>
              <a:t>, </a:t>
            </a:r>
            <a:r>
              <a:rPr lang="en-US" sz="2000" dirty="0" err="1" smtClean="0">
                <a:latin typeface="Berlin Sans FB" pitchFamily="34" charset="0"/>
              </a:rPr>
              <a:t>atau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apa</a:t>
            </a:r>
            <a:r>
              <a:rPr lang="en-US" sz="2000" dirty="0" smtClean="0">
                <a:latin typeface="Berlin Sans FB" pitchFamily="34" charset="0"/>
              </a:rPr>
              <a:t> pun </a:t>
            </a:r>
            <a:r>
              <a:rPr lang="en-US" sz="2000" dirty="0" err="1" smtClean="0">
                <a:latin typeface="Berlin Sans FB" pitchFamily="34" charset="0"/>
              </a:rPr>
              <a:t>yg</a:t>
            </a:r>
            <a:r>
              <a:rPr lang="en-US" sz="2000" dirty="0" smtClean="0">
                <a:latin typeface="Berlin Sans FB" pitchFamily="34" charset="0"/>
              </a:rPr>
              <a:t> bias </a:t>
            </a:r>
            <a:r>
              <a:rPr lang="en-US" sz="2000" dirty="0" err="1" smtClean="0">
                <a:latin typeface="Berlin Sans FB" pitchFamily="34" charset="0"/>
              </a:rPr>
              <a:t>mengancam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kestabilan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politik</a:t>
            </a:r>
            <a:r>
              <a:rPr lang="en-US" sz="2000" dirty="0" smtClean="0">
                <a:latin typeface="Berlin Sans FB" pitchFamily="34" charset="0"/>
              </a:rPr>
              <a:t>. </a:t>
            </a:r>
            <a:r>
              <a:rPr lang="en-US" sz="2000" dirty="0" err="1" smtClean="0">
                <a:latin typeface="Berlin Sans FB" pitchFamily="34" charset="0"/>
              </a:rPr>
              <a:t>Hasilnya</a:t>
            </a:r>
            <a:r>
              <a:rPr lang="en-US" sz="2000" dirty="0" smtClean="0">
                <a:latin typeface="Berlin Sans FB" pitchFamily="34" charset="0"/>
              </a:rPr>
              <a:t>, </a:t>
            </a:r>
            <a:r>
              <a:rPr lang="en-US" sz="2000" dirty="0" err="1" smtClean="0">
                <a:latin typeface="Berlin Sans FB" pitchFamily="34" charset="0"/>
              </a:rPr>
              <a:t>pertumbuhan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ekonomi</a:t>
            </a:r>
            <a:r>
              <a:rPr lang="en-US" sz="2000" dirty="0" smtClean="0">
                <a:latin typeface="Berlin Sans FB" pitchFamily="34" charset="0"/>
              </a:rPr>
              <a:t> yang </a:t>
            </a:r>
            <a:r>
              <a:rPr lang="en-US" sz="2000" dirty="0" err="1" smtClean="0">
                <a:latin typeface="Berlin Sans FB" pitchFamily="34" charset="0"/>
              </a:rPr>
              <a:t>pesat</a:t>
            </a:r>
            <a:r>
              <a:rPr lang="en-US" sz="2000" dirty="0" smtClean="0">
                <a:latin typeface="Berlin Sans FB" pitchFamily="34" charset="0"/>
              </a:rPr>
              <a:t> yang </a:t>
            </a:r>
            <a:r>
              <a:rPr lang="en-US" sz="2000" dirty="0" err="1" smtClean="0">
                <a:latin typeface="Berlin Sans FB" pitchFamily="34" charset="0"/>
              </a:rPr>
              <a:t>mencengangkan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banyak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pihak</a:t>
            </a:r>
            <a:r>
              <a:rPr lang="en-US" sz="2000" dirty="0" smtClean="0">
                <a:latin typeface="Berlin Sans FB" pitchFamily="34" charset="0"/>
              </a:rPr>
              <a:t> (</a:t>
            </a:r>
            <a:r>
              <a:rPr lang="en-US" sz="2000" dirty="0" err="1" smtClean="0">
                <a:latin typeface="Berlin Sans FB" pitchFamily="34" charset="0"/>
              </a:rPr>
              <a:t>kita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pernah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disebut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sbg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macan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asia</a:t>
            </a:r>
            <a:r>
              <a:rPr lang="en-US" sz="2000" dirty="0" smtClean="0">
                <a:latin typeface="Berlin Sans FB" pitchFamily="34" charset="0"/>
              </a:rPr>
              <a:t> btw)… </a:t>
            </a:r>
            <a:r>
              <a:rPr lang="en-US" sz="2000" dirty="0" err="1" smtClean="0">
                <a:latin typeface="Berlin Sans FB" pitchFamily="34" charset="0"/>
              </a:rPr>
              <a:t>tapi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itu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semua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hanyalah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penampilan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dari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luar</a:t>
            </a:r>
            <a:endParaRPr lang="en-US" sz="2000" dirty="0">
              <a:latin typeface="Berlin Sans FB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39098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36756"/>
            <a:ext cx="8153400" cy="990600"/>
          </a:xfrm>
        </p:spPr>
        <p:txBody>
          <a:bodyPr/>
          <a:lstStyle/>
          <a:p>
            <a:r>
              <a:rPr lang="en-US" sz="3600" b="1" dirty="0" err="1" smtClean="0"/>
              <a:t>Upaya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Pemajuan</a:t>
            </a:r>
            <a:r>
              <a:rPr lang="en-US" sz="3600" b="1" dirty="0" smtClean="0"/>
              <a:t> HAM </a:t>
            </a:r>
            <a:endParaRPr lang="en-US" b="1" dirty="0"/>
          </a:p>
        </p:txBody>
      </p:sp>
      <p:pic>
        <p:nvPicPr>
          <p:cNvPr id="4" name="Picture 2" descr="C:\Program Files\Microsoft Office\MEDIA\CAGCAT10\j0251301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010400" y="260556"/>
            <a:ext cx="922900" cy="846138"/>
          </a:xfrm>
          <a:prstGeom prst="rect">
            <a:avLst/>
          </a:prstGeom>
          <a:noFill/>
        </p:spPr>
      </p:pic>
      <p:pic>
        <p:nvPicPr>
          <p:cNvPr id="5" name="Picture 3" descr="C:\Program Files\Microsoft Office\MEDIA\CAGCAT10\j028603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381000"/>
            <a:ext cx="767616" cy="739775"/>
          </a:xfrm>
          <a:prstGeom prst="rect">
            <a:avLst/>
          </a:prstGeom>
          <a:noFill/>
        </p:spPr>
      </p:pic>
      <p:sp>
        <p:nvSpPr>
          <p:cNvPr id="40" name="Rectangle 39"/>
          <p:cNvSpPr/>
          <p:nvPr/>
        </p:nvSpPr>
        <p:spPr>
          <a:xfrm>
            <a:off x="76200" y="6019800"/>
            <a:ext cx="9144000" cy="762000"/>
          </a:xfrm>
          <a:prstGeom prst="rect">
            <a:avLst/>
          </a:prstGeom>
          <a:gradFill flip="none" rotWithShape="1">
            <a:gsLst>
              <a:gs pos="100000">
                <a:srgbClr val="94B6D2">
                  <a:alpha val="56000"/>
                </a:srgbClr>
              </a:gs>
              <a:gs pos="0">
                <a:schemeClr val="bg1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81120" y="6062246"/>
            <a:ext cx="11112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YULIANA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 T. S.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gency FB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5868" y="6367046"/>
            <a:ext cx="7938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Teacher 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81000" y="1578152"/>
            <a:ext cx="8004018" cy="4103094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 smtClean="0"/>
              <a:t>Periode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Tahun</a:t>
            </a:r>
            <a:r>
              <a:rPr lang="en-US" sz="2400" b="1" dirty="0" smtClean="0"/>
              <a:t> 1966 – 1998 (Hal 10)</a:t>
            </a:r>
            <a:endParaRPr lang="en-US" sz="2400" b="1" dirty="0"/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n-US" sz="2000" dirty="0" err="1" smtClean="0">
                <a:latin typeface="Berlin Sans FB" pitchFamily="34" charset="0"/>
              </a:rPr>
              <a:t>Kedok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pertumbuhan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ekonomi</a:t>
            </a:r>
            <a:r>
              <a:rPr lang="en-US" sz="2000" dirty="0" smtClean="0">
                <a:latin typeface="Berlin Sans FB" pitchFamily="34" charset="0"/>
              </a:rPr>
              <a:t> yang </a:t>
            </a:r>
            <a:r>
              <a:rPr lang="en-US" sz="2000" dirty="0" err="1" smtClean="0">
                <a:latin typeface="Berlin Sans FB" pitchFamily="34" charset="0"/>
              </a:rPr>
              <a:t>mencengangkan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itu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pada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akhirnya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runtuh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pada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tahun</a:t>
            </a:r>
            <a:r>
              <a:rPr lang="en-US" sz="2000" dirty="0" smtClean="0">
                <a:latin typeface="Berlin Sans FB" pitchFamily="34" charset="0"/>
              </a:rPr>
              <a:t> 1998 </a:t>
            </a:r>
            <a:r>
              <a:rPr lang="en-US" sz="2000" dirty="0" err="1" smtClean="0">
                <a:latin typeface="Berlin Sans FB" pitchFamily="34" charset="0"/>
              </a:rPr>
              <a:t>ketika</a:t>
            </a:r>
            <a:r>
              <a:rPr lang="en-US" sz="2000" dirty="0" smtClean="0">
                <a:latin typeface="Berlin Sans FB" pitchFamily="34" charset="0"/>
              </a:rPr>
              <a:t> Indonesia </a:t>
            </a:r>
            <a:r>
              <a:rPr lang="en-US" sz="2000" dirty="0" err="1" smtClean="0">
                <a:latin typeface="Berlin Sans FB" pitchFamily="34" charset="0"/>
              </a:rPr>
              <a:t>diguncang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krisis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moneter</a:t>
            </a:r>
            <a:r>
              <a:rPr lang="en-US" sz="2000" dirty="0" smtClean="0">
                <a:latin typeface="Berlin Sans FB" pitchFamily="34" charset="0"/>
              </a:rPr>
              <a:t>. </a:t>
            </a:r>
            <a:r>
              <a:rPr lang="en-US" sz="2000" dirty="0" err="1" smtClean="0">
                <a:latin typeface="Berlin Sans FB" pitchFamily="34" charset="0"/>
              </a:rPr>
              <a:t>Terkuak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bagaimana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korupnya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pemerintah</a:t>
            </a:r>
            <a:r>
              <a:rPr lang="en-US" sz="2000" dirty="0" smtClean="0">
                <a:latin typeface="Berlin Sans FB" pitchFamily="34" charset="0"/>
              </a:rPr>
              <a:t> Indonesia, </a:t>
            </a:r>
            <a:r>
              <a:rPr lang="en-US" sz="2000" dirty="0" err="1" smtClean="0">
                <a:latin typeface="Berlin Sans FB" pitchFamily="34" charset="0"/>
              </a:rPr>
              <a:t>khususnya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kroni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Soeharto</a:t>
            </a:r>
            <a:r>
              <a:rPr lang="en-US" sz="2000" dirty="0" smtClean="0">
                <a:latin typeface="Berlin Sans FB" pitchFamily="34" charset="0"/>
              </a:rPr>
              <a:t>, </a:t>
            </a:r>
            <a:r>
              <a:rPr lang="en-US" sz="2000" dirty="0" err="1" smtClean="0">
                <a:latin typeface="Berlin Sans FB" pitchFamily="34" charset="0"/>
              </a:rPr>
              <a:t>dan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bagaimana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rapuhnya</a:t>
            </a:r>
            <a:r>
              <a:rPr lang="en-US" sz="2000" dirty="0" smtClean="0">
                <a:latin typeface="Berlin Sans FB" pitchFamily="34" charset="0"/>
              </a:rPr>
              <a:t> system </a:t>
            </a:r>
            <a:r>
              <a:rPr lang="en-US" sz="2000" dirty="0" err="1" smtClean="0">
                <a:latin typeface="Berlin Sans FB" pitchFamily="34" charset="0"/>
              </a:rPr>
              <a:t>keuangan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kita</a:t>
            </a:r>
            <a:r>
              <a:rPr lang="en-US" sz="2000" dirty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waktu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itu</a:t>
            </a:r>
            <a:r>
              <a:rPr lang="en-US" sz="2000" dirty="0" smtClean="0">
                <a:latin typeface="Berlin Sans FB" pitchFamily="34" charset="0"/>
              </a:rPr>
              <a:t>. </a:t>
            </a:r>
            <a:r>
              <a:rPr lang="en-US" sz="2000" dirty="0" err="1" smtClean="0">
                <a:latin typeface="Berlin Sans FB" pitchFamily="34" charset="0"/>
              </a:rPr>
              <a:t>Kehancuran</a:t>
            </a:r>
            <a:r>
              <a:rPr lang="en-US" sz="2000" dirty="0" smtClean="0">
                <a:latin typeface="Berlin Sans FB" pitchFamily="34" charset="0"/>
              </a:rPr>
              <a:t> Indonesia </a:t>
            </a:r>
            <a:r>
              <a:rPr lang="en-US" sz="2000" dirty="0" err="1" smtClean="0">
                <a:latin typeface="Berlin Sans FB" pitchFamily="34" charset="0"/>
              </a:rPr>
              <a:t>waktu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itu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adalah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fakta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bagaimana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berbahayanya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korupsi</a:t>
            </a:r>
            <a:r>
              <a:rPr lang="en-US" sz="2000" dirty="0" smtClean="0">
                <a:latin typeface="Berlin Sans FB" pitchFamily="34" charset="0"/>
              </a:rPr>
              <a:t> yang </a:t>
            </a:r>
            <a:r>
              <a:rPr lang="en-US" sz="2000" dirty="0" err="1" smtClean="0">
                <a:latin typeface="Berlin Sans FB" pitchFamily="34" charset="0"/>
              </a:rPr>
              <a:t>dibiarkan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hidup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merajalela</a:t>
            </a:r>
            <a:r>
              <a:rPr lang="en-US" sz="2000" dirty="0" smtClean="0">
                <a:latin typeface="Berlin Sans FB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n-US" sz="2000" dirty="0" err="1" smtClean="0">
                <a:latin typeface="Berlin Sans FB" pitchFamily="34" charset="0"/>
              </a:rPr>
              <a:t>Anda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bisa</a:t>
            </a:r>
            <a:r>
              <a:rPr lang="en-US" sz="2000" dirty="0" smtClean="0">
                <a:latin typeface="Berlin Sans FB" pitchFamily="34" charset="0"/>
              </a:rPr>
              <a:t> Tanya guru </a:t>
            </a:r>
            <a:r>
              <a:rPr lang="en-US" sz="2000" dirty="0" err="1" smtClean="0">
                <a:latin typeface="Berlin Sans FB" pitchFamily="34" charset="0"/>
              </a:rPr>
              <a:t>atau</a:t>
            </a:r>
            <a:r>
              <a:rPr lang="en-US" sz="2000" dirty="0" smtClean="0">
                <a:latin typeface="Berlin Sans FB" pitchFamily="34" charset="0"/>
              </a:rPr>
              <a:t> orang </a:t>
            </a:r>
            <a:r>
              <a:rPr lang="en-US" sz="2000" dirty="0" err="1" smtClean="0">
                <a:latin typeface="Berlin Sans FB" pitchFamily="34" charset="0"/>
              </a:rPr>
              <a:t>tua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anda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bagaimana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kondisi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zaman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orde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baru</a:t>
            </a:r>
            <a:r>
              <a:rPr lang="en-US" sz="2000" dirty="0" smtClean="0">
                <a:latin typeface="Berlin Sans FB" pitchFamily="34" charset="0"/>
              </a:rPr>
              <a:t>…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71988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36756"/>
            <a:ext cx="8153400" cy="990600"/>
          </a:xfrm>
        </p:spPr>
        <p:txBody>
          <a:bodyPr/>
          <a:lstStyle/>
          <a:p>
            <a:r>
              <a:rPr lang="en-US" sz="3600" b="1" dirty="0" err="1" smtClean="0"/>
              <a:t>Upaya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Pemajuan</a:t>
            </a:r>
            <a:r>
              <a:rPr lang="en-US" sz="3600" b="1" dirty="0" smtClean="0"/>
              <a:t> HAM </a:t>
            </a:r>
            <a:endParaRPr lang="en-US" b="1" dirty="0"/>
          </a:p>
        </p:txBody>
      </p:sp>
      <p:pic>
        <p:nvPicPr>
          <p:cNvPr id="4" name="Picture 2" descr="C:\Program Files\Microsoft Office\MEDIA\CAGCAT10\j0251301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010400" y="260556"/>
            <a:ext cx="922900" cy="846138"/>
          </a:xfrm>
          <a:prstGeom prst="rect">
            <a:avLst/>
          </a:prstGeom>
          <a:noFill/>
        </p:spPr>
      </p:pic>
      <p:pic>
        <p:nvPicPr>
          <p:cNvPr id="5" name="Picture 3" descr="C:\Program Files\Microsoft Office\MEDIA\CAGCAT10\j028603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381000"/>
            <a:ext cx="767616" cy="739775"/>
          </a:xfrm>
          <a:prstGeom prst="rect">
            <a:avLst/>
          </a:prstGeom>
          <a:noFill/>
        </p:spPr>
      </p:pic>
      <p:sp>
        <p:nvSpPr>
          <p:cNvPr id="40" name="Rectangle 39"/>
          <p:cNvSpPr/>
          <p:nvPr/>
        </p:nvSpPr>
        <p:spPr>
          <a:xfrm>
            <a:off x="76200" y="6019800"/>
            <a:ext cx="9144000" cy="762000"/>
          </a:xfrm>
          <a:prstGeom prst="rect">
            <a:avLst/>
          </a:prstGeom>
          <a:gradFill flip="none" rotWithShape="1">
            <a:gsLst>
              <a:gs pos="100000">
                <a:srgbClr val="94B6D2">
                  <a:alpha val="56000"/>
                </a:srgbClr>
              </a:gs>
              <a:gs pos="0">
                <a:schemeClr val="bg1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81120" y="6062246"/>
            <a:ext cx="11112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YULIANA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 T. S.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gency FB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5868" y="6367046"/>
            <a:ext cx="7938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Teacher 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81000" y="1578152"/>
            <a:ext cx="8004018" cy="410309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 smtClean="0"/>
              <a:t>Periode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Tahun</a:t>
            </a:r>
            <a:r>
              <a:rPr lang="en-US" sz="2400" b="1" dirty="0" smtClean="0"/>
              <a:t> 1998 – </a:t>
            </a:r>
            <a:r>
              <a:rPr lang="en-US" sz="2400" b="1" dirty="0" err="1" smtClean="0"/>
              <a:t>sekarang</a:t>
            </a:r>
            <a:r>
              <a:rPr lang="en-US" sz="2400" b="1" dirty="0" smtClean="0"/>
              <a:t> (Hal 11)</a:t>
            </a:r>
            <a:endParaRPr lang="en-US" sz="2400" b="1" dirty="0"/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n-US" sz="2000" dirty="0" err="1" smtClean="0">
                <a:latin typeface="Berlin Sans FB" pitchFamily="34" charset="0"/>
              </a:rPr>
              <a:t>Sepeninggal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rezim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Soeharto</a:t>
            </a:r>
            <a:r>
              <a:rPr lang="en-US" sz="2000" dirty="0" smtClean="0">
                <a:latin typeface="Berlin Sans FB" pitchFamily="34" charset="0"/>
              </a:rPr>
              <a:t>, </a:t>
            </a:r>
            <a:r>
              <a:rPr lang="en-US" sz="2000" dirty="0" err="1" smtClean="0">
                <a:latin typeface="Berlin Sans FB" pitchFamily="34" charset="0"/>
              </a:rPr>
              <a:t>pemerintah</a:t>
            </a:r>
            <a:r>
              <a:rPr lang="en-US" sz="2000" dirty="0" smtClean="0">
                <a:latin typeface="Berlin Sans FB" pitchFamily="34" charset="0"/>
              </a:rPr>
              <a:t> yang </a:t>
            </a:r>
            <a:r>
              <a:rPr lang="en-US" sz="2000" dirty="0" err="1" smtClean="0">
                <a:latin typeface="Berlin Sans FB" pitchFamily="34" charset="0"/>
              </a:rPr>
              <a:t>baru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nampak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sulit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meninggalkan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tradisi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korupsi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orde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baru</a:t>
            </a:r>
            <a:r>
              <a:rPr lang="en-US" sz="2000" dirty="0" smtClean="0">
                <a:latin typeface="Berlin Sans FB" pitchFamily="34" charset="0"/>
              </a:rPr>
              <a:t>. </a:t>
            </a:r>
            <a:r>
              <a:rPr lang="en-US" sz="2000" dirty="0" err="1" smtClean="0">
                <a:latin typeface="Berlin Sans FB" pitchFamily="34" charset="0"/>
              </a:rPr>
              <a:t>Namun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berbagai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upaya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telah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dilakukan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untuk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mengatasi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hal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tersebut</a:t>
            </a:r>
            <a:r>
              <a:rPr lang="en-US" sz="2000" dirty="0" smtClean="0">
                <a:latin typeface="Berlin Sans FB" pitchFamily="34" charset="0"/>
              </a:rPr>
              <a:t>, </a:t>
            </a:r>
            <a:r>
              <a:rPr lang="en-US" sz="2000" dirty="0" err="1" smtClean="0">
                <a:latin typeface="Berlin Sans FB" pitchFamily="34" charset="0"/>
              </a:rPr>
              <a:t>pembangkitan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kekuatan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pers</a:t>
            </a:r>
            <a:r>
              <a:rPr lang="en-US" sz="2000" dirty="0" smtClean="0">
                <a:latin typeface="Berlin Sans FB" pitchFamily="34" charset="0"/>
              </a:rPr>
              <a:t>, </a:t>
            </a:r>
            <a:r>
              <a:rPr lang="en-US" sz="2000" dirty="0" err="1" smtClean="0">
                <a:latin typeface="Berlin Sans FB" pitchFamily="34" charset="0"/>
              </a:rPr>
              <a:t>pembentukan</a:t>
            </a:r>
            <a:r>
              <a:rPr lang="en-US" sz="2000" dirty="0" smtClean="0">
                <a:latin typeface="Berlin Sans FB" pitchFamily="34" charset="0"/>
              </a:rPr>
              <a:t> KPK, LSM, LBH , </a:t>
            </a:r>
            <a:r>
              <a:rPr lang="en-US" sz="2000" dirty="0" err="1" smtClean="0">
                <a:latin typeface="Berlin Sans FB" pitchFamily="34" charset="0"/>
              </a:rPr>
              <a:t>dan</a:t>
            </a:r>
            <a:r>
              <a:rPr lang="en-US" sz="2000" dirty="0" smtClean="0">
                <a:latin typeface="Berlin Sans FB" pitchFamily="34" charset="0"/>
              </a:rPr>
              <a:t> lain2…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n-US" sz="2000" dirty="0" err="1" smtClean="0">
                <a:latin typeface="Berlin Sans FB" pitchFamily="34" charset="0"/>
              </a:rPr>
              <a:t>Anda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sudah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lahir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dan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sudah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merasakan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bagaimana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rasanya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hidup</a:t>
            </a:r>
            <a:r>
              <a:rPr lang="en-US" sz="2000" dirty="0" smtClean="0">
                <a:latin typeface="Berlin Sans FB" pitchFamily="34" charset="0"/>
              </a:rPr>
              <a:t> di era </a:t>
            </a:r>
            <a:r>
              <a:rPr lang="en-US" sz="2000" dirty="0" err="1" smtClean="0">
                <a:latin typeface="Berlin Sans FB" pitchFamily="34" charset="0"/>
              </a:rPr>
              <a:t>sekarang</a:t>
            </a:r>
            <a:r>
              <a:rPr lang="en-US" sz="2000" dirty="0" smtClean="0">
                <a:latin typeface="Berlin Sans FB" pitchFamily="34" charset="0"/>
              </a:rPr>
              <a:t>. </a:t>
            </a:r>
            <a:r>
              <a:rPr lang="en-US" sz="2000" dirty="0" err="1" smtClean="0">
                <a:latin typeface="Berlin Sans FB" pitchFamily="34" charset="0"/>
              </a:rPr>
              <a:t>Bagaimana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menurut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anda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86529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36756"/>
            <a:ext cx="8153400" cy="990600"/>
          </a:xfrm>
        </p:spPr>
        <p:txBody>
          <a:bodyPr/>
          <a:lstStyle/>
          <a:p>
            <a:r>
              <a:rPr lang="en-US" sz="3600" b="1" dirty="0" err="1" smtClean="0"/>
              <a:t>Dasar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Hukum</a:t>
            </a:r>
            <a:r>
              <a:rPr lang="en-US" sz="3600" b="1" dirty="0" smtClean="0"/>
              <a:t> HAM </a:t>
            </a:r>
            <a:endParaRPr lang="en-US" b="1" dirty="0"/>
          </a:p>
        </p:txBody>
      </p:sp>
      <p:pic>
        <p:nvPicPr>
          <p:cNvPr id="4" name="Picture 2" descr="C:\Program Files\Microsoft Office\MEDIA\CAGCAT10\j0251301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010400" y="260556"/>
            <a:ext cx="922900" cy="846138"/>
          </a:xfrm>
          <a:prstGeom prst="rect">
            <a:avLst/>
          </a:prstGeom>
          <a:noFill/>
        </p:spPr>
      </p:pic>
      <p:pic>
        <p:nvPicPr>
          <p:cNvPr id="5" name="Picture 3" descr="C:\Program Files\Microsoft Office\MEDIA\CAGCAT10\j028603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381000"/>
            <a:ext cx="767616" cy="739775"/>
          </a:xfrm>
          <a:prstGeom prst="rect">
            <a:avLst/>
          </a:prstGeom>
          <a:noFill/>
        </p:spPr>
      </p:pic>
      <p:sp>
        <p:nvSpPr>
          <p:cNvPr id="40" name="Rectangle 39"/>
          <p:cNvSpPr/>
          <p:nvPr/>
        </p:nvSpPr>
        <p:spPr>
          <a:xfrm>
            <a:off x="76200" y="6019800"/>
            <a:ext cx="9144000" cy="762000"/>
          </a:xfrm>
          <a:prstGeom prst="rect">
            <a:avLst/>
          </a:prstGeom>
          <a:gradFill flip="none" rotWithShape="1">
            <a:gsLst>
              <a:gs pos="100000">
                <a:srgbClr val="94B6D2">
                  <a:alpha val="56000"/>
                </a:srgbClr>
              </a:gs>
              <a:gs pos="0">
                <a:schemeClr val="bg1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81120" y="6062246"/>
            <a:ext cx="11112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YULIANA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 T. S.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gency FB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5868" y="6367046"/>
            <a:ext cx="7938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Teacher 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81000" y="1578152"/>
            <a:ext cx="8004018" cy="410309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 smtClean="0"/>
              <a:t>Urutan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perundang-undangan</a:t>
            </a:r>
            <a:r>
              <a:rPr lang="en-US" sz="2400" b="1" dirty="0" smtClean="0"/>
              <a:t> HAM</a:t>
            </a:r>
            <a:endParaRPr lang="en-US" sz="2400" b="1" dirty="0"/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n-US" sz="2000" dirty="0" smtClean="0">
                <a:latin typeface="Berlin Sans FB" pitchFamily="34" charset="0"/>
              </a:rPr>
              <a:t>1. UUD’45 (27 </a:t>
            </a:r>
            <a:r>
              <a:rPr lang="en-US" sz="2000" dirty="0" err="1" smtClean="0">
                <a:latin typeface="Berlin Sans FB" pitchFamily="34" charset="0"/>
              </a:rPr>
              <a:t>ayat</a:t>
            </a:r>
            <a:r>
              <a:rPr lang="en-US" sz="2000" dirty="0" smtClean="0">
                <a:latin typeface="Berlin Sans FB" pitchFamily="34" charset="0"/>
              </a:rPr>
              <a:t> 1-2; </a:t>
            </a:r>
            <a:r>
              <a:rPr lang="en-US" sz="2000" dirty="0" err="1" smtClean="0">
                <a:latin typeface="Berlin Sans FB" pitchFamily="34" charset="0"/>
              </a:rPr>
              <a:t>Pasal</a:t>
            </a:r>
            <a:r>
              <a:rPr lang="en-US" sz="2000" dirty="0" smtClean="0">
                <a:latin typeface="Berlin Sans FB" pitchFamily="34" charset="0"/>
              </a:rPr>
              <a:t> 28; 29 </a:t>
            </a:r>
            <a:r>
              <a:rPr lang="en-US" sz="2000" dirty="0" err="1" smtClean="0">
                <a:latin typeface="Berlin Sans FB" pitchFamily="34" charset="0"/>
              </a:rPr>
              <a:t>ayat</a:t>
            </a:r>
            <a:r>
              <a:rPr lang="en-US" sz="2000" dirty="0" smtClean="0">
                <a:latin typeface="Berlin Sans FB" pitchFamily="34" charset="0"/>
              </a:rPr>
              <a:t> 2)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2. TAP MPR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n-US" sz="2000" dirty="0" smtClean="0">
                <a:latin typeface="Berlin Sans FB" pitchFamily="34" charset="0"/>
              </a:rPr>
              <a:t>3. UU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4.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Keppres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dst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49033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36756"/>
            <a:ext cx="8153400" cy="990600"/>
          </a:xfrm>
        </p:spPr>
        <p:txBody>
          <a:bodyPr/>
          <a:lstStyle/>
          <a:p>
            <a:r>
              <a:rPr lang="en-US" sz="3600" b="1" dirty="0" err="1" smtClean="0"/>
              <a:t>Upaya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Pemerintah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dlm</a:t>
            </a:r>
            <a:r>
              <a:rPr lang="en-US" sz="3600" b="1" dirty="0" smtClean="0"/>
              <a:t> HAM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752600"/>
            <a:ext cx="8153400" cy="1371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Pembentukan</a:t>
            </a:r>
            <a:r>
              <a:rPr lang="en-US" sz="24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KOMNAS HAM</a:t>
            </a:r>
          </a:p>
          <a:p>
            <a:pPr marL="0" indent="0">
              <a:buNone/>
            </a:pPr>
            <a:r>
              <a:rPr lang="en-US" sz="2000" dirty="0" err="1" smtClean="0">
                <a:latin typeface="Berlin Sans FB" pitchFamily="34" charset="0"/>
              </a:rPr>
              <a:t>Dibentuk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pada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tanggal</a:t>
            </a:r>
            <a:r>
              <a:rPr lang="en-US" sz="2000" dirty="0" smtClean="0">
                <a:latin typeface="Berlin Sans FB" pitchFamily="34" charset="0"/>
              </a:rPr>
              <a:t> 7 </a:t>
            </a:r>
            <a:r>
              <a:rPr lang="en-US" sz="2000" dirty="0" err="1" smtClean="0">
                <a:latin typeface="Berlin Sans FB" pitchFamily="34" charset="0"/>
              </a:rPr>
              <a:t>Juni</a:t>
            </a:r>
            <a:r>
              <a:rPr lang="en-US" sz="2000" dirty="0" smtClean="0">
                <a:latin typeface="Berlin Sans FB" pitchFamily="34" charset="0"/>
              </a:rPr>
              <a:t> 1993, </a:t>
            </a:r>
            <a:r>
              <a:rPr lang="en-US" sz="2000" dirty="0" err="1" smtClean="0">
                <a:latin typeface="Berlin Sans FB" pitchFamily="34" charset="0"/>
              </a:rPr>
              <a:t>dengan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tugas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sbb</a:t>
            </a:r>
            <a:r>
              <a:rPr lang="en-US" sz="2000" dirty="0" smtClean="0">
                <a:latin typeface="Berlin Sans FB" pitchFamily="34" charset="0"/>
              </a:rPr>
              <a:t>:</a:t>
            </a:r>
            <a:endParaRPr lang="en-US" sz="2000" dirty="0">
              <a:latin typeface="Berlin Sans FB" pitchFamily="34" charset="0"/>
            </a:endParaRPr>
          </a:p>
        </p:txBody>
      </p:sp>
      <p:pic>
        <p:nvPicPr>
          <p:cNvPr id="4" name="Picture 2" descr="C:\Program Files\Microsoft Office\MEDIA\CAGCAT10\j0251301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010400" y="260556"/>
            <a:ext cx="922900" cy="846138"/>
          </a:xfrm>
          <a:prstGeom prst="rect">
            <a:avLst/>
          </a:prstGeom>
          <a:noFill/>
        </p:spPr>
      </p:pic>
      <p:pic>
        <p:nvPicPr>
          <p:cNvPr id="5" name="Picture 3" descr="C:\Program Files\Microsoft Office\MEDIA\CAGCAT10\j028603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381000"/>
            <a:ext cx="767616" cy="739775"/>
          </a:xfrm>
          <a:prstGeom prst="rect">
            <a:avLst/>
          </a:prstGeom>
          <a:noFill/>
        </p:spPr>
      </p:pic>
      <p:sp>
        <p:nvSpPr>
          <p:cNvPr id="40" name="Rectangle 39"/>
          <p:cNvSpPr/>
          <p:nvPr/>
        </p:nvSpPr>
        <p:spPr>
          <a:xfrm>
            <a:off x="76200" y="6019800"/>
            <a:ext cx="9144000" cy="762000"/>
          </a:xfrm>
          <a:prstGeom prst="rect">
            <a:avLst/>
          </a:prstGeom>
          <a:gradFill flip="none" rotWithShape="1">
            <a:gsLst>
              <a:gs pos="100000">
                <a:srgbClr val="94B6D2">
                  <a:alpha val="56000"/>
                </a:srgbClr>
              </a:gs>
              <a:gs pos="0">
                <a:schemeClr val="bg1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81120" y="6062246"/>
            <a:ext cx="11112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YULIANA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 T. S.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gency FB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5868" y="6367046"/>
            <a:ext cx="7938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Teacher </a:t>
            </a:r>
          </a:p>
        </p:txBody>
      </p:sp>
      <p:sp>
        <p:nvSpPr>
          <p:cNvPr id="24" name="Content Placeholder 2"/>
          <p:cNvSpPr txBox="1">
            <a:spLocks/>
          </p:cNvSpPr>
          <p:nvPr/>
        </p:nvSpPr>
        <p:spPr>
          <a:xfrm>
            <a:off x="762000" y="2667000"/>
            <a:ext cx="8153400" cy="2133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4488" marR="0" lvl="0" indent="-344488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a.	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Menyebarluaskan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wawasan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nasional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dan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internasional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terkait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HAM</a:t>
            </a:r>
            <a:endParaRPr kumimoji="0" lang="en-US" sz="20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  <a:p>
            <a:pPr marL="344488" marR="0" lvl="0" indent="-344488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b. 	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Mengkaji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berbagai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instrumen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PBB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ttg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HAM</a:t>
            </a:r>
            <a:endParaRPr kumimoji="0" lang="en-US" sz="20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  <a:p>
            <a:pPr marL="344488" marR="0" lvl="0" indent="-344488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c.	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Memantau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dan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menyelidiki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pelaksanaan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HAM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  <a:p>
            <a:pPr marL="344488" marR="0" lvl="0" indent="-344488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d.	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Mengadakan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kerja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sama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regional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utk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memajukan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HAM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76200" y="6019800"/>
            <a:ext cx="9144000" cy="762000"/>
          </a:xfrm>
          <a:prstGeom prst="rect">
            <a:avLst/>
          </a:prstGeom>
          <a:gradFill flip="none" rotWithShape="1">
            <a:gsLst>
              <a:gs pos="100000">
                <a:srgbClr val="94B6D2">
                  <a:alpha val="56000"/>
                </a:srgbClr>
              </a:gs>
              <a:gs pos="0">
                <a:schemeClr val="bg1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36756"/>
            <a:ext cx="8153400" cy="990600"/>
          </a:xfrm>
        </p:spPr>
        <p:txBody>
          <a:bodyPr/>
          <a:lstStyle/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We’ll Learn Today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Kasus2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Pelanggaran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HAM</a:t>
            </a:r>
          </a:p>
          <a:p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Perlindungan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Pemajuan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HAM</a:t>
            </a:r>
          </a:p>
          <a:p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Dasar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Hukum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HAM di Indonesia</a:t>
            </a:r>
          </a:p>
          <a:p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Upaya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Pemerintah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Menegakkan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HAM</a:t>
            </a:r>
          </a:p>
          <a:p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Partisipasi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Masyarakat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Pemajuan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Penghormatan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Penegakan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HAM di Indonesia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 descr="C:\Program Files\Microsoft Office\MEDIA\CAGCAT10\j0251301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010400" y="260556"/>
            <a:ext cx="922900" cy="846138"/>
          </a:xfrm>
          <a:prstGeom prst="rect">
            <a:avLst/>
          </a:prstGeom>
          <a:noFill/>
        </p:spPr>
      </p:pic>
      <p:pic>
        <p:nvPicPr>
          <p:cNvPr id="5" name="Picture 3" descr="C:\Program Files\Microsoft Office\MEDIA\CAGCAT10\j028603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381000"/>
            <a:ext cx="767616" cy="739775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1120" y="6062246"/>
            <a:ext cx="11112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YULIANA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 T. S.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gency FB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5868" y="6367046"/>
            <a:ext cx="7938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Teacher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36756"/>
            <a:ext cx="8153400" cy="990600"/>
          </a:xfrm>
        </p:spPr>
        <p:txBody>
          <a:bodyPr/>
          <a:lstStyle/>
          <a:p>
            <a:r>
              <a:rPr lang="en-US" sz="3600" b="1" dirty="0" err="1" smtClean="0"/>
              <a:t>Upaya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Pengakan</a:t>
            </a:r>
            <a:r>
              <a:rPr lang="en-US" sz="3600" b="1" dirty="0" smtClean="0"/>
              <a:t> HAM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752600"/>
            <a:ext cx="8153400" cy="685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Pelaku</a:t>
            </a:r>
            <a:r>
              <a:rPr lang="en-US" sz="24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b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Penegakan</a:t>
            </a:r>
            <a:r>
              <a:rPr lang="en-US" sz="24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HAM</a:t>
            </a:r>
          </a:p>
        </p:txBody>
      </p:sp>
      <p:pic>
        <p:nvPicPr>
          <p:cNvPr id="4" name="Picture 2" descr="C:\Program Files\Microsoft Office\MEDIA\CAGCAT10\j0251301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010400" y="260556"/>
            <a:ext cx="922900" cy="846138"/>
          </a:xfrm>
          <a:prstGeom prst="rect">
            <a:avLst/>
          </a:prstGeom>
          <a:noFill/>
        </p:spPr>
      </p:pic>
      <p:pic>
        <p:nvPicPr>
          <p:cNvPr id="5" name="Picture 3" descr="C:\Program Files\Microsoft Office\MEDIA\CAGCAT10\j028603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381000"/>
            <a:ext cx="767616" cy="739775"/>
          </a:xfrm>
          <a:prstGeom prst="rect">
            <a:avLst/>
          </a:prstGeom>
          <a:noFill/>
        </p:spPr>
      </p:pic>
      <p:sp>
        <p:nvSpPr>
          <p:cNvPr id="40" name="Rectangle 39"/>
          <p:cNvSpPr/>
          <p:nvPr/>
        </p:nvSpPr>
        <p:spPr>
          <a:xfrm>
            <a:off x="76200" y="6019800"/>
            <a:ext cx="9144000" cy="762000"/>
          </a:xfrm>
          <a:prstGeom prst="rect">
            <a:avLst/>
          </a:prstGeom>
          <a:gradFill flip="none" rotWithShape="1">
            <a:gsLst>
              <a:gs pos="100000">
                <a:srgbClr val="94B6D2">
                  <a:alpha val="56000"/>
                </a:srgbClr>
              </a:gs>
              <a:gs pos="0">
                <a:schemeClr val="bg1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81120" y="6062246"/>
            <a:ext cx="11112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YULIANA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 T. S.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gency FB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5868" y="6367046"/>
            <a:ext cx="7938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Teacher </a:t>
            </a:r>
          </a:p>
        </p:txBody>
      </p:sp>
      <p:sp>
        <p:nvSpPr>
          <p:cNvPr id="24" name="Content Placeholder 2"/>
          <p:cNvSpPr txBox="1">
            <a:spLocks/>
          </p:cNvSpPr>
          <p:nvPr/>
        </p:nvSpPr>
        <p:spPr>
          <a:xfrm>
            <a:off x="762000" y="2362200"/>
            <a:ext cx="8153400" cy="3352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4488" marR="0" lvl="0" indent="-344488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a.	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Masyarakat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(UU no 39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tahun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1999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pasal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100-104)</a:t>
            </a:r>
            <a:endParaRPr kumimoji="0" lang="en-US" sz="20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  <a:p>
            <a:pPr marL="344488" marR="0" lvl="0" indent="-344488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b. 	KOMNAS HAM</a:t>
            </a:r>
            <a:endParaRPr kumimoji="0" lang="en-US" sz="20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  <a:p>
            <a:pPr marL="344488" marR="0" lvl="0" indent="-344488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c.	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Jaksa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Agung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  <a:p>
            <a:pPr marL="344488" marR="0" lvl="0" indent="-344488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d.	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Pengadilan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HAM </a:t>
            </a:r>
          </a:p>
        </p:txBody>
      </p:sp>
      <p:pic>
        <p:nvPicPr>
          <p:cNvPr id="10" name="Picture 9" descr="2009419Komnas-HAM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5200" y="3276600"/>
            <a:ext cx="4762500" cy="228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36756"/>
            <a:ext cx="8153400" cy="990600"/>
          </a:xfrm>
        </p:spPr>
        <p:txBody>
          <a:bodyPr/>
          <a:lstStyle/>
          <a:p>
            <a:r>
              <a:rPr lang="en-US" sz="3600" b="1" dirty="0" err="1" smtClean="0"/>
              <a:t>Hambatan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Pemajuan</a:t>
            </a:r>
            <a:r>
              <a:rPr lang="en-US" sz="3600" b="1" dirty="0" smtClean="0"/>
              <a:t> HAM</a:t>
            </a:r>
            <a:endParaRPr lang="en-US" b="1" dirty="0"/>
          </a:p>
        </p:txBody>
      </p:sp>
      <p:pic>
        <p:nvPicPr>
          <p:cNvPr id="4" name="Picture 2" descr="C:\Program Files\Microsoft Office\MEDIA\CAGCAT10\j0251301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010400" y="260556"/>
            <a:ext cx="922900" cy="846138"/>
          </a:xfrm>
          <a:prstGeom prst="rect">
            <a:avLst/>
          </a:prstGeom>
          <a:noFill/>
        </p:spPr>
      </p:pic>
      <p:pic>
        <p:nvPicPr>
          <p:cNvPr id="5" name="Picture 3" descr="C:\Program Files\Microsoft Office\MEDIA\CAGCAT10\j028603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381000"/>
            <a:ext cx="767616" cy="739775"/>
          </a:xfrm>
          <a:prstGeom prst="rect">
            <a:avLst/>
          </a:prstGeom>
          <a:noFill/>
        </p:spPr>
      </p:pic>
      <p:sp>
        <p:nvSpPr>
          <p:cNvPr id="40" name="Rectangle 39"/>
          <p:cNvSpPr/>
          <p:nvPr/>
        </p:nvSpPr>
        <p:spPr>
          <a:xfrm>
            <a:off x="76200" y="6019800"/>
            <a:ext cx="9144000" cy="762000"/>
          </a:xfrm>
          <a:prstGeom prst="rect">
            <a:avLst/>
          </a:prstGeom>
          <a:gradFill flip="none" rotWithShape="1">
            <a:gsLst>
              <a:gs pos="100000">
                <a:srgbClr val="94B6D2">
                  <a:alpha val="56000"/>
                </a:srgbClr>
              </a:gs>
              <a:gs pos="0">
                <a:schemeClr val="bg1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81120" y="6062246"/>
            <a:ext cx="11112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YULIANA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 T. S.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gency FB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5868" y="6367046"/>
            <a:ext cx="7938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Teacher 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381000" y="1578152"/>
            <a:ext cx="8004018" cy="410309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 smtClean="0"/>
              <a:t>Hambatannya</a:t>
            </a:r>
            <a:r>
              <a:rPr lang="en-US" sz="2400" b="1" dirty="0" smtClean="0"/>
              <a:t> di </a:t>
            </a:r>
            <a:r>
              <a:rPr lang="en-US" sz="2400" b="1" dirty="0" err="1" smtClean="0"/>
              <a:t>antara</a:t>
            </a:r>
            <a:r>
              <a:rPr lang="en-US" sz="2400" b="1" dirty="0" smtClean="0"/>
              <a:t> lain:</a:t>
            </a:r>
            <a:endParaRPr lang="en-US" sz="2400" b="1" dirty="0"/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>
                <a:tab pos="344488" algn="l"/>
              </a:tabLst>
              <a:defRPr/>
            </a:pPr>
            <a:r>
              <a:rPr lang="en-US" sz="2000" dirty="0" smtClean="0">
                <a:latin typeface="Berlin Sans FB" pitchFamily="34" charset="0"/>
              </a:rPr>
              <a:t>1. 	</a:t>
            </a:r>
            <a:r>
              <a:rPr lang="en-US" sz="2000" dirty="0" err="1" smtClean="0">
                <a:latin typeface="Berlin Sans FB" pitchFamily="34" charset="0"/>
              </a:rPr>
              <a:t>Kondisi</a:t>
            </a:r>
            <a:r>
              <a:rPr lang="en-US" sz="2000" dirty="0" smtClean="0">
                <a:latin typeface="Berlin Sans FB" pitchFamily="34" charset="0"/>
              </a:rPr>
              <a:t> social-</a:t>
            </a:r>
            <a:r>
              <a:rPr lang="en-US" sz="2000" dirty="0" err="1" smtClean="0">
                <a:latin typeface="Berlin Sans FB" pitchFamily="34" charset="0"/>
              </a:rPr>
              <a:t>budaya</a:t>
            </a:r>
            <a:r>
              <a:rPr lang="en-US" sz="2000" dirty="0" smtClean="0">
                <a:latin typeface="Berlin Sans FB" pitchFamily="34" charset="0"/>
              </a:rPr>
              <a:t> yang </a:t>
            </a:r>
            <a:r>
              <a:rPr lang="en-US" sz="2000" dirty="0" err="1" smtClean="0">
                <a:latin typeface="Berlin Sans FB" pitchFamily="34" charset="0"/>
              </a:rPr>
              <a:t>berbeda</a:t>
            </a:r>
            <a:r>
              <a:rPr lang="en-US" sz="2000" dirty="0" smtClean="0">
                <a:latin typeface="Berlin Sans FB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>
                <a:tab pos="344488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2.	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Kondisi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geografis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yang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menyulitkan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sosialisasi</a:t>
            </a:r>
            <a:endParaRPr kumimoji="0" lang="en-US" sz="20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>
                <a:tab pos="344488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3.	Ada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pengambilan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keputusan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yang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melanggar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HAM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>
                <a:tab pos="344488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4. 	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Penindakan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HAM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yg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lemah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karena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korupsi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dsb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32286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36756"/>
            <a:ext cx="8153400" cy="990600"/>
          </a:xfrm>
        </p:spPr>
        <p:txBody>
          <a:bodyPr/>
          <a:lstStyle/>
          <a:p>
            <a:r>
              <a:rPr lang="en-US" sz="3600" b="1" dirty="0" err="1" smtClean="0"/>
              <a:t>Instrumen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Hukum</a:t>
            </a:r>
            <a:r>
              <a:rPr lang="en-US" sz="3600" b="1" dirty="0" smtClean="0"/>
              <a:t> HAM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752600"/>
            <a:ext cx="8153400" cy="685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Sumber</a:t>
            </a:r>
            <a:r>
              <a:rPr lang="en-US" sz="24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b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Instrumen</a:t>
            </a:r>
            <a:r>
              <a:rPr lang="en-US" sz="24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HAM</a:t>
            </a:r>
          </a:p>
        </p:txBody>
      </p:sp>
      <p:pic>
        <p:nvPicPr>
          <p:cNvPr id="4" name="Picture 2" descr="C:\Program Files\Microsoft Office\MEDIA\CAGCAT10\j0251301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010400" y="260556"/>
            <a:ext cx="922900" cy="846138"/>
          </a:xfrm>
          <a:prstGeom prst="rect">
            <a:avLst/>
          </a:prstGeom>
          <a:noFill/>
        </p:spPr>
      </p:pic>
      <p:pic>
        <p:nvPicPr>
          <p:cNvPr id="5" name="Picture 3" descr="C:\Program Files\Microsoft Office\MEDIA\CAGCAT10\j028603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381000"/>
            <a:ext cx="767616" cy="739775"/>
          </a:xfrm>
          <a:prstGeom prst="rect">
            <a:avLst/>
          </a:prstGeom>
          <a:noFill/>
        </p:spPr>
      </p:pic>
      <p:sp>
        <p:nvSpPr>
          <p:cNvPr id="40" name="Rectangle 39"/>
          <p:cNvSpPr/>
          <p:nvPr/>
        </p:nvSpPr>
        <p:spPr>
          <a:xfrm>
            <a:off x="76200" y="6019800"/>
            <a:ext cx="9144000" cy="762000"/>
          </a:xfrm>
          <a:prstGeom prst="rect">
            <a:avLst/>
          </a:prstGeom>
          <a:gradFill flip="none" rotWithShape="1">
            <a:gsLst>
              <a:gs pos="100000">
                <a:srgbClr val="94B6D2">
                  <a:alpha val="56000"/>
                </a:srgbClr>
              </a:gs>
              <a:gs pos="0">
                <a:schemeClr val="bg1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81120" y="6062246"/>
            <a:ext cx="11112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YULIANA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 T. S.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gency FB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5868" y="6367046"/>
            <a:ext cx="7938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Teacher </a:t>
            </a:r>
          </a:p>
        </p:txBody>
      </p:sp>
      <p:sp>
        <p:nvSpPr>
          <p:cNvPr id="24" name="Content Placeholder 2"/>
          <p:cNvSpPr txBox="1">
            <a:spLocks/>
          </p:cNvSpPr>
          <p:nvPr/>
        </p:nvSpPr>
        <p:spPr>
          <a:xfrm>
            <a:off x="762000" y="2362200"/>
            <a:ext cx="8153400" cy="1905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4488" marR="0" lvl="0" indent="-344488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a.	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Deklarasi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Universal HAM</a:t>
            </a:r>
          </a:p>
          <a:p>
            <a:pPr marL="344488" marR="0" lvl="0" indent="-344488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b. 	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Konvensi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Internasional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ttg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Hak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asasi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manusia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di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bidang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ekonomi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dan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budaya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</a:p>
          <a:p>
            <a:pPr marL="344488" marR="0" lvl="0" indent="-344488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c.	</a:t>
            </a:r>
            <a:r>
              <a:rPr lang="en-US" sz="2000" dirty="0" err="1" smtClean="0">
                <a:latin typeface="Berlin Sans FB" pitchFamily="34" charset="0"/>
              </a:rPr>
              <a:t>Konvensi</a:t>
            </a:r>
            <a:r>
              <a:rPr lang="en-US" sz="2000" dirty="0" smtClean="0">
                <a:latin typeface="Berlin Sans FB" pitchFamily="34" charset="0"/>
              </a:rPr>
              <a:t> International </a:t>
            </a:r>
            <a:r>
              <a:rPr lang="en-US" sz="2000" dirty="0" err="1" smtClean="0">
                <a:latin typeface="Berlin Sans FB" pitchFamily="34" charset="0"/>
              </a:rPr>
              <a:t>ttg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Hak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asasi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manusia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dlm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kehidupan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bermasyarakat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36756"/>
            <a:ext cx="8153400" cy="990600"/>
          </a:xfrm>
        </p:spPr>
        <p:txBody>
          <a:bodyPr/>
          <a:lstStyle/>
          <a:p>
            <a:r>
              <a:rPr lang="en-US" sz="3600" b="1" dirty="0" err="1" smtClean="0"/>
              <a:t>Instrumen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Hukum</a:t>
            </a:r>
            <a:r>
              <a:rPr lang="en-US" sz="3600" b="1" dirty="0" smtClean="0"/>
              <a:t> HAM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752600"/>
            <a:ext cx="8153400" cy="685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Peradilan</a:t>
            </a:r>
            <a:r>
              <a:rPr lang="en-US" sz="24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b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hukum</a:t>
            </a:r>
            <a:r>
              <a:rPr lang="en-US" sz="24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HAM</a:t>
            </a:r>
          </a:p>
        </p:txBody>
      </p:sp>
      <p:pic>
        <p:nvPicPr>
          <p:cNvPr id="4" name="Picture 2" descr="C:\Program Files\Microsoft Office\MEDIA\CAGCAT10\j0251301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010400" y="260556"/>
            <a:ext cx="922900" cy="846138"/>
          </a:xfrm>
          <a:prstGeom prst="rect">
            <a:avLst/>
          </a:prstGeom>
          <a:noFill/>
        </p:spPr>
      </p:pic>
      <p:pic>
        <p:nvPicPr>
          <p:cNvPr id="5" name="Picture 3" descr="C:\Program Files\Microsoft Office\MEDIA\CAGCAT10\j028603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381000"/>
            <a:ext cx="767616" cy="739775"/>
          </a:xfrm>
          <a:prstGeom prst="rect">
            <a:avLst/>
          </a:prstGeom>
          <a:noFill/>
        </p:spPr>
      </p:pic>
      <p:sp>
        <p:nvSpPr>
          <p:cNvPr id="40" name="Rectangle 39"/>
          <p:cNvSpPr/>
          <p:nvPr/>
        </p:nvSpPr>
        <p:spPr>
          <a:xfrm>
            <a:off x="76200" y="6019800"/>
            <a:ext cx="9144000" cy="762000"/>
          </a:xfrm>
          <a:prstGeom prst="rect">
            <a:avLst/>
          </a:prstGeom>
          <a:gradFill flip="none" rotWithShape="1">
            <a:gsLst>
              <a:gs pos="100000">
                <a:srgbClr val="94B6D2">
                  <a:alpha val="56000"/>
                </a:srgbClr>
              </a:gs>
              <a:gs pos="0">
                <a:schemeClr val="bg1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81120" y="6062246"/>
            <a:ext cx="11112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YULIANA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 T. S.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gency FB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5868" y="6367046"/>
            <a:ext cx="7938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Teacher </a:t>
            </a:r>
          </a:p>
        </p:txBody>
      </p:sp>
      <p:sp>
        <p:nvSpPr>
          <p:cNvPr id="24" name="Content Placeholder 2"/>
          <p:cNvSpPr txBox="1">
            <a:spLocks/>
          </p:cNvSpPr>
          <p:nvPr/>
        </p:nvSpPr>
        <p:spPr>
          <a:xfrm>
            <a:off x="762000" y="2362200"/>
            <a:ext cx="8153400" cy="1371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4488" marR="0" lvl="0" indent="-344488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a.	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Mahkamah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Internasional</a:t>
            </a:r>
            <a:endParaRPr kumimoji="0" lang="en-US" sz="20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  <a:p>
            <a:pPr marL="344488" marR="0" lvl="0" indent="-344488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b. 	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Mahkamah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Militer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Internasional</a:t>
            </a:r>
            <a:endParaRPr kumimoji="0" lang="en-US" sz="20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  <a:p>
            <a:pPr marL="344488" marR="0" lvl="0" indent="-344488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c.	</a:t>
            </a:r>
            <a:r>
              <a:rPr lang="en-US" sz="2000" dirty="0" err="1" smtClean="0">
                <a:latin typeface="Berlin Sans FB" pitchFamily="34" charset="0"/>
              </a:rPr>
              <a:t>Mahkamah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Pidana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Internasional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</p:txBody>
      </p:sp>
      <p:pic>
        <p:nvPicPr>
          <p:cNvPr id="10" name="Picture 9" descr="Mahkamah Internasional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0" y="2514600"/>
            <a:ext cx="2667000" cy="19863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36756"/>
            <a:ext cx="8153400" cy="990600"/>
          </a:xfrm>
        </p:spPr>
        <p:txBody>
          <a:bodyPr/>
          <a:lstStyle/>
          <a:p>
            <a:r>
              <a:rPr lang="en-US" sz="3600" b="1" dirty="0" err="1" smtClean="0"/>
              <a:t>Derp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Berpikir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Kritis</a:t>
            </a:r>
            <a:endParaRPr lang="en-US" b="1" dirty="0"/>
          </a:p>
        </p:txBody>
      </p:sp>
      <p:pic>
        <p:nvPicPr>
          <p:cNvPr id="4" name="Picture 2" descr="C:\Program Files\Microsoft Office\MEDIA\CAGCAT10\j0251301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010400" y="260556"/>
            <a:ext cx="922900" cy="846138"/>
          </a:xfrm>
          <a:prstGeom prst="rect">
            <a:avLst/>
          </a:prstGeom>
          <a:noFill/>
        </p:spPr>
      </p:pic>
      <p:pic>
        <p:nvPicPr>
          <p:cNvPr id="5" name="Picture 3" descr="C:\Program Files\Microsoft Office\MEDIA\CAGCAT10\j028603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381000"/>
            <a:ext cx="767616" cy="739775"/>
          </a:xfrm>
          <a:prstGeom prst="rect">
            <a:avLst/>
          </a:prstGeom>
          <a:noFill/>
        </p:spPr>
      </p:pic>
      <p:sp>
        <p:nvSpPr>
          <p:cNvPr id="40" name="Rectangle 39"/>
          <p:cNvSpPr/>
          <p:nvPr/>
        </p:nvSpPr>
        <p:spPr>
          <a:xfrm>
            <a:off x="76200" y="6019800"/>
            <a:ext cx="9144000" cy="762000"/>
          </a:xfrm>
          <a:prstGeom prst="rect">
            <a:avLst/>
          </a:prstGeom>
          <a:gradFill flip="none" rotWithShape="1">
            <a:gsLst>
              <a:gs pos="100000">
                <a:srgbClr val="94B6D2">
                  <a:alpha val="56000"/>
                </a:srgbClr>
              </a:gs>
              <a:gs pos="0">
                <a:schemeClr val="bg1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81120" y="6062246"/>
            <a:ext cx="11112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YULIANA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 T. S.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gency FB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5868" y="6367046"/>
            <a:ext cx="7938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Teacher </a:t>
            </a:r>
          </a:p>
        </p:txBody>
      </p:sp>
      <p:sp>
        <p:nvSpPr>
          <p:cNvPr id="24" name="Content Placeholder 2"/>
          <p:cNvSpPr txBox="1">
            <a:spLocks/>
          </p:cNvSpPr>
          <p:nvPr/>
        </p:nvSpPr>
        <p:spPr>
          <a:xfrm>
            <a:off x="533400" y="1752600"/>
            <a:ext cx="5105400" cy="162239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n-US" sz="2000" dirty="0" err="1" smtClean="0">
                <a:latin typeface="Berlin Sans FB" pitchFamily="34" charset="0"/>
              </a:rPr>
              <a:t>Pernahkah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anda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mendengar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diskusi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di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televisi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terkait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hukuman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mati</a:t>
            </a:r>
            <a:r>
              <a:rPr lang="en-US" sz="2000" dirty="0" smtClean="0">
                <a:latin typeface="Berlin Sans FB" pitchFamily="34" charset="0"/>
              </a:rPr>
              <a:t>, </a:t>
            </a:r>
            <a:r>
              <a:rPr lang="en-US" sz="2000" dirty="0" err="1" smtClean="0">
                <a:latin typeface="Berlin Sans FB" pitchFamily="34" charset="0"/>
              </a:rPr>
              <a:t>bahwa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hukuman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mati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adalah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salah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satu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pelanggaran</a:t>
            </a:r>
            <a:r>
              <a:rPr lang="en-US" sz="2000" dirty="0" smtClean="0">
                <a:latin typeface="Berlin Sans FB" pitchFamily="34" charset="0"/>
              </a:rPr>
              <a:t> HAM. </a:t>
            </a:r>
            <a:r>
              <a:rPr lang="en-US" sz="2000" dirty="0" err="1" smtClean="0">
                <a:latin typeface="Berlin Sans FB" pitchFamily="34" charset="0"/>
              </a:rPr>
              <a:t>Oleh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karenanya</a:t>
            </a:r>
            <a:r>
              <a:rPr lang="en-US" sz="2000" dirty="0" smtClean="0">
                <a:latin typeface="Berlin Sans FB" pitchFamily="34" charset="0"/>
              </a:rPr>
              <a:t>, </a:t>
            </a:r>
            <a:r>
              <a:rPr lang="en-US" sz="2000" dirty="0" err="1" smtClean="0">
                <a:latin typeface="Berlin Sans FB" pitchFamily="34" charset="0"/>
              </a:rPr>
              <a:t>banyak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para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koruptor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lolos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dari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hukuman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mati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dengan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alasan</a:t>
            </a:r>
            <a:r>
              <a:rPr lang="en-US" sz="2000" dirty="0" smtClean="0">
                <a:latin typeface="Berlin Sans FB" pitchFamily="34" charset="0"/>
              </a:rPr>
              <a:t> HAM. 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79" t="2286" r="27921" b="23295"/>
          <a:stretch/>
        </p:blipFill>
        <p:spPr>
          <a:xfrm>
            <a:off x="927398" y="3679796"/>
            <a:ext cx="1447800" cy="1524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50" y="3700921"/>
            <a:ext cx="1447800" cy="1528662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381000" y="1676400"/>
            <a:ext cx="5410200" cy="1828800"/>
          </a:xfrm>
          <a:prstGeom prst="wedgeRoundRectCallout">
            <a:avLst>
              <a:gd name="adj1" fmla="val -24649"/>
              <a:gd name="adj2" fmla="val 54579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Callout 14"/>
          <p:cNvSpPr/>
          <p:nvPr/>
        </p:nvSpPr>
        <p:spPr>
          <a:xfrm>
            <a:off x="6096000" y="2362200"/>
            <a:ext cx="1981200" cy="990600"/>
          </a:xfrm>
          <a:prstGeom prst="wedgeEllipseCallou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6096000" y="2478669"/>
            <a:ext cx="2057400" cy="70784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 smtClean="0"/>
              <a:t>Ee</a:t>
            </a:r>
            <a:r>
              <a:rPr lang="en-US" sz="2400" b="1" dirty="0" smtClean="0"/>
              <a:t>… </a:t>
            </a:r>
            <a:r>
              <a:rPr lang="en-US" sz="2400" b="1" dirty="0" err="1" smtClean="0"/>
              <a:t>ee</a:t>
            </a:r>
            <a:r>
              <a:rPr lang="en-US" sz="2400" b="1" dirty="0" smtClean="0"/>
              <a:t>… e…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36756"/>
            <a:ext cx="8153400" cy="990600"/>
          </a:xfrm>
        </p:spPr>
        <p:txBody>
          <a:bodyPr/>
          <a:lstStyle/>
          <a:p>
            <a:r>
              <a:rPr lang="en-US" sz="3600" b="1" dirty="0" err="1" smtClean="0"/>
              <a:t>Derp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Berpikir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Kritis</a:t>
            </a:r>
            <a:endParaRPr lang="en-US" b="1" dirty="0"/>
          </a:p>
        </p:txBody>
      </p:sp>
      <p:pic>
        <p:nvPicPr>
          <p:cNvPr id="4" name="Picture 2" descr="C:\Program Files\Microsoft Office\MEDIA\CAGCAT10\j0251301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010400" y="260556"/>
            <a:ext cx="922900" cy="846138"/>
          </a:xfrm>
          <a:prstGeom prst="rect">
            <a:avLst/>
          </a:prstGeom>
          <a:noFill/>
        </p:spPr>
      </p:pic>
      <p:pic>
        <p:nvPicPr>
          <p:cNvPr id="5" name="Picture 3" descr="C:\Program Files\Microsoft Office\MEDIA\CAGCAT10\j028603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381000"/>
            <a:ext cx="767616" cy="739775"/>
          </a:xfrm>
          <a:prstGeom prst="rect">
            <a:avLst/>
          </a:prstGeom>
          <a:noFill/>
        </p:spPr>
      </p:pic>
      <p:sp>
        <p:nvSpPr>
          <p:cNvPr id="40" name="Rectangle 39"/>
          <p:cNvSpPr/>
          <p:nvPr/>
        </p:nvSpPr>
        <p:spPr>
          <a:xfrm>
            <a:off x="76200" y="6019800"/>
            <a:ext cx="9144000" cy="762000"/>
          </a:xfrm>
          <a:prstGeom prst="rect">
            <a:avLst/>
          </a:prstGeom>
          <a:gradFill flip="none" rotWithShape="1">
            <a:gsLst>
              <a:gs pos="100000">
                <a:srgbClr val="94B6D2">
                  <a:alpha val="56000"/>
                </a:srgbClr>
              </a:gs>
              <a:gs pos="0">
                <a:schemeClr val="bg1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81120" y="6062246"/>
            <a:ext cx="11112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YULIANA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 T. S.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gency FB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5868" y="6367046"/>
            <a:ext cx="7938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Teacher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3581400"/>
            <a:ext cx="1447800" cy="1528662"/>
          </a:xfrm>
          <a:prstGeom prst="rect">
            <a:avLst/>
          </a:prstGeom>
        </p:spPr>
      </p:pic>
      <p:sp>
        <p:nvSpPr>
          <p:cNvPr id="15" name="Oval Callout 14"/>
          <p:cNvSpPr/>
          <p:nvPr/>
        </p:nvSpPr>
        <p:spPr>
          <a:xfrm>
            <a:off x="3581400" y="2240112"/>
            <a:ext cx="2743200" cy="990600"/>
          </a:xfrm>
          <a:prstGeom prst="wedgeEllipseCallou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810000" y="2438400"/>
            <a:ext cx="2362200" cy="707848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 smtClean="0"/>
              <a:t>Bgmn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menurut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anda</a:t>
            </a:r>
            <a:r>
              <a:rPr lang="en-US" sz="2400" b="1" dirty="0" smtClean="0"/>
              <a:t>?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4602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4"/>
          <p:cNvSpPr txBox="1">
            <a:spLocks/>
          </p:cNvSpPr>
          <p:nvPr/>
        </p:nvSpPr>
        <p:spPr>
          <a:xfrm>
            <a:off x="457200" y="6141963"/>
            <a:ext cx="1828800" cy="563637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QUOTES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C:\Program Files\Microsoft Office\MEDIA\CAGCAT10\j0251301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010400" y="260556"/>
            <a:ext cx="922900" cy="846138"/>
          </a:xfrm>
          <a:prstGeom prst="rect">
            <a:avLst/>
          </a:prstGeom>
          <a:noFill/>
        </p:spPr>
      </p:pic>
      <p:pic>
        <p:nvPicPr>
          <p:cNvPr id="1027" name="Picture 3" descr="C:\Program Files\Microsoft Office\MEDIA\CAGCAT10\j028603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381000"/>
            <a:ext cx="767616" cy="73977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609600" y="1903274"/>
            <a:ext cx="554510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gency FB" pitchFamily="34" charset="0"/>
              </a:rPr>
              <a:t>THAT’S THE END OF THIS SESSION</a:t>
            </a:r>
          </a:p>
          <a:p>
            <a:r>
              <a:rPr lang="en-US" sz="36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gency FB" pitchFamily="34" charset="0"/>
              </a:rPr>
              <a:t>THANKS FOR USING OUR SERVICES</a:t>
            </a:r>
          </a:p>
          <a:p>
            <a:r>
              <a:rPr lang="en-US" sz="36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gency FB" pitchFamily="34" charset="0"/>
              </a:rPr>
              <a:t>(</a:t>
            </a:r>
            <a:r>
              <a:rPr lang="en-US" sz="3600" b="1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Agency FB" pitchFamily="34" charset="0"/>
              </a:rPr>
              <a:t>Yuliana</a:t>
            </a:r>
            <a:r>
              <a:rPr lang="en-US" sz="36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gency FB" pitchFamily="34" charset="0"/>
              </a:rPr>
              <a:t> T. S., Teacher)</a:t>
            </a:r>
            <a:endParaRPr lang="en-US" sz="3600" b="1" dirty="0">
              <a:solidFill>
                <a:schemeClr val="bg1">
                  <a:lumMod val="85000"/>
                  <a:lumOff val="15000"/>
                </a:schemeClr>
              </a:solidFill>
              <a:latin typeface="Agency FB" pitchFamily="34" charset="0"/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2438400" y="6324600"/>
            <a:ext cx="6705600" cy="685800"/>
          </a:xfrm>
        </p:spPr>
        <p:txBody>
          <a:bodyPr>
            <a:normAutofit lnSpcReduction="10000"/>
          </a:bodyPr>
          <a:lstStyle/>
          <a:p>
            <a:pPr lvl="0">
              <a:spcBef>
                <a:spcPts val="0"/>
              </a:spcBef>
              <a:buClr>
                <a:srgbClr val="DD8047"/>
              </a:buClr>
            </a:pPr>
            <a:r>
              <a:rPr lang="en-US" sz="20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“</a:t>
            </a:r>
            <a:r>
              <a:rPr lang="en-US" sz="2000" b="1" dirty="0" err="1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Peganglah</a:t>
            </a:r>
            <a:r>
              <a:rPr lang="en-US" sz="20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en-US" sz="2000" b="1" dirty="0" err="1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janjimu</a:t>
            </a:r>
            <a:r>
              <a:rPr lang="en-US" sz="20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, </a:t>
            </a:r>
            <a:r>
              <a:rPr lang="en-US" sz="2000" b="1" dirty="0" err="1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walaupun</a:t>
            </a:r>
            <a:r>
              <a:rPr lang="en-US" sz="20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en-US" sz="2000" b="1" dirty="0" err="1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itu</a:t>
            </a:r>
            <a:r>
              <a:rPr lang="en-US" sz="20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en-US" sz="2000" b="1" dirty="0" err="1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membunuhmu</a:t>
            </a:r>
            <a:r>
              <a:rPr lang="en-US" sz="20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” </a:t>
            </a:r>
          </a:p>
          <a:p>
            <a:pPr lvl="0">
              <a:spcBef>
                <a:spcPts val="0"/>
              </a:spcBef>
              <a:buClr>
                <a:srgbClr val="DD8047"/>
              </a:buClr>
            </a:pPr>
            <a:r>
              <a:rPr lang="en-US" sz="20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(</a:t>
            </a:r>
            <a:r>
              <a:rPr lang="en-US" sz="2000" b="1" dirty="0" err="1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Sorachi</a:t>
            </a:r>
            <a:r>
              <a:rPr lang="en-US" sz="20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 Hideaki – </a:t>
            </a:r>
            <a:r>
              <a:rPr lang="en-US" sz="2000" b="1" dirty="0" err="1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Gintama</a:t>
            </a:r>
            <a:r>
              <a:rPr lang="en-US" sz="20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)</a:t>
            </a:r>
          </a:p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52197" y="152400"/>
            <a:ext cx="17940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Agency FB" pitchFamily="34" charset="0"/>
              </a:rPr>
              <a:t>YUlLIANA</a:t>
            </a:r>
            <a:r>
              <a:rPr lang="en-US" sz="28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gency FB" pitchFamily="34" charset="0"/>
              </a:rPr>
              <a:t> T.S.</a:t>
            </a:r>
            <a:endParaRPr lang="en-US" sz="2800" b="1" dirty="0">
              <a:solidFill>
                <a:schemeClr val="bg1">
                  <a:lumMod val="85000"/>
                  <a:lumOff val="15000"/>
                </a:schemeClr>
              </a:solidFill>
              <a:latin typeface="Agency FB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400" y="609600"/>
            <a:ext cx="11801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gency FB" pitchFamily="34" charset="0"/>
              </a:rPr>
              <a:t>Teacher</a:t>
            </a:r>
            <a:endParaRPr lang="en-US" sz="2800" b="1" i="1" dirty="0">
              <a:solidFill>
                <a:schemeClr val="bg1">
                  <a:lumMod val="85000"/>
                  <a:lumOff val="15000"/>
                </a:schemeClr>
              </a:solidFill>
              <a:latin typeface="Agency FB" pitchFamily="34" charset="0"/>
            </a:endParaRPr>
          </a:p>
        </p:txBody>
      </p:sp>
      <p:sp>
        <p:nvSpPr>
          <p:cNvPr id="11" name="Title 3"/>
          <p:cNvSpPr>
            <a:spLocks noGrp="1"/>
          </p:cNvSpPr>
          <p:nvPr>
            <p:ph type="ctrTitle"/>
          </p:nvPr>
        </p:nvSpPr>
        <p:spPr>
          <a:xfrm>
            <a:off x="2362200" y="5029200"/>
            <a:ext cx="6477000" cy="8382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>
                    <a:lumMod val="25000"/>
                  </a:schemeClr>
                </a:solidFill>
              </a:rPr>
              <a:t>NAPAK TILAS HAM</a:t>
            </a:r>
            <a:endParaRPr lang="en-US" dirty="0">
              <a:solidFill>
                <a:schemeClr val="tx2">
                  <a:lumMod val="2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36756"/>
            <a:ext cx="8153400" cy="990600"/>
          </a:xfrm>
        </p:spPr>
        <p:txBody>
          <a:bodyPr/>
          <a:lstStyle/>
          <a:p>
            <a:r>
              <a:rPr lang="en-US" sz="3600" b="1" dirty="0" err="1" smtClean="0"/>
              <a:t>Kebebasan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dan</a:t>
            </a:r>
            <a:r>
              <a:rPr lang="en-US" sz="3600" b="1" dirty="0" smtClean="0"/>
              <a:t> HAM</a:t>
            </a:r>
            <a:endParaRPr lang="en-US" b="1" dirty="0"/>
          </a:p>
        </p:txBody>
      </p:sp>
      <p:pic>
        <p:nvPicPr>
          <p:cNvPr id="4" name="Picture 2" descr="C:\Program Files\Microsoft Office\MEDIA\CAGCAT10\j0251301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010400" y="260556"/>
            <a:ext cx="922900" cy="846138"/>
          </a:xfrm>
          <a:prstGeom prst="rect">
            <a:avLst/>
          </a:prstGeom>
          <a:noFill/>
        </p:spPr>
      </p:pic>
      <p:pic>
        <p:nvPicPr>
          <p:cNvPr id="5" name="Picture 3" descr="C:\Program Files\Microsoft Office\MEDIA\CAGCAT10\j028603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381000"/>
            <a:ext cx="767616" cy="739775"/>
          </a:xfrm>
          <a:prstGeom prst="rect">
            <a:avLst/>
          </a:prstGeom>
          <a:noFill/>
        </p:spPr>
      </p:pic>
      <p:sp>
        <p:nvSpPr>
          <p:cNvPr id="40" name="Rectangle 39"/>
          <p:cNvSpPr/>
          <p:nvPr/>
        </p:nvSpPr>
        <p:spPr>
          <a:xfrm>
            <a:off x="76200" y="6019800"/>
            <a:ext cx="9144000" cy="762000"/>
          </a:xfrm>
          <a:prstGeom prst="rect">
            <a:avLst/>
          </a:prstGeom>
          <a:gradFill flip="none" rotWithShape="1">
            <a:gsLst>
              <a:gs pos="100000">
                <a:srgbClr val="94B6D2">
                  <a:alpha val="56000"/>
                </a:srgbClr>
              </a:gs>
              <a:gs pos="0">
                <a:schemeClr val="bg1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81120" y="6062246"/>
            <a:ext cx="11112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YULIANA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 T. S.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gency FB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5868" y="6367046"/>
            <a:ext cx="7938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Teacher 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2514600" y="1730552"/>
            <a:ext cx="5943600" cy="1850848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sz="2400" b="1" dirty="0"/>
              <a:t>Georg Wilhelm Friedrich </a:t>
            </a:r>
            <a:r>
              <a:rPr lang="en-US" sz="2400" b="1" dirty="0" smtClean="0"/>
              <a:t>Hegel (</a:t>
            </a:r>
            <a:r>
              <a:rPr lang="en-US" sz="2400" b="1" dirty="0" err="1" smtClean="0"/>
              <a:t>Filsuf</a:t>
            </a:r>
            <a:r>
              <a:rPr lang="en-US" sz="2400" b="1" dirty="0" smtClean="0"/>
              <a:t>)</a:t>
            </a:r>
            <a:endParaRPr lang="en-US" sz="2400" b="1" dirty="0"/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n-US" sz="2000" dirty="0" smtClean="0">
                <a:latin typeface="Berlin Sans FB" pitchFamily="34" charset="0"/>
              </a:rPr>
              <a:t>“</a:t>
            </a:r>
            <a:r>
              <a:rPr lang="en-US" sz="2000" dirty="0" err="1" smtClean="0">
                <a:latin typeface="Berlin Sans FB" pitchFamily="34" charset="0"/>
              </a:rPr>
              <a:t>Kebebasan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sejati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baru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akan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tercapai</a:t>
            </a:r>
            <a:r>
              <a:rPr lang="en-US" sz="2000" dirty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ketika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seseorang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bersedia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mengorbankan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nyawanya</a:t>
            </a:r>
            <a:r>
              <a:rPr lang="en-US" sz="2000" dirty="0" smtClean="0">
                <a:latin typeface="Berlin Sans FB" pitchFamily="34" charset="0"/>
              </a:rPr>
              <a:t> demi </a:t>
            </a:r>
            <a:r>
              <a:rPr lang="en-US" sz="2000" dirty="0" err="1" smtClean="0">
                <a:latin typeface="Berlin Sans FB" pitchFamily="34" charset="0"/>
              </a:rPr>
              <a:t>mendapatkan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kebebasan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itu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sendiri</a:t>
            </a:r>
            <a:r>
              <a:rPr lang="en-US" sz="2000" dirty="0" smtClean="0">
                <a:latin typeface="Berlin Sans FB" pitchFamily="34" charset="0"/>
              </a:rPr>
              <a:t>”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71" y="1800225"/>
            <a:ext cx="1771376" cy="223837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3" name="Content Placeholder 2"/>
          <p:cNvSpPr txBox="1">
            <a:spLocks/>
          </p:cNvSpPr>
          <p:nvPr/>
        </p:nvSpPr>
        <p:spPr>
          <a:xfrm>
            <a:off x="533400" y="4419600"/>
            <a:ext cx="5029200" cy="1471613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algn="r">
              <a:lnSpc>
                <a:spcPct val="150000"/>
              </a:lnSpc>
            </a:pPr>
            <a:r>
              <a:rPr lang="en-US" sz="2400" b="1" dirty="0" err="1" smtClean="0"/>
              <a:t>Sorachi</a:t>
            </a:r>
            <a:r>
              <a:rPr lang="en-US" sz="2400" b="1" dirty="0" smtClean="0"/>
              <a:t> Hideaki (</a:t>
            </a:r>
            <a:r>
              <a:rPr lang="en-US" sz="2400" b="1" dirty="0" err="1" smtClean="0"/>
              <a:t>Penulis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Komik</a:t>
            </a:r>
            <a:r>
              <a:rPr lang="en-US" sz="2400" b="1" dirty="0" smtClean="0"/>
              <a:t>)</a:t>
            </a:r>
            <a:endParaRPr lang="en-US" sz="2400" b="1" dirty="0"/>
          </a:p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n-US" sz="2000" dirty="0" smtClean="0">
                <a:latin typeface="Berlin Sans FB" pitchFamily="34" charset="0"/>
              </a:rPr>
              <a:t>“</a:t>
            </a:r>
            <a:r>
              <a:rPr lang="en-US" sz="2000" dirty="0" err="1" smtClean="0">
                <a:latin typeface="Berlin Sans FB" pitchFamily="34" charset="0"/>
              </a:rPr>
              <a:t>Kebebasan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adalah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hidup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menjadi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diri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sendiri</a:t>
            </a:r>
            <a:r>
              <a:rPr lang="en-US" sz="2000" dirty="0" smtClean="0">
                <a:latin typeface="Berlin Sans FB" pitchFamily="34" charset="0"/>
              </a:rPr>
              <a:t>, </a:t>
            </a:r>
            <a:r>
              <a:rPr lang="en-US" sz="2000" dirty="0" err="1" smtClean="0">
                <a:latin typeface="Berlin Sans FB" pitchFamily="34" charset="0"/>
              </a:rPr>
              <a:t>bukan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hidup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tanpa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aturan</a:t>
            </a:r>
            <a:r>
              <a:rPr lang="en-US" sz="2000" dirty="0" smtClean="0">
                <a:latin typeface="Berlin Sans FB" pitchFamily="34" charset="0"/>
              </a:rPr>
              <a:t>”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4176859"/>
            <a:ext cx="1664806" cy="171435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36756"/>
            <a:ext cx="8153400" cy="990600"/>
          </a:xfrm>
        </p:spPr>
        <p:txBody>
          <a:bodyPr/>
          <a:lstStyle/>
          <a:p>
            <a:r>
              <a:rPr lang="en-US" sz="3600" b="1" dirty="0" err="1" smtClean="0"/>
              <a:t>Kisah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Marsinah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dan</a:t>
            </a:r>
            <a:r>
              <a:rPr lang="en-US" sz="3600" b="1" dirty="0" smtClean="0"/>
              <a:t> HAM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33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Hal 2…</a:t>
            </a:r>
          </a:p>
        </p:txBody>
      </p:sp>
      <p:pic>
        <p:nvPicPr>
          <p:cNvPr id="4" name="Picture 2" descr="C:\Program Files\Microsoft Office\MEDIA\CAGCAT10\j0251301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010400" y="260556"/>
            <a:ext cx="922900" cy="846138"/>
          </a:xfrm>
          <a:prstGeom prst="rect">
            <a:avLst/>
          </a:prstGeom>
          <a:noFill/>
        </p:spPr>
      </p:pic>
      <p:pic>
        <p:nvPicPr>
          <p:cNvPr id="5" name="Picture 3" descr="C:\Program Files\Microsoft Office\MEDIA\CAGCAT10\j028603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381000"/>
            <a:ext cx="767616" cy="739775"/>
          </a:xfrm>
          <a:prstGeom prst="rect">
            <a:avLst/>
          </a:prstGeom>
          <a:noFill/>
        </p:spPr>
      </p:pic>
      <p:sp>
        <p:nvSpPr>
          <p:cNvPr id="40" name="Rectangle 39"/>
          <p:cNvSpPr/>
          <p:nvPr/>
        </p:nvSpPr>
        <p:spPr>
          <a:xfrm>
            <a:off x="76200" y="6019800"/>
            <a:ext cx="9144000" cy="762000"/>
          </a:xfrm>
          <a:prstGeom prst="rect">
            <a:avLst/>
          </a:prstGeom>
          <a:gradFill flip="none" rotWithShape="1">
            <a:gsLst>
              <a:gs pos="100000">
                <a:srgbClr val="94B6D2">
                  <a:alpha val="56000"/>
                </a:srgbClr>
              </a:gs>
              <a:gs pos="0">
                <a:schemeClr val="bg1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81120" y="6062246"/>
            <a:ext cx="11112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YULIANA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 T. S.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gency FB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5868" y="6367046"/>
            <a:ext cx="7938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Teacher 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6120661" y="4855936"/>
            <a:ext cx="1880339" cy="52859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4488" marR="0" lvl="0" indent="-344488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Perusahaan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1396949" y="4832556"/>
            <a:ext cx="1880339" cy="52859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4488" marR="0" lvl="0" indent="-344488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Pemerintah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</p:txBody>
      </p:sp>
      <p:pic>
        <p:nvPicPr>
          <p:cNvPr id="17" name="Picture 16" descr="ir-Soekarn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1855" y="2502919"/>
            <a:ext cx="2362200" cy="20690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Oval Callout 5"/>
          <p:cNvSpPr/>
          <p:nvPr/>
        </p:nvSpPr>
        <p:spPr>
          <a:xfrm>
            <a:off x="2556110" y="2133600"/>
            <a:ext cx="1442355" cy="766808"/>
          </a:xfrm>
          <a:prstGeom prst="wedgeEllipseCallout">
            <a:avLst>
              <a:gd name="adj1" fmla="val -34720"/>
              <a:gd name="adj2" fmla="val 6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2501792" y="2330796"/>
            <a:ext cx="1558690" cy="528592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Naikkan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gaji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buruh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!!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4060482" y="3352800"/>
            <a:ext cx="816318" cy="457200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2514600"/>
            <a:ext cx="3326892" cy="1994930"/>
          </a:xfrm>
          <a:prstGeom prst="rect">
            <a:avLst/>
          </a:prstGeom>
        </p:spPr>
      </p:pic>
      <p:sp>
        <p:nvSpPr>
          <p:cNvPr id="19" name="Oval Callout 18"/>
          <p:cNvSpPr/>
          <p:nvPr/>
        </p:nvSpPr>
        <p:spPr>
          <a:xfrm>
            <a:off x="7411028" y="1940602"/>
            <a:ext cx="1442355" cy="766808"/>
          </a:xfrm>
          <a:prstGeom prst="wedgeEllipseCallout">
            <a:avLst>
              <a:gd name="adj1" fmla="val -34720"/>
              <a:gd name="adj2" fmla="val 6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7356710" y="2137798"/>
            <a:ext cx="1558690" cy="52859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Mati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aku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12551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36756"/>
            <a:ext cx="8153400" cy="990600"/>
          </a:xfrm>
        </p:spPr>
        <p:txBody>
          <a:bodyPr/>
          <a:lstStyle/>
          <a:p>
            <a:r>
              <a:rPr lang="en-US" sz="3600" b="1" dirty="0" err="1" smtClean="0"/>
              <a:t>Kisah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Marsinah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dan</a:t>
            </a:r>
            <a:r>
              <a:rPr lang="en-US" sz="3600" b="1" dirty="0" smtClean="0"/>
              <a:t> HAM</a:t>
            </a:r>
            <a:endParaRPr lang="en-US" b="1" dirty="0"/>
          </a:p>
        </p:txBody>
      </p:sp>
      <p:pic>
        <p:nvPicPr>
          <p:cNvPr id="4" name="Picture 2" descr="C:\Program Files\Microsoft Office\MEDIA\CAGCAT10\j0251301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010400" y="260556"/>
            <a:ext cx="922900" cy="846138"/>
          </a:xfrm>
          <a:prstGeom prst="rect">
            <a:avLst/>
          </a:prstGeom>
          <a:noFill/>
        </p:spPr>
      </p:pic>
      <p:pic>
        <p:nvPicPr>
          <p:cNvPr id="5" name="Picture 3" descr="C:\Program Files\Microsoft Office\MEDIA\CAGCAT10\j028603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381000"/>
            <a:ext cx="767616" cy="739775"/>
          </a:xfrm>
          <a:prstGeom prst="rect">
            <a:avLst/>
          </a:prstGeom>
          <a:noFill/>
        </p:spPr>
      </p:pic>
      <p:sp>
        <p:nvSpPr>
          <p:cNvPr id="40" name="Rectangle 39"/>
          <p:cNvSpPr/>
          <p:nvPr/>
        </p:nvSpPr>
        <p:spPr>
          <a:xfrm>
            <a:off x="76200" y="6019800"/>
            <a:ext cx="9144000" cy="762000"/>
          </a:xfrm>
          <a:prstGeom prst="rect">
            <a:avLst/>
          </a:prstGeom>
          <a:gradFill flip="none" rotWithShape="1">
            <a:gsLst>
              <a:gs pos="100000">
                <a:srgbClr val="94B6D2">
                  <a:alpha val="56000"/>
                </a:srgbClr>
              </a:gs>
              <a:gs pos="0">
                <a:schemeClr val="bg1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81120" y="6062246"/>
            <a:ext cx="11112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YULIANA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 T. S.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gency FB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5868" y="6367046"/>
            <a:ext cx="7938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Teacher 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2996461" y="5338808"/>
            <a:ext cx="2413739" cy="52859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4488" marR="0" lvl="0" indent="-344488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n-US" sz="2000" dirty="0" err="1" smtClean="0">
                <a:latin typeface="Berlin Sans FB" pitchFamily="34" charset="0"/>
              </a:rPr>
              <a:t>Manajer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Perusahaan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6" r="20797"/>
          <a:stretch/>
        </p:blipFill>
        <p:spPr>
          <a:xfrm>
            <a:off x="1905000" y="3406281"/>
            <a:ext cx="1447801" cy="136100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6" r="20797"/>
          <a:stretch/>
        </p:blipFill>
        <p:spPr>
          <a:xfrm>
            <a:off x="3505200" y="3397484"/>
            <a:ext cx="1447801" cy="136100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6" r="20797"/>
          <a:stretch/>
        </p:blipFill>
        <p:spPr>
          <a:xfrm flipH="1">
            <a:off x="5257800" y="3406281"/>
            <a:ext cx="1447800" cy="1361004"/>
          </a:xfrm>
          <a:prstGeom prst="rect">
            <a:avLst/>
          </a:prstGeom>
        </p:spPr>
      </p:pic>
      <p:sp>
        <p:nvSpPr>
          <p:cNvPr id="10" name="Cloud Callout 9"/>
          <p:cNvSpPr/>
          <p:nvPr/>
        </p:nvSpPr>
        <p:spPr>
          <a:xfrm>
            <a:off x="533400" y="2255553"/>
            <a:ext cx="2419350" cy="914400"/>
          </a:xfrm>
          <a:prstGeom prst="cloudCallout">
            <a:avLst>
              <a:gd name="adj1" fmla="val 23001"/>
              <a:gd name="adj2" fmla="val 86263"/>
            </a:avLst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ontent Placeholder 2"/>
          <p:cNvSpPr txBox="1">
            <a:spLocks/>
          </p:cNvSpPr>
          <p:nvPr/>
        </p:nvSpPr>
        <p:spPr>
          <a:xfrm>
            <a:off x="537519" y="2438400"/>
            <a:ext cx="2514600" cy="528592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Kalo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gaji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buruh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naik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biaya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produksi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naik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kan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ya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?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</p:txBody>
      </p:sp>
      <p:sp>
        <p:nvSpPr>
          <p:cNvPr id="25" name="Cloud Callout 24"/>
          <p:cNvSpPr/>
          <p:nvPr/>
        </p:nvSpPr>
        <p:spPr>
          <a:xfrm>
            <a:off x="3048000" y="2183843"/>
            <a:ext cx="2419350" cy="914400"/>
          </a:xfrm>
          <a:prstGeom prst="cloudCallout">
            <a:avLst>
              <a:gd name="adj1" fmla="val -29014"/>
              <a:gd name="adj2" fmla="val 91213"/>
            </a:avLst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Content Placeholder 2"/>
          <p:cNvSpPr txBox="1">
            <a:spLocks/>
          </p:cNvSpPr>
          <p:nvPr/>
        </p:nvSpPr>
        <p:spPr>
          <a:xfrm>
            <a:off x="3052119" y="2439114"/>
            <a:ext cx="2514600" cy="528592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Agar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tetap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untung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besar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kita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harus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naikin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harga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ya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?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</p:txBody>
      </p:sp>
      <p:sp>
        <p:nvSpPr>
          <p:cNvPr id="27" name="Cloud Callout 26"/>
          <p:cNvSpPr/>
          <p:nvPr/>
        </p:nvSpPr>
        <p:spPr>
          <a:xfrm>
            <a:off x="5564048" y="2132296"/>
            <a:ext cx="2419350" cy="914400"/>
          </a:xfrm>
          <a:prstGeom prst="cloudCallout">
            <a:avLst>
              <a:gd name="adj1" fmla="val -29014"/>
              <a:gd name="adj2" fmla="val 91213"/>
            </a:avLst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Content Placeholder 2"/>
          <p:cNvSpPr txBox="1">
            <a:spLocks/>
          </p:cNvSpPr>
          <p:nvPr/>
        </p:nvSpPr>
        <p:spPr>
          <a:xfrm>
            <a:off x="5568167" y="2387567"/>
            <a:ext cx="2514600" cy="528592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Kalo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harga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naik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nanti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g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ada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yg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beli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?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</p:txBody>
      </p:sp>
      <p:sp>
        <p:nvSpPr>
          <p:cNvPr id="29" name="Content Placeholder 2"/>
          <p:cNvSpPr txBox="1">
            <a:spLocks/>
          </p:cNvSpPr>
          <p:nvPr/>
        </p:nvSpPr>
        <p:spPr>
          <a:xfrm>
            <a:off x="1447800" y="4783312"/>
            <a:ext cx="2413739" cy="52859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4488" marR="0" lvl="0" indent="-344488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n-US" sz="1400" dirty="0" smtClean="0">
                <a:latin typeface="Berlin Sans FB" pitchFamily="34" charset="0"/>
              </a:rPr>
              <a:t>Bag</a:t>
            </a:r>
            <a:r>
              <a:rPr lang="en-US" sz="1400" noProof="0" dirty="0" smtClean="0">
                <a:latin typeface="Berlin Sans FB" pitchFamily="34" charset="0"/>
              </a:rPr>
              <a:t>. </a:t>
            </a:r>
            <a:r>
              <a:rPr lang="en-US" sz="1400" noProof="0" dirty="0" err="1" smtClean="0">
                <a:latin typeface="Berlin Sans FB" pitchFamily="34" charset="0"/>
              </a:rPr>
              <a:t>Produksi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</a:endParaRPr>
          </a:p>
        </p:txBody>
      </p:sp>
      <p:sp>
        <p:nvSpPr>
          <p:cNvPr id="30" name="Content Placeholder 2"/>
          <p:cNvSpPr txBox="1">
            <a:spLocks/>
          </p:cNvSpPr>
          <p:nvPr/>
        </p:nvSpPr>
        <p:spPr>
          <a:xfrm>
            <a:off x="2996460" y="4799339"/>
            <a:ext cx="2413739" cy="52859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4488" marR="0" lvl="0" indent="-344488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n-US" sz="1400" noProof="0" dirty="0" smtClean="0">
                <a:latin typeface="Berlin Sans FB" pitchFamily="34" charset="0"/>
              </a:rPr>
              <a:t>Bag. </a:t>
            </a:r>
            <a:r>
              <a:rPr lang="en-US" sz="1400" noProof="0" dirty="0" err="1" smtClean="0">
                <a:latin typeface="Berlin Sans FB" pitchFamily="34" charset="0"/>
              </a:rPr>
              <a:t>Akuntansi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</a:endParaRPr>
          </a:p>
        </p:txBody>
      </p:sp>
      <p:sp>
        <p:nvSpPr>
          <p:cNvPr id="31" name="Content Placeholder 2"/>
          <p:cNvSpPr txBox="1">
            <a:spLocks/>
          </p:cNvSpPr>
          <p:nvPr/>
        </p:nvSpPr>
        <p:spPr>
          <a:xfrm>
            <a:off x="4724400" y="4800600"/>
            <a:ext cx="2413739" cy="52859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4488" marR="0" lvl="0" indent="-344488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n-US" sz="1400" dirty="0" smtClean="0">
                <a:latin typeface="Berlin Sans FB" pitchFamily="34" charset="0"/>
              </a:rPr>
              <a:t>Bag</a:t>
            </a:r>
            <a:r>
              <a:rPr lang="en-US" sz="1400" noProof="0" dirty="0" smtClean="0">
                <a:latin typeface="Berlin Sans FB" pitchFamily="34" charset="0"/>
              </a:rPr>
              <a:t>. Marketing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9361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Users\Sadaharu\Downloads\Meme\y-u-no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5638800" y="3501716"/>
            <a:ext cx="1219200" cy="122268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36756"/>
            <a:ext cx="8153400" cy="990600"/>
          </a:xfrm>
        </p:spPr>
        <p:txBody>
          <a:bodyPr/>
          <a:lstStyle/>
          <a:p>
            <a:r>
              <a:rPr lang="en-US" sz="3600" b="1" dirty="0" err="1" smtClean="0"/>
              <a:t>Kisah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Marsinah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dan</a:t>
            </a:r>
            <a:r>
              <a:rPr lang="en-US" sz="3600" b="1" dirty="0" smtClean="0"/>
              <a:t> HAM</a:t>
            </a:r>
            <a:endParaRPr lang="en-US" b="1" dirty="0"/>
          </a:p>
        </p:txBody>
      </p:sp>
      <p:pic>
        <p:nvPicPr>
          <p:cNvPr id="4" name="Picture 2" descr="C:\Program Files\Microsoft Office\MEDIA\CAGCAT10\j0251301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7010400" y="260556"/>
            <a:ext cx="922900" cy="846138"/>
          </a:xfrm>
          <a:prstGeom prst="rect">
            <a:avLst/>
          </a:prstGeom>
          <a:noFill/>
        </p:spPr>
      </p:pic>
      <p:pic>
        <p:nvPicPr>
          <p:cNvPr id="5" name="Picture 3" descr="C:\Program Files\Microsoft Office\MEDIA\CAGCAT10\j0286034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77200" y="381000"/>
            <a:ext cx="767616" cy="739775"/>
          </a:xfrm>
          <a:prstGeom prst="rect">
            <a:avLst/>
          </a:prstGeom>
          <a:noFill/>
        </p:spPr>
      </p:pic>
      <p:sp>
        <p:nvSpPr>
          <p:cNvPr id="40" name="Rectangle 39"/>
          <p:cNvSpPr/>
          <p:nvPr/>
        </p:nvSpPr>
        <p:spPr>
          <a:xfrm>
            <a:off x="76200" y="6019800"/>
            <a:ext cx="9144000" cy="762000"/>
          </a:xfrm>
          <a:prstGeom prst="rect">
            <a:avLst/>
          </a:prstGeom>
          <a:gradFill flip="none" rotWithShape="1">
            <a:gsLst>
              <a:gs pos="100000">
                <a:srgbClr val="94B6D2">
                  <a:alpha val="56000"/>
                </a:srgbClr>
              </a:gs>
              <a:gs pos="0">
                <a:schemeClr val="bg1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81120" y="6062246"/>
            <a:ext cx="11112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YULIANA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 T. S.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gency FB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5868" y="6367046"/>
            <a:ext cx="7938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Teacher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05" y="2209800"/>
            <a:ext cx="3853992" cy="2553271"/>
          </a:xfrm>
          <a:prstGeom prst="rect">
            <a:avLst/>
          </a:prstGeom>
        </p:spPr>
      </p:pic>
      <p:sp>
        <p:nvSpPr>
          <p:cNvPr id="30" name="Content Placeholder 2"/>
          <p:cNvSpPr txBox="1">
            <a:spLocks/>
          </p:cNvSpPr>
          <p:nvPr/>
        </p:nvSpPr>
        <p:spPr>
          <a:xfrm>
            <a:off x="1192322" y="4881608"/>
            <a:ext cx="2413739" cy="528592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n-US" sz="2000" dirty="0" err="1" smtClean="0">
                <a:latin typeface="Berlin Sans FB" pitchFamily="34" charset="0"/>
              </a:rPr>
              <a:t>Kesimpulan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Manajer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Perusahaan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533400" y="2325469"/>
            <a:ext cx="3721572" cy="570131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n-US" sz="1600" noProof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‘Kami </a:t>
            </a:r>
            <a:r>
              <a:rPr lang="en-US" sz="1600" noProof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Putuskan</a:t>
            </a:r>
            <a:r>
              <a:rPr lang="en-US" sz="1600" noProof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en-US" sz="1600" noProof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Utk</a:t>
            </a:r>
            <a:r>
              <a:rPr lang="en-US" sz="1600" noProof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en-US" sz="1600" noProof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Menaikkan</a:t>
            </a:r>
            <a:r>
              <a:rPr lang="en-US" sz="1600" noProof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en-US" sz="1600" noProof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Gaji</a:t>
            </a:r>
            <a:r>
              <a:rPr lang="en-US" sz="1600" noProof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en-US" sz="1600" noProof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Buruh</a:t>
            </a:r>
            <a:r>
              <a:rPr lang="en-US" sz="1600" noProof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’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Rounded MT Bold" panose="020F0704030504030204" pitchFamily="34" charset="0"/>
            </a:endParaRPr>
          </a:p>
        </p:txBody>
      </p:sp>
      <p:sp>
        <p:nvSpPr>
          <p:cNvPr id="31" name="Content Placeholder 2"/>
          <p:cNvSpPr txBox="1">
            <a:spLocks/>
          </p:cNvSpPr>
          <p:nvPr/>
        </p:nvSpPr>
        <p:spPr>
          <a:xfrm>
            <a:off x="762001" y="4191001"/>
            <a:ext cx="3352800" cy="533400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… SETELAH KAMI PECAT 13 BURUH LAINNYA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Rounded MT Bold" panose="020F0704030504030204" pitchFamily="34" charset="0"/>
            </a:endParaRPr>
          </a:p>
        </p:txBody>
      </p:sp>
      <p:sp>
        <p:nvSpPr>
          <p:cNvPr id="32" name="Right Arrow 31"/>
          <p:cNvSpPr/>
          <p:nvPr/>
        </p:nvSpPr>
        <p:spPr>
          <a:xfrm>
            <a:off x="4648200" y="3257835"/>
            <a:ext cx="816318" cy="457200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Content Placeholder 2"/>
          <p:cNvSpPr txBox="1">
            <a:spLocks/>
          </p:cNvSpPr>
          <p:nvPr/>
        </p:nvSpPr>
        <p:spPr>
          <a:xfrm>
            <a:off x="5892061" y="4886135"/>
            <a:ext cx="2413739" cy="52859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n-US" sz="2000" dirty="0" err="1" smtClean="0">
                <a:latin typeface="Berlin Sans FB" pitchFamily="34" charset="0"/>
              </a:rPr>
              <a:t>Marsinah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dkk</a:t>
            </a:r>
            <a:r>
              <a:rPr lang="en-US" sz="2000" dirty="0" smtClean="0">
                <a:latin typeface="Berlin Sans FB" pitchFamily="34" charset="0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</p:txBody>
      </p:sp>
      <p:pic>
        <p:nvPicPr>
          <p:cNvPr id="2050" name="Picture 2" descr="C:\Users\Sadaharu\Downloads\Meme\y-u-no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5715000" y="1981200"/>
            <a:ext cx="1219200" cy="1222684"/>
          </a:xfrm>
          <a:prstGeom prst="rect">
            <a:avLst/>
          </a:prstGeom>
          <a:noFill/>
        </p:spPr>
      </p:pic>
      <p:pic>
        <p:nvPicPr>
          <p:cNvPr id="15" name="Picture 2" descr="C:\Users\Sadaharu\Downloads\Meme\y-u-no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6400800" y="2892116"/>
            <a:ext cx="1219200" cy="1222684"/>
          </a:xfrm>
          <a:prstGeom prst="rect">
            <a:avLst/>
          </a:prstGeom>
          <a:noFill/>
        </p:spPr>
      </p:pic>
      <p:pic>
        <p:nvPicPr>
          <p:cNvPr id="17" name="Picture 2" descr="C:\Users\Sadaharu\Downloads\Meme\y-u-no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315200" y="1981200"/>
            <a:ext cx="1219200" cy="1222684"/>
          </a:xfrm>
          <a:prstGeom prst="rect">
            <a:avLst/>
          </a:prstGeom>
          <a:noFill/>
        </p:spPr>
      </p:pic>
      <p:pic>
        <p:nvPicPr>
          <p:cNvPr id="18" name="Picture 2" descr="C:\Users\Sadaharu\Downloads\Meme\y-u-no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391400" y="3429000"/>
            <a:ext cx="1219200" cy="12226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191396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Program Files\Microsoft Office\MEDIA\CAGCAT10\j0251301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010400" y="260556"/>
            <a:ext cx="922900" cy="846138"/>
          </a:xfrm>
          <a:prstGeom prst="rect">
            <a:avLst/>
          </a:prstGeom>
          <a:noFill/>
        </p:spPr>
      </p:pic>
      <p:pic>
        <p:nvPicPr>
          <p:cNvPr id="5" name="Picture 3" descr="C:\Program Files\Microsoft Office\MEDIA\CAGCAT10\j028603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381000"/>
            <a:ext cx="767616" cy="739775"/>
          </a:xfrm>
          <a:prstGeom prst="rect">
            <a:avLst/>
          </a:prstGeom>
          <a:noFill/>
        </p:spPr>
      </p:pic>
      <p:sp>
        <p:nvSpPr>
          <p:cNvPr id="40" name="Rectangle 39"/>
          <p:cNvSpPr/>
          <p:nvPr/>
        </p:nvSpPr>
        <p:spPr>
          <a:xfrm>
            <a:off x="76200" y="6019800"/>
            <a:ext cx="9144000" cy="762000"/>
          </a:xfrm>
          <a:prstGeom prst="rect">
            <a:avLst/>
          </a:prstGeom>
          <a:gradFill flip="none" rotWithShape="1">
            <a:gsLst>
              <a:gs pos="100000">
                <a:srgbClr val="94B6D2">
                  <a:alpha val="56000"/>
                </a:srgbClr>
              </a:gs>
              <a:gs pos="0">
                <a:schemeClr val="bg1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81120" y="6062246"/>
            <a:ext cx="11112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YULIANA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 T. S.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gency FB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5868" y="6367046"/>
            <a:ext cx="7938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Teacher 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60328" y="1850996"/>
            <a:ext cx="8074071" cy="2568604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sz="2400" dirty="0" err="1" smtClean="0">
                <a:latin typeface="Berlin Sans FB" panose="020E0602020502020306" pitchFamily="34" charset="0"/>
              </a:rPr>
              <a:t>Karena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tdk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terima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Marsinah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kemudian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berencana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untuk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memperkarakan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perusahaan</a:t>
            </a:r>
            <a:r>
              <a:rPr lang="en-US" sz="2400" dirty="0" smtClean="0">
                <a:latin typeface="Berlin Sans FB" panose="020E0602020502020306" pitchFamily="34" charset="0"/>
              </a:rPr>
              <a:t> yang </a:t>
            </a:r>
            <a:r>
              <a:rPr lang="en-US" sz="2400" dirty="0" err="1" smtClean="0">
                <a:latin typeface="Berlin Sans FB" panose="020E0602020502020306" pitchFamily="34" charset="0"/>
              </a:rPr>
              <a:t>telah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memecat</a:t>
            </a:r>
            <a:r>
              <a:rPr lang="en-US" sz="2400" dirty="0" smtClean="0">
                <a:latin typeface="Berlin Sans FB" panose="020E0602020502020306" pitchFamily="34" charset="0"/>
              </a:rPr>
              <a:t> teman2 </a:t>
            </a:r>
            <a:r>
              <a:rPr lang="en-US" sz="2400" dirty="0" err="1" smtClean="0">
                <a:latin typeface="Berlin Sans FB" panose="020E0602020502020306" pitchFamily="34" charset="0"/>
              </a:rPr>
              <a:t>buruhnya</a:t>
            </a:r>
            <a:r>
              <a:rPr lang="en-US" sz="2400" dirty="0" smtClean="0">
                <a:latin typeface="Berlin Sans FB" panose="020E0602020502020306" pitchFamily="34" charset="0"/>
              </a:rPr>
              <a:t>. </a:t>
            </a:r>
            <a:r>
              <a:rPr lang="en-US" sz="2400" dirty="0" err="1" smtClean="0">
                <a:latin typeface="Berlin Sans FB" panose="020E0602020502020306" pitchFamily="34" charset="0"/>
              </a:rPr>
              <a:t>Namun</a:t>
            </a:r>
            <a:r>
              <a:rPr lang="en-US" sz="2400" dirty="0" smtClean="0">
                <a:latin typeface="Berlin Sans FB" panose="020E0602020502020306" pitchFamily="34" charset="0"/>
              </a:rPr>
              <a:t>, di </a:t>
            </a:r>
            <a:r>
              <a:rPr lang="en-US" sz="2400" dirty="0" err="1" smtClean="0">
                <a:latin typeface="Berlin Sans FB" panose="020E0602020502020306" pitchFamily="34" charset="0"/>
              </a:rPr>
              <a:t>hari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saat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dia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memutuskan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untuk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beradu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hukum</a:t>
            </a:r>
            <a:r>
              <a:rPr lang="en-US" sz="2400" dirty="0" smtClean="0">
                <a:latin typeface="Berlin Sans FB" panose="020E0602020502020306" pitchFamily="34" charset="0"/>
              </a:rPr>
              <a:t> dg </a:t>
            </a:r>
            <a:r>
              <a:rPr lang="en-US" sz="2400" dirty="0" err="1" smtClean="0">
                <a:latin typeface="Berlin Sans FB" panose="020E0602020502020306" pitchFamily="34" charset="0"/>
              </a:rPr>
              <a:t>perusahaan</a:t>
            </a:r>
            <a:r>
              <a:rPr lang="en-US" sz="2400" dirty="0" smtClean="0">
                <a:latin typeface="Berlin Sans FB" panose="020E0602020502020306" pitchFamily="34" charset="0"/>
              </a:rPr>
              <a:t>, di </a:t>
            </a:r>
            <a:r>
              <a:rPr lang="en-US" sz="2400" dirty="0" err="1" smtClean="0">
                <a:latin typeface="Berlin Sans FB" panose="020E0602020502020306" pitchFamily="34" charset="0"/>
              </a:rPr>
              <a:t>saat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itulah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Marsinah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lenyap</a:t>
            </a:r>
            <a:r>
              <a:rPr lang="en-US" sz="2400" dirty="0" smtClean="0">
                <a:latin typeface="Berlin Sans FB" panose="020E0602020502020306" pitchFamily="34" charset="0"/>
              </a:rPr>
              <a:t>. </a:t>
            </a:r>
            <a:r>
              <a:rPr lang="en-US" sz="2400" dirty="0" err="1" smtClean="0">
                <a:latin typeface="Berlin Sans FB" panose="020E0602020502020306" pitchFamily="34" charset="0"/>
              </a:rPr>
              <a:t>Diketahui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bahwa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ia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dibunuh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oleh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oknum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perusahaan</a:t>
            </a:r>
            <a:r>
              <a:rPr lang="en-US" sz="2400" dirty="0" smtClean="0">
                <a:latin typeface="Berlin Sans FB" panose="020E0602020502020306" pitchFamily="34" charset="0"/>
              </a:rPr>
              <a:t>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60328" y="4289397"/>
            <a:ext cx="8074071" cy="1578003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sz="2400" noProof="0" dirty="0" err="1" smtClean="0">
                <a:latin typeface="Berlin Sans FB" panose="020E0602020502020306" pitchFamily="34" charset="0"/>
              </a:rPr>
              <a:t>Walaupun</a:t>
            </a:r>
            <a:r>
              <a:rPr lang="en-US" sz="2400" noProof="0" dirty="0" smtClean="0">
                <a:latin typeface="Berlin Sans FB" panose="020E0602020502020306" pitchFamily="34" charset="0"/>
              </a:rPr>
              <a:t> </a:t>
            </a:r>
            <a:r>
              <a:rPr lang="en-US" sz="2400" noProof="0" dirty="0" err="1" smtClean="0">
                <a:latin typeface="Berlin Sans FB" panose="020E0602020502020306" pitchFamily="34" charset="0"/>
              </a:rPr>
              <a:t>peradilan</a:t>
            </a:r>
            <a:r>
              <a:rPr lang="en-US" sz="2400" noProof="0" dirty="0" smtClean="0">
                <a:latin typeface="Berlin Sans FB" panose="020E0602020502020306" pitchFamily="34" charset="0"/>
              </a:rPr>
              <a:t> </a:t>
            </a:r>
            <a:r>
              <a:rPr lang="en-US" sz="2400" noProof="0" dirty="0" err="1" smtClean="0">
                <a:latin typeface="Berlin Sans FB" panose="020E0602020502020306" pitchFamily="34" charset="0"/>
              </a:rPr>
              <a:t>umum</a:t>
            </a:r>
            <a:r>
              <a:rPr lang="en-US" sz="2400" noProof="0" dirty="0" smtClean="0">
                <a:latin typeface="Berlin Sans FB" panose="020E0602020502020306" pitchFamily="34" charset="0"/>
              </a:rPr>
              <a:t> </a:t>
            </a:r>
            <a:r>
              <a:rPr lang="en-US" sz="2400" noProof="0" dirty="0" err="1" smtClean="0">
                <a:latin typeface="Berlin Sans FB" panose="020E0602020502020306" pitchFamily="34" charset="0"/>
              </a:rPr>
              <a:t>dan</a:t>
            </a:r>
            <a:r>
              <a:rPr lang="en-US" sz="2400" noProof="0" dirty="0" smtClean="0">
                <a:latin typeface="Berlin Sans FB" panose="020E0602020502020306" pitchFamily="34" charset="0"/>
              </a:rPr>
              <a:t> </a:t>
            </a:r>
            <a:r>
              <a:rPr lang="en-US" sz="2400" noProof="0" dirty="0" err="1" smtClean="0">
                <a:latin typeface="Berlin Sans FB" panose="020E0602020502020306" pitchFamily="34" charset="0"/>
              </a:rPr>
              <a:t>tinggi</a:t>
            </a:r>
            <a:r>
              <a:rPr lang="en-US" sz="2400" noProof="0" dirty="0" smtClean="0">
                <a:latin typeface="Berlin Sans FB" panose="020E0602020502020306" pitchFamily="34" charset="0"/>
              </a:rPr>
              <a:t> </a:t>
            </a:r>
            <a:r>
              <a:rPr lang="en-US" sz="2400" noProof="0" dirty="0" err="1" smtClean="0">
                <a:latin typeface="Berlin Sans FB" panose="020E0602020502020306" pitchFamily="34" charset="0"/>
              </a:rPr>
              <a:t>sudah</a:t>
            </a:r>
            <a:r>
              <a:rPr lang="en-US" sz="2400" noProof="0" dirty="0" smtClean="0">
                <a:latin typeface="Berlin Sans FB" panose="020E0602020502020306" pitchFamily="34" charset="0"/>
              </a:rPr>
              <a:t> </a:t>
            </a:r>
            <a:r>
              <a:rPr lang="en-US" sz="2400" noProof="0" dirty="0" err="1" smtClean="0">
                <a:latin typeface="Berlin Sans FB" panose="020E0602020502020306" pitchFamily="34" charset="0"/>
              </a:rPr>
              <a:t>menjatuhi</a:t>
            </a:r>
            <a:r>
              <a:rPr lang="en-US" sz="2400" noProof="0" dirty="0" smtClean="0">
                <a:latin typeface="Berlin Sans FB" panose="020E0602020502020306" pitchFamily="34" charset="0"/>
              </a:rPr>
              <a:t> </a:t>
            </a:r>
            <a:r>
              <a:rPr lang="en-US" sz="2400" noProof="0" dirty="0" err="1" smtClean="0">
                <a:latin typeface="Berlin Sans FB" panose="020E0602020502020306" pitchFamily="34" charset="0"/>
              </a:rPr>
              <a:t>hukuman</a:t>
            </a:r>
            <a:r>
              <a:rPr lang="en-US" sz="2400" noProof="0" dirty="0" smtClean="0">
                <a:latin typeface="Berlin Sans FB" panose="020E0602020502020306" pitchFamily="34" charset="0"/>
              </a:rPr>
              <a:t> </a:t>
            </a:r>
            <a:r>
              <a:rPr lang="en-US" sz="2400" noProof="0" dirty="0" err="1" smtClean="0">
                <a:latin typeface="Berlin Sans FB" panose="020E0602020502020306" pitchFamily="34" charset="0"/>
              </a:rPr>
              <a:t>pada</a:t>
            </a:r>
            <a:r>
              <a:rPr lang="en-US" sz="2400" noProof="0" dirty="0" smtClean="0">
                <a:latin typeface="Berlin Sans FB" panose="020E0602020502020306" pitchFamily="34" charset="0"/>
              </a:rPr>
              <a:t> </a:t>
            </a:r>
            <a:r>
              <a:rPr lang="en-US" sz="2400" noProof="0" dirty="0" err="1" smtClean="0">
                <a:latin typeface="Berlin Sans FB" panose="020E0602020502020306" pitchFamily="34" charset="0"/>
              </a:rPr>
              <a:t>terdakwa</a:t>
            </a:r>
            <a:r>
              <a:rPr lang="en-US" sz="2400" noProof="0" dirty="0" smtClean="0">
                <a:latin typeface="Berlin Sans FB" panose="020E0602020502020306" pitchFamily="34" charset="0"/>
              </a:rPr>
              <a:t>, </a:t>
            </a:r>
            <a:r>
              <a:rPr lang="en-US" sz="2400" noProof="0" dirty="0" err="1" smtClean="0">
                <a:latin typeface="Berlin Sans FB" panose="020E0602020502020306" pitchFamily="34" charset="0"/>
              </a:rPr>
              <a:t>Mahkamah</a:t>
            </a:r>
            <a:r>
              <a:rPr lang="en-US" sz="2400" noProof="0" dirty="0" smtClean="0">
                <a:latin typeface="Berlin Sans FB" panose="020E0602020502020306" pitchFamily="34" charset="0"/>
              </a:rPr>
              <a:t> </a:t>
            </a:r>
            <a:r>
              <a:rPr lang="en-US" sz="2400" noProof="0" dirty="0" err="1" smtClean="0">
                <a:latin typeface="Berlin Sans FB" panose="020E0602020502020306" pitchFamily="34" charset="0"/>
              </a:rPr>
              <a:t>Agung</a:t>
            </a:r>
            <a:r>
              <a:rPr lang="en-US" sz="2400" noProof="0" dirty="0" smtClean="0">
                <a:latin typeface="Berlin Sans FB" panose="020E0602020502020306" pitchFamily="34" charset="0"/>
              </a:rPr>
              <a:t> </a:t>
            </a:r>
            <a:r>
              <a:rPr lang="en-US" sz="2400" noProof="0" dirty="0" err="1" smtClean="0">
                <a:latin typeface="Berlin Sans FB" panose="020E0602020502020306" pitchFamily="34" charset="0"/>
              </a:rPr>
              <a:t>pada</a:t>
            </a:r>
            <a:r>
              <a:rPr lang="en-US" sz="2400" noProof="0" dirty="0" smtClean="0">
                <a:latin typeface="Berlin Sans FB" panose="020E0602020502020306" pitchFamily="34" charset="0"/>
              </a:rPr>
              <a:t> </a:t>
            </a:r>
            <a:r>
              <a:rPr lang="en-US" sz="2400" noProof="0" dirty="0" err="1" smtClean="0">
                <a:latin typeface="Berlin Sans FB" panose="020E0602020502020306" pitchFamily="34" charset="0"/>
              </a:rPr>
              <a:t>akhirnya</a:t>
            </a:r>
            <a:r>
              <a:rPr lang="en-US" sz="2400" noProof="0" dirty="0" smtClean="0">
                <a:latin typeface="Berlin Sans FB" panose="020E0602020502020306" pitchFamily="34" charset="0"/>
              </a:rPr>
              <a:t> </a:t>
            </a:r>
            <a:r>
              <a:rPr lang="en-US" sz="2400" noProof="0" dirty="0" err="1" smtClean="0">
                <a:latin typeface="Berlin Sans FB" panose="020E0602020502020306" pitchFamily="34" charset="0"/>
              </a:rPr>
              <a:t>membebaskan</a:t>
            </a:r>
            <a:r>
              <a:rPr lang="en-US" sz="2400" noProof="0" dirty="0" smtClean="0">
                <a:latin typeface="Berlin Sans FB" panose="020E0602020502020306" pitchFamily="34" charset="0"/>
              </a:rPr>
              <a:t> </a:t>
            </a:r>
            <a:r>
              <a:rPr lang="en-US" sz="2400" noProof="0" dirty="0" err="1" smtClean="0">
                <a:latin typeface="Berlin Sans FB" panose="020E0602020502020306" pitchFamily="34" charset="0"/>
              </a:rPr>
              <a:t>terdakwa</a:t>
            </a:r>
            <a:r>
              <a:rPr lang="en-US" sz="2400" noProof="0" dirty="0" smtClean="0">
                <a:latin typeface="Berlin Sans FB" panose="020E0602020502020306" pitchFamily="34" charset="0"/>
              </a:rPr>
              <a:t> dg </a:t>
            </a:r>
            <a:r>
              <a:rPr lang="en-US" sz="2400" noProof="0" dirty="0" err="1" smtClean="0">
                <a:latin typeface="Berlin Sans FB" panose="020E0602020502020306" pitchFamily="34" charset="0"/>
              </a:rPr>
              <a:t>alasan</a:t>
            </a:r>
            <a:r>
              <a:rPr lang="en-US" sz="2400" noProof="0" dirty="0" smtClean="0">
                <a:latin typeface="Berlin Sans FB" panose="020E0602020502020306" pitchFamily="34" charset="0"/>
              </a:rPr>
              <a:t> “</a:t>
            </a:r>
            <a:r>
              <a:rPr lang="en-US" sz="2400" noProof="0" dirty="0" err="1" smtClean="0">
                <a:latin typeface="Berlin Sans FB" panose="020E0602020502020306" pitchFamily="34" charset="0"/>
              </a:rPr>
              <a:t>kesalahan</a:t>
            </a:r>
            <a:r>
              <a:rPr lang="en-US" sz="2400" noProof="0" dirty="0" smtClean="0">
                <a:latin typeface="Berlin Sans FB" panose="020E0602020502020306" pitchFamily="34" charset="0"/>
              </a:rPr>
              <a:t> </a:t>
            </a:r>
            <a:r>
              <a:rPr lang="en-US" sz="2400" noProof="0" dirty="0" err="1" smtClean="0">
                <a:latin typeface="Berlin Sans FB" panose="020E0602020502020306" pitchFamily="34" charset="0"/>
              </a:rPr>
              <a:t>prosedur</a:t>
            </a:r>
            <a:r>
              <a:rPr lang="en-US" sz="2400" noProof="0" dirty="0" smtClean="0">
                <a:latin typeface="Berlin Sans FB" panose="020E0602020502020306" pitchFamily="34" charset="0"/>
              </a:rPr>
              <a:t>”.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381000" y="336756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Kebebasan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dan</a:t>
            </a:r>
            <a:r>
              <a:rPr lang="en-US" sz="3600" b="1" dirty="0" smtClean="0"/>
              <a:t> HAM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977453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36756"/>
            <a:ext cx="8153400" cy="990600"/>
          </a:xfrm>
        </p:spPr>
        <p:txBody>
          <a:bodyPr/>
          <a:lstStyle/>
          <a:p>
            <a:r>
              <a:rPr lang="en-US" sz="3600" b="1" dirty="0" err="1" smtClean="0"/>
              <a:t>Siapa</a:t>
            </a:r>
            <a:r>
              <a:rPr lang="en-US" sz="3600" b="1" dirty="0" smtClean="0"/>
              <a:t> yang </a:t>
            </a:r>
            <a:r>
              <a:rPr lang="en-US" sz="3600" b="1" dirty="0" err="1" smtClean="0"/>
              <a:t>benar</a:t>
            </a:r>
            <a:r>
              <a:rPr lang="en-US" sz="3600" b="1" dirty="0" smtClean="0"/>
              <a:t>? </a:t>
            </a:r>
            <a:endParaRPr lang="en-US" b="1" dirty="0"/>
          </a:p>
        </p:txBody>
      </p:sp>
      <p:pic>
        <p:nvPicPr>
          <p:cNvPr id="4" name="Picture 2" descr="C:\Program Files\Microsoft Office\MEDIA\CAGCAT10\j0251301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010400" y="260556"/>
            <a:ext cx="922900" cy="846138"/>
          </a:xfrm>
          <a:prstGeom prst="rect">
            <a:avLst/>
          </a:prstGeom>
          <a:noFill/>
        </p:spPr>
      </p:pic>
      <p:pic>
        <p:nvPicPr>
          <p:cNvPr id="5" name="Picture 3" descr="C:\Program Files\Microsoft Office\MEDIA\CAGCAT10\j028603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381000"/>
            <a:ext cx="767616" cy="739775"/>
          </a:xfrm>
          <a:prstGeom prst="rect">
            <a:avLst/>
          </a:prstGeom>
          <a:noFill/>
        </p:spPr>
      </p:pic>
      <p:sp>
        <p:nvSpPr>
          <p:cNvPr id="40" name="Rectangle 39"/>
          <p:cNvSpPr/>
          <p:nvPr/>
        </p:nvSpPr>
        <p:spPr>
          <a:xfrm>
            <a:off x="76200" y="6019800"/>
            <a:ext cx="9144000" cy="762000"/>
          </a:xfrm>
          <a:prstGeom prst="rect">
            <a:avLst/>
          </a:prstGeom>
          <a:gradFill flip="none" rotWithShape="1">
            <a:gsLst>
              <a:gs pos="100000">
                <a:srgbClr val="94B6D2">
                  <a:alpha val="56000"/>
                </a:srgbClr>
              </a:gs>
              <a:gs pos="0">
                <a:schemeClr val="bg1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81120" y="6062246"/>
            <a:ext cx="11112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YULIANA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 T. S.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gency FB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5868" y="6367046"/>
            <a:ext cx="7938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Teacher 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60328" y="1828800"/>
            <a:ext cx="8074071" cy="1523999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sz="2400" dirty="0" err="1" smtClean="0">
                <a:latin typeface="Berlin Sans FB" panose="020E0602020502020306" pitchFamily="34" charset="0"/>
              </a:rPr>
              <a:t>Jika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anda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ditanya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siapakah</a:t>
            </a:r>
            <a:r>
              <a:rPr lang="en-US" sz="2400" dirty="0" smtClean="0">
                <a:latin typeface="Berlin Sans FB" panose="020E0602020502020306" pitchFamily="34" charset="0"/>
              </a:rPr>
              <a:t> yang </a:t>
            </a:r>
            <a:r>
              <a:rPr lang="en-US" sz="2400" dirty="0" err="1" smtClean="0">
                <a:latin typeface="Berlin Sans FB" panose="020E0602020502020306" pitchFamily="34" charset="0"/>
              </a:rPr>
              <a:t>benar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dan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salah</a:t>
            </a:r>
            <a:r>
              <a:rPr lang="en-US" sz="2400" dirty="0" smtClean="0">
                <a:latin typeface="Berlin Sans FB" panose="020E0602020502020306" pitchFamily="34" charset="0"/>
              </a:rPr>
              <a:t> di </a:t>
            </a:r>
            <a:r>
              <a:rPr lang="en-US" sz="2400" dirty="0" err="1" smtClean="0">
                <a:latin typeface="Berlin Sans FB" panose="020E0602020502020306" pitchFamily="34" charset="0"/>
              </a:rPr>
              <a:t>sini</a:t>
            </a:r>
            <a:r>
              <a:rPr lang="en-US" sz="2400" dirty="0" smtClean="0">
                <a:latin typeface="Berlin Sans FB" panose="020E0602020502020306" pitchFamily="34" charset="0"/>
              </a:rPr>
              <a:t>, </a:t>
            </a:r>
            <a:r>
              <a:rPr lang="en-US" sz="2400" dirty="0" err="1" smtClean="0">
                <a:latin typeface="Berlin Sans FB" panose="020E0602020502020306" pitchFamily="34" charset="0"/>
              </a:rPr>
              <a:t>bagaimana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menurut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anda</a:t>
            </a:r>
            <a:r>
              <a:rPr lang="en-US" sz="2400" dirty="0" smtClean="0">
                <a:latin typeface="Berlin Sans FB" panose="020E0602020502020306" pitchFamily="34" charset="0"/>
              </a:rPr>
              <a:t>? </a:t>
            </a:r>
            <a:r>
              <a:rPr lang="en-US" sz="2400" dirty="0" err="1" smtClean="0">
                <a:latin typeface="Berlin Sans FB" panose="020E0602020502020306" pitchFamily="34" charset="0"/>
              </a:rPr>
              <a:t>Mengapa</a:t>
            </a:r>
            <a:r>
              <a:rPr lang="en-US" sz="2400" dirty="0" smtClean="0">
                <a:latin typeface="Berlin Sans FB" panose="020E0602020502020306" pitchFamily="34" charset="0"/>
              </a:rPr>
              <a:t>? </a:t>
            </a:r>
            <a:endParaRPr lang="en-US" sz="2400" dirty="0">
              <a:latin typeface="Berlin Sans FB" panose="020E0602020502020306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err="1" smtClean="0">
                <a:latin typeface="Berlin Sans FB" panose="020E0602020502020306" pitchFamily="34" charset="0"/>
              </a:rPr>
              <a:t>Jelaskan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jawaban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anda</a:t>
            </a:r>
            <a:endParaRPr lang="en-US" sz="2400" dirty="0" smtClean="0">
              <a:latin typeface="Berlin Sans FB" panose="020E0602020502020306" pitchFamily="34" charset="0"/>
            </a:endParaRPr>
          </a:p>
          <a:p>
            <a:pPr>
              <a:lnSpc>
                <a:spcPct val="150000"/>
              </a:lnSpc>
            </a:pP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3200400" y="4419600"/>
            <a:ext cx="5644416" cy="1371600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/>
              <a:t>Bill Gates (</a:t>
            </a:r>
            <a:r>
              <a:rPr lang="en-US" sz="2400" b="1" dirty="0" err="1" smtClean="0"/>
              <a:t>Pendiri</a:t>
            </a:r>
            <a:r>
              <a:rPr lang="en-US" sz="2400" b="1" dirty="0" smtClean="0"/>
              <a:t> Microsoft)</a:t>
            </a:r>
            <a:endParaRPr lang="en-US" sz="2400" b="1" dirty="0"/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n-US" dirty="0" smtClean="0">
                <a:latin typeface="Berlin Sans FB" pitchFamily="34" charset="0"/>
              </a:rPr>
              <a:t>“</a:t>
            </a:r>
            <a:r>
              <a:rPr lang="en-US" dirty="0" err="1" smtClean="0">
                <a:latin typeface="Berlin Sans FB" pitchFamily="34" charset="0"/>
              </a:rPr>
              <a:t>Dunia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memang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tidak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adil</a:t>
            </a:r>
            <a:r>
              <a:rPr lang="en-US" dirty="0" smtClean="0">
                <a:latin typeface="Berlin Sans FB" pitchFamily="34" charset="0"/>
              </a:rPr>
              <a:t>, </a:t>
            </a:r>
            <a:r>
              <a:rPr lang="en-US" dirty="0" err="1" smtClean="0">
                <a:latin typeface="Berlin Sans FB" pitchFamily="34" charset="0"/>
              </a:rPr>
              <a:t>anda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harus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membiasakan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diri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dengan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fakta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itu</a:t>
            </a:r>
            <a:r>
              <a:rPr lang="en-US" dirty="0" smtClean="0">
                <a:latin typeface="Berlin Sans FB" pitchFamily="34" charset="0"/>
              </a:rPr>
              <a:t>”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</a:endParaRPr>
          </a:p>
        </p:txBody>
      </p:sp>
      <p:pic>
        <p:nvPicPr>
          <p:cNvPr id="1026" name="Picture 2" descr="C:\Users\Sadaharu\Downloads\Meme\417px-Dts_news_bill_gates_wikipedia.JPG"/>
          <p:cNvPicPr>
            <a:picLocks noChangeAspect="1" noChangeArrowheads="1"/>
          </p:cNvPicPr>
          <p:nvPr/>
        </p:nvPicPr>
        <p:blipFill>
          <a:blip r:embed="rId4"/>
          <a:srcRect b="19392"/>
          <a:stretch>
            <a:fillRect/>
          </a:stretch>
        </p:blipFill>
        <p:spPr bwMode="auto">
          <a:xfrm>
            <a:off x="990600" y="4114800"/>
            <a:ext cx="1447800" cy="16764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20402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36756"/>
            <a:ext cx="8153400" cy="990600"/>
          </a:xfrm>
        </p:spPr>
        <p:txBody>
          <a:bodyPr/>
          <a:lstStyle/>
          <a:p>
            <a:r>
              <a:rPr lang="en-US" sz="3600" b="1" dirty="0" err="1" smtClean="0"/>
              <a:t>Upaya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Pemajuan</a:t>
            </a:r>
            <a:r>
              <a:rPr lang="en-US" sz="3600" b="1" dirty="0" smtClean="0"/>
              <a:t> HAM </a:t>
            </a:r>
            <a:endParaRPr lang="en-US" b="1" dirty="0"/>
          </a:p>
        </p:txBody>
      </p:sp>
      <p:pic>
        <p:nvPicPr>
          <p:cNvPr id="4" name="Picture 2" descr="C:\Program Files\Microsoft Office\MEDIA\CAGCAT10\j0251301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010400" y="260556"/>
            <a:ext cx="922900" cy="846138"/>
          </a:xfrm>
          <a:prstGeom prst="rect">
            <a:avLst/>
          </a:prstGeom>
          <a:noFill/>
        </p:spPr>
      </p:pic>
      <p:pic>
        <p:nvPicPr>
          <p:cNvPr id="5" name="Picture 3" descr="C:\Program Files\Microsoft Office\MEDIA\CAGCAT10\j028603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381000"/>
            <a:ext cx="767616" cy="739775"/>
          </a:xfrm>
          <a:prstGeom prst="rect">
            <a:avLst/>
          </a:prstGeom>
          <a:noFill/>
        </p:spPr>
      </p:pic>
      <p:sp>
        <p:nvSpPr>
          <p:cNvPr id="40" name="Rectangle 39"/>
          <p:cNvSpPr/>
          <p:nvPr/>
        </p:nvSpPr>
        <p:spPr>
          <a:xfrm>
            <a:off x="76200" y="6019800"/>
            <a:ext cx="9144000" cy="762000"/>
          </a:xfrm>
          <a:prstGeom prst="rect">
            <a:avLst/>
          </a:prstGeom>
          <a:gradFill flip="none" rotWithShape="1">
            <a:gsLst>
              <a:gs pos="100000">
                <a:srgbClr val="94B6D2">
                  <a:alpha val="56000"/>
                </a:srgbClr>
              </a:gs>
              <a:gs pos="0">
                <a:schemeClr val="bg1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81120" y="6062246"/>
            <a:ext cx="11112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YULIANA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 T. S.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gency FB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5868" y="6367046"/>
            <a:ext cx="7938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gency FB" pitchFamily="34" charset="0"/>
              </a:rPr>
              <a:t>Teacher 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60328" y="1828800"/>
            <a:ext cx="8074071" cy="4114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 smtClean="0">
                <a:latin typeface="Berlin Sans FB" panose="020E0602020502020306" pitchFamily="34" charset="0"/>
              </a:rPr>
              <a:t>Hak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asasi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secara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singkat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bisa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disebut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hak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kodrati</a:t>
            </a:r>
            <a:r>
              <a:rPr lang="en-US" sz="2400" dirty="0" smtClean="0">
                <a:latin typeface="Berlin Sans FB" panose="020E0602020502020306" pitchFamily="34" charset="0"/>
              </a:rPr>
              <a:t>, </a:t>
            </a:r>
            <a:r>
              <a:rPr lang="en-US" sz="2400" dirty="0" err="1" smtClean="0">
                <a:latin typeface="Berlin Sans FB" panose="020E0602020502020306" pitchFamily="34" charset="0"/>
              </a:rPr>
              <a:t>atau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hak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dasar</a:t>
            </a:r>
            <a:r>
              <a:rPr lang="en-US" sz="2400" dirty="0" smtClean="0">
                <a:latin typeface="Berlin Sans FB" panose="020E0602020502020306" pitchFamily="34" charset="0"/>
              </a:rPr>
              <a:t>, yang </a:t>
            </a:r>
            <a:r>
              <a:rPr lang="en-US" sz="2400" dirty="0" err="1" smtClean="0">
                <a:latin typeface="Berlin Sans FB" panose="020E0602020502020306" pitchFamily="34" charset="0"/>
              </a:rPr>
              <a:t>memiliki</a:t>
            </a:r>
            <a:r>
              <a:rPr lang="en-US" sz="2400" dirty="0" smtClean="0">
                <a:latin typeface="Berlin Sans FB" panose="020E0602020502020306" pitchFamily="34" charset="0"/>
              </a:rPr>
              <a:t> ciri2 </a:t>
            </a:r>
            <a:r>
              <a:rPr lang="en-US" sz="2400" dirty="0" err="1" smtClean="0">
                <a:latin typeface="Berlin Sans FB" panose="020E0602020502020306" pitchFamily="34" charset="0"/>
              </a:rPr>
              <a:t>diantara</a:t>
            </a:r>
            <a:r>
              <a:rPr lang="en-US" sz="2400" dirty="0" smtClean="0">
                <a:latin typeface="Berlin Sans FB" panose="020E0602020502020306" pitchFamily="34" charset="0"/>
              </a:rPr>
              <a:t> lain:</a:t>
            </a:r>
          </a:p>
          <a:p>
            <a:pPr marL="342900" indent="-342900">
              <a:lnSpc>
                <a:spcPct val="150000"/>
              </a:lnSpc>
              <a:buFontTx/>
              <a:buChar char="-"/>
              <a:tabLst>
                <a:tab pos="344488" algn="l"/>
              </a:tabLst>
            </a:pPr>
            <a:r>
              <a:rPr lang="en-US" sz="2400" dirty="0" smtClean="0">
                <a:latin typeface="Berlin Sans FB" panose="020E0602020502020306" pitchFamily="34" charset="0"/>
              </a:rPr>
              <a:t>HAM </a:t>
            </a:r>
            <a:r>
              <a:rPr lang="en-US" sz="2400" dirty="0" err="1" smtClean="0">
                <a:latin typeface="Berlin Sans FB" panose="020E0602020502020306" pitchFamily="34" charset="0"/>
              </a:rPr>
              <a:t>tidak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perlu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diberikan</a:t>
            </a:r>
            <a:r>
              <a:rPr lang="en-US" sz="2400" dirty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dari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siapapun</a:t>
            </a:r>
            <a:r>
              <a:rPr lang="en-US" sz="2400" dirty="0" smtClean="0">
                <a:latin typeface="Berlin Sans FB" panose="020E0602020502020306" pitchFamily="34" charset="0"/>
              </a:rPr>
              <a:t>, </a:t>
            </a:r>
            <a:r>
              <a:rPr lang="en-US" sz="2400" dirty="0" err="1" smtClean="0">
                <a:latin typeface="Berlin Sans FB" panose="020E0602020502020306" pitchFamily="34" charset="0"/>
              </a:rPr>
              <a:t>karena</a:t>
            </a:r>
            <a:r>
              <a:rPr lang="en-US" sz="2400" dirty="0" smtClean="0">
                <a:latin typeface="Berlin Sans FB" panose="020E0602020502020306" pitchFamily="34" charset="0"/>
              </a:rPr>
              <a:t> HAM 	</a:t>
            </a:r>
            <a:r>
              <a:rPr lang="en-US" sz="2400" dirty="0" err="1" smtClean="0">
                <a:latin typeface="Berlin Sans FB" panose="020E0602020502020306" pitchFamily="34" charset="0"/>
              </a:rPr>
              <a:t>adalah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bagian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dari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manusia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itu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sendiri</a:t>
            </a:r>
            <a:endParaRPr lang="en-US" sz="2400" dirty="0" smtClean="0">
              <a:latin typeface="Berlin Sans FB" panose="020E0602020502020306" pitchFamily="34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  <a:tabLst>
                <a:tab pos="344488" algn="l"/>
              </a:tabLst>
            </a:pPr>
            <a:r>
              <a:rPr lang="en-US" sz="2400" dirty="0" smtClean="0">
                <a:latin typeface="Berlin Sans FB" panose="020E0602020502020306" pitchFamily="34" charset="0"/>
              </a:rPr>
              <a:t>HAM </a:t>
            </a:r>
            <a:r>
              <a:rPr lang="en-US" sz="2400" dirty="0" err="1" smtClean="0">
                <a:latin typeface="Berlin Sans FB" panose="020E0602020502020306" pitchFamily="34" charset="0"/>
              </a:rPr>
              <a:t>berlaku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untuk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semua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manusia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tanpa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melihat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atributnya</a:t>
            </a:r>
            <a:endParaRPr lang="en-US" sz="2400" dirty="0" smtClean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164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2501</TotalTime>
  <Words>1154</Words>
  <Application>Microsoft Office PowerPoint</Application>
  <PresentationFormat>On-screen Show (4:3)</PresentationFormat>
  <Paragraphs>172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Arial Unicode MS</vt:lpstr>
      <vt:lpstr>Agency FB</vt:lpstr>
      <vt:lpstr>Arial Rounded MT Bold</vt:lpstr>
      <vt:lpstr>Berlin Sans FB</vt:lpstr>
      <vt:lpstr>Calibri</vt:lpstr>
      <vt:lpstr>Tw Cen MT</vt:lpstr>
      <vt:lpstr>Wingdings</vt:lpstr>
      <vt:lpstr>Wingdings 2</vt:lpstr>
      <vt:lpstr>Median</vt:lpstr>
      <vt:lpstr>NAPAK TILAS PENEGAKAN HAK ASASI MANUSIA DI INDONESIA</vt:lpstr>
      <vt:lpstr>What We’ll Learn Today</vt:lpstr>
      <vt:lpstr>Kebebasan dan HAM</vt:lpstr>
      <vt:lpstr>Kisah Marsinah dan HAM</vt:lpstr>
      <vt:lpstr>Kisah Marsinah dan HAM</vt:lpstr>
      <vt:lpstr>Kisah Marsinah dan HAM</vt:lpstr>
      <vt:lpstr>PowerPoint Presentation</vt:lpstr>
      <vt:lpstr>Siapa yang benar? </vt:lpstr>
      <vt:lpstr>Upaya Pemajuan HAM </vt:lpstr>
      <vt:lpstr>Upaya Pemajuan HAM </vt:lpstr>
      <vt:lpstr>Derp Berpikir Kritis…</vt:lpstr>
      <vt:lpstr>Derp Berpikir Kritis…</vt:lpstr>
      <vt:lpstr>Derp Berpikir Kritis…</vt:lpstr>
      <vt:lpstr>Upaya Pemajuan HAM </vt:lpstr>
      <vt:lpstr>Upaya Pemajuan HAM </vt:lpstr>
      <vt:lpstr>Upaya Pemajuan HAM </vt:lpstr>
      <vt:lpstr>Upaya Pemajuan HAM </vt:lpstr>
      <vt:lpstr>Dasar Hukum HAM </vt:lpstr>
      <vt:lpstr>Upaya Pemerintah dlm HAM</vt:lpstr>
      <vt:lpstr>Upaya Pengakan HAM</vt:lpstr>
      <vt:lpstr>Hambatan Pemajuan HAM</vt:lpstr>
      <vt:lpstr>Instrumen Hukum HAM</vt:lpstr>
      <vt:lpstr>Instrumen Hukum HAM</vt:lpstr>
      <vt:lpstr>Derp Berpikir Kritis</vt:lpstr>
      <vt:lpstr>Derp Berpikir Kritis</vt:lpstr>
      <vt:lpstr>NAPAK TILAS HAM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Partnership: 1+1=3</dc:title>
  <dc:creator>ACER Aspire 4741G</dc:creator>
  <cp:lastModifiedBy>Sadaharu</cp:lastModifiedBy>
  <cp:revision>163</cp:revision>
  <dcterms:created xsi:type="dcterms:W3CDTF">2011-03-06T14:19:41Z</dcterms:created>
  <dcterms:modified xsi:type="dcterms:W3CDTF">2014-08-19T09:17:11Z</dcterms:modified>
</cp:coreProperties>
</file>