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9" r:id="rId4"/>
    <p:sldId id="267" r:id="rId5"/>
    <p:sldId id="265" r:id="rId6"/>
    <p:sldId id="268" r:id="rId7"/>
    <p:sldId id="264" r:id="rId8"/>
    <p:sldId id="257" r:id="rId9"/>
    <p:sldId id="258" r:id="rId10"/>
    <p:sldId id="260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ru-RU" dirty="0" smtClean="0"/>
              <a:t>Презентация </a:t>
            </a:r>
            <a:r>
              <a:rPr lang="ru-RU" dirty="0"/>
              <a:t>к уроку по учебному </a:t>
            </a:r>
            <a:r>
              <a:rPr lang="ru-RU" dirty="0" smtClean="0"/>
              <a:t>предмету </a:t>
            </a:r>
            <a:br>
              <a:rPr lang="ru-RU" dirty="0" smtClean="0"/>
            </a:br>
            <a:r>
              <a:rPr lang="ru-RU" dirty="0" smtClean="0"/>
              <a:t>«английский язык» 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7</a:t>
            </a:r>
            <a:r>
              <a:rPr lang="ru-RU" dirty="0" smtClean="0"/>
              <a:t>-ом </a:t>
            </a:r>
            <a:r>
              <a:rPr lang="ru-RU" dirty="0"/>
              <a:t>классе на тему</a:t>
            </a:r>
            <a:br>
              <a:rPr lang="ru-RU" dirty="0"/>
            </a:br>
            <a:r>
              <a:rPr lang="ru-RU" dirty="0"/>
              <a:t> </a:t>
            </a:r>
            <a:r>
              <a:rPr lang="ru-RU" dirty="0" smtClean="0"/>
              <a:t>«Правила употребления </a:t>
            </a:r>
            <a:r>
              <a:rPr lang="ru-RU" dirty="0" smtClean="0"/>
              <a:t>оборота </a:t>
            </a:r>
            <a:r>
              <a:rPr lang="ru-RU" dirty="0" err="1" smtClean="0"/>
              <a:t>there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(</a:t>
            </a:r>
            <a:r>
              <a:rPr lang="ru-RU" dirty="0" err="1" smtClean="0"/>
              <a:t>there</a:t>
            </a:r>
            <a:r>
              <a:rPr lang="ru-RU" dirty="0" smtClean="0"/>
              <a:t> </a:t>
            </a:r>
            <a:r>
              <a:rPr lang="ru-RU" dirty="0" err="1" smtClean="0"/>
              <a:t>are</a:t>
            </a:r>
            <a:r>
              <a:rPr lang="ru-RU" dirty="0" smtClean="0"/>
              <a:t>)»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Автор: </a:t>
            </a:r>
            <a:r>
              <a:rPr lang="ru-RU" dirty="0" smtClean="0"/>
              <a:t>Елисеенко А.А. </a:t>
            </a:r>
            <a:r>
              <a:rPr lang="ru-RU" dirty="0"/>
              <a:t>, </a:t>
            </a:r>
          </a:p>
          <a:p>
            <a:r>
              <a:rPr lang="ru-RU" dirty="0"/>
              <a:t>учитель </a:t>
            </a:r>
            <a:r>
              <a:rPr lang="ru-RU" dirty="0" smtClean="0"/>
              <a:t>английского языка,</a:t>
            </a:r>
            <a:endParaRPr lang="ru-RU" dirty="0"/>
          </a:p>
          <a:p>
            <a:r>
              <a:rPr lang="ru-RU" dirty="0" smtClean="0"/>
              <a:t>ГБОУ Лицей </a:t>
            </a:r>
            <a:r>
              <a:rPr lang="ru-RU" dirty="0"/>
              <a:t>№ </a:t>
            </a:r>
            <a:r>
              <a:rPr lang="ru-RU" dirty="0" smtClean="0"/>
              <a:t>144 г. Санкт-Петербург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Библия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Екклесиаст (гл. 3, ст.1-8)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Утомительное кружение жизни</a:t>
            </a:r>
          </a:p>
          <a:p>
            <a:r>
              <a:rPr lang="ru-RU" dirty="0" smtClean="0"/>
              <a:t>Всему свое время, и время всякой вещи под небом.</a:t>
            </a:r>
          </a:p>
          <a:p>
            <a:r>
              <a:rPr lang="ru-RU" dirty="0" smtClean="0"/>
              <a:t>Время рождаться, и время умирать; время насаждать, и время вырывать посаженное.</a:t>
            </a:r>
          </a:p>
          <a:p>
            <a:r>
              <a:rPr lang="ru-RU" dirty="0" smtClean="0"/>
              <a:t>Время убивать, и время врачевать; время разрушать, и время строить;</a:t>
            </a:r>
          </a:p>
          <a:p>
            <a:r>
              <a:rPr lang="ru-RU" dirty="0" smtClean="0"/>
              <a:t>Время плакать, и время смеяться; время сетовать, и время плясать;</a:t>
            </a:r>
          </a:p>
          <a:p>
            <a:r>
              <a:rPr lang="ru-RU" dirty="0" smtClean="0"/>
              <a:t>Время разбрасывать камни, и время собирать камни; время обнимать, и время уклоняться от объятий;</a:t>
            </a:r>
          </a:p>
          <a:p>
            <a:r>
              <a:rPr lang="ru-RU" dirty="0" smtClean="0"/>
              <a:t>Время искать, и время терять; время сберегать, и время бросать;</a:t>
            </a:r>
          </a:p>
          <a:p>
            <a:r>
              <a:rPr lang="ru-RU" dirty="0" smtClean="0"/>
              <a:t>Время раздирать, и время сшивать; время молчать, и время говорить;</a:t>
            </a:r>
          </a:p>
          <a:p>
            <a:r>
              <a:rPr lang="ru-RU" dirty="0" smtClean="0"/>
              <a:t>Время любить, и время ненавидеть; время войне, и время миру.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635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ru-RU" b="1" i="1" dirty="0" smtClean="0"/>
              <a:t>Смысловая сторона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Оборот </a:t>
            </a:r>
            <a:r>
              <a:rPr lang="ru-RU" i="1" dirty="0" err="1">
                <a:solidFill>
                  <a:srgbClr val="FF0000"/>
                </a:solidFill>
              </a:rPr>
              <a:t>there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dirty="0" err="1">
                <a:solidFill>
                  <a:srgbClr val="FF0000"/>
                </a:solidFill>
              </a:rPr>
              <a:t>is</a:t>
            </a:r>
            <a:r>
              <a:rPr lang="ru-RU" i="1" dirty="0">
                <a:solidFill>
                  <a:srgbClr val="FF0000"/>
                </a:solidFill>
              </a:rPr>
              <a:t>/</a:t>
            </a:r>
            <a:r>
              <a:rPr lang="ru-RU" i="1" dirty="0" err="1">
                <a:solidFill>
                  <a:srgbClr val="FF0000"/>
                </a:solidFill>
              </a:rPr>
              <a:t>there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dirty="0" err="1">
                <a:solidFill>
                  <a:srgbClr val="FF0000"/>
                </a:solidFill>
              </a:rPr>
              <a:t>are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dirty="0"/>
              <a:t>в английском языке употребляется, когда нужно указать на наличие какого-либо лица или явления в определенном месте. После оборота </a:t>
            </a:r>
            <a:r>
              <a:rPr lang="ru-RU" i="1" dirty="0" err="1">
                <a:solidFill>
                  <a:srgbClr val="FF0000"/>
                </a:solidFill>
              </a:rPr>
              <a:t>there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dirty="0" err="1">
                <a:solidFill>
                  <a:srgbClr val="FF0000"/>
                </a:solidFill>
              </a:rPr>
              <a:t>is</a:t>
            </a:r>
            <a:r>
              <a:rPr lang="ru-RU" i="1" dirty="0">
                <a:solidFill>
                  <a:srgbClr val="FF0000"/>
                </a:solidFill>
              </a:rPr>
              <a:t>/</a:t>
            </a:r>
            <a:r>
              <a:rPr lang="ru-RU" i="1" dirty="0" err="1">
                <a:solidFill>
                  <a:srgbClr val="FF0000"/>
                </a:solidFill>
              </a:rPr>
              <a:t>there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dirty="0" err="1">
                <a:solidFill>
                  <a:srgbClr val="FF0000"/>
                </a:solidFill>
              </a:rPr>
              <a:t>are</a:t>
            </a:r>
            <a:r>
              <a:rPr lang="ru-RU" dirty="0"/>
              <a:t> ставится </a:t>
            </a:r>
            <a:r>
              <a:rPr lang="ru-RU" dirty="0" smtClean="0"/>
              <a:t>подлежащее.</a:t>
            </a:r>
          </a:p>
          <a:p>
            <a:r>
              <a:rPr lang="en-US" i="1" dirty="0">
                <a:solidFill>
                  <a:srgbClr val="FF0000"/>
                </a:solidFill>
              </a:rPr>
              <a:t>There is </a:t>
            </a:r>
            <a:r>
              <a:rPr lang="en-US" dirty="0"/>
              <a:t>a lamp on the table</a:t>
            </a:r>
            <a:r>
              <a:rPr lang="en-US" dirty="0" smtClean="0"/>
              <a:t>.</a:t>
            </a:r>
            <a:r>
              <a:rPr lang="ru-RU" dirty="0" smtClean="0"/>
              <a:t> - На столе находится лампа.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i="1" dirty="0" smtClean="0">
                <a:solidFill>
                  <a:srgbClr val="FF0000"/>
                </a:solidFill>
              </a:rPr>
              <a:t>There are </a:t>
            </a:r>
            <a:r>
              <a:rPr lang="en-US" dirty="0" smtClean="0"/>
              <a:t>books in the bag. </a:t>
            </a:r>
            <a:r>
              <a:rPr lang="ru-RU" dirty="0" smtClean="0"/>
              <a:t>-  В сумке находятся  книги.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477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>
                <a:solidFill>
                  <a:srgbClr val="FF0000"/>
                </a:solidFill>
              </a:rPr>
              <a:t>Is</a:t>
            </a:r>
            <a:r>
              <a:rPr lang="en-US" dirty="0" smtClean="0"/>
              <a:t> </a:t>
            </a:r>
            <a:r>
              <a:rPr lang="ru-RU" dirty="0" smtClean="0"/>
              <a:t>или </a:t>
            </a:r>
            <a:r>
              <a:rPr lang="en-US" i="1" dirty="0" smtClean="0">
                <a:solidFill>
                  <a:srgbClr val="FF0000"/>
                </a:solidFill>
              </a:rPr>
              <a:t>Are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ru-RU" b="1" i="1" dirty="0" err="1" smtClean="0">
                <a:solidFill>
                  <a:srgbClr val="FF0000"/>
                </a:solidFill>
              </a:rPr>
              <a:t>Are</a:t>
            </a:r>
            <a:r>
              <a:rPr lang="ru-RU" b="1" dirty="0" smtClean="0"/>
              <a:t> </a:t>
            </a:r>
            <a:r>
              <a:rPr lang="ru-RU" dirty="0" smtClean="0"/>
              <a:t>употребляется, если подлежащее – существительное стоит во множественном числе:</a:t>
            </a:r>
            <a:br>
              <a:rPr lang="ru-RU" dirty="0" smtClean="0"/>
            </a:br>
            <a:r>
              <a:rPr lang="ru-RU" b="1" i="1" dirty="0" err="1" smtClean="0">
                <a:solidFill>
                  <a:srgbClr val="FF0000"/>
                </a:solidFill>
              </a:rPr>
              <a:t>Is</a:t>
            </a:r>
            <a:r>
              <a:rPr lang="ru-RU" dirty="0" smtClean="0"/>
              <a:t> употребляется, если подлежащее – существительное стоит в единственном числе:</a:t>
            </a:r>
          </a:p>
          <a:p>
            <a:pPr fontAlgn="base"/>
            <a:r>
              <a:rPr lang="ru-RU" i="1" dirty="0" err="1" smtClean="0">
                <a:solidFill>
                  <a:srgbClr val="FF0000"/>
                </a:solidFill>
              </a:rPr>
              <a:t>There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are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/>
              <a:t>chairs</a:t>
            </a:r>
            <a:r>
              <a:rPr lang="ru-RU" dirty="0" smtClean="0"/>
              <a:t> </a:t>
            </a:r>
            <a:r>
              <a:rPr lang="ru-RU" dirty="0" err="1" smtClean="0"/>
              <a:t>at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table</a:t>
            </a:r>
            <a:r>
              <a:rPr lang="ru-RU" dirty="0" smtClean="0"/>
              <a:t>. – Возле стола стулья.</a:t>
            </a:r>
          </a:p>
          <a:p>
            <a:pPr fontAlgn="base"/>
            <a:r>
              <a:rPr lang="ru-RU" i="1" dirty="0" err="1" smtClean="0">
                <a:solidFill>
                  <a:srgbClr val="FF0000"/>
                </a:solidFill>
              </a:rPr>
              <a:t>There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is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chair</a:t>
            </a:r>
            <a:r>
              <a:rPr lang="ru-RU" dirty="0" smtClean="0"/>
              <a:t> </a:t>
            </a:r>
            <a:r>
              <a:rPr lang="ru-RU" dirty="0" err="1" smtClean="0"/>
              <a:t>at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table</a:t>
            </a:r>
            <a:r>
              <a:rPr lang="ru-RU" dirty="0" smtClean="0"/>
              <a:t>. – Возле стола стул.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чем смысловая разница?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cup </a:t>
            </a:r>
            <a:r>
              <a:rPr lang="en-US" i="1" dirty="0" smtClean="0">
                <a:solidFill>
                  <a:srgbClr val="FF0000"/>
                </a:solidFill>
              </a:rPr>
              <a:t>is</a:t>
            </a:r>
            <a:r>
              <a:rPr lang="en-US" dirty="0" smtClean="0"/>
              <a:t> on the table. </a:t>
            </a:r>
            <a:endParaRPr lang="ru-RU" dirty="0" smtClean="0"/>
          </a:p>
          <a:p>
            <a:r>
              <a:rPr lang="ru-RU" dirty="0" smtClean="0"/>
              <a:t>Чашка (находится) на столе. – В данном предложении подчеркивается </a:t>
            </a:r>
            <a:r>
              <a:rPr lang="ru-RU" b="1" dirty="0" smtClean="0"/>
              <a:t>место</a:t>
            </a:r>
            <a:r>
              <a:rPr lang="ru-RU" dirty="0" smtClean="0"/>
              <a:t>, где находится уже известный собеседнику предмет.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There is </a:t>
            </a:r>
            <a:r>
              <a:rPr lang="en-US" dirty="0" smtClean="0"/>
              <a:t>a cup on the table.</a:t>
            </a:r>
            <a:endParaRPr lang="ru-RU" dirty="0" smtClean="0"/>
          </a:p>
          <a:p>
            <a:r>
              <a:rPr lang="ru-RU" dirty="0" smtClean="0"/>
              <a:t>На столе (находится) чашка. – В данном предложении акцентируется именно </a:t>
            </a:r>
            <a:r>
              <a:rPr lang="ru-RU" b="1" dirty="0" smtClean="0"/>
              <a:t>предмет</a:t>
            </a:r>
            <a:r>
              <a:rPr lang="ru-RU" dirty="0" smtClean="0"/>
              <a:t>, находящийся на определенном, уже известном собеседнику месте (на столе).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542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Утверждение, отрицание, 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i="1" dirty="0" smtClean="0">
                <a:solidFill>
                  <a:srgbClr val="FF0000"/>
                </a:solidFill>
              </a:rPr>
              <a:t>There is </a:t>
            </a:r>
            <a:r>
              <a:rPr lang="en-US" dirty="0" smtClean="0"/>
              <a:t>a giant in the kingdom.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There </a:t>
            </a:r>
            <a:r>
              <a:rPr lang="en-US" i="1" dirty="0" smtClean="0">
                <a:solidFill>
                  <a:srgbClr val="FF0000"/>
                </a:solidFill>
              </a:rPr>
              <a:t>isn’t </a:t>
            </a:r>
            <a:r>
              <a:rPr lang="en-US" dirty="0" smtClean="0"/>
              <a:t>a giant in the kingdom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>
                <a:solidFill>
                  <a:srgbClr val="FF0000"/>
                </a:solidFill>
              </a:rPr>
              <a:t>Is there </a:t>
            </a:r>
            <a:r>
              <a:rPr lang="en-US" dirty="0"/>
              <a:t>a giant in the kingdom</a:t>
            </a:r>
            <a:r>
              <a:rPr lang="en-US" dirty="0" smtClean="0"/>
              <a:t>?</a:t>
            </a:r>
            <a:endParaRPr lang="en-US" dirty="0" smtClean="0"/>
          </a:p>
          <a:p>
            <a:r>
              <a:rPr lang="en-US" i="1" dirty="0" smtClean="0">
                <a:solidFill>
                  <a:srgbClr val="FF0000"/>
                </a:solidFill>
              </a:rPr>
              <a:t>There are </a:t>
            </a:r>
            <a:r>
              <a:rPr lang="en-US" dirty="0" smtClean="0"/>
              <a:t>two</a:t>
            </a:r>
            <a:r>
              <a:rPr lang="ru-RU" dirty="0" smtClean="0"/>
              <a:t> </a:t>
            </a:r>
            <a:r>
              <a:rPr lang="en-US" dirty="0" smtClean="0"/>
              <a:t>witches in </a:t>
            </a:r>
            <a:r>
              <a:rPr lang="en-US" dirty="0" smtClean="0"/>
              <a:t>the kingdom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i="1" dirty="0" smtClean="0">
                <a:solidFill>
                  <a:srgbClr val="FF0000"/>
                </a:solidFill>
              </a:rPr>
              <a:t>There aren’t </a:t>
            </a:r>
            <a:r>
              <a:rPr lang="en-US" dirty="0" smtClean="0"/>
              <a:t>witches in the </a:t>
            </a:r>
            <a:r>
              <a:rPr lang="en-US" dirty="0" smtClean="0"/>
              <a:t>kingdom</a:t>
            </a:r>
            <a:r>
              <a:rPr lang="ru-RU" dirty="0" smtClean="0"/>
              <a:t>.</a:t>
            </a:r>
          </a:p>
          <a:p>
            <a:r>
              <a:rPr lang="en-US" dirty="0">
                <a:solidFill>
                  <a:srgbClr val="FF0000"/>
                </a:solidFill>
              </a:rPr>
              <a:t>Are there </a:t>
            </a:r>
            <a:r>
              <a:rPr lang="en-US" dirty="0"/>
              <a:t>witches in the </a:t>
            </a:r>
            <a:r>
              <a:rPr lang="en-US" dirty="0" smtClean="0"/>
              <a:t>kingdom</a:t>
            </a:r>
            <a:r>
              <a:rPr lang="ru-RU" dirty="0" smtClean="0"/>
              <a:t>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Подлежащее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ru-RU" dirty="0" smtClean="0"/>
              <a:t>1. Перед исчисляемым существительным в ед. числе употребляется артикль </a:t>
            </a:r>
            <a:r>
              <a:rPr lang="ru-RU" i="1" dirty="0" smtClean="0">
                <a:solidFill>
                  <a:srgbClr val="00B0F0"/>
                </a:solidFill>
              </a:rPr>
              <a:t>а</a:t>
            </a:r>
            <a:r>
              <a:rPr lang="ru-RU" dirty="0" smtClean="0"/>
              <a:t>.</a:t>
            </a:r>
          </a:p>
          <a:p>
            <a:pPr fontAlgn="base"/>
            <a:r>
              <a:rPr lang="ru-RU" dirty="0" smtClean="0"/>
              <a:t>2. Перед неисчисляемым существительным или сущ. во мн. числе употребляется </a:t>
            </a:r>
            <a:r>
              <a:rPr lang="en-US" i="1" dirty="0" smtClean="0">
                <a:solidFill>
                  <a:srgbClr val="00B0F0"/>
                </a:solidFill>
              </a:rPr>
              <a:t>some, any, many, a lot, much, few, little, two, three</a:t>
            </a:r>
            <a:r>
              <a:rPr lang="en-US" dirty="0" smtClean="0"/>
              <a:t>.</a:t>
            </a:r>
          </a:p>
          <a:p>
            <a:pPr fontAlgn="base"/>
            <a:r>
              <a:rPr lang="en-US" i="1" dirty="0" smtClean="0">
                <a:solidFill>
                  <a:srgbClr val="FF0000"/>
                </a:solidFill>
              </a:rPr>
              <a:t>There are </a:t>
            </a:r>
            <a:r>
              <a:rPr lang="en-US" dirty="0" smtClean="0"/>
              <a:t>some roses in the garden.</a:t>
            </a:r>
          </a:p>
          <a:p>
            <a:pPr fontAlgn="base"/>
            <a:r>
              <a:rPr lang="en-US" i="1" dirty="0" smtClean="0">
                <a:solidFill>
                  <a:srgbClr val="FF0000"/>
                </a:solidFill>
              </a:rPr>
              <a:t>There isn’t </a:t>
            </a:r>
            <a:r>
              <a:rPr lang="en-US" dirty="0" smtClean="0"/>
              <a:t>any juice in the box.</a:t>
            </a:r>
          </a:p>
          <a:p>
            <a:pPr fontAlgn="base"/>
            <a:r>
              <a:rPr lang="en-US" i="1" dirty="0" smtClean="0">
                <a:solidFill>
                  <a:srgbClr val="FF0000"/>
                </a:solidFill>
              </a:rPr>
              <a:t>There were </a:t>
            </a:r>
            <a:r>
              <a:rPr lang="en-US" dirty="0" smtClean="0"/>
              <a:t>many pupils in the camp.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Make these sentences interrogative.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  There is a gym in the school.</a:t>
            </a:r>
            <a:endParaRPr lang="ru-RU" dirty="0" smtClean="0"/>
          </a:p>
          <a:p>
            <a:r>
              <a:rPr lang="ru-RU" dirty="0" smtClean="0"/>
              <a:t>    </a:t>
            </a:r>
            <a:r>
              <a:rPr lang="en-US" dirty="0" smtClean="0"/>
              <a:t>There isn’t </a:t>
            </a:r>
            <a:r>
              <a:rPr lang="en-US" dirty="0"/>
              <a:t>a gym in the school.</a:t>
            </a:r>
          </a:p>
          <a:p>
            <a:r>
              <a:rPr lang="en-US" dirty="0" smtClean="0"/>
              <a:t>    There are grounds for sports.</a:t>
            </a:r>
            <a:endParaRPr lang="ru-RU" dirty="0" smtClean="0"/>
          </a:p>
          <a:p>
            <a:r>
              <a:rPr lang="en-US" dirty="0" smtClean="0"/>
              <a:t>    </a:t>
            </a:r>
            <a:r>
              <a:rPr lang="en-US" dirty="0"/>
              <a:t>There </a:t>
            </a:r>
            <a:r>
              <a:rPr lang="en-US" dirty="0" smtClean="0"/>
              <a:t>aren’t any </a:t>
            </a:r>
            <a:r>
              <a:rPr lang="en-US" dirty="0"/>
              <a:t>grounds for sports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    There is a dining room.</a:t>
            </a:r>
            <a:endParaRPr lang="ru-RU" dirty="0" smtClean="0"/>
          </a:p>
          <a:p>
            <a:r>
              <a:rPr lang="en-US" dirty="0" smtClean="0"/>
              <a:t>    </a:t>
            </a:r>
            <a:r>
              <a:rPr lang="en-US" dirty="0"/>
              <a:t>There </a:t>
            </a:r>
            <a:r>
              <a:rPr lang="en-US" dirty="0" smtClean="0"/>
              <a:t>isn’t </a:t>
            </a:r>
            <a:r>
              <a:rPr lang="en-US" dirty="0"/>
              <a:t>a dining </a:t>
            </a:r>
            <a:r>
              <a:rPr lang="en-US" dirty="0" smtClean="0"/>
              <a:t>room.</a:t>
            </a:r>
          </a:p>
          <a:p>
            <a:r>
              <a:rPr lang="en-US" dirty="0" smtClean="0"/>
              <a:t>    There are flowers in every room.</a:t>
            </a:r>
            <a:endParaRPr lang="ru-RU" dirty="0" smtClean="0"/>
          </a:p>
          <a:p>
            <a:r>
              <a:rPr lang="en-US" dirty="0" smtClean="0"/>
              <a:t>    </a:t>
            </a:r>
            <a:r>
              <a:rPr lang="en-US" dirty="0"/>
              <a:t>There </a:t>
            </a:r>
            <a:r>
              <a:rPr lang="en-US" dirty="0" smtClean="0"/>
              <a:t>aren’t </a:t>
            </a:r>
            <a:r>
              <a:rPr lang="en-US" dirty="0"/>
              <a:t>flowers in every room.</a:t>
            </a:r>
          </a:p>
          <a:p>
            <a:r>
              <a:rPr lang="en-US" dirty="0"/>
              <a:t>    There are computers in the laboratories.</a:t>
            </a:r>
            <a:endParaRPr lang="ru-RU" dirty="0" smtClean="0"/>
          </a:p>
          <a:p>
            <a:r>
              <a:rPr lang="en-US" dirty="0" smtClean="0"/>
              <a:t>    There aren’t computers in the laboratories.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The key of the kingdom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This is the key of the kingdom:</a:t>
            </a:r>
            <a:endParaRPr lang="ru-RU" dirty="0" smtClean="0"/>
          </a:p>
          <a:p>
            <a:r>
              <a:rPr lang="en-US" dirty="0" smtClean="0"/>
              <a:t>In that kingdom there is a city.</a:t>
            </a:r>
            <a:endParaRPr lang="ru-RU" dirty="0" smtClean="0"/>
          </a:p>
          <a:p>
            <a:r>
              <a:rPr lang="en-US" dirty="0" smtClean="0"/>
              <a:t>In that city there is a town.</a:t>
            </a:r>
            <a:endParaRPr lang="ru-RU" dirty="0" smtClean="0"/>
          </a:p>
          <a:p>
            <a:r>
              <a:rPr lang="en-US" dirty="0" smtClean="0"/>
              <a:t>In that town there is a street.</a:t>
            </a:r>
            <a:endParaRPr lang="ru-RU" dirty="0" smtClean="0"/>
          </a:p>
          <a:p>
            <a:r>
              <a:rPr lang="en-US" dirty="0" smtClean="0"/>
              <a:t>In that street there is a lane.</a:t>
            </a:r>
            <a:endParaRPr lang="ru-RU" dirty="0" smtClean="0"/>
          </a:p>
          <a:p>
            <a:r>
              <a:rPr lang="en-US" dirty="0" smtClean="0"/>
              <a:t>In that lane there is a yard.</a:t>
            </a:r>
            <a:endParaRPr lang="ru-RU" dirty="0" smtClean="0"/>
          </a:p>
          <a:p>
            <a:r>
              <a:rPr lang="en-US" dirty="0" smtClean="0"/>
              <a:t>In that yard there is a house.</a:t>
            </a:r>
            <a:endParaRPr lang="ru-RU" dirty="0" smtClean="0"/>
          </a:p>
          <a:p>
            <a:r>
              <a:rPr lang="en-US" dirty="0" smtClean="0"/>
              <a:t>In that house there is a room.</a:t>
            </a:r>
            <a:endParaRPr lang="ru-RU" dirty="0" smtClean="0"/>
          </a:p>
          <a:p>
            <a:r>
              <a:rPr lang="en-US" dirty="0" smtClean="0"/>
              <a:t>In that room there is a bed.</a:t>
            </a:r>
            <a:endParaRPr lang="ru-RU" dirty="0" smtClean="0"/>
          </a:p>
          <a:p>
            <a:r>
              <a:rPr lang="en-US" dirty="0" smtClean="0"/>
              <a:t>On that bed there is a basket.</a:t>
            </a:r>
            <a:endParaRPr lang="ru-RU" dirty="0" smtClean="0"/>
          </a:p>
          <a:p>
            <a:r>
              <a:rPr lang="en-US" dirty="0" smtClean="0"/>
              <a:t>In that basket there are some flowers...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Королевство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648200" y="1714488"/>
            <a:ext cx="4038600" cy="3714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is a Time for Everything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71546"/>
            <a:ext cx="4038600" cy="5357850"/>
          </a:xfrm>
        </p:spPr>
        <p:txBody>
          <a:bodyPr>
            <a:normAutofit fontScale="25000" lnSpcReduction="20000"/>
          </a:bodyPr>
          <a:lstStyle/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right time for everything.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Everything on earth has its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special season.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to be born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and a time to die.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to plant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and a time to pull up plants.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to kill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and a time to heal.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to destroy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and a time to build.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to cry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and a time to laugh.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to be sad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and a time to dance.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to throw away stones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and a time to gather them.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to hug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and a time not to hug.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to look for something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and a time to stop looking for it.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to keep things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and a time to throw things away.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to tear apart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and a time to sew together.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to be silent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and a time to speak.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to love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and a time to hate.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There is a time for war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and a time for peace.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Содержимое 4" descr="Time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214810" y="1142984"/>
            <a:ext cx="4471990" cy="500066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233</TotalTime>
  <Words>729</Words>
  <Application>Microsoft Office PowerPoint</Application>
  <PresentationFormat>Экран (4:3)</PresentationFormat>
  <Paragraphs>96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Презентация к уроку по учебному предмету  «английский язык»   в 7-ом классе на тему  «Правила употребления оборота there is (there are)»</vt:lpstr>
      <vt:lpstr>Смысловая сторона</vt:lpstr>
      <vt:lpstr>Is или Are?</vt:lpstr>
      <vt:lpstr>В чем смысловая разница?</vt:lpstr>
      <vt:lpstr>Утверждение, отрицание, вопрос</vt:lpstr>
      <vt:lpstr>Подлежащее</vt:lpstr>
      <vt:lpstr>Make these sentences interrogative.</vt:lpstr>
      <vt:lpstr>The key of the kingdom</vt:lpstr>
      <vt:lpstr>There is a Time for Everything </vt:lpstr>
      <vt:lpstr>Библия Екклесиаст (гл. 3, ст.1-8)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Анюта</cp:lastModifiedBy>
  <cp:revision>42</cp:revision>
  <dcterms:modified xsi:type="dcterms:W3CDTF">2015-11-18T17:10:34Z</dcterms:modified>
</cp:coreProperties>
</file>