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257" r:id="rId3"/>
    <p:sldId id="258" r:id="rId4"/>
    <p:sldId id="259" r:id="rId5"/>
    <p:sldId id="260" r:id="rId6"/>
    <p:sldId id="314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315" r:id="rId15"/>
    <p:sldId id="268" r:id="rId16"/>
    <p:sldId id="269" r:id="rId17"/>
    <p:sldId id="270" r:id="rId18"/>
    <p:sldId id="316" r:id="rId19"/>
    <p:sldId id="317" r:id="rId20"/>
    <p:sldId id="271" r:id="rId21"/>
    <p:sldId id="272" r:id="rId22"/>
    <p:sldId id="273" r:id="rId23"/>
    <p:sldId id="274" r:id="rId24"/>
    <p:sldId id="279" r:id="rId25"/>
    <p:sldId id="277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318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319" r:id="rId44"/>
    <p:sldId id="296" r:id="rId45"/>
    <p:sldId id="297" r:id="rId46"/>
    <p:sldId id="320" r:id="rId47"/>
    <p:sldId id="298" r:id="rId48"/>
    <p:sldId id="299" r:id="rId49"/>
    <p:sldId id="300" r:id="rId50"/>
    <p:sldId id="301" r:id="rId51"/>
    <p:sldId id="303" r:id="rId52"/>
    <p:sldId id="304" r:id="rId53"/>
    <p:sldId id="305" r:id="rId54"/>
    <p:sldId id="306" r:id="rId55"/>
    <p:sldId id="307" r:id="rId56"/>
    <p:sldId id="321" r:id="rId57"/>
    <p:sldId id="308" r:id="rId58"/>
    <p:sldId id="309" r:id="rId59"/>
    <p:sldId id="310" r:id="rId60"/>
    <p:sldId id="311" r:id="rId61"/>
    <p:sldId id="312" r:id="rId62"/>
    <p:sldId id="313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15620"/>
    <p:restoredTop sz="94660"/>
  </p:normalViewPr>
  <p:slideViewPr>
    <p:cSldViewPr>
      <p:cViewPr>
        <p:scale>
          <a:sx n="50" d="100"/>
          <a:sy n="50" d="100"/>
        </p:scale>
        <p:origin x="-72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AEB6E-6F6A-4F4A-A004-42774676260C}" type="datetimeFigureOut">
              <a:rPr lang="en-US" smtClean="0"/>
              <a:t>1/29/2012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2A794-B5A9-4808-ABAD-B467B47A15A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2A794-B5A9-4808-ABAD-B467B47A15AD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E4ABDA-DE8C-40FC-8BBF-0B7E18F02F2D}" type="datetimeFigureOut">
              <a:rPr lang="en-US" smtClean="0"/>
              <a:pPr/>
              <a:t>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85D0ED-171E-4852-B9F1-04F9607F5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E4ABDA-DE8C-40FC-8BBF-0B7E18F02F2D}" type="datetimeFigureOut">
              <a:rPr lang="en-US" smtClean="0"/>
              <a:pPr/>
              <a:t>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85D0ED-171E-4852-B9F1-04F9607F5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E4ABDA-DE8C-40FC-8BBF-0B7E18F02F2D}" type="datetimeFigureOut">
              <a:rPr lang="en-US" smtClean="0"/>
              <a:pPr/>
              <a:t>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85D0ED-171E-4852-B9F1-04F9607F5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E4ABDA-DE8C-40FC-8BBF-0B7E18F02F2D}" type="datetimeFigureOut">
              <a:rPr lang="en-US" smtClean="0"/>
              <a:pPr/>
              <a:t>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85D0ED-171E-4852-B9F1-04F9607F5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E4ABDA-DE8C-40FC-8BBF-0B7E18F02F2D}" type="datetimeFigureOut">
              <a:rPr lang="en-US" smtClean="0"/>
              <a:pPr/>
              <a:t>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85D0ED-171E-4852-B9F1-04F9607F5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E4ABDA-DE8C-40FC-8BBF-0B7E18F02F2D}" type="datetimeFigureOut">
              <a:rPr lang="en-US" smtClean="0"/>
              <a:pPr/>
              <a:t>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85D0ED-171E-4852-B9F1-04F9607F5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E4ABDA-DE8C-40FC-8BBF-0B7E18F02F2D}" type="datetimeFigureOut">
              <a:rPr lang="en-US" smtClean="0"/>
              <a:pPr/>
              <a:t>1/29/2012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85D0ED-171E-4852-B9F1-04F9607F5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E4ABDA-DE8C-40FC-8BBF-0B7E18F02F2D}" type="datetimeFigureOut">
              <a:rPr lang="en-US" smtClean="0"/>
              <a:pPr/>
              <a:t>1/29/2012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85D0ED-171E-4852-B9F1-04F9607F5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E4ABDA-DE8C-40FC-8BBF-0B7E18F02F2D}" type="datetimeFigureOut">
              <a:rPr lang="en-US" smtClean="0"/>
              <a:pPr/>
              <a:t>1/29/2012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85D0ED-171E-4852-B9F1-04F9607F5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E4ABDA-DE8C-40FC-8BBF-0B7E18F02F2D}" type="datetimeFigureOut">
              <a:rPr lang="en-US" smtClean="0"/>
              <a:pPr/>
              <a:t>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85D0ED-171E-4852-B9F1-04F9607F5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E4ABDA-DE8C-40FC-8BBF-0B7E18F02F2D}" type="datetimeFigureOut">
              <a:rPr lang="en-US" smtClean="0"/>
              <a:pPr/>
              <a:t>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85D0ED-171E-4852-B9F1-04F9607F5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33739" y="247650"/>
            <a:ext cx="8839200" cy="638175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86800" y="71414"/>
            <a:ext cx="410816" cy="30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95800" y="0"/>
            <a:ext cx="46482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3390" b="4444"/>
          <a:stretch>
            <a:fillRect/>
          </a:stretch>
        </p:blipFill>
        <p:spPr bwMode="auto">
          <a:xfrm>
            <a:off x="0" y="1"/>
            <a:ext cx="44958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6375"/>
            <a:ext cx="4114800" cy="1470025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</a:rPr>
              <a:t>Bab</a:t>
            </a:r>
            <a:r>
              <a:rPr lang="en-US" sz="4000" b="1" dirty="0" smtClean="0">
                <a:solidFill>
                  <a:schemeClr val="bg1"/>
                </a:solidFill>
              </a:rPr>
              <a:t> 5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 err="1" smtClean="0">
                <a:solidFill>
                  <a:schemeClr val="bg1"/>
                </a:solidFill>
              </a:rPr>
              <a:t>Optika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Geometris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3874" y="152400"/>
            <a:ext cx="4572000" cy="2743200"/>
          </a:xfrm>
        </p:spPr>
        <p:txBody>
          <a:bodyPr>
            <a:normAutofit/>
          </a:bodyPr>
          <a:lstStyle/>
          <a:p>
            <a:pPr algn="l"/>
            <a:r>
              <a:rPr lang="en-US" sz="2000" dirty="0" err="1" smtClean="0">
                <a:solidFill>
                  <a:schemeClr val="bg1"/>
                </a:solidFill>
              </a:rPr>
              <a:t>Kemampuan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dasar</a:t>
            </a:r>
            <a:r>
              <a:rPr lang="en-US" sz="2000" dirty="0" smtClean="0">
                <a:solidFill>
                  <a:schemeClr val="bg1"/>
                </a:solidFill>
              </a:rPr>
              <a:t> yang </a:t>
            </a:r>
            <a:r>
              <a:rPr lang="en-US" sz="2000" dirty="0" err="1" smtClean="0">
                <a:solidFill>
                  <a:schemeClr val="bg1"/>
                </a:solidFill>
              </a:rPr>
              <a:t>akan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Anda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miliki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setelah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mempelajari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bab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ini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adalah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sebagai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berikut</a:t>
            </a:r>
            <a:r>
              <a:rPr lang="en-US" sz="2000" dirty="0" smtClean="0">
                <a:solidFill>
                  <a:schemeClr val="bg1"/>
                </a:solidFill>
              </a:rPr>
              <a:t>: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Dapat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menganalisis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alat-alat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optik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secara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  <a:p>
            <a:pPr algn="l"/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</a:rPr>
              <a:t>kualitatif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kuantitatif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</a:p>
          <a:p>
            <a:pPr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Dapat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menerapakan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alat-alat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optik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</a:p>
          <a:p>
            <a:pPr algn="l"/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</a:rPr>
              <a:t>dalam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kehidupan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sehari-hari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724400" y="4602540"/>
            <a:ext cx="41910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AutoNum type="alphaUcPeriod"/>
            </a:pP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Pemantulan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Cahaya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ts val="600"/>
              </a:spcBef>
              <a:buAutoNum type="alphaUcPeriod"/>
            </a:pP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Pembiasan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Cahaya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ts val="600"/>
              </a:spcBef>
              <a:buAutoNum type="alphaUcPeriod"/>
            </a:pP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Peralatan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Optik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2103437"/>
            <a:ext cx="5181600" cy="2392363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Jarak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titik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pusat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lengkung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M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ke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titik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tengah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cermin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O,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disebut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</a:rPr>
              <a:t>jari-jari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</a:rPr>
              <a:t>lengkung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</a:rPr>
              <a:t>cermin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28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  <a:buNone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Jarak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titik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fokus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F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ke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titik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tengah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cermin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O,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disebut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</a:rPr>
              <a:t>jarak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</a:rPr>
              <a:t>fokus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609600"/>
            <a:ext cx="8534400" cy="10668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Hubungan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Jarak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Fokus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Jari-jari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Lengkung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Cermin</a:t>
            </a:r>
            <a:endParaRPr lang="en-US" sz="36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26" y="1981200"/>
            <a:ext cx="342638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9530" y="4953000"/>
            <a:ext cx="203947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5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" presetClass="entr" presetSubtype="5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" presetClass="entr" presetSubtype="5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989" y="3886201"/>
            <a:ext cx="8610600" cy="1295399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Benda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dan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tx2">
                    <a:lumMod val="50000"/>
                  </a:schemeClr>
                </a:solidFill>
              </a:rPr>
              <a:t>bayangan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tx2">
                    <a:lumMod val="50000"/>
                  </a:schemeClr>
                </a:solidFill>
              </a:rPr>
              <a:t>nyata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jarak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benda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s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dan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jarak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bayangan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s’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keduanya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bertanda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positif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M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bertanda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50000"/>
                  </a:schemeClr>
                </a:solidFill>
              </a:rPr>
              <a:t>negatif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menyatakan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bayangan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adalah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50000"/>
                  </a:schemeClr>
                </a:solidFill>
              </a:rPr>
              <a:t>nyata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dan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50000"/>
                  </a:schemeClr>
                </a:solidFill>
              </a:rPr>
              <a:t>terbalik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04800" y="457200"/>
            <a:ext cx="8534400" cy="9144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Perbesar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Bayangan</a:t>
            </a:r>
            <a:endParaRPr lang="en-US" sz="4000" b="1" dirty="0"/>
          </a:p>
        </p:txBody>
      </p:sp>
      <p:grpSp>
        <p:nvGrpSpPr>
          <p:cNvPr id="26" name="Group 25"/>
          <p:cNvGrpSpPr/>
          <p:nvPr/>
        </p:nvGrpSpPr>
        <p:grpSpPr>
          <a:xfrm>
            <a:off x="369324" y="1578114"/>
            <a:ext cx="8088876" cy="1973997"/>
            <a:chOff x="369324" y="1578114"/>
            <a:chExt cx="8088876" cy="1973997"/>
          </a:xfrm>
        </p:grpSpPr>
        <p:sp>
          <p:nvSpPr>
            <p:cNvPr id="21" name="Rectangle 20"/>
            <p:cNvSpPr/>
            <p:nvPr/>
          </p:nvSpPr>
          <p:spPr>
            <a:xfrm>
              <a:off x="369324" y="1730514"/>
              <a:ext cx="405027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800" b="1" dirty="0" err="1" smtClean="0">
                  <a:solidFill>
                    <a:schemeClr val="tx2">
                      <a:lumMod val="50000"/>
                    </a:schemeClr>
                  </a:solidFill>
                </a:rPr>
                <a:t>Rumus</a:t>
              </a:r>
              <a:r>
                <a:rPr lang="en-US" sz="2800" b="1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800" b="1" dirty="0" err="1" smtClean="0">
                  <a:solidFill>
                    <a:schemeClr val="tx2">
                      <a:lumMod val="50000"/>
                    </a:schemeClr>
                  </a:solidFill>
                </a:rPr>
                <a:t>Perbesaran</a:t>
              </a:r>
              <a:r>
                <a:rPr lang="en-US" sz="2800" b="1" dirty="0" smtClean="0">
                  <a:solidFill>
                    <a:schemeClr val="tx2">
                      <a:lumMod val="50000"/>
                    </a:schemeClr>
                  </a:solidFill>
                </a:rPr>
                <a:t> Linear</a:t>
              </a:r>
              <a:endParaRPr lang="en-US" sz="28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00815" y="1578114"/>
              <a:ext cx="2971367" cy="1088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5" name="Rectangle 24"/>
            <p:cNvSpPr/>
            <p:nvPr/>
          </p:nvSpPr>
          <p:spPr>
            <a:xfrm>
              <a:off x="381000" y="2721114"/>
              <a:ext cx="80772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sz="2400" dirty="0" smtClean="0">
                  <a:solidFill>
                    <a:schemeClr val="tx2">
                      <a:lumMod val="50000"/>
                    </a:schemeClr>
                  </a:solidFill>
                </a:rPr>
                <a:t> h’ </a:t>
              </a:r>
              <a:r>
                <a:rPr lang="en-US" sz="2400" dirty="0" err="1" smtClean="0">
                  <a:solidFill>
                    <a:schemeClr val="tx2">
                      <a:lumMod val="50000"/>
                    </a:schemeClr>
                  </a:solidFill>
                </a:rPr>
                <a:t>positif</a:t>
              </a:r>
              <a:r>
                <a:rPr lang="en-US" sz="2400" dirty="0" smtClean="0">
                  <a:solidFill>
                    <a:schemeClr val="tx2">
                      <a:lumMod val="50000"/>
                    </a:schemeClr>
                  </a:solidFill>
                </a:rPr>
                <a:t> (+) </a:t>
              </a:r>
              <a:r>
                <a:rPr lang="en-US" sz="2400" dirty="0" err="1" smtClean="0">
                  <a:solidFill>
                    <a:schemeClr val="tx2">
                      <a:lumMod val="50000"/>
                    </a:schemeClr>
                  </a:solidFill>
                </a:rPr>
                <a:t>menyatakan</a:t>
              </a:r>
              <a:r>
                <a:rPr lang="en-US" sz="24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2">
                      <a:lumMod val="50000"/>
                    </a:schemeClr>
                  </a:solidFill>
                </a:rPr>
                <a:t>bayangan</a:t>
              </a:r>
              <a:r>
                <a:rPr lang="en-US" sz="24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2">
                      <a:lumMod val="50000"/>
                    </a:schemeClr>
                  </a:solidFill>
                </a:rPr>
                <a:t>adalah</a:t>
              </a:r>
              <a:r>
                <a:rPr lang="en-US" sz="24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2">
                      <a:lumMod val="50000"/>
                    </a:schemeClr>
                  </a:solidFill>
                </a:rPr>
                <a:t>tegak</a:t>
              </a:r>
              <a:r>
                <a:rPr lang="en-US" sz="2400" dirty="0" smtClean="0">
                  <a:solidFill>
                    <a:schemeClr val="tx2">
                      <a:lumMod val="50000"/>
                    </a:schemeClr>
                  </a:solidFill>
                </a:rPr>
                <a:t> (</a:t>
              </a:r>
              <a:r>
                <a:rPr lang="en-US" sz="2400" dirty="0" err="1" smtClean="0">
                  <a:solidFill>
                    <a:schemeClr val="tx2">
                      <a:lumMod val="50000"/>
                    </a:schemeClr>
                  </a:solidFill>
                </a:rPr>
                <a:t>dan</a:t>
              </a:r>
              <a:r>
                <a:rPr lang="en-US" sz="24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2">
                      <a:lumMod val="50000"/>
                    </a:schemeClr>
                  </a:solidFill>
                </a:rPr>
                <a:t>maya</a:t>
              </a:r>
              <a:r>
                <a:rPr lang="en-US" sz="2400" dirty="0" smtClean="0">
                  <a:solidFill>
                    <a:schemeClr val="tx2">
                      <a:lumMod val="50000"/>
                    </a:schemeClr>
                  </a:solidFill>
                </a:rPr>
                <a:t>)</a:t>
              </a:r>
            </a:p>
            <a:p>
              <a:pPr>
                <a:buNone/>
              </a:pPr>
              <a:r>
                <a:rPr lang="en-US" sz="2400" dirty="0" smtClean="0">
                  <a:solidFill>
                    <a:schemeClr val="tx2">
                      <a:lumMod val="50000"/>
                    </a:schemeClr>
                  </a:solidFill>
                </a:rPr>
                <a:t> h’ </a:t>
              </a:r>
              <a:r>
                <a:rPr lang="en-US" sz="2400" dirty="0" err="1" smtClean="0">
                  <a:solidFill>
                    <a:schemeClr val="tx2">
                      <a:lumMod val="50000"/>
                    </a:schemeClr>
                  </a:solidFill>
                </a:rPr>
                <a:t>negatif</a:t>
              </a:r>
              <a:r>
                <a:rPr lang="en-US" sz="2400" dirty="0" smtClean="0">
                  <a:solidFill>
                    <a:schemeClr val="tx2">
                      <a:lumMod val="50000"/>
                    </a:schemeClr>
                  </a:solidFill>
                </a:rPr>
                <a:t> (-) </a:t>
              </a:r>
              <a:r>
                <a:rPr lang="en-US" sz="2400" dirty="0" err="1" smtClean="0">
                  <a:solidFill>
                    <a:schemeClr val="tx2">
                      <a:lumMod val="50000"/>
                    </a:schemeClr>
                  </a:solidFill>
                </a:rPr>
                <a:t>menyatakan</a:t>
              </a:r>
              <a:r>
                <a:rPr lang="en-US" sz="24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2">
                      <a:lumMod val="50000"/>
                    </a:schemeClr>
                  </a:solidFill>
                </a:rPr>
                <a:t>bayangan</a:t>
              </a:r>
              <a:r>
                <a:rPr lang="en-US" sz="24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2">
                      <a:lumMod val="50000"/>
                    </a:schemeClr>
                  </a:solidFill>
                </a:rPr>
                <a:t>adalah</a:t>
              </a:r>
              <a:r>
                <a:rPr lang="en-US" sz="24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2">
                      <a:lumMod val="50000"/>
                    </a:schemeClr>
                  </a:solidFill>
                </a:rPr>
                <a:t>terbalik</a:t>
              </a:r>
              <a:r>
                <a:rPr lang="en-US" sz="2400" dirty="0" smtClean="0">
                  <a:solidFill>
                    <a:schemeClr val="tx2">
                      <a:lumMod val="50000"/>
                    </a:schemeClr>
                  </a:solidFill>
                </a:rPr>
                <a:t> (</a:t>
              </a:r>
              <a:r>
                <a:rPr lang="en-US" sz="2400" dirty="0" err="1" smtClean="0">
                  <a:solidFill>
                    <a:schemeClr val="tx2">
                      <a:lumMod val="50000"/>
                    </a:schemeClr>
                  </a:solidFill>
                </a:rPr>
                <a:t>dan</a:t>
              </a:r>
              <a:r>
                <a:rPr lang="en-US" sz="24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2">
                      <a:lumMod val="50000"/>
                    </a:schemeClr>
                  </a:solidFill>
                </a:rPr>
                <a:t>nyata</a:t>
              </a:r>
              <a:r>
                <a:rPr lang="en-US" sz="2400" dirty="0" smtClean="0">
                  <a:solidFill>
                    <a:schemeClr val="tx2">
                      <a:lumMod val="50000"/>
                    </a:schemeClr>
                  </a:solidFill>
                </a:rPr>
                <a:t>)</a:t>
              </a:r>
              <a:endParaRPr lang="en-US" sz="2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376989" y="5181600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2.	Benda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nyata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dan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tx2">
                    <a:lumMod val="50000"/>
                  </a:schemeClr>
                </a:solidFill>
              </a:rPr>
              <a:t>bayangan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tx2">
                    <a:lumMod val="50000"/>
                  </a:schemeClr>
                </a:solidFill>
              </a:rPr>
              <a:t>maya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jarak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benda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s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positif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sedang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jarak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bayangan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s’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negatif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memberikan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tanda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50000"/>
                  </a:schemeClr>
                </a:solidFill>
              </a:rPr>
              <a:t>positif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M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bertanda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positif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50000"/>
                  </a:schemeClr>
                </a:solidFill>
              </a:rPr>
              <a:t>m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enyatakan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bayangan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adalah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50000"/>
                  </a:schemeClr>
                </a:solidFill>
              </a:rPr>
              <a:t>maya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dan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50000"/>
                  </a:schemeClr>
                </a:solidFill>
              </a:rPr>
              <a:t>tegak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 animBg="1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304800" y="457200"/>
            <a:ext cx="8534400" cy="6858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Rumus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Umum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Cermin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Lengkung</a:t>
            </a:r>
            <a:endParaRPr lang="en-US" sz="36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371600"/>
            <a:ext cx="2057400" cy="10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 19"/>
          <p:cNvSpPr/>
          <p:nvPr/>
        </p:nvSpPr>
        <p:spPr>
          <a:xfrm>
            <a:off x="369324" y="1610380"/>
            <a:ext cx="48883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Rumus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umum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cermin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lengkung</a:t>
            </a: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186" y="2705100"/>
            <a:ext cx="8755277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463" y="1905000"/>
            <a:ext cx="3607942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524000"/>
            <a:ext cx="5029200" cy="48006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Tiga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sinar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istimewa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pada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cermin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cembung</a:t>
            </a:r>
            <a:endParaRPr lang="en-US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>
              <a:spcBef>
                <a:spcPts val="1200"/>
              </a:spcBef>
              <a:buAutoNum type="arabicPeriod"/>
            </a:pP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Sinar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datang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sejajar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sumbu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utama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cermin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di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pantulkan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seakan-akan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datang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dari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titik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fokus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F.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Sinar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datang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menuju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ke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titik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fokus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F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di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pantulkan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sejajar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sumbu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utama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Sinar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datang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menuju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ke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titik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pusat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lengkung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M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di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pantulkan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kembali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seakan-akan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datang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dari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titik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pusat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lengkung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tersebut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457200"/>
            <a:ext cx="8534400" cy="6858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Pemantulan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pada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Cermin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Cembung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1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0"/>
            <a:ext cx="8229600" cy="12954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Sifat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b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ayangan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pada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c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ermin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cembung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 marL="514350" indent="-514350">
              <a:spcBef>
                <a:spcPts val="600"/>
              </a:spcBef>
              <a:buNone/>
            </a:pP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maya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tegak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dan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diperkecil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457200"/>
            <a:ext cx="8534400" cy="10668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Pembentukan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Bayangan</a:t>
            </a:r>
            <a:r>
              <a:rPr lang="en-US" sz="3600" b="1" dirty="0" smtClean="0"/>
              <a:t> </a:t>
            </a:r>
            <a:endParaRPr lang="en-US" sz="3600" b="1" dirty="0" smtClean="0"/>
          </a:p>
          <a:p>
            <a:pPr algn="ctr"/>
            <a:r>
              <a:rPr lang="en-US" sz="3600" b="1" dirty="0" err="1" smtClean="0"/>
              <a:t>pada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Cermin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Cembung</a:t>
            </a:r>
            <a:endParaRPr lang="en-US" sz="36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28775"/>
            <a:ext cx="854824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2057400"/>
            <a:ext cx="5257800" cy="3429000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Cermin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cembung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memberikan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medan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penglihatan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yang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lebih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luas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dibandingkan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dengan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cermin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datar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Kerugian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menggunakan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cermin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adalah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bayangan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yang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dihasilkan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</a:rPr>
              <a:t>lebih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</a:rPr>
              <a:t>kecil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457200"/>
            <a:ext cx="8534400" cy="10668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Medan </a:t>
            </a:r>
            <a:r>
              <a:rPr lang="en-US" sz="3600" b="1" dirty="0" err="1" smtClean="0"/>
              <a:t>Penglihatan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Cermin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Cembung</a:t>
            </a:r>
            <a:endParaRPr lang="en-US" sz="36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2212" y="1981200"/>
            <a:ext cx="38931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Jarak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fokus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f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jari-jari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kelengkungan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R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dalam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persamaan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cermin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lengkung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harus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bertanda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negatif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Untuk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benda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nyata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di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depan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cermin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s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positif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),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jarak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bayangan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s’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diperoleh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dari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perhitungan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haruslah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bertanda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negatif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harga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mutlak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s’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nilai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positif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dari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s’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)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haruslah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lebih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kecil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dari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s.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457200"/>
            <a:ext cx="8534400" cy="8382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/>
              <a:t>Rumus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Cermin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Cembung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38400"/>
            <a:ext cx="5410200" cy="2286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dirty="0" smtClean="0"/>
              <a:t>	</a:t>
            </a:r>
            <a:r>
              <a:rPr lang="en-US" dirty="0" err="1" smtClean="0"/>
              <a:t>Peristiwa</a:t>
            </a:r>
            <a:r>
              <a:rPr lang="en-US" dirty="0" smtClean="0"/>
              <a:t> </a:t>
            </a:r>
            <a:r>
              <a:rPr lang="en-US" dirty="0" err="1" smtClean="0"/>
              <a:t>pembelokan</a:t>
            </a:r>
            <a:r>
              <a:rPr lang="en-US" dirty="0" smtClean="0"/>
              <a:t> </a:t>
            </a:r>
            <a:r>
              <a:rPr lang="en-US" dirty="0" err="1" smtClean="0"/>
              <a:t>cahaya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medium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b="1" i="1" dirty="0" err="1" smtClean="0"/>
              <a:t>pembiasan</a:t>
            </a:r>
            <a:r>
              <a:rPr lang="en-US" b="1" i="1" dirty="0" smtClean="0"/>
              <a:t> </a:t>
            </a:r>
            <a:r>
              <a:rPr lang="en-US" b="1" i="1" dirty="0" err="1" smtClean="0"/>
              <a:t>cahaya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304800" y="457200"/>
            <a:ext cx="8534400" cy="8382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</a:rPr>
              <a:t>Pembiasan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</a:rPr>
              <a:t>Cahaya</a:t>
            </a:r>
            <a:endParaRPr lang="en-US" sz="44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447800"/>
            <a:ext cx="2481262" cy="488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990600"/>
            <a:ext cx="8534400" cy="14478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/>
              <a:t>Hukum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Snellius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tentang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Pembiasan</a:t>
            </a:r>
            <a:endParaRPr lang="en-US" sz="4800" b="1" dirty="0"/>
          </a:p>
        </p:txBody>
      </p:sp>
      <p:sp>
        <p:nvSpPr>
          <p:cNvPr id="6" name="Rectangle 5"/>
          <p:cNvSpPr/>
          <p:nvPr/>
        </p:nvSpPr>
        <p:spPr>
          <a:xfrm>
            <a:off x="685800" y="2861608"/>
            <a:ext cx="7848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chemeClr val="tx2">
                    <a:lumMod val="50000"/>
                  </a:schemeClr>
                </a:solidFill>
              </a:rPr>
              <a:t>Hukum</a:t>
            </a:r>
            <a:r>
              <a:rPr lang="en-US" sz="4000" b="1" i="1" dirty="0" smtClean="0">
                <a:solidFill>
                  <a:schemeClr val="tx2">
                    <a:lumMod val="50000"/>
                  </a:schemeClr>
                </a:solidFill>
              </a:rPr>
              <a:t> I </a:t>
            </a:r>
            <a:r>
              <a:rPr lang="en-US" sz="4000" b="1" i="1" dirty="0" err="1" smtClean="0">
                <a:solidFill>
                  <a:schemeClr val="tx2">
                    <a:lumMod val="50000"/>
                  </a:schemeClr>
                </a:solidFill>
              </a:rPr>
              <a:t>Snellius</a:t>
            </a:r>
            <a:r>
              <a:rPr lang="en-US" sz="4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i="1" dirty="0" err="1" smtClean="0">
                <a:solidFill>
                  <a:schemeClr val="tx2">
                    <a:lumMod val="50000"/>
                  </a:schemeClr>
                </a:solidFill>
              </a:rPr>
              <a:t>sinar</a:t>
            </a:r>
            <a:r>
              <a:rPr lang="en-US" sz="40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i="1" dirty="0" err="1" smtClean="0">
                <a:solidFill>
                  <a:schemeClr val="tx2">
                    <a:lumMod val="50000"/>
                  </a:schemeClr>
                </a:solidFill>
              </a:rPr>
              <a:t>datang</a:t>
            </a:r>
            <a:r>
              <a:rPr lang="en-US" sz="4000" i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4000" i="1" dirty="0" err="1" smtClean="0">
                <a:solidFill>
                  <a:schemeClr val="tx2">
                    <a:lumMod val="50000"/>
                  </a:schemeClr>
                </a:solidFill>
              </a:rPr>
              <a:t>sinar</a:t>
            </a:r>
            <a:r>
              <a:rPr lang="en-US" sz="4000" i="1" dirty="0" smtClean="0">
                <a:solidFill>
                  <a:schemeClr val="tx2">
                    <a:lumMod val="50000"/>
                  </a:schemeClr>
                </a:solidFill>
              </a:rPr>
              <a:t> bias, </a:t>
            </a:r>
            <a:r>
              <a:rPr lang="en-US" sz="4000" i="1" dirty="0" err="1" smtClean="0">
                <a:solidFill>
                  <a:schemeClr val="tx2">
                    <a:lumMod val="50000"/>
                  </a:schemeClr>
                </a:solidFill>
              </a:rPr>
              <a:t>dan</a:t>
            </a:r>
            <a:r>
              <a:rPr lang="en-US" sz="40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i="1" dirty="0" err="1" smtClean="0">
                <a:solidFill>
                  <a:schemeClr val="tx2">
                    <a:lumMod val="50000"/>
                  </a:schemeClr>
                </a:solidFill>
              </a:rPr>
              <a:t>garis</a:t>
            </a:r>
            <a:r>
              <a:rPr lang="en-US" sz="4000" i="1" dirty="0" smtClean="0">
                <a:solidFill>
                  <a:schemeClr val="tx2">
                    <a:lumMod val="50000"/>
                  </a:schemeClr>
                </a:solidFill>
              </a:rPr>
              <a:t> normal </a:t>
            </a:r>
            <a:r>
              <a:rPr lang="en-US" sz="4000" i="1" dirty="0" err="1" smtClean="0">
                <a:solidFill>
                  <a:schemeClr val="tx2">
                    <a:lumMod val="50000"/>
                  </a:schemeClr>
                </a:solidFill>
              </a:rPr>
              <a:t>terletak</a:t>
            </a:r>
            <a:r>
              <a:rPr lang="en-US" sz="40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i="1" dirty="0" err="1" smtClean="0">
                <a:solidFill>
                  <a:schemeClr val="tx2">
                    <a:lumMod val="50000"/>
                  </a:schemeClr>
                </a:solidFill>
              </a:rPr>
              <a:t>pada</a:t>
            </a:r>
            <a:r>
              <a:rPr lang="en-US" sz="40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i="1" dirty="0" err="1" smtClean="0">
                <a:solidFill>
                  <a:schemeClr val="tx2">
                    <a:lumMod val="50000"/>
                  </a:schemeClr>
                </a:solidFill>
              </a:rPr>
              <a:t>satu</a:t>
            </a:r>
            <a:r>
              <a:rPr lang="en-US" sz="40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i="1" dirty="0" err="1" smtClean="0">
                <a:solidFill>
                  <a:schemeClr val="tx2">
                    <a:lumMod val="50000"/>
                  </a:schemeClr>
                </a:solidFill>
              </a:rPr>
              <a:t>bidang</a:t>
            </a:r>
            <a:r>
              <a:rPr lang="en-US" sz="40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i="1" dirty="0" err="1" smtClean="0">
                <a:solidFill>
                  <a:schemeClr val="tx2">
                    <a:lumMod val="50000"/>
                  </a:schemeClr>
                </a:solidFill>
              </a:rPr>
              <a:t>datar</a:t>
            </a:r>
            <a:endParaRPr lang="en-US" sz="4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458200" cy="2209800"/>
          </a:xfrm>
        </p:spPr>
        <p:txBody>
          <a:bodyPr>
            <a:normAutofit/>
          </a:bodyPr>
          <a:lstStyle/>
          <a:p>
            <a:pPr marL="514350" indent="-514350" algn="ctr">
              <a:spcBef>
                <a:spcPts val="0"/>
              </a:spcBef>
              <a:buNone/>
            </a:pPr>
            <a:r>
              <a:rPr lang="en-US" sz="2600" b="1" dirty="0" err="1" smtClean="0">
                <a:solidFill>
                  <a:schemeClr val="tx2">
                    <a:lumMod val="50000"/>
                  </a:schemeClr>
                </a:solidFill>
              </a:rPr>
              <a:t>Hukum</a:t>
            </a: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</a:rPr>
              <a:t>II </a:t>
            </a:r>
            <a:r>
              <a:rPr lang="en-US" sz="2600" b="1" dirty="0" err="1" smtClean="0">
                <a:solidFill>
                  <a:schemeClr val="tx2">
                    <a:lumMod val="50000"/>
                  </a:schemeClr>
                </a:solidFill>
              </a:rPr>
              <a:t>Snellius</a:t>
            </a: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2">
                    <a:lumMod val="50000"/>
                  </a:schemeClr>
                </a:solidFill>
              </a:rPr>
              <a:t>jika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2">
                    <a:lumMod val="50000"/>
                  </a:schemeClr>
                </a:solidFill>
              </a:rPr>
              <a:t>sinar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2">
                    <a:lumMod val="50000"/>
                  </a:schemeClr>
                </a:solidFill>
              </a:rPr>
              <a:t>datang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2">
                    <a:lumMod val="50000"/>
                  </a:schemeClr>
                </a:solidFill>
              </a:rPr>
              <a:t>dari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medium </a:t>
            </a:r>
            <a:r>
              <a:rPr lang="en-US" sz="2600" dirty="0" err="1" smtClean="0">
                <a:solidFill>
                  <a:schemeClr val="tx2">
                    <a:lumMod val="50000"/>
                  </a:schemeClr>
                </a:solidFill>
              </a:rPr>
              <a:t>kurang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2">
                    <a:lumMod val="50000"/>
                  </a:schemeClr>
                </a:solidFill>
              </a:rPr>
              <a:t>rapat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2">
                    <a:lumMod val="50000"/>
                  </a:schemeClr>
                </a:solidFill>
              </a:rPr>
              <a:t>ke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medium </a:t>
            </a:r>
            <a:r>
              <a:rPr lang="en-US" sz="2600" dirty="0" err="1" smtClean="0">
                <a:solidFill>
                  <a:schemeClr val="tx2">
                    <a:lumMod val="50000"/>
                  </a:schemeClr>
                </a:solidFill>
              </a:rPr>
              <a:t>lebih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2">
                    <a:lumMod val="50000"/>
                  </a:schemeClr>
                </a:solidFill>
              </a:rPr>
              <a:t>rapat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2">
                    <a:lumMod val="50000"/>
                  </a:schemeClr>
                </a:solidFill>
              </a:rPr>
              <a:t>maka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2">
                    <a:lumMod val="50000"/>
                  </a:schemeClr>
                </a:solidFill>
              </a:rPr>
              <a:t>sinar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2">
                    <a:lumMod val="50000"/>
                  </a:schemeClr>
                </a:solidFill>
              </a:rPr>
              <a:t>dibelokkan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tx2">
                    <a:lumMod val="50000"/>
                  </a:schemeClr>
                </a:solidFill>
              </a:rPr>
              <a:t>mendekati</a:t>
            </a: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2">
                    <a:lumMod val="50000"/>
                  </a:schemeClr>
                </a:solidFill>
              </a:rPr>
              <a:t>garis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normal, </a:t>
            </a:r>
            <a:r>
              <a:rPr lang="en-US" sz="2600" dirty="0" err="1" smtClean="0">
                <a:solidFill>
                  <a:schemeClr val="tx2">
                    <a:lumMod val="50000"/>
                  </a:schemeClr>
                </a:solidFill>
              </a:rPr>
              <a:t>jika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2">
                    <a:lumMod val="50000"/>
                  </a:schemeClr>
                </a:solidFill>
              </a:rPr>
              <a:t>sinar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2">
                    <a:lumMod val="50000"/>
                  </a:schemeClr>
                </a:solidFill>
              </a:rPr>
              <a:t>datang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2">
                    <a:lumMod val="50000"/>
                  </a:schemeClr>
                </a:solidFill>
              </a:rPr>
              <a:t>dari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medium </a:t>
            </a:r>
            <a:r>
              <a:rPr lang="en-US" sz="2600" dirty="0" err="1" smtClean="0">
                <a:solidFill>
                  <a:schemeClr val="tx2">
                    <a:lumMod val="50000"/>
                  </a:schemeClr>
                </a:solidFill>
              </a:rPr>
              <a:t>lebih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2">
                    <a:lumMod val="50000"/>
                  </a:schemeClr>
                </a:solidFill>
              </a:rPr>
              <a:t>rapat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2">
                    <a:lumMod val="50000"/>
                  </a:schemeClr>
                </a:solidFill>
              </a:rPr>
              <a:t>ke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medium </a:t>
            </a:r>
            <a:r>
              <a:rPr lang="en-US" sz="2600" dirty="0" err="1" smtClean="0">
                <a:solidFill>
                  <a:schemeClr val="tx2">
                    <a:lumMod val="50000"/>
                  </a:schemeClr>
                </a:solidFill>
              </a:rPr>
              <a:t>kurang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2">
                    <a:lumMod val="50000"/>
                  </a:schemeClr>
                </a:solidFill>
              </a:rPr>
              <a:t>rapat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2">
                    <a:lumMod val="50000"/>
                  </a:schemeClr>
                </a:solidFill>
              </a:rPr>
              <a:t>maka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2">
                    <a:lumMod val="50000"/>
                  </a:schemeClr>
                </a:solidFill>
              </a:rPr>
              <a:t>sinar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2">
                    <a:lumMod val="50000"/>
                  </a:schemeClr>
                </a:solidFill>
              </a:rPr>
              <a:t>dibelokkan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tx2">
                    <a:lumMod val="50000"/>
                  </a:schemeClr>
                </a:solidFill>
              </a:rPr>
              <a:t>menjauhi</a:t>
            </a: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tx2">
                    <a:lumMod val="50000"/>
                  </a:schemeClr>
                </a:solidFill>
              </a:rPr>
              <a:t>garis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 normal</a:t>
            </a:r>
            <a:endParaRPr lang="en-US" sz="2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880" y="2647446"/>
            <a:ext cx="8484257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19463"/>
            <a:ext cx="8229600" cy="6096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Jenis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dan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Hukum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Pemantulan</a:t>
            </a:r>
            <a:endParaRPr lang="en-US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457200"/>
            <a:ext cx="8534400" cy="8382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Pemantulan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Cahaya</a:t>
            </a:r>
            <a:endParaRPr 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838200" y="1828800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eriod"/>
            </a:pP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Apakah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Perbedaan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antara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Pemantulan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Teratur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dan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Pemantulan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Baur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447800" y="2718099"/>
            <a:ext cx="7696200" cy="1701501"/>
            <a:chOff x="1447800" y="2718099"/>
            <a:chExt cx="7696200" cy="1701501"/>
          </a:xfrm>
        </p:grpSpPr>
        <p:sp>
          <p:nvSpPr>
            <p:cNvPr id="7" name="Rectangle 6"/>
            <p:cNvSpPr/>
            <p:nvPr/>
          </p:nvSpPr>
          <p:spPr>
            <a:xfrm>
              <a:off x="3962400" y="2967335"/>
              <a:ext cx="51816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14350" indent="-514350">
                <a:spcBef>
                  <a:spcPts val="600"/>
                </a:spcBef>
                <a:buNone/>
              </a:pPr>
              <a:r>
                <a:rPr lang="en-US" sz="2000" dirty="0" smtClean="0">
                  <a:solidFill>
                    <a:schemeClr val="tx2">
                      <a:lumMod val="50000"/>
                    </a:schemeClr>
                  </a:solidFill>
                </a:rPr>
                <a:t>	</a:t>
              </a:r>
              <a:r>
                <a:rPr lang="en-US" sz="2000" dirty="0" err="1" smtClean="0">
                  <a:solidFill>
                    <a:schemeClr val="tx2">
                      <a:lumMod val="50000"/>
                    </a:schemeClr>
                  </a:solidFill>
                </a:rPr>
                <a:t>Pemantulan</a:t>
              </a:r>
              <a:r>
                <a:rPr lang="en-US" sz="20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2">
                      <a:lumMod val="50000"/>
                    </a:schemeClr>
                  </a:solidFill>
                </a:rPr>
                <a:t>cahaya</a:t>
              </a:r>
              <a:r>
                <a:rPr lang="en-US" sz="20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2">
                      <a:lumMod val="50000"/>
                    </a:schemeClr>
                  </a:solidFill>
                </a:rPr>
                <a:t>oleh</a:t>
              </a:r>
              <a:r>
                <a:rPr lang="en-US" sz="20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2">
                      <a:lumMod val="50000"/>
                    </a:schemeClr>
                  </a:solidFill>
                </a:rPr>
                <a:t>permukaan-permukaan</a:t>
              </a:r>
              <a:r>
                <a:rPr lang="en-US" sz="20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2">
                      <a:lumMod val="50000"/>
                    </a:schemeClr>
                  </a:solidFill>
                </a:rPr>
                <a:t>halus</a:t>
              </a:r>
              <a:r>
                <a:rPr lang="en-US" sz="20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2">
                      <a:lumMod val="50000"/>
                    </a:schemeClr>
                  </a:solidFill>
                </a:rPr>
                <a:t>disebut</a:t>
              </a:r>
              <a:r>
                <a:rPr lang="en-US" sz="20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000" b="1" i="1" dirty="0" err="1" smtClean="0">
                  <a:solidFill>
                    <a:schemeClr val="tx2">
                      <a:lumMod val="50000"/>
                    </a:schemeClr>
                  </a:solidFill>
                </a:rPr>
                <a:t>pemantulan</a:t>
              </a:r>
              <a:r>
                <a:rPr lang="en-US" sz="2000" b="1" i="1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000" b="1" i="1" dirty="0" err="1" smtClean="0">
                  <a:solidFill>
                    <a:schemeClr val="tx2">
                      <a:lumMod val="50000"/>
                    </a:schemeClr>
                  </a:solidFill>
                </a:rPr>
                <a:t>teratur</a:t>
              </a:r>
              <a:r>
                <a:rPr lang="en-US" sz="2000" b="1" i="1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000" b="1" dirty="0" smtClean="0">
                  <a:solidFill>
                    <a:schemeClr val="tx2">
                      <a:lumMod val="50000"/>
                    </a:schemeClr>
                  </a:solidFill>
                </a:rPr>
                <a:t>(</a:t>
              </a:r>
              <a:r>
                <a:rPr lang="en-US" sz="2000" b="1" dirty="0" err="1" smtClean="0">
                  <a:solidFill>
                    <a:schemeClr val="tx2">
                      <a:lumMod val="50000"/>
                    </a:schemeClr>
                  </a:solidFill>
                </a:rPr>
                <a:t>specular</a:t>
              </a:r>
              <a:r>
                <a:rPr lang="en-US" sz="2000" b="1" dirty="0" smtClean="0">
                  <a:solidFill>
                    <a:schemeClr val="tx2">
                      <a:lumMod val="50000"/>
                    </a:schemeClr>
                  </a:solidFill>
                </a:rPr>
                <a:t> reflection)</a:t>
              </a:r>
              <a:r>
                <a:rPr lang="en-US" sz="2000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7800" y="2718099"/>
              <a:ext cx="2971800" cy="1701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1" name="Group 10"/>
          <p:cNvGrpSpPr/>
          <p:nvPr/>
        </p:nvGrpSpPr>
        <p:grpSpPr>
          <a:xfrm>
            <a:off x="1295400" y="4572000"/>
            <a:ext cx="7239000" cy="1876927"/>
            <a:chOff x="1295400" y="4572000"/>
            <a:chExt cx="7239000" cy="1876927"/>
          </a:xfrm>
        </p:grpSpPr>
        <p:sp>
          <p:nvSpPr>
            <p:cNvPr id="6" name="Rectangle 5"/>
            <p:cNvSpPr/>
            <p:nvPr/>
          </p:nvSpPr>
          <p:spPr>
            <a:xfrm>
              <a:off x="3962400" y="4953000"/>
              <a:ext cx="457200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14350" indent="-514350">
                <a:buNone/>
              </a:pPr>
              <a:r>
                <a:rPr lang="en-US" sz="2000" dirty="0" smtClean="0">
                  <a:solidFill>
                    <a:schemeClr val="tx2">
                      <a:lumMod val="50000"/>
                    </a:schemeClr>
                  </a:solidFill>
                </a:rPr>
                <a:t>	</a:t>
              </a:r>
              <a:r>
                <a:rPr lang="en-US" sz="2000" dirty="0" err="1" smtClean="0">
                  <a:solidFill>
                    <a:schemeClr val="tx2">
                      <a:lumMod val="50000"/>
                    </a:schemeClr>
                  </a:solidFill>
                </a:rPr>
                <a:t>Pemantulan</a:t>
              </a:r>
              <a:r>
                <a:rPr lang="en-US" sz="20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2">
                      <a:lumMod val="50000"/>
                    </a:schemeClr>
                  </a:solidFill>
                </a:rPr>
                <a:t>cahaya</a:t>
              </a:r>
              <a:r>
                <a:rPr lang="en-US" sz="20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2">
                      <a:lumMod val="50000"/>
                    </a:schemeClr>
                  </a:solidFill>
                </a:rPr>
                <a:t>oleh</a:t>
              </a:r>
              <a:r>
                <a:rPr lang="en-US" sz="20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2">
                      <a:lumMod val="50000"/>
                    </a:schemeClr>
                  </a:solidFill>
                </a:rPr>
                <a:t>permukaan-permukaan</a:t>
              </a:r>
              <a:r>
                <a:rPr lang="en-US" sz="20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2">
                      <a:lumMod val="50000"/>
                    </a:schemeClr>
                  </a:solidFill>
                </a:rPr>
                <a:t>kasar</a:t>
              </a:r>
              <a:r>
                <a:rPr lang="en-US" sz="20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2">
                      <a:lumMod val="50000"/>
                    </a:schemeClr>
                  </a:solidFill>
                </a:rPr>
                <a:t>di</a:t>
              </a:r>
              <a:r>
                <a:rPr lang="en-US" sz="20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2">
                      <a:lumMod val="50000"/>
                    </a:schemeClr>
                  </a:solidFill>
                </a:rPr>
                <a:t>sebut</a:t>
              </a:r>
              <a:r>
                <a:rPr lang="en-US" sz="20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000" b="1" i="1" dirty="0" err="1" smtClean="0">
                  <a:solidFill>
                    <a:schemeClr val="tx2">
                      <a:lumMod val="50000"/>
                    </a:schemeClr>
                  </a:solidFill>
                </a:rPr>
                <a:t>pemantulan</a:t>
              </a:r>
              <a:r>
                <a:rPr lang="en-US" sz="2000" b="1" i="1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000" b="1" i="1" dirty="0" err="1" smtClean="0">
                  <a:solidFill>
                    <a:schemeClr val="tx2">
                      <a:lumMod val="50000"/>
                    </a:schemeClr>
                  </a:solidFill>
                </a:rPr>
                <a:t>baur</a:t>
              </a:r>
              <a:r>
                <a:rPr lang="en-US" sz="2000" b="1" i="1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2">
                      <a:lumMod val="50000"/>
                    </a:schemeClr>
                  </a:solidFill>
                </a:rPr>
                <a:t>atau</a:t>
              </a:r>
              <a:r>
                <a:rPr lang="en-US" sz="20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000" b="1" i="1" dirty="0" err="1" smtClean="0">
                  <a:solidFill>
                    <a:schemeClr val="tx2">
                      <a:lumMod val="50000"/>
                    </a:schemeClr>
                  </a:solidFill>
                </a:rPr>
                <a:t>pemantulan</a:t>
              </a:r>
              <a:r>
                <a:rPr lang="en-US" sz="2000" b="1" i="1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000" b="1" i="1" dirty="0" err="1" smtClean="0">
                  <a:solidFill>
                    <a:schemeClr val="tx2">
                      <a:lumMod val="50000"/>
                    </a:schemeClr>
                  </a:solidFill>
                </a:rPr>
                <a:t>difus</a:t>
              </a:r>
              <a:r>
                <a:rPr lang="en-US" sz="2000" b="1" i="1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000" b="1" dirty="0" smtClean="0">
                  <a:solidFill>
                    <a:schemeClr val="tx2">
                      <a:lumMod val="50000"/>
                    </a:schemeClr>
                  </a:solidFill>
                </a:rPr>
                <a:t>(diffuse reflection)</a:t>
              </a:r>
              <a:endParaRPr lang="en-US" sz="20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95400" y="4572000"/>
              <a:ext cx="2971800" cy="1876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200400"/>
            <a:ext cx="4648200" cy="2133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Indeks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bias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mutlak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suatu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medium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dipandang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sebagai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suatu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ukuran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kemampuan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medium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itu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untuk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membelokkan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cahaya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4800" y="457200"/>
            <a:ext cx="8534400" cy="8382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Persamaan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Snellius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Indeks</a:t>
            </a:r>
            <a:r>
              <a:rPr lang="en-US" sz="3600" b="1" dirty="0" smtClean="0"/>
              <a:t> Bias </a:t>
            </a:r>
            <a:r>
              <a:rPr lang="en-US" sz="3600" b="1" dirty="0" err="1" smtClean="0"/>
              <a:t>Mutlak</a:t>
            </a:r>
            <a:endParaRPr lang="en-US" sz="36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371600"/>
            <a:ext cx="2743200" cy="111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371600"/>
            <a:ext cx="1828800" cy="11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2514600"/>
            <a:ext cx="3984931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498166"/>
            <a:ext cx="3124200" cy="639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i="1" dirty="0" err="1" smtClean="0"/>
              <a:t>Persamaan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snellius</a:t>
            </a:r>
            <a:endParaRPr lang="en-US" sz="2800" b="1" dirty="0" smtClean="0"/>
          </a:p>
        </p:txBody>
      </p:sp>
      <p:sp>
        <p:nvSpPr>
          <p:cNvPr id="8" name="Rounded Rectangle 7"/>
          <p:cNvSpPr/>
          <p:nvPr/>
        </p:nvSpPr>
        <p:spPr>
          <a:xfrm>
            <a:off x="304800" y="381000"/>
            <a:ext cx="8534400" cy="8382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Indeks</a:t>
            </a:r>
            <a:r>
              <a:rPr lang="en-US" sz="3600" b="1" dirty="0" smtClean="0"/>
              <a:t> Bias </a:t>
            </a:r>
            <a:r>
              <a:rPr lang="en-US" sz="3600" b="1" dirty="0" err="1" smtClean="0"/>
              <a:t>Relatif</a:t>
            </a:r>
            <a:endParaRPr lang="en-US" sz="3600" b="1" dirty="0"/>
          </a:p>
        </p:txBody>
      </p:sp>
      <p:sp>
        <p:nvSpPr>
          <p:cNvPr id="10" name="Rectangle 9"/>
          <p:cNvSpPr/>
          <p:nvPr/>
        </p:nvSpPr>
        <p:spPr>
          <a:xfrm>
            <a:off x="381000" y="1303866"/>
            <a:ext cx="830580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err="1" smtClean="0"/>
              <a:t>Sinar</a:t>
            </a:r>
            <a:r>
              <a:rPr lang="en-US" sz="2400" dirty="0" smtClean="0"/>
              <a:t> </a:t>
            </a:r>
            <a:r>
              <a:rPr lang="en-US" sz="2400" dirty="0" err="1" smtClean="0"/>
              <a:t>datang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kaca</a:t>
            </a:r>
            <a:r>
              <a:rPr lang="en-US" sz="2400" dirty="0" smtClean="0"/>
              <a:t> (</a:t>
            </a:r>
            <a:r>
              <a:rPr lang="en-US" sz="2400" dirty="0" err="1" smtClean="0"/>
              <a:t>sudut</a:t>
            </a:r>
            <a:r>
              <a:rPr lang="en-US" sz="2400" dirty="0" smtClean="0"/>
              <a:t> </a:t>
            </a:r>
            <a:r>
              <a:rPr lang="en-US" sz="2400" dirty="0" err="1" smtClean="0"/>
              <a:t>datang</a:t>
            </a:r>
            <a:r>
              <a:rPr lang="en-US" sz="2400" dirty="0" smtClean="0"/>
              <a:t> = </a:t>
            </a:r>
            <a:r>
              <a:rPr lang="el-GR" sz="2400" dirty="0" smtClean="0"/>
              <a:t>θ</a:t>
            </a:r>
            <a:r>
              <a:rPr lang="en-US" dirty="0" smtClean="0"/>
              <a:t>k</a:t>
            </a:r>
            <a:r>
              <a:rPr lang="en-US" sz="2400" dirty="0" smtClean="0"/>
              <a:t>) </a:t>
            </a:r>
            <a:r>
              <a:rPr lang="en-US" sz="2400" dirty="0" err="1" smtClean="0"/>
              <a:t>dibiaskan</a:t>
            </a:r>
            <a:r>
              <a:rPr lang="en-US" sz="2400" dirty="0" smtClean="0"/>
              <a:t> </a:t>
            </a:r>
            <a:r>
              <a:rPr lang="en-US" sz="2400" dirty="0" err="1" smtClean="0"/>
              <a:t>masuk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udara</a:t>
            </a:r>
            <a:r>
              <a:rPr lang="en-US" sz="2400" dirty="0" smtClean="0"/>
              <a:t> (</a:t>
            </a:r>
            <a:r>
              <a:rPr lang="en-US" sz="2400" dirty="0" err="1" smtClean="0"/>
              <a:t>sudut</a:t>
            </a:r>
            <a:r>
              <a:rPr lang="en-US" sz="2400" dirty="0" smtClean="0"/>
              <a:t> bias =</a:t>
            </a:r>
            <a:r>
              <a:rPr lang="el-GR" sz="2400" dirty="0" smtClean="0"/>
              <a:t> θ</a:t>
            </a:r>
            <a:r>
              <a:rPr lang="en-US" dirty="0" smtClean="0"/>
              <a:t>u</a:t>
            </a:r>
            <a:r>
              <a:rPr lang="en-US" sz="2400" dirty="0" smtClean="0"/>
              <a:t>)</a:t>
            </a:r>
          </a:p>
          <a:p>
            <a:pPr algn="ctr">
              <a:spcBef>
                <a:spcPts val="600"/>
              </a:spcBef>
              <a:buNone/>
            </a:pPr>
            <a:r>
              <a:rPr lang="en-US" sz="2400" b="1" dirty="0" smtClean="0"/>
              <a:t>Sin </a:t>
            </a:r>
            <a:r>
              <a:rPr lang="el-GR" sz="2400" b="1" dirty="0" smtClean="0"/>
              <a:t>θ</a:t>
            </a:r>
            <a:r>
              <a:rPr lang="en-US" b="1" dirty="0" smtClean="0"/>
              <a:t>u </a:t>
            </a:r>
            <a:r>
              <a:rPr lang="en-US" sz="2400" b="1" dirty="0" smtClean="0"/>
              <a:t>= </a:t>
            </a:r>
            <a:r>
              <a:rPr lang="en-US" sz="2400" b="1" dirty="0" err="1" smtClean="0"/>
              <a:t>n</a:t>
            </a:r>
            <a:r>
              <a:rPr lang="en-US" b="1" dirty="0" err="1" smtClean="0"/>
              <a:t>k</a:t>
            </a:r>
            <a:r>
              <a:rPr lang="en-US" b="1" dirty="0" smtClean="0"/>
              <a:t> </a:t>
            </a:r>
            <a:r>
              <a:rPr lang="en-US" sz="2400" b="1" dirty="0" smtClean="0"/>
              <a:t>sin </a:t>
            </a:r>
            <a:r>
              <a:rPr lang="el-GR" sz="2400" b="1" dirty="0" smtClean="0"/>
              <a:t>θ</a:t>
            </a:r>
            <a:r>
              <a:rPr lang="en-US" b="1" dirty="0" smtClean="0"/>
              <a:t>k</a:t>
            </a:r>
            <a:endParaRPr lang="en-US" b="1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81000" y="2599266"/>
            <a:ext cx="8458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err="1" smtClean="0"/>
              <a:t>Sinar</a:t>
            </a:r>
            <a:r>
              <a:rPr lang="en-US" sz="2400" dirty="0" smtClean="0"/>
              <a:t> </a:t>
            </a:r>
            <a:r>
              <a:rPr lang="en-US" sz="2400" dirty="0" err="1" smtClean="0"/>
              <a:t>datang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udara</a:t>
            </a:r>
            <a:r>
              <a:rPr lang="en-US" sz="2400" dirty="0" smtClean="0"/>
              <a:t> (</a:t>
            </a:r>
            <a:r>
              <a:rPr lang="en-US" sz="2400" dirty="0" err="1" smtClean="0"/>
              <a:t>sudut</a:t>
            </a:r>
            <a:r>
              <a:rPr lang="en-US" sz="2400" dirty="0" smtClean="0"/>
              <a:t> </a:t>
            </a:r>
            <a:r>
              <a:rPr lang="en-US" sz="2400" dirty="0" err="1" smtClean="0"/>
              <a:t>datang</a:t>
            </a:r>
            <a:r>
              <a:rPr lang="en-US" sz="2400" dirty="0" smtClean="0"/>
              <a:t> =</a:t>
            </a:r>
            <a:r>
              <a:rPr lang="el-GR" sz="2400" dirty="0" smtClean="0"/>
              <a:t> θ</a:t>
            </a:r>
            <a:r>
              <a:rPr lang="en-US" dirty="0" smtClean="0"/>
              <a:t>u</a:t>
            </a:r>
            <a:r>
              <a:rPr lang="en-US" sz="2400" dirty="0" smtClean="0"/>
              <a:t>) </a:t>
            </a:r>
            <a:r>
              <a:rPr lang="en-US" sz="2400" dirty="0" err="1" smtClean="0"/>
              <a:t>dibiaskan</a:t>
            </a:r>
            <a:r>
              <a:rPr lang="en-US" sz="2400" dirty="0" smtClean="0"/>
              <a:t> </a:t>
            </a:r>
            <a:r>
              <a:rPr lang="en-US" sz="2400" dirty="0" err="1" smtClean="0"/>
              <a:t>masuk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air (</a:t>
            </a:r>
            <a:r>
              <a:rPr lang="en-US" sz="2400" dirty="0" err="1" smtClean="0"/>
              <a:t>sudut</a:t>
            </a:r>
            <a:r>
              <a:rPr lang="en-US" sz="2400" dirty="0" smtClean="0"/>
              <a:t> bias =</a:t>
            </a:r>
            <a:r>
              <a:rPr lang="el-GR" sz="2400" dirty="0" smtClean="0"/>
              <a:t> θ</a:t>
            </a:r>
            <a:r>
              <a:rPr lang="en-US" dirty="0" smtClean="0"/>
              <a:t>a</a:t>
            </a:r>
            <a:r>
              <a:rPr lang="en-US" sz="2400" dirty="0" smtClean="0"/>
              <a:t>)</a:t>
            </a:r>
          </a:p>
          <a:p>
            <a:pPr algn="ctr">
              <a:buNone/>
            </a:pPr>
            <a:r>
              <a:rPr lang="en-US" sz="2400" dirty="0" smtClean="0"/>
              <a:t> </a:t>
            </a:r>
            <a:r>
              <a:rPr lang="en-US" sz="2400" b="1" dirty="0" smtClean="0"/>
              <a:t>sin </a:t>
            </a:r>
            <a:r>
              <a:rPr lang="el-GR" sz="2400" b="1" dirty="0" smtClean="0"/>
              <a:t>θ</a:t>
            </a:r>
            <a:r>
              <a:rPr lang="en-US" sz="2400" b="1" dirty="0" smtClean="0"/>
              <a:t>u  = </a:t>
            </a:r>
            <a:r>
              <a:rPr lang="en-US" sz="2400" b="1" dirty="0" err="1" smtClean="0"/>
              <a:t>n</a:t>
            </a:r>
            <a:r>
              <a:rPr lang="en-US" b="1" dirty="0" err="1" smtClean="0"/>
              <a:t>a</a:t>
            </a:r>
            <a:r>
              <a:rPr lang="en-US" b="1" dirty="0" smtClean="0"/>
              <a:t> </a:t>
            </a:r>
            <a:r>
              <a:rPr lang="en-US" sz="2400" b="1" dirty="0" smtClean="0"/>
              <a:t> sin </a:t>
            </a:r>
            <a:r>
              <a:rPr lang="el-GR" sz="2400" b="1" dirty="0" smtClean="0"/>
              <a:t>θ</a:t>
            </a:r>
            <a:r>
              <a:rPr lang="en-US" sz="2400" b="1" dirty="0" smtClean="0"/>
              <a:t>a </a:t>
            </a:r>
          </a:p>
          <a:p>
            <a:pPr algn="ctr">
              <a:buNone/>
            </a:pPr>
            <a:r>
              <a:rPr lang="en-US" sz="2400" b="1" dirty="0" smtClean="0"/>
              <a:t> </a:t>
            </a:r>
            <a:r>
              <a:rPr lang="en-US" sz="2400" b="1" dirty="0" err="1" smtClean="0"/>
              <a:t>n</a:t>
            </a:r>
            <a:r>
              <a:rPr lang="en-US" b="1" dirty="0" err="1" smtClean="0"/>
              <a:t>k</a:t>
            </a:r>
            <a:r>
              <a:rPr lang="en-US" b="1" dirty="0" smtClean="0"/>
              <a:t>  </a:t>
            </a:r>
            <a:r>
              <a:rPr lang="en-US" sz="2400" b="1" dirty="0" smtClean="0"/>
              <a:t>sin</a:t>
            </a:r>
            <a:r>
              <a:rPr lang="el-GR" sz="2400" b="1" dirty="0" smtClean="0"/>
              <a:t> θ</a:t>
            </a:r>
            <a:r>
              <a:rPr lang="en-US" b="1" dirty="0" smtClean="0"/>
              <a:t>k = </a:t>
            </a:r>
            <a:r>
              <a:rPr lang="en-US" sz="2400" b="1" dirty="0" err="1" smtClean="0"/>
              <a:t>n</a:t>
            </a:r>
            <a:r>
              <a:rPr lang="en-US" b="1" dirty="0" err="1" smtClean="0"/>
              <a:t>a</a:t>
            </a:r>
            <a:r>
              <a:rPr lang="en-US" b="1" dirty="0" smtClean="0"/>
              <a:t> </a:t>
            </a:r>
            <a:r>
              <a:rPr lang="en-US" sz="2400" b="1" dirty="0" smtClean="0"/>
              <a:t>sin </a:t>
            </a:r>
            <a:r>
              <a:rPr lang="el-GR" sz="2400" b="1" dirty="0" smtClean="0"/>
              <a:t>θ</a:t>
            </a:r>
            <a:r>
              <a:rPr lang="en-US" sz="2400" b="1" dirty="0" smtClean="0"/>
              <a:t>a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4800" y="5647266"/>
            <a:ext cx="29010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err="1" smtClean="0"/>
              <a:t>Indeks</a:t>
            </a:r>
            <a:r>
              <a:rPr lang="en-US" sz="2800" b="1" i="1" dirty="0" smtClean="0"/>
              <a:t> bias </a:t>
            </a:r>
            <a:r>
              <a:rPr lang="en-US" sz="2800" b="1" i="1" dirty="0" err="1" smtClean="0"/>
              <a:t>relatif</a:t>
            </a:r>
            <a:r>
              <a:rPr lang="en-US" sz="2800" b="1" i="1" dirty="0" smtClean="0"/>
              <a:t> </a:t>
            </a:r>
            <a:endParaRPr lang="en-US" sz="2800" b="1" i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399" y="4428066"/>
            <a:ext cx="369794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5571066"/>
            <a:ext cx="1524000" cy="82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304800" y="381000"/>
            <a:ext cx="8534400" cy="11430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Hubungan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Cepat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Rambat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Frekuensi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dan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Panjang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Gelombang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Cahaya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dengan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Indeks</a:t>
            </a:r>
            <a:r>
              <a:rPr lang="en-US" sz="3200" b="1" dirty="0" smtClean="0"/>
              <a:t> Bias</a:t>
            </a:r>
            <a:endParaRPr lang="en-US" sz="3200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t="15977" b="15277"/>
          <a:stretch>
            <a:fillRect/>
          </a:stretch>
        </p:blipFill>
        <p:spPr bwMode="auto">
          <a:xfrm>
            <a:off x="3200401" y="1676401"/>
            <a:ext cx="2209800" cy="56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1" y="2373462"/>
            <a:ext cx="5638799" cy="69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 l="4402" r="3384"/>
          <a:stretch>
            <a:fillRect/>
          </a:stretch>
        </p:blipFill>
        <p:spPr bwMode="auto">
          <a:xfrm>
            <a:off x="685800" y="3200400"/>
            <a:ext cx="7715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4064409"/>
            <a:ext cx="1905000" cy="58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4781550"/>
            <a:ext cx="8685068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81000" y="2133600"/>
            <a:ext cx="8382000" cy="38862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</a:rPr>
              <a:t>Penggunaan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</a:rPr>
              <a:t>P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</a:rPr>
              <a:t>ersamaan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</a:rPr>
              <a:t>Snellius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</a:rPr>
              <a:t>dalam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</a:rPr>
              <a:t>M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</a:rPr>
              <a:t>asalah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</a:rPr>
              <a:t>P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</a:rPr>
              <a:t>embiasan</a:t>
            </a:r>
            <a:endParaRPr lang="en-US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08237"/>
            <a:ext cx="8229600" cy="3611563"/>
          </a:xfrm>
        </p:spPr>
        <p:txBody>
          <a:bodyPr/>
          <a:lstStyle/>
          <a:p>
            <a:pPr>
              <a:buNone/>
            </a:pPr>
            <a:r>
              <a:rPr lang="en-US" sz="2800" smtClean="0">
                <a:solidFill>
                  <a:schemeClr val="bg1"/>
                </a:solidFill>
              </a:rPr>
              <a:t>	Sebuah keping kaca sejajar dari bahan kaca (n</a:t>
            </a:r>
            <a:r>
              <a:rPr lang="en-US" sz="2000" smtClean="0">
                <a:solidFill>
                  <a:schemeClr val="bg1"/>
                </a:solidFill>
              </a:rPr>
              <a:t>k </a:t>
            </a:r>
            <a:r>
              <a:rPr lang="en-US" sz="2800" smtClean="0">
                <a:solidFill>
                  <a:schemeClr val="bg1"/>
                </a:solidFill>
              </a:rPr>
              <a:t>= 1,5 ) tercelup sebagian di dalam air (n</a:t>
            </a:r>
            <a:r>
              <a:rPr lang="en-US" sz="2000" smtClean="0">
                <a:solidFill>
                  <a:schemeClr val="bg1"/>
                </a:solidFill>
              </a:rPr>
              <a:t>a</a:t>
            </a:r>
            <a:r>
              <a:rPr lang="en-US" sz="2800" smtClean="0">
                <a:solidFill>
                  <a:schemeClr val="bg1"/>
                </a:solidFill>
              </a:rPr>
              <a:t>=	    ), </a:t>
            </a:r>
          </a:p>
          <a:p>
            <a:pPr>
              <a:spcBef>
                <a:spcPts val="1200"/>
              </a:spcBef>
              <a:buNone/>
            </a:pPr>
            <a:r>
              <a:rPr lang="en-US" sz="2800" smtClean="0">
                <a:solidFill>
                  <a:schemeClr val="bg1"/>
                </a:solidFill>
              </a:rPr>
              <a:t>	Seberkas sinar datang pada permukaan kaca yang atas dengan sudut datang </a:t>
            </a:r>
            <a:r>
              <a:rPr lang="el-GR" sz="2800" smtClean="0">
                <a:solidFill>
                  <a:schemeClr val="bg1"/>
                </a:solidFill>
              </a:rPr>
              <a:t>α</a:t>
            </a:r>
            <a:r>
              <a:rPr lang="en-US" sz="2800" smtClean="0">
                <a:solidFill>
                  <a:schemeClr val="bg1"/>
                </a:solidFill>
              </a:rPr>
              <a:t> masuk ke dalam kaca dan meninggalkan permukaan kaca yang bawah dengan sudut bias </a:t>
            </a:r>
            <a:r>
              <a:rPr lang="el-GR" sz="2800" smtClean="0">
                <a:solidFill>
                  <a:schemeClr val="bg1"/>
                </a:solidFill>
              </a:rPr>
              <a:t>β</a:t>
            </a:r>
            <a:r>
              <a:rPr lang="en-US" sz="2800" smtClean="0">
                <a:solidFill>
                  <a:schemeClr val="bg1"/>
                </a:solidFill>
              </a:rPr>
              <a:t> dimana sin </a:t>
            </a:r>
            <a:r>
              <a:rPr lang="el-GR" sz="2800" smtClean="0">
                <a:solidFill>
                  <a:schemeClr val="bg1"/>
                </a:solidFill>
              </a:rPr>
              <a:t>β</a:t>
            </a:r>
            <a:r>
              <a:rPr lang="en-US" sz="2800" smtClean="0">
                <a:solidFill>
                  <a:schemeClr val="bg1"/>
                </a:solidFill>
              </a:rPr>
              <a:t> =      . </a:t>
            </a:r>
          </a:p>
          <a:p>
            <a:pPr>
              <a:spcBef>
                <a:spcPts val="1200"/>
              </a:spcBef>
              <a:buNone/>
            </a:pPr>
            <a:r>
              <a:rPr lang="en-US" sz="2800" smtClean="0">
                <a:solidFill>
                  <a:schemeClr val="bg1"/>
                </a:solidFill>
              </a:rPr>
              <a:t>	H</a:t>
            </a:r>
            <a:r>
              <a:rPr lang="en-US" sz="2800" smtClean="0">
                <a:solidFill>
                  <a:schemeClr val="bg1"/>
                </a:solidFill>
              </a:rPr>
              <a:t>itunglah besar sudut datang </a:t>
            </a:r>
            <a:r>
              <a:rPr lang="el-GR" sz="2800" smtClean="0">
                <a:solidFill>
                  <a:schemeClr val="bg1"/>
                </a:solidFill>
              </a:rPr>
              <a:t>α</a:t>
            </a:r>
            <a:r>
              <a:rPr lang="en-US" sz="2800" smtClean="0">
                <a:solidFill>
                  <a:schemeClr val="bg1"/>
                </a:solidFill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943600" y="4618037"/>
            <a:ext cx="457200" cy="838200"/>
            <a:chOff x="457200" y="1600200"/>
            <a:chExt cx="457200" cy="1047750"/>
          </a:xfrm>
        </p:grpSpPr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457200" y="203835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400" dirty="0" smtClean="0">
                  <a:solidFill>
                    <a:schemeClr val="bg1"/>
                  </a:solidFill>
                </a:rPr>
                <a:t>8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57200" y="2132012"/>
              <a:ext cx="381000" cy="158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457200" y="16002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3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867400" y="2789237"/>
            <a:ext cx="457200" cy="838200"/>
            <a:chOff x="457200" y="1600200"/>
            <a:chExt cx="457200" cy="1047750"/>
          </a:xfrm>
        </p:grpSpPr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457200" y="203835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4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457200" y="2132012"/>
              <a:ext cx="381000" cy="158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457200" y="1600200"/>
              <a:ext cx="457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3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304800" y="381000"/>
            <a:ext cx="8534400" cy="6858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/>
              <a:t>Jawab</a:t>
            </a:r>
            <a:r>
              <a:rPr lang="en-US" sz="3600" b="1" dirty="0" smtClean="0"/>
              <a:t>:</a:t>
            </a:r>
            <a:endParaRPr lang="en-US" sz="3600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50" y="1295400"/>
            <a:ext cx="5734050" cy="365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750" y="5019675"/>
            <a:ext cx="5734050" cy="139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04800" y="381000"/>
            <a:ext cx="8534400" cy="6858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err="1" smtClean="0"/>
              <a:t>Mengapa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Dasar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Kolam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Tampak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Dangkal</a:t>
            </a:r>
            <a:r>
              <a:rPr lang="en-US" sz="3600" b="1" i="1" dirty="0" smtClean="0"/>
              <a:t>?</a:t>
            </a:r>
            <a:endParaRPr lang="en-US" sz="3600" b="1" i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17311"/>
            <a:ext cx="3657600" cy="4569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219200"/>
            <a:ext cx="3124200" cy="739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209800"/>
            <a:ext cx="3048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213815"/>
            <a:ext cx="2967037" cy="900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4350190"/>
            <a:ext cx="1447800" cy="831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8" name="Group 37"/>
          <p:cNvGrpSpPr/>
          <p:nvPr/>
        </p:nvGrpSpPr>
        <p:grpSpPr>
          <a:xfrm>
            <a:off x="4495800" y="5377543"/>
            <a:ext cx="4038600" cy="870857"/>
            <a:chOff x="4495800" y="5377543"/>
            <a:chExt cx="4038600" cy="870857"/>
          </a:xfrm>
        </p:grpSpPr>
        <p:pic>
          <p:nvPicPr>
            <p:cNvPr id="17415" name="Picture 7"/>
            <p:cNvPicPr>
              <a:picLocks noChangeAspect="1" noChangeArrowheads="1"/>
            </p:cNvPicPr>
            <p:nvPr/>
          </p:nvPicPr>
          <p:blipFill>
            <a:blip r:embed="rId7"/>
            <a:srcRect l="66385" t="8081" b="11111"/>
            <a:stretch>
              <a:fillRect/>
            </a:stretch>
          </p:blipFill>
          <p:spPr bwMode="auto">
            <a:xfrm>
              <a:off x="6705600" y="5377543"/>
              <a:ext cx="1828800" cy="870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416" name="Picture 8"/>
            <p:cNvPicPr>
              <a:picLocks noChangeAspect="1" noChangeArrowheads="1"/>
            </p:cNvPicPr>
            <p:nvPr/>
          </p:nvPicPr>
          <p:blipFill>
            <a:blip r:embed="rId7"/>
            <a:srcRect t="11446" r="59547" b="21084"/>
            <a:stretch>
              <a:fillRect/>
            </a:stretch>
          </p:blipFill>
          <p:spPr bwMode="auto">
            <a:xfrm>
              <a:off x="4495800" y="5453743"/>
              <a:ext cx="2075769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228600"/>
            <a:ext cx="85344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</a:rPr>
              <a:t>Pemantulan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</a:rPr>
              <a:t>Sempurna</a:t>
            </a:r>
            <a:endParaRPr lang="en-US" sz="36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952500"/>
            <a:ext cx="871728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209800"/>
            <a:ext cx="68294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5257801"/>
            <a:ext cx="744573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5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1219200"/>
            <a:ext cx="8534400" cy="8382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Penurunan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Rumus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Sudut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Kritis</a:t>
            </a:r>
            <a:endParaRPr lang="en-US" sz="4000" b="1" i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695" y="2568563"/>
            <a:ext cx="8798805" cy="284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39762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</a:rPr>
              <a:t>Pembiasan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</a:rPr>
              <a:t>atau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</a:rPr>
              <a:t>Pemantulan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</a:rPr>
              <a:t>Sempurna</a:t>
            </a:r>
            <a:endParaRPr lang="en-US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990601"/>
            <a:ext cx="8915400" cy="1295399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Gambarlah</a:t>
            </a:r>
            <a:r>
              <a:rPr lang="en-US" sz="2400" dirty="0" smtClean="0"/>
              <a:t> </a:t>
            </a:r>
            <a:r>
              <a:rPr lang="en-US" sz="2400" dirty="0" err="1" smtClean="0"/>
              <a:t>sketsa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menunjukkan</a:t>
            </a:r>
            <a:r>
              <a:rPr lang="en-US" sz="2400" dirty="0" smtClean="0"/>
              <a:t> </a:t>
            </a:r>
            <a:r>
              <a:rPr lang="en-US" sz="2400" dirty="0" err="1" smtClean="0"/>
              <a:t>apa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berkas</a:t>
            </a:r>
            <a:r>
              <a:rPr lang="en-US" sz="2400" dirty="0" smtClean="0"/>
              <a:t> </a:t>
            </a:r>
            <a:r>
              <a:rPr lang="en-US" sz="2400" dirty="0" err="1" smtClean="0"/>
              <a:t>sinar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 </a:t>
            </a:r>
            <a:r>
              <a:rPr lang="en-US" sz="2400" dirty="0" err="1" smtClean="0"/>
              <a:t>ketika</a:t>
            </a:r>
            <a:r>
              <a:rPr lang="en-US" sz="2400" dirty="0" smtClean="0"/>
              <a:t> </a:t>
            </a:r>
            <a:r>
              <a:rPr lang="en-US" sz="2400" dirty="0" err="1" smtClean="0"/>
              <a:t>sudut</a:t>
            </a:r>
            <a:r>
              <a:rPr lang="en-US" sz="2400" dirty="0" smtClean="0"/>
              <a:t> </a:t>
            </a:r>
            <a:r>
              <a:rPr lang="en-US" sz="2400" dirty="0" err="1" smtClean="0"/>
              <a:t>datangnya</a:t>
            </a:r>
            <a:r>
              <a:rPr lang="en-US" sz="2400" dirty="0" smtClean="0"/>
              <a:t>: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	</a:t>
            </a:r>
            <a:r>
              <a:rPr lang="en-US" sz="2400" b="1" dirty="0" smtClean="0"/>
              <a:t>(a) </a:t>
            </a:r>
            <a:r>
              <a:rPr lang="en-US" sz="2400" b="1" dirty="0" smtClean="0"/>
              <a:t>25⁰ </a:t>
            </a:r>
            <a:r>
              <a:rPr lang="en-US" sz="2400" b="1" dirty="0" smtClean="0"/>
              <a:t>		(b) </a:t>
            </a:r>
            <a:r>
              <a:rPr lang="en-US" sz="2400" b="1" dirty="0" smtClean="0"/>
              <a:t>60⁰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		</a:t>
            </a:r>
          </a:p>
          <a:p>
            <a:pPr>
              <a:spcBef>
                <a:spcPts val="0"/>
              </a:spcBef>
              <a:buNone/>
            </a:pPr>
            <a:endParaRPr lang="en-US" sz="2400" dirty="0" smtClean="0"/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	</a:t>
            </a:r>
            <a:endParaRPr lang="en-US" sz="24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524000"/>
            <a:ext cx="239001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71450" y="2438400"/>
            <a:ext cx="12119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Jawab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467100"/>
            <a:ext cx="27432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2920789"/>
            <a:ext cx="5843735" cy="2108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04800" y="5181600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Both"/>
            </a:pP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Sudut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datang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50000"/>
                  </a:schemeClr>
                </a:solidFill>
              </a:rPr>
              <a:t>i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= 25⁰ &lt;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ik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= 48,75⁰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sehingga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sinar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mengalami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peristiwa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pembiasan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dan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pemantulan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342900" indent="-342900">
              <a:buAutoNum type="alphaLcParenBoth"/>
            </a:pP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Sudut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datang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i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= 60⁰ &gt;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ik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= 48,75⁰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sehingga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sinar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tidak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dibiaskan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ke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udara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jadi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terjadi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pemantulan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sempurna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8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072" y="1524000"/>
            <a:ext cx="5257800" cy="175260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Bentuk</a:t>
            </a:r>
            <a:r>
              <a:rPr lang="en-US" sz="2800" dirty="0" smtClean="0"/>
              <a:t> </a:t>
            </a:r>
            <a:r>
              <a:rPr lang="en-US" sz="2800" dirty="0" err="1" smtClean="0"/>
              <a:t>prisma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terbanyak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prisma</a:t>
            </a:r>
            <a:r>
              <a:rPr lang="en-US" sz="2800" dirty="0" smtClean="0"/>
              <a:t> </a:t>
            </a:r>
            <a:r>
              <a:rPr lang="en-US" sz="2800" dirty="0" err="1" smtClean="0"/>
              <a:t>bersudut</a:t>
            </a:r>
            <a:r>
              <a:rPr lang="en-US" sz="2800" dirty="0" smtClean="0"/>
              <a:t> 45⁰ - 45⁰ - 90⁰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prisma</a:t>
            </a:r>
            <a:r>
              <a:rPr lang="en-US" sz="2800" dirty="0" smtClean="0"/>
              <a:t> </a:t>
            </a:r>
            <a:r>
              <a:rPr lang="en-US" sz="2800" dirty="0" err="1" smtClean="0"/>
              <a:t>sama</a:t>
            </a:r>
            <a:r>
              <a:rPr lang="en-US" sz="2800" dirty="0" smtClean="0"/>
              <a:t> </a:t>
            </a:r>
            <a:r>
              <a:rPr lang="en-US" sz="2800" dirty="0" err="1" smtClean="0"/>
              <a:t>sisi</a:t>
            </a:r>
            <a:r>
              <a:rPr lang="en-US" sz="2800" dirty="0" smtClean="0"/>
              <a:t> 60⁰ - 60⁰ - 60</a:t>
            </a:r>
            <a:r>
              <a:rPr lang="en-US" sz="2800" dirty="0" smtClean="0"/>
              <a:t>⁰.</a:t>
            </a:r>
            <a:endParaRPr lang="en-US" sz="2800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304800" y="457200"/>
            <a:ext cx="8534400" cy="8382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Pemantulan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Sempurna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dalam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Prisma</a:t>
            </a:r>
            <a:endParaRPr lang="en-US" sz="3600" b="1" i="1" dirty="0"/>
          </a:p>
        </p:txBody>
      </p:sp>
      <p:sp>
        <p:nvSpPr>
          <p:cNvPr id="6" name="Rectangle 5"/>
          <p:cNvSpPr/>
          <p:nvPr/>
        </p:nvSpPr>
        <p:spPr>
          <a:xfrm>
            <a:off x="478971" y="3340656"/>
            <a:ext cx="5007429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dirty="0" err="1" smtClean="0"/>
              <a:t>Sudut</a:t>
            </a:r>
            <a:r>
              <a:rPr lang="en-US" sz="2800" dirty="0" smtClean="0"/>
              <a:t> </a:t>
            </a:r>
            <a:r>
              <a:rPr lang="en-US" sz="2800" dirty="0" err="1" smtClean="0"/>
              <a:t>kritis</a:t>
            </a:r>
            <a:r>
              <a:rPr lang="en-US" sz="2800" dirty="0" smtClean="0"/>
              <a:t> </a:t>
            </a:r>
            <a:r>
              <a:rPr lang="en-US" sz="2800" dirty="0" err="1" smtClean="0"/>
              <a:t>kaca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42⁰. </a:t>
            </a:r>
            <a:endParaRPr lang="en-US" sz="2800" dirty="0" smtClean="0"/>
          </a:p>
          <a:p>
            <a:pPr>
              <a:spcBef>
                <a:spcPts val="1200"/>
              </a:spcBef>
              <a:buNone/>
            </a:pPr>
            <a:r>
              <a:rPr lang="en-US" sz="2800" dirty="0" err="1" smtClean="0"/>
              <a:t>Sudut</a:t>
            </a:r>
            <a:r>
              <a:rPr lang="en-US" sz="2800" dirty="0" smtClean="0"/>
              <a:t> </a:t>
            </a:r>
            <a:r>
              <a:rPr lang="en-US" sz="2800" dirty="0" err="1" smtClean="0"/>
              <a:t>datang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permukaan</a:t>
            </a:r>
            <a:r>
              <a:rPr lang="en-US" sz="2800" dirty="0" smtClean="0"/>
              <a:t> </a:t>
            </a:r>
            <a:r>
              <a:rPr lang="en-US" sz="2800" i="1" dirty="0" smtClean="0"/>
              <a:t>PR</a:t>
            </a:r>
            <a:r>
              <a:rPr lang="en-US" sz="2800" dirty="0" smtClean="0"/>
              <a:t> = 45⁰, </a:t>
            </a:r>
            <a:r>
              <a:rPr lang="en-US" sz="2800" i="1" dirty="0" err="1" smtClean="0"/>
              <a:t>lebih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besar</a:t>
            </a:r>
            <a:r>
              <a:rPr lang="en-US" sz="2800" i="1" dirty="0" smtClean="0"/>
              <a:t> </a:t>
            </a:r>
            <a:r>
              <a:rPr lang="en-US" sz="2800" dirty="0" err="1" smtClean="0"/>
              <a:t>daripada</a:t>
            </a:r>
            <a:r>
              <a:rPr lang="en-US" sz="2800" dirty="0" smtClean="0"/>
              <a:t> </a:t>
            </a:r>
            <a:r>
              <a:rPr lang="en-US" sz="2800" dirty="0" err="1" smtClean="0"/>
              <a:t>sudut</a:t>
            </a:r>
            <a:r>
              <a:rPr lang="en-US" sz="2800" dirty="0" smtClean="0"/>
              <a:t> </a:t>
            </a:r>
            <a:r>
              <a:rPr lang="en-US" sz="2800" dirty="0" err="1" smtClean="0"/>
              <a:t>kritis</a:t>
            </a:r>
            <a:r>
              <a:rPr lang="en-US" sz="2800" dirty="0" smtClean="0"/>
              <a:t> = 42⁰, </a:t>
            </a:r>
            <a:r>
              <a:rPr lang="en-US" sz="2800" dirty="0" err="1" smtClean="0"/>
              <a:t>maka</a:t>
            </a:r>
            <a:r>
              <a:rPr lang="en-US" sz="2800" dirty="0" smtClean="0"/>
              <a:t> </a:t>
            </a:r>
            <a:r>
              <a:rPr lang="en-US" sz="2800" i="1" dirty="0" err="1" smtClean="0"/>
              <a:t>pemantulan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sempurna</a:t>
            </a:r>
            <a:r>
              <a:rPr lang="en-US" sz="2800" i="1" dirty="0" smtClean="0"/>
              <a:t> </a:t>
            </a:r>
            <a:r>
              <a:rPr lang="en-US" sz="2800" dirty="0" err="1" smtClean="0"/>
              <a:t>prinsip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i="1" dirty="0" err="1" smtClean="0"/>
              <a:t>periskop</a:t>
            </a:r>
            <a:r>
              <a:rPr lang="en-US" sz="2800" i="1" dirty="0" smtClean="0"/>
              <a:t>. </a:t>
            </a:r>
            <a:endParaRPr lang="en-US" sz="28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447800"/>
            <a:ext cx="3124200" cy="5051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1"/>
            <a:ext cx="8153400" cy="3124199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</a:rPr>
              <a:t>Sinar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</a:rPr>
              <a:t>datang,sinar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</a:rPr>
              <a:t>pantul,dan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</a:rPr>
              <a:t>garis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 normal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</a:rPr>
              <a:t>berpotongan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</a:rPr>
              <a:t>pada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</a:rPr>
              <a:t>satu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</a:rPr>
              <a:t>titik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</a:rPr>
              <a:t>dan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</a:rPr>
              <a:t>terletak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</a:rPr>
              <a:t>pada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</a:rPr>
              <a:t>satu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</a:rPr>
              <a:t>bidang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</a:rPr>
              <a:t>datar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</a:rPr>
              <a:t>Sudut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</a:rPr>
              <a:t>datang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en-US" sz="3600" b="1" i="1" dirty="0" err="1" smtClean="0">
                <a:solidFill>
                  <a:schemeClr val="tx2">
                    <a:lumMod val="50000"/>
                  </a:schemeClr>
                </a:solidFill>
              </a:rPr>
              <a:t>i</a:t>
            </a:r>
            <a:r>
              <a:rPr lang="en-US" sz="3600" b="1" i="1" dirty="0" smtClean="0">
                <a:solidFill>
                  <a:schemeClr val="tx2">
                    <a:lumMod val="50000"/>
                  </a:schemeClr>
                </a:solidFill>
              </a:rPr>
              <a:t> )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</a:rPr>
              <a:t>sama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</a:rPr>
              <a:t>dengan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</a:rPr>
              <a:t>sudut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</a:rPr>
              <a:t>pantul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en-US" sz="3600" b="1" i="1" dirty="0" smtClean="0">
                <a:solidFill>
                  <a:schemeClr val="tx2">
                    <a:lumMod val="50000"/>
                  </a:schemeClr>
                </a:solidFill>
              </a:rPr>
              <a:t>r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) </a:t>
            </a:r>
          </a:p>
          <a:p>
            <a:pPr marL="514350" indent="-514350">
              <a:buNone/>
            </a:pPr>
            <a:endParaRPr lang="en-US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838201"/>
            <a:ext cx="8534400" cy="8382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</a:rPr>
              <a:t>Hukum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</a:rPr>
              <a:t>Pemantulan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4425" y="2202530"/>
            <a:ext cx="3838575" cy="2681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304800" y="457200"/>
            <a:ext cx="8534400" cy="8382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Pemantulan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Sempurna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pada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Serat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Optik</a:t>
            </a:r>
            <a:endParaRPr lang="en-US" sz="3600" b="1" i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00200"/>
            <a:ext cx="5029200" cy="222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3966" y="5029200"/>
            <a:ext cx="834283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2133600"/>
          </a:xfrm>
        </p:spPr>
        <p:txBody>
          <a:bodyPr/>
          <a:lstStyle/>
          <a:p>
            <a:pPr marL="514350" indent="-514350">
              <a:buNone/>
            </a:pP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Jenis-jenis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Lensa</a:t>
            </a:r>
            <a:endParaRPr lang="en-US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Lensa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cembung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konveks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)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memiliki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bagian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tengah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lebih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tebal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daripada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bagian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tepinya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Bersifat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mengumpul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konvergen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). 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Lensa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cekung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konkaf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)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memiliki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bagian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tengah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lebih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tipis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daripada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bagian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tepinya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bersifat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memancar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divergen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381000"/>
            <a:ext cx="8534400" cy="8382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Pembiasan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Cahaya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pada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Lensa</a:t>
            </a:r>
            <a:endParaRPr lang="en-US" sz="3600" b="1" i="1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393945"/>
            <a:ext cx="4972050" cy="320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86200"/>
            <a:ext cx="8305800" cy="2743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Tiga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sinar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istimewa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pada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lensa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cembung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Sinar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datang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sejajar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sumbu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utama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lensa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dibiaskan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melalui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titik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fokus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aktif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F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₁.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Sinar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datang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melalui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titik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fokus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pasif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F₂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dibiaskan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sejajar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sumbu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utama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Sinar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datang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melalui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titik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pusat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optik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O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diteruskan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tanpa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membias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381000"/>
            <a:ext cx="8534400" cy="8382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Sinar-sinar</a:t>
            </a:r>
            <a:r>
              <a:rPr lang="en-US" sz="3600" b="1" dirty="0" smtClean="0"/>
              <a:t> Istimewa</a:t>
            </a:r>
            <a:endParaRPr lang="en-US" sz="3600" b="1" i="1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295400"/>
            <a:ext cx="4006427" cy="253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544763"/>
          </a:xfrm>
        </p:spPr>
        <p:txBody>
          <a:bodyPr>
            <a:normAutofit fontScale="92500"/>
          </a:bodyPr>
          <a:lstStyle/>
          <a:p>
            <a:pPr marL="514350" indent="-514350">
              <a:buNone/>
            </a:pPr>
            <a:r>
              <a:rPr lang="en-US" sz="3000" b="1" dirty="0" err="1" smtClean="0">
                <a:solidFill>
                  <a:schemeClr val="tx2">
                    <a:lumMod val="50000"/>
                  </a:schemeClr>
                </a:solidFill>
              </a:rPr>
              <a:t>Tiga</a:t>
            </a:r>
            <a:r>
              <a:rPr lang="en-US" sz="3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000" b="1" dirty="0" err="1" smtClean="0">
                <a:solidFill>
                  <a:schemeClr val="tx2">
                    <a:lumMod val="50000"/>
                  </a:schemeClr>
                </a:solidFill>
              </a:rPr>
              <a:t>sinar</a:t>
            </a:r>
            <a:r>
              <a:rPr lang="en-US" sz="3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000" b="1" dirty="0" err="1" smtClean="0">
                <a:solidFill>
                  <a:schemeClr val="tx2">
                    <a:lumMod val="50000"/>
                  </a:schemeClr>
                </a:solidFill>
              </a:rPr>
              <a:t>istimewa</a:t>
            </a:r>
            <a:r>
              <a:rPr lang="en-US" sz="3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000" b="1" dirty="0" err="1" smtClean="0">
                <a:solidFill>
                  <a:schemeClr val="tx2">
                    <a:lumMod val="50000"/>
                  </a:schemeClr>
                </a:solidFill>
              </a:rPr>
              <a:t>pada</a:t>
            </a:r>
            <a:r>
              <a:rPr lang="en-US" sz="3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000" b="1" dirty="0" err="1" smtClean="0">
                <a:solidFill>
                  <a:schemeClr val="tx2">
                    <a:lumMod val="50000"/>
                  </a:schemeClr>
                </a:solidFill>
              </a:rPr>
              <a:t>lensa</a:t>
            </a:r>
            <a:r>
              <a:rPr lang="en-US" sz="3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000" b="1" dirty="0" err="1" smtClean="0">
                <a:solidFill>
                  <a:schemeClr val="tx2">
                    <a:lumMod val="50000"/>
                  </a:schemeClr>
                </a:solidFill>
              </a:rPr>
              <a:t>cekung</a:t>
            </a:r>
            <a:endParaRPr lang="en-US" sz="3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Sinar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datang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sejajar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sumbu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utama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dibiaskan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berasal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dari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seakan-akan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titik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fokus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aktif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F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₁.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Sinar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datang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seakan-akan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menuju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ke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titik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fokus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pasif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F₂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dibiaskan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sejajar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sumbu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utama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Sinar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datang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melalui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pusat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optik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O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diteruskan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tanpa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membias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457200"/>
            <a:ext cx="5086094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685800"/>
            <a:ext cx="8534400" cy="13716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Melukis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Pembentukan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Bayangan</a:t>
            </a:r>
            <a:r>
              <a:rPr lang="en-US" sz="4000" b="1" dirty="0" smtClean="0"/>
              <a:t> </a:t>
            </a:r>
            <a:endParaRPr lang="en-US" sz="4000" b="1" dirty="0" smtClean="0"/>
          </a:p>
          <a:p>
            <a:pPr algn="ctr"/>
            <a:r>
              <a:rPr lang="en-US" sz="4000" b="1" dirty="0" err="1" smtClean="0"/>
              <a:t>pada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Lensa</a:t>
            </a:r>
            <a:endParaRPr lang="en-US" sz="4000" b="1" i="1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585" y="2438400"/>
            <a:ext cx="859108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304800" y="381000"/>
            <a:ext cx="8534400" cy="7620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Rumus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untuk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Lensa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Tipis</a:t>
            </a:r>
            <a:endParaRPr lang="en-US" sz="3600" b="1" i="1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0"/>
            <a:ext cx="546139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762" y="3124200"/>
            <a:ext cx="878668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304800" y="381000"/>
            <a:ext cx="8534400" cy="6096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Perhitungan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Lensa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Tipis</a:t>
            </a:r>
            <a:endParaRPr lang="en-US" sz="3200" b="1" i="1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3790" y="1066800"/>
            <a:ext cx="638861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304800" y="762000"/>
            <a:ext cx="8534400" cy="6096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Persamaan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Pembuat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Lensa</a:t>
            </a:r>
            <a:endParaRPr lang="en-US" sz="3600" b="1" i="1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l="1670"/>
          <a:stretch>
            <a:fillRect/>
          </a:stretch>
        </p:blipFill>
        <p:spPr bwMode="auto">
          <a:xfrm>
            <a:off x="152400" y="1752600"/>
            <a:ext cx="4403291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133600"/>
            <a:ext cx="3400425" cy="93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7164" y="3429000"/>
            <a:ext cx="4365386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305300"/>
            <a:ext cx="7162800" cy="110490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Bayangan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yang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dibentuk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oleh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lensa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I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merupakan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benda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bagi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lensa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II 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d = </a:t>
            </a:r>
            <a:r>
              <a:rPr lang="en-US" sz="2400" b="1" i="1" dirty="0" err="1" smtClean="0">
                <a:solidFill>
                  <a:schemeClr val="tx2">
                    <a:lumMod val="50000"/>
                  </a:schemeClr>
                </a:solidFill>
              </a:rPr>
              <a:t>s</a:t>
            </a:r>
            <a:r>
              <a:rPr lang="en-US" sz="1400" b="1" i="1" dirty="0" err="1" smtClean="0">
                <a:solidFill>
                  <a:schemeClr val="tx2">
                    <a:lumMod val="50000"/>
                  </a:schemeClr>
                </a:solidFill>
              </a:rPr>
              <a:t>I</a:t>
            </a:r>
            <a:r>
              <a:rPr lang="en-US" sz="1400" b="1" i="1" dirty="0" smtClean="0">
                <a:solidFill>
                  <a:schemeClr val="tx2">
                    <a:lumMod val="50000"/>
                  </a:schemeClr>
                </a:solidFill>
              </a:rPr>
              <a:t>‘ + </a:t>
            </a:r>
            <a:r>
              <a:rPr lang="en-US" sz="2400" b="1" i="1" dirty="0" err="1" smtClean="0">
                <a:solidFill>
                  <a:schemeClr val="tx2">
                    <a:lumMod val="50000"/>
                  </a:schemeClr>
                </a:solidFill>
              </a:rPr>
              <a:t>s</a:t>
            </a:r>
            <a:r>
              <a:rPr lang="en-US" sz="1400" b="1" i="1" dirty="0" err="1" smtClean="0">
                <a:solidFill>
                  <a:schemeClr val="tx2">
                    <a:lumMod val="50000"/>
                  </a:schemeClr>
                </a:solidFill>
              </a:rPr>
              <a:t>II</a:t>
            </a:r>
            <a:r>
              <a:rPr lang="en-US" sz="14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US" sz="12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d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engan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50000"/>
                  </a:schemeClr>
                </a:solidFill>
              </a:rPr>
              <a:t>s</a:t>
            </a:r>
            <a:r>
              <a:rPr lang="en-US" sz="1200" i="1" dirty="0" err="1" smtClean="0">
                <a:solidFill>
                  <a:schemeClr val="tx2">
                    <a:lumMod val="50000"/>
                  </a:schemeClr>
                </a:solidFill>
              </a:rPr>
              <a:t>I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  <a:t>‘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=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Jarak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bayangan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I,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dan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50000"/>
                  </a:schemeClr>
                </a:solidFill>
              </a:rPr>
              <a:t>s</a:t>
            </a:r>
            <a:r>
              <a:rPr lang="en-US" sz="1200" i="1" dirty="0" err="1" smtClean="0">
                <a:solidFill>
                  <a:schemeClr val="tx2">
                    <a:lumMod val="50000"/>
                  </a:schemeClr>
                </a:solidFill>
              </a:rPr>
              <a:t>II</a:t>
            </a:r>
            <a:r>
              <a:rPr lang="en-US" sz="12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  <a:t>=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jarak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benda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lensa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II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381000"/>
            <a:ext cx="8534400" cy="9144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Susunan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Dua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Lensa</a:t>
            </a:r>
            <a:r>
              <a:rPr lang="en-US" sz="3200" b="1" dirty="0" smtClean="0"/>
              <a:t> </a:t>
            </a:r>
            <a:endParaRPr lang="en-US" sz="3200" b="1" dirty="0" smtClean="0"/>
          </a:p>
          <a:p>
            <a:pPr algn="ctr"/>
            <a:r>
              <a:rPr lang="en-US" sz="3200" b="1" dirty="0" err="1" smtClean="0"/>
              <a:t>dengan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Sumbu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Utama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Berimpit</a:t>
            </a:r>
            <a:endParaRPr lang="en-US" sz="3200" b="1" i="1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9712" y="1355346"/>
            <a:ext cx="6264088" cy="293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8"/>
          <p:cNvGrpSpPr/>
          <p:nvPr/>
        </p:nvGrpSpPr>
        <p:grpSpPr>
          <a:xfrm>
            <a:off x="2057400" y="5410200"/>
            <a:ext cx="4572000" cy="1162050"/>
            <a:chOff x="228600" y="5410200"/>
            <a:chExt cx="4572000" cy="1162050"/>
          </a:xfrm>
        </p:grpSpPr>
        <p:sp>
          <p:nvSpPr>
            <p:cNvPr id="7" name="Rectangle 6"/>
            <p:cNvSpPr/>
            <p:nvPr/>
          </p:nvSpPr>
          <p:spPr>
            <a:xfrm>
              <a:off x="228600" y="5410200"/>
              <a:ext cx="22941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err="1" smtClean="0"/>
                <a:t>Perbesaran</a:t>
              </a:r>
              <a:r>
                <a:rPr lang="en-US" sz="2400" b="1" dirty="0" smtClean="0"/>
                <a:t> total</a:t>
              </a:r>
              <a:endParaRPr lang="en-US" sz="2400" b="1" dirty="0"/>
            </a:p>
          </p:txBody>
        </p:sp>
        <p:pic>
          <p:nvPicPr>
            <p:cNvPr id="30723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8763" y="5581650"/>
              <a:ext cx="2011837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4800600" cy="1600199"/>
          </a:xfrm>
        </p:spPr>
        <p:txBody>
          <a:bodyPr/>
          <a:lstStyle/>
          <a:p>
            <a:pPr>
              <a:buNone/>
            </a:pP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Kuat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Lensa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</a:rPr>
              <a:t>menggambarkan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</a:rPr>
              <a:t>kemampuan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</a:rPr>
              <a:t>lensa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</a:rPr>
              <a:t>untuk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</a:rPr>
              <a:t>membelokan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</a:rPr>
              <a:t>sinar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US" sz="28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" y="381000"/>
            <a:ext cx="8534400" cy="7620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Kuat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Lensa</a:t>
            </a:r>
            <a:endParaRPr lang="en-US" sz="3600" b="1" i="1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181100"/>
            <a:ext cx="3124200" cy="540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053" y="3429000"/>
            <a:ext cx="462034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762000"/>
          </a:xfrm>
        </p:spPr>
        <p:txBody>
          <a:bodyPr/>
          <a:lstStyle/>
          <a:p>
            <a:pPr marL="514350" indent="-514350">
              <a:buAutoNum type="alphaLcPeriod"/>
            </a:pP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Sifat-sifat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Bayangan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pada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Cermin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Datar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None/>
            </a:pP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None/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457200"/>
            <a:ext cx="8534400" cy="8382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/>
              <a:t>Pemantulan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pada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Cermin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Datar</a:t>
            </a:r>
            <a:endParaRPr lang="en-US" sz="4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81200"/>
            <a:ext cx="399637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951790"/>
            <a:ext cx="4501614" cy="268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1143000"/>
            <a:ext cx="8534400" cy="7620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Lensa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Gabungan</a:t>
            </a:r>
            <a:endParaRPr lang="en-US" sz="4000" b="1" i="1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0"/>
            <a:ext cx="857723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1"/>
            <a:ext cx="8229600" cy="1295399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Mata </a:t>
            </a:r>
          </a:p>
          <a:p>
            <a:pPr marL="914400" lvl="1" indent="-514350">
              <a:buAutoNum type="alphaLcPeriod"/>
            </a:pP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Anatomi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Mata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4800" y="533400"/>
            <a:ext cx="8534400" cy="7620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Peralatan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Optik</a:t>
            </a:r>
            <a:endParaRPr lang="en-US" sz="4000" b="1" i="1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 b="7480"/>
          <a:stretch>
            <a:fillRect/>
          </a:stretch>
        </p:blipFill>
        <p:spPr bwMode="auto">
          <a:xfrm>
            <a:off x="2286000" y="2438400"/>
            <a:ext cx="5029200" cy="4075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762000"/>
            <a:ext cx="8534400" cy="7620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Optik</a:t>
            </a:r>
            <a:r>
              <a:rPr lang="en-US" sz="4000" b="1" dirty="0" smtClean="0"/>
              <a:t> Mata</a:t>
            </a:r>
            <a:endParaRPr lang="en-US" sz="4000" b="1" i="1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" y="1828800"/>
            <a:ext cx="8610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981201"/>
            <a:ext cx="8534400" cy="2057399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Orang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usia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20-an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dengan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mata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normal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memiliki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titik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dekat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kira-kira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25cm.</a:t>
            </a:r>
          </a:p>
          <a:p>
            <a:pPr>
              <a:buNone/>
            </a:pP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Titik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jauh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mata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adalah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lokasi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paling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jauh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benda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di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mana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mata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yang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relaks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dapat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memfokuskan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benda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914400"/>
            <a:ext cx="8534400" cy="7620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Titik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Dekat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Titik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Jauh</a:t>
            </a:r>
            <a:r>
              <a:rPr lang="en-US" sz="4000" b="1" dirty="0" smtClean="0"/>
              <a:t> Mata</a:t>
            </a:r>
            <a:endParaRPr lang="en-US" sz="4000" b="1" i="1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4038600"/>
            <a:ext cx="855518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229600" cy="1143000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	Mata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normal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emetropi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memiliki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titik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dekat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25 cm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titik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jauh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tak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terhingga</a:t>
            </a: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914400"/>
            <a:ext cx="8534400" cy="7620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Cacat</a:t>
            </a:r>
            <a:r>
              <a:rPr lang="en-US" sz="3600" b="1" dirty="0" smtClean="0"/>
              <a:t> Mata </a:t>
            </a:r>
            <a:r>
              <a:rPr lang="en-US" sz="3600" b="1" dirty="0" err="1" smtClean="0"/>
              <a:t>dan</a:t>
            </a:r>
            <a:r>
              <a:rPr lang="en-US" sz="3600" b="1" dirty="0" smtClean="0"/>
              <a:t> Cara </a:t>
            </a:r>
            <a:r>
              <a:rPr lang="en-US" sz="3600" b="1" dirty="0" err="1" smtClean="0"/>
              <a:t>Menanggulanginya</a:t>
            </a:r>
            <a:endParaRPr lang="en-US" sz="3600" b="1" i="1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505200"/>
            <a:ext cx="8451396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914400"/>
            <a:ext cx="8534400" cy="7620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Rabun </a:t>
            </a:r>
            <a:r>
              <a:rPr lang="en-US" sz="4000" b="1" dirty="0" err="1" smtClean="0"/>
              <a:t>Jauh</a:t>
            </a:r>
            <a:r>
              <a:rPr lang="en-US" sz="4000" b="1" dirty="0" smtClean="0"/>
              <a:t> (</a:t>
            </a:r>
            <a:r>
              <a:rPr lang="en-US" sz="4000" b="1" dirty="0" err="1" smtClean="0"/>
              <a:t>Miopi</a:t>
            </a:r>
            <a:r>
              <a:rPr lang="en-US" sz="4000" b="1" dirty="0" smtClean="0"/>
              <a:t>)</a:t>
            </a:r>
            <a:endParaRPr lang="en-US" sz="4000" b="1" i="1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 l="2104"/>
          <a:stretch>
            <a:fillRect/>
          </a:stretch>
        </p:blipFill>
        <p:spPr bwMode="auto">
          <a:xfrm>
            <a:off x="274407" y="1981200"/>
            <a:ext cx="862194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914400"/>
            <a:ext cx="8534400" cy="7620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Rabun </a:t>
            </a:r>
            <a:r>
              <a:rPr lang="en-US" sz="4000" b="1" dirty="0" err="1" smtClean="0"/>
              <a:t>Dekat</a:t>
            </a:r>
            <a:r>
              <a:rPr lang="en-US" sz="4000" b="1" dirty="0" smtClean="0"/>
              <a:t> (</a:t>
            </a:r>
            <a:r>
              <a:rPr lang="en-US" sz="4000" b="1" dirty="0" err="1" smtClean="0"/>
              <a:t>Hipermetropi</a:t>
            </a:r>
            <a:r>
              <a:rPr lang="en-US" sz="4000" b="1" dirty="0" smtClean="0"/>
              <a:t>)</a:t>
            </a:r>
            <a:endParaRPr lang="en-US" sz="4000" b="1" i="1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722" y="2000250"/>
            <a:ext cx="8682628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649" y="3352800"/>
            <a:ext cx="8610601" cy="244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666999"/>
            <a:ext cx="8382000" cy="12954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Mata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tua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presbiopi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adalah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cacat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mata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akibat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berkurangnya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daya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akomodasi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pada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usia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lanjut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1295400"/>
            <a:ext cx="8534400" cy="7620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Rabun </a:t>
            </a:r>
            <a:r>
              <a:rPr lang="en-US" sz="4000" b="1" dirty="0" err="1" smtClean="0"/>
              <a:t>Tua</a:t>
            </a:r>
            <a:r>
              <a:rPr lang="en-US" sz="4000" b="1" dirty="0" smtClean="0"/>
              <a:t> (</a:t>
            </a:r>
            <a:r>
              <a:rPr lang="en-US" sz="4000" b="1" dirty="0" err="1" smtClean="0"/>
              <a:t>Presbiopi</a:t>
            </a:r>
            <a:r>
              <a:rPr lang="en-US" sz="4000" b="1" dirty="0" smtClean="0"/>
              <a:t>)</a:t>
            </a:r>
            <a:endParaRPr lang="en-US" sz="4000" b="1" i="1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496" y="3886199"/>
            <a:ext cx="8763004" cy="144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04800" y="1295400"/>
            <a:ext cx="8534400" cy="7620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Astigmatista</a:t>
            </a:r>
            <a:endParaRPr lang="en-US" sz="4000" b="1" i="1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514600"/>
            <a:ext cx="858287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229600" cy="121919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Bayangan</a:t>
            </a:r>
            <a:r>
              <a:rPr lang="en-US" dirty="0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dibentuk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lensa</a:t>
            </a:r>
            <a:r>
              <a:rPr lang="en-US" dirty="0" smtClean="0"/>
              <a:t> </a:t>
            </a:r>
            <a:r>
              <a:rPr lang="en-US" dirty="0" err="1" smtClean="0"/>
              <a:t>kamera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b="1" i="1" dirty="0" err="1" smtClean="0"/>
              <a:t>nyata</a:t>
            </a:r>
            <a:r>
              <a:rPr lang="en-US" b="1" i="1" dirty="0" smtClean="0"/>
              <a:t>, </a:t>
            </a:r>
            <a:r>
              <a:rPr lang="en-US" b="1" i="1" dirty="0" err="1" smtClean="0"/>
              <a:t>terbalik</a:t>
            </a:r>
            <a:r>
              <a:rPr lang="en-US" b="1" i="1" dirty="0" smtClean="0"/>
              <a:t>, </a:t>
            </a:r>
            <a:r>
              <a:rPr lang="en-US" b="1" i="1" dirty="0" err="1" smtClean="0"/>
              <a:t>diperkecil</a:t>
            </a:r>
            <a:r>
              <a:rPr lang="en-US" dirty="0" smtClean="0"/>
              <a:t>.</a:t>
            </a:r>
            <a:endParaRPr lang="en-US" b="1" i="1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304800" y="533400"/>
            <a:ext cx="8534400" cy="7620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Kamera</a:t>
            </a:r>
            <a:endParaRPr lang="en-US" sz="4000" b="1" i="1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6312" y="4591050"/>
            <a:ext cx="2452688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8" y="2609850"/>
            <a:ext cx="4081462" cy="335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 3"/>
          <p:cNvSpPr/>
          <p:nvPr/>
        </p:nvSpPr>
        <p:spPr>
          <a:xfrm>
            <a:off x="2209800" y="3067050"/>
            <a:ext cx="2057400" cy="1447800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FF0000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917918"/>
            <a:ext cx="4419600" cy="1524000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1.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L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ukis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bayangan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titik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A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sehingga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di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hasilkan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bayangan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A₁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4800" y="457200"/>
            <a:ext cx="8534400" cy="10668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Melukis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Pembentukan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Bayangan</a:t>
            </a:r>
            <a:r>
              <a:rPr lang="en-US" sz="3600" b="1" dirty="0" smtClean="0"/>
              <a:t> </a:t>
            </a:r>
            <a:endParaRPr lang="en-US" sz="3600" b="1" dirty="0" smtClean="0"/>
          </a:p>
          <a:p>
            <a:pPr algn="ctr"/>
            <a:r>
              <a:rPr lang="en-US" sz="3600" b="1" dirty="0" err="1" smtClean="0"/>
              <a:t>pada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Cermin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Datar</a:t>
            </a:r>
            <a:endParaRPr lang="en-US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662" y="1905000"/>
            <a:ext cx="419418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4191000" y="5486400"/>
            <a:ext cx="46101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Bayangan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lilin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AB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adalah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A₁ B₁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3518118"/>
            <a:ext cx="4419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2.	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Lukis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bayangan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benda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titik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B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dengan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cara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yang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sama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sehingga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di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hasilkan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bayangan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B₁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7" grpId="0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438150"/>
            <a:ext cx="8534400" cy="7620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/>
              <a:t>Lup</a:t>
            </a:r>
            <a:endParaRPr lang="en-US" sz="4400" b="1" i="1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219200"/>
            <a:ext cx="6172200" cy="2700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1371599" y="3943350"/>
            <a:ext cx="5867401" cy="790876"/>
            <a:chOff x="533400" y="4419600"/>
            <a:chExt cx="5867401" cy="790876"/>
          </a:xfrm>
        </p:grpSpPr>
        <p:sp>
          <p:nvSpPr>
            <p:cNvPr id="8" name="Rectangle 7"/>
            <p:cNvSpPr/>
            <p:nvPr/>
          </p:nvSpPr>
          <p:spPr>
            <a:xfrm>
              <a:off x="533400" y="4572000"/>
              <a:ext cx="437626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err="1" smtClean="0">
                  <a:solidFill>
                    <a:schemeClr val="tx2">
                      <a:lumMod val="50000"/>
                    </a:schemeClr>
                  </a:solidFill>
                </a:rPr>
                <a:t>Perbesaran</a:t>
              </a:r>
              <a:r>
                <a:rPr lang="en-US" sz="2000" b="1" dirty="0" smtClean="0">
                  <a:solidFill>
                    <a:schemeClr val="tx2">
                      <a:lumMod val="50000"/>
                    </a:schemeClr>
                  </a:solidFill>
                </a:rPr>
                <a:t> Angular (</a:t>
              </a:r>
              <a:r>
                <a:rPr lang="en-US" sz="2000" b="1" dirty="0" err="1" smtClean="0">
                  <a:solidFill>
                    <a:schemeClr val="tx2">
                      <a:lumMod val="50000"/>
                    </a:schemeClr>
                  </a:solidFill>
                </a:rPr>
                <a:t>Perbesaran</a:t>
              </a:r>
              <a:r>
                <a:rPr lang="en-US" sz="2000" b="1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tx2">
                      <a:lumMod val="50000"/>
                    </a:schemeClr>
                  </a:solidFill>
                </a:rPr>
                <a:t>Sudut</a:t>
              </a:r>
              <a:r>
                <a:rPr lang="en-US" sz="2000" b="1" dirty="0" smtClean="0">
                  <a:solidFill>
                    <a:schemeClr val="tx2">
                      <a:lumMod val="50000"/>
                    </a:schemeClr>
                  </a:solidFill>
                </a:rPr>
                <a:t>)</a:t>
              </a:r>
              <a:endParaRPr lang="en-US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pic>
          <p:nvPicPr>
            <p:cNvPr id="4301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05401" y="4419600"/>
              <a:ext cx="1295400" cy="790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" name="Rectangle 11"/>
          <p:cNvSpPr/>
          <p:nvPr/>
        </p:nvSpPr>
        <p:spPr>
          <a:xfrm>
            <a:off x="304800" y="5238750"/>
            <a:ext cx="861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Tiga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kasus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perbesaran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angular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lup</a:t>
            </a: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>
              <a:buAutoNum type="alphaLcPeriod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Mata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berakomodasi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pada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jarak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x</a:t>
            </a:r>
          </a:p>
          <a:p>
            <a:pPr marL="514350" indent="-514350">
              <a:buAutoNum type="alphaLcPeriod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Mata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berakomodasi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maksimum</a:t>
            </a: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>
              <a:buAutoNum type="alphaLcPeriod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Mata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tidak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berakomodasi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4781550"/>
            <a:ext cx="883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en-US" sz="2000" i="1" dirty="0" err="1" smtClean="0">
                <a:solidFill>
                  <a:schemeClr val="tx2">
                    <a:lumMod val="50000"/>
                  </a:schemeClr>
                </a:solidFill>
              </a:rPr>
              <a:t>Lup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atau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50000"/>
                  </a:schemeClr>
                </a:solidFill>
              </a:rPr>
              <a:t>kaca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50000"/>
                  </a:schemeClr>
                </a:solidFill>
              </a:rPr>
              <a:t>pembesar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adalah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alat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optik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yang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terdiri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atas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sebuah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50000"/>
                  </a:schemeClr>
                </a:solidFill>
              </a:rPr>
              <a:t>lensa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50000"/>
                  </a:schemeClr>
                </a:solidFill>
              </a:rPr>
              <a:t>cembung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endParaRPr lang="en-US" sz="2000" i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14900"/>
            <a:ext cx="5257800" cy="457200"/>
          </a:xfrm>
        </p:spPr>
        <p:txBody>
          <a:bodyPr/>
          <a:lstStyle/>
          <a:p>
            <a:pPr>
              <a:buNone/>
            </a:pP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sz="2000" b="1" i="1" dirty="0" err="1" smtClean="0">
                <a:solidFill>
                  <a:schemeClr val="tx2">
                    <a:lumMod val="50000"/>
                  </a:schemeClr>
                </a:solidFill>
              </a:rPr>
              <a:t>Persamaan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50000"/>
                  </a:schemeClr>
                </a:solidFill>
              </a:rPr>
              <a:t>umum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50000"/>
                  </a:schemeClr>
                </a:solidFill>
              </a:rPr>
              <a:t>persamaan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</a:rPr>
              <a:t> angular </a:t>
            </a:r>
            <a:r>
              <a:rPr lang="en-US" sz="2000" b="1" i="1" dirty="0" err="1" smtClean="0">
                <a:solidFill>
                  <a:schemeClr val="tx2">
                    <a:lumMod val="50000"/>
                  </a:schemeClr>
                </a:solidFill>
              </a:rPr>
              <a:t>lup</a:t>
            </a:r>
            <a:endParaRPr lang="en-US" sz="2000" b="1" i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04800" y="438150"/>
            <a:ext cx="8534400" cy="108585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Perbesaran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Lup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untuk</a:t>
            </a:r>
            <a:r>
              <a:rPr lang="en-US" sz="3200" b="1" dirty="0" smtClean="0"/>
              <a:t> </a:t>
            </a:r>
            <a:endParaRPr lang="en-US" sz="3200" b="1" dirty="0" smtClean="0"/>
          </a:p>
          <a:p>
            <a:pPr algn="ctr"/>
            <a:r>
              <a:rPr lang="en-US" sz="3200" b="1" dirty="0" smtClean="0"/>
              <a:t>Mata </a:t>
            </a:r>
            <a:r>
              <a:rPr lang="en-US" sz="3200" b="1" dirty="0" err="1" smtClean="0"/>
              <a:t>Berakomodasi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pada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Jarak</a:t>
            </a:r>
            <a:r>
              <a:rPr lang="en-US" sz="3200" b="1" dirty="0" smtClean="0"/>
              <a:t> X</a:t>
            </a:r>
            <a:endParaRPr lang="en-US" sz="3200" b="1" i="1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7850" y="1562100"/>
            <a:ext cx="515003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4838700"/>
            <a:ext cx="1390650" cy="70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8" name="Group 37"/>
          <p:cNvGrpSpPr/>
          <p:nvPr/>
        </p:nvGrpSpPr>
        <p:grpSpPr>
          <a:xfrm>
            <a:off x="152400" y="5715000"/>
            <a:ext cx="7653337" cy="777360"/>
            <a:chOff x="152400" y="5715000"/>
            <a:chExt cx="7653337" cy="777360"/>
          </a:xfrm>
        </p:grpSpPr>
        <p:sp>
          <p:nvSpPr>
            <p:cNvPr id="36" name="Content Placeholder 2"/>
            <p:cNvSpPr txBox="1">
              <a:spLocks/>
            </p:cNvSpPr>
            <p:nvPr/>
          </p:nvSpPr>
          <p:spPr>
            <a:xfrm>
              <a:off x="152400" y="5715000"/>
              <a:ext cx="5257800" cy="762000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000" b="1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kumimoji="0" lang="en-US" sz="2000" b="1" i="1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Persamaan</a:t>
              </a:r>
              <a:r>
                <a:rPr kumimoji="0" lang="en-US" sz="2000" b="1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2000" b="1" i="1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lup</a:t>
              </a:r>
              <a:r>
                <a:rPr kumimoji="0" lang="en-US" sz="2000" b="1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2000" b="1" i="1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untuk</a:t>
              </a:r>
              <a:r>
                <a:rPr kumimoji="0" lang="en-US" sz="2000" b="1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2000" b="1" i="1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mata</a:t>
              </a:r>
              <a:r>
                <a:rPr kumimoji="0" lang="en-US" sz="2000" b="1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2000" b="1" i="1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berakomodasi</a:t>
              </a:r>
              <a:r>
                <a:rPr kumimoji="0" lang="en-US" sz="2000" b="1" i="1" u="none" strike="noStrike" kern="1200" cap="none" spc="0" normalizeH="0" noProof="0" dirty="0" smtClean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2000" b="1" i="1" u="none" strike="noStrike" kern="1200" cap="none" spc="0" normalizeH="0" noProof="0" dirty="0" err="1" smtClean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pada</a:t>
              </a:r>
              <a:r>
                <a:rPr kumimoji="0" lang="en-US" sz="2000" b="1" i="1" u="none" strike="noStrike" kern="1200" cap="none" spc="0" normalizeH="0" noProof="0" dirty="0" smtClean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2000" b="1" i="1" u="none" strike="noStrike" kern="1200" cap="none" spc="0" normalizeH="0" noProof="0" dirty="0" err="1" smtClean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jarak</a:t>
              </a:r>
              <a:r>
                <a:rPr kumimoji="0" lang="en-US" sz="2000" b="1" i="1" u="none" strike="noStrike" kern="1200" cap="none" spc="0" normalizeH="0" noProof="0" dirty="0" smtClean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x</a:t>
              </a:r>
              <a:endPara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44036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10200" y="5715000"/>
              <a:ext cx="2395537" cy="777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534400" cy="1219200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	Agar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mata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berakomasi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maksimum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maka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bayangan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harus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terletak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di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titik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dekat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mata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800" y="819150"/>
            <a:ext cx="8534400" cy="108585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Perbesaran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Lup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untuk</a:t>
            </a:r>
            <a:r>
              <a:rPr lang="en-US" sz="3600" b="1" dirty="0" smtClean="0"/>
              <a:t> </a:t>
            </a:r>
            <a:endParaRPr lang="en-US" sz="3600" b="1" dirty="0" smtClean="0"/>
          </a:p>
          <a:p>
            <a:pPr algn="ctr"/>
            <a:r>
              <a:rPr lang="en-US" sz="3600" b="1" dirty="0" smtClean="0"/>
              <a:t>Mata </a:t>
            </a:r>
            <a:r>
              <a:rPr lang="en-US" sz="3600" b="1" dirty="0" err="1" smtClean="0"/>
              <a:t>Berakomodasi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Maksimum</a:t>
            </a:r>
            <a:endParaRPr lang="en-US" sz="3600" b="1" i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609600" y="3886200"/>
            <a:ext cx="6705600" cy="1384995"/>
            <a:chOff x="609600" y="3886200"/>
            <a:chExt cx="6705600" cy="1384995"/>
          </a:xfrm>
        </p:grpSpPr>
        <p:sp>
          <p:nvSpPr>
            <p:cNvPr id="11" name="Rectangle 10"/>
            <p:cNvSpPr/>
            <p:nvPr/>
          </p:nvSpPr>
          <p:spPr>
            <a:xfrm>
              <a:off x="609600" y="3886200"/>
              <a:ext cx="396240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sz="2800" b="1" dirty="0" err="1" smtClean="0">
                  <a:solidFill>
                    <a:schemeClr val="tx2">
                      <a:lumMod val="50000"/>
                    </a:schemeClr>
                  </a:solidFill>
                </a:rPr>
                <a:t>Perbesaran</a:t>
              </a:r>
              <a:r>
                <a:rPr lang="en-US" sz="2800" b="1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800" b="1" dirty="0" err="1" smtClean="0">
                  <a:solidFill>
                    <a:schemeClr val="tx2">
                      <a:lumMod val="50000"/>
                    </a:schemeClr>
                  </a:solidFill>
                </a:rPr>
                <a:t>lup</a:t>
              </a:r>
              <a:r>
                <a:rPr lang="en-US" sz="2800" b="1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800" b="1" dirty="0" err="1" smtClean="0">
                  <a:solidFill>
                    <a:schemeClr val="tx2">
                      <a:lumMod val="50000"/>
                    </a:schemeClr>
                  </a:solidFill>
                </a:rPr>
                <a:t>untuk</a:t>
              </a:r>
              <a:r>
                <a:rPr lang="en-US" sz="2800" b="1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800" b="1" dirty="0" err="1" smtClean="0">
                  <a:solidFill>
                    <a:schemeClr val="tx2">
                      <a:lumMod val="50000"/>
                    </a:schemeClr>
                  </a:solidFill>
                </a:rPr>
                <a:t>mata</a:t>
              </a:r>
              <a:r>
                <a:rPr lang="en-US" sz="2800" b="1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800" b="1" dirty="0" err="1" smtClean="0">
                  <a:solidFill>
                    <a:schemeClr val="tx2">
                      <a:lumMod val="50000"/>
                    </a:schemeClr>
                  </a:solidFill>
                </a:rPr>
                <a:t>berakomodasi</a:t>
              </a:r>
              <a:r>
                <a:rPr lang="en-US" sz="2800" b="1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800" b="1" dirty="0" err="1" smtClean="0">
                  <a:solidFill>
                    <a:schemeClr val="tx2">
                      <a:lumMod val="50000"/>
                    </a:schemeClr>
                  </a:solidFill>
                </a:rPr>
                <a:t>maksimum</a:t>
              </a:r>
              <a:r>
                <a:rPr lang="en-US" sz="2800" b="1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endParaRPr lang="en-US" sz="28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pic>
          <p:nvPicPr>
            <p:cNvPr id="4505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60692" y="4038600"/>
              <a:ext cx="2654508" cy="1090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5029200"/>
            <a:ext cx="3733800" cy="914400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Perbesaran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lup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untuk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mata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tak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berakomodasi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800" y="457200"/>
            <a:ext cx="8534400" cy="108585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Perbesaran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Lup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untuk</a:t>
            </a:r>
            <a:r>
              <a:rPr lang="en-US" sz="3200" b="1" dirty="0" smtClean="0"/>
              <a:t> </a:t>
            </a:r>
            <a:endParaRPr lang="en-US" sz="3200" b="1" dirty="0" smtClean="0"/>
          </a:p>
          <a:p>
            <a:pPr algn="ctr"/>
            <a:r>
              <a:rPr lang="en-US" sz="3200" b="1" dirty="0" smtClean="0"/>
              <a:t>Mata </a:t>
            </a:r>
            <a:r>
              <a:rPr lang="en-US" sz="3200" b="1" dirty="0" err="1" smtClean="0"/>
              <a:t>Tidak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Berakomodasi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Maksimum</a:t>
            </a:r>
            <a:endParaRPr lang="en-US" sz="3200" b="1" i="1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676400"/>
            <a:ext cx="615244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2209800"/>
            <a:ext cx="1447800" cy="56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5029200"/>
            <a:ext cx="19431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04800" y="457200"/>
            <a:ext cx="8534400" cy="6096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Mikroskop</a:t>
            </a:r>
            <a:endParaRPr lang="en-US" sz="3200" b="1" i="1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133475"/>
            <a:ext cx="4419600" cy="2636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/>
          <a:srcRect r="4333" b="5812"/>
          <a:stretch>
            <a:fillRect/>
          </a:stretch>
        </p:blipFill>
        <p:spPr bwMode="auto">
          <a:xfrm>
            <a:off x="1541078" y="3810000"/>
            <a:ext cx="6078922" cy="278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5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685800"/>
            <a:ext cx="8534400" cy="6096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Perbesaran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Mikroskop</a:t>
            </a:r>
            <a:endParaRPr lang="en-US" sz="3200" b="1" i="1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550" y="1600198"/>
            <a:ext cx="6145703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550" y="2895599"/>
            <a:ext cx="6565908" cy="83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0549" y="3795710"/>
            <a:ext cx="5845008" cy="77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" name="Group 20"/>
          <p:cNvGrpSpPr/>
          <p:nvPr/>
        </p:nvGrpSpPr>
        <p:grpSpPr>
          <a:xfrm>
            <a:off x="533400" y="4800600"/>
            <a:ext cx="8305800" cy="1371600"/>
            <a:chOff x="381000" y="3886200"/>
            <a:chExt cx="7848600" cy="1080285"/>
          </a:xfrm>
        </p:grpSpPr>
        <p:pic>
          <p:nvPicPr>
            <p:cNvPr id="48133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1000" y="3886200"/>
              <a:ext cx="7848600" cy="1080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Rectangle 19"/>
            <p:cNvSpPr/>
            <p:nvPr/>
          </p:nvSpPr>
          <p:spPr>
            <a:xfrm>
              <a:off x="7467600" y="4419600"/>
              <a:ext cx="7620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685800"/>
            <a:ext cx="8534400" cy="6096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Panjang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Mikroskop</a:t>
            </a:r>
            <a:endParaRPr lang="en-US" sz="3600" b="1" i="1" dirty="0"/>
          </a:p>
        </p:txBody>
      </p:sp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087" y="1600200"/>
            <a:ext cx="714022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3660" y="2514599"/>
            <a:ext cx="6805940" cy="397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657600"/>
            <a:ext cx="8229600" cy="2286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Teropong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bias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marL="514350" indent="-514350">
              <a:spcBef>
                <a:spcPts val="0"/>
              </a:spcBef>
              <a:buAutoNum type="alphaLcPeriod"/>
            </a:pP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teropong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bintang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atau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teropong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astronomi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>
              <a:spcBef>
                <a:spcPts val="0"/>
              </a:spcBef>
              <a:buAutoNum type="alphaLcPeriod"/>
            </a:pP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teropong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bumi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>
              <a:spcBef>
                <a:spcPts val="0"/>
              </a:spcBef>
              <a:buAutoNum type="alphaLcPeriod"/>
            </a:pP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teropong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prisma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atau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binokuler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>
              <a:spcBef>
                <a:spcPts val="0"/>
              </a:spcBef>
              <a:buAutoNum type="alphaLcPeriod"/>
            </a:pP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teropong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panggung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atau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teropong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Galileo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685800"/>
            <a:ext cx="8534400" cy="6096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Teropong</a:t>
            </a:r>
            <a:endParaRPr lang="en-US" sz="4000" b="1" i="1" dirty="0"/>
          </a:p>
        </p:txBody>
      </p:sp>
      <p:sp>
        <p:nvSpPr>
          <p:cNvPr id="6" name="Rectangle 5"/>
          <p:cNvSpPr/>
          <p:nvPr/>
        </p:nvSpPr>
        <p:spPr>
          <a:xfrm>
            <a:off x="381000" y="1613118"/>
            <a:ext cx="838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Ada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dua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jenis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utama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teropong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yaitu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en-US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Teropong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bias , yang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terdiri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atas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beberapa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lensa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pPr marL="514350" indent="-514350">
              <a:buAutoNum type="arabicPeriod"/>
            </a:pP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Teropong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pantul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, yang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terdiri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atas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beberapa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cermin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dan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lensa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04800" y="457200"/>
            <a:ext cx="8534400" cy="6096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Teropong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Bintang</a:t>
            </a:r>
            <a:endParaRPr lang="en-US" sz="4000" b="1" i="1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62050"/>
            <a:ext cx="664064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0" name="Group 19"/>
          <p:cNvGrpSpPr/>
          <p:nvPr/>
        </p:nvGrpSpPr>
        <p:grpSpPr>
          <a:xfrm>
            <a:off x="7239000" y="1219200"/>
            <a:ext cx="1371600" cy="838200"/>
            <a:chOff x="7239000" y="1219200"/>
            <a:chExt cx="1371600" cy="838200"/>
          </a:xfrm>
        </p:grpSpPr>
        <p:sp>
          <p:nvSpPr>
            <p:cNvPr id="19" name="Rectangle 18"/>
            <p:cNvSpPr/>
            <p:nvPr/>
          </p:nvSpPr>
          <p:spPr>
            <a:xfrm>
              <a:off x="7239000" y="1219200"/>
              <a:ext cx="1371600" cy="838200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179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391400" y="1274284"/>
              <a:ext cx="1066800" cy="706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1949" y="2362199"/>
            <a:ext cx="6115051" cy="3018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Group 22"/>
          <p:cNvGrpSpPr/>
          <p:nvPr/>
        </p:nvGrpSpPr>
        <p:grpSpPr>
          <a:xfrm>
            <a:off x="6629400" y="3219450"/>
            <a:ext cx="2209800" cy="1447800"/>
            <a:chOff x="6629400" y="3219450"/>
            <a:chExt cx="2209800" cy="1447800"/>
          </a:xfrm>
        </p:grpSpPr>
        <p:pic>
          <p:nvPicPr>
            <p:cNvPr id="50181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705599" y="3276600"/>
              <a:ext cx="2111189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Rectangle 21"/>
            <p:cNvSpPr/>
            <p:nvPr/>
          </p:nvSpPr>
          <p:spPr>
            <a:xfrm>
              <a:off x="6629400" y="3219450"/>
              <a:ext cx="2209800" cy="1447800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5638799"/>
            <a:ext cx="6019800" cy="865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04800" y="533400"/>
            <a:ext cx="8534400" cy="6096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Teropong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Bumi</a:t>
            </a:r>
            <a:endParaRPr lang="en-US" sz="4000" b="1" i="1" dirty="0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610883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819400"/>
            <a:ext cx="811691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685800"/>
            <a:ext cx="8534400" cy="6858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Pemantulan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pada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Cermin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Lengkung</a:t>
            </a:r>
            <a:endParaRPr lang="en-US" sz="36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737" y="1905000"/>
            <a:ext cx="857834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762000"/>
            <a:ext cx="8534400" cy="6096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Teropong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Prisma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atau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Binaokuler</a:t>
            </a:r>
            <a:endParaRPr lang="en-US" sz="4000" b="1" i="1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76400"/>
            <a:ext cx="85826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648200"/>
            <a:ext cx="8763000" cy="914400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Panjang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teropong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lensa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objektif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dan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lensa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okuler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d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dirumuskan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dengan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endParaRPr lang="en-US" sz="24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457200"/>
            <a:ext cx="8534400" cy="6096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Teropong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Panggung</a:t>
            </a:r>
            <a:endParaRPr lang="en-US" sz="4000" b="1" i="1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1795" y="1104900"/>
            <a:ext cx="5701005" cy="3491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 l="57379" t="41176" b="5882"/>
          <a:stretch>
            <a:fillRect/>
          </a:stretch>
        </p:blipFill>
        <p:spPr bwMode="auto">
          <a:xfrm>
            <a:off x="2362200" y="5105400"/>
            <a:ext cx="2438400" cy="642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57200" y="577215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Nilai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d = f</a:t>
            </a:r>
            <a:r>
              <a:rPr lang="en-US" sz="1400" i="1" dirty="0" smtClean="0">
                <a:solidFill>
                  <a:schemeClr val="tx2">
                    <a:lumMod val="50000"/>
                  </a:schemeClr>
                </a:solidFill>
              </a:rPr>
              <a:t>ob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 + 4f</a:t>
            </a:r>
            <a:r>
              <a:rPr lang="en-US" sz="1400" i="1" dirty="0" smtClean="0">
                <a:solidFill>
                  <a:schemeClr val="tx2">
                    <a:lumMod val="50000"/>
                  </a:schemeClr>
                </a:solidFill>
              </a:rPr>
              <a:t>p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 + </a:t>
            </a:r>
            <a:r>
              <a:rPr lang="en-US" sz="2400" i="1" dirty="0" err="1" smtClean="0">
                <a:solidFill>
                  <a:schemeClr val="tx2">
                    <a:lumMod val="50000"/>
                  </a:schemeClr>
                </a:solidFill>
              </a:rPr>
              <a:t>f</a:t>
            </a:r>
            <a:r>
              <a:rPr lang="en-US" sz="1400" i="1" dirty="0" err="1" smtClean="0">
                <a:solidFill>
                  <a:schemeClr val="tx2">
                    <a:lumMod val="50000"/>
                  </a:schemeClr>
                </a:solidFill>
              </a:rPr>
              <a:t>ok</a:t>
            </a:r>
            <a:r>
              <a:rPr lang="en-US" sz="1400" i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kita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masukkan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50000"/>
                  </a:schemeClr>
                </a:solidFill>
              </a:rPr>
              <a:t>negatif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sebab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okuler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adalah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lensa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cekung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24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305300"/>
            <a:ext cx="8229600" cy="2286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 b="1" dirty="0" err="1" smtClean="0"/>
              <a:t>Mengapa</a:t>
            </a:r>
            <a:r>
              <a:rPr lang="en-US" sz="2400" b="1" dirty="0" smtClean="0"/>
              <a:t> </a:t>
            </a:r>
            <a:r>
              <a:rPr lang="en-US" sz="2400" b="1" i="1" dirty="0" err="1" smtClean="0"/>
              <a:t>cermin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digunakan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sebagai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pengganti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lensa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objektif</a:t>
            </a:r>
            <a:r>
              <a:rPr lang="en-US" sz="2400" b="1" i="1" dirty="0" smtClean="0"/>
              <a:t>?</a:t>
            </a:r>
            <a:endParaRPr lang="en-US" sz="2400" b="1" i="1" dirty="0" smtClean="0"/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sz="2400" dirty="0" err="1" smtClean="0"/>
              <a:t>Cermin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mudah</a:t>
            </a:r>
            <a:r>
              <a:rPr lang="en-US" sz="2400" dirty="0" smtClean="0"/>
              <a:t> </a:t>
            </a:r>
            <a:r>
              <a:rPr lang="en-US" sz="2400" dirty="0" err="1" smtClean="0"/>
              <a:t>dibuat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murah</a:t>
            </a:r>
            <a:r>
              <a:rPr lang="en-US" sz="2400" dirty="0" smtClean="0"/>
              <a:t> </a:t>
            </a:r>
            <a:r>
              <a:rPr lang="en-US" sz="2400" dirty="0" err="1" smtClean="0"/>
              <a:t>daripada</a:t>
            </a:r>
            <a:r>
              <a:rPr lang="en-US" sz="2400" dirty="0" smtClean="0"/>
              <a:t> </a:t>
            </a:r>
            <a:r>
              <a:rPr lang="en-US" sz="2400" dirty="0" err="1" smtClean="0"/>
              <a:t>lensa</a:t>
            </a:r>
            <a:endParaRPr lang="en-US" sz="2400" dirty="0" smtClean="0"/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sz="2400" dirty="0" err="1" smtClean="0"/>
              <a:t>Cermin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mengalami</a:t>
            </a:r>
            <a:r>
              <a:rPr lang="en-US" sz="2400" dirty="0" smtClean="0"/>
              <a:t> </a:t>
            </a:r>
            <a:r>
              <a:rPr lang="en-US" sz="2400" dirty="0" err="1" smtClean="0"/>
              <a:t>aberasi</a:t>
            </a:r>
            <a:r>
              <a:rPr lang="en-US" sz="2400" dirty="0" smtClean="0"/>
              <a:t> </a:t>
            </a:r>
            <a:r>
              <a:rPr lang="en-US" sz="2400" dirty="0" err="1" smtClean="0"/>
              <a:t>kromatik</a:t>
            </a:r>
            <a:r>
              <a:rPr lang="en-US" sz="2400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penguraian</a:t>
            </a:r>
            <a:r>
              <a:rPr lang="en-US" sz="2400" dirty="0" smtClean="0"/>
              <a:t> </a:t>
            </a:r>
            <a:r>
              <a:rPr lang="en-US" sz="2400" dirty="0" err="1" smtClean="0"/>
              <a:t>warna</a:t>
            </a:r>
            <a:r>
              <a:rPr lang="en-US" sz="2400" dirty="0" smtClean="0"/>
              <a:t>)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</a:t>
            </a:r>
            <a:r>
              <a:rPr lang="en-US" sz="2400" dirty="0" err="1" smtClean="0"/>
              <a:t>lensa</a:t>
            </a:r>
            <a:endParaRPr lang="en-US" sz="2400" dirty="0" smtClean="0"/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sz="2400" dirty="0" err="1" smtClean="0"/>
              <a:t>Cermin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ringan</a:t>
            </a:r>
            <a:r>
              <a:rPr lang="en-US" sz="2400" dirty="0" smtClean="0"/>
              <a:t> </a:t>
            </a:r>
            <a:r>
              <a:rPr lang="en-US" sz="2400" dirty="0" err="1" smtClean="0"/>
              <a:t>daripada</a:t>
            </a:r>
            <a:r>
              <a:rPr lang="en-US" sz="2400" dirty="0" smtClean="0"/>
              <a:t> </a:t>
            </a:r>
            <a:r>
              <a:rPr lang="en-US" sz="2400" dirty="0" err="1" smtClean="0"/>
              <a:t>lensa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berukuran</a:t>
            </a:r>
            <a:r>
              <a:rPr lang="en-US" sz="2400" dirty="0" smtClean="0"/>
              <a:t> </a:t>
            </a:r>
            <a:r>
              <a:rPr lang="en-US" sz="2400" dirty="0" err="1" smtClean="0"/>
              <a:t>sama</a:t>
            </a:r>
            <a:r>
              <a:rPr lang="en-US" sz="2400" dirty="0" smtClean="0"/>
              <a:t>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mudah</a:t>
            </a:r>
            <a:r>
              <a:rPr lang="en-US" sz="2400" dirty="0" smtClean="0"/>
              <a:t> </a:t>
            </a:r>
            <a:r>
              <a:rPr lang="en-US" sz="2400" dirty="0" err="1" smtClean="0"/>
              <a:t>digantung</a:t>
            </a:r>
            <a:r>
              <a:rPr lang="en-US" sz="2400" dirty="0" smtClean="0"/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04800" y="438150"/>
            <a:ext cx="8534400" cy="55245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Teropong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Pantul</a:t>
            </a:r>
            <a:endParaRPr lang="en-US" sz="3600" b="1" i="1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009650"/>
            <a:ext cx="475297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81000"/>
            <a:ext cx="8534400" cy="6858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Pemantulan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pada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Cermin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Lengkung</a:t>
            </a:r>
            <a:endParaRPr lang="en-US" sz="360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41423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2971800"/>
            <a:ext cx="477334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5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937" y="2179637"/>
            <a:ext cx="8229600" cy="39163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Sinar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datang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sejajar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sumbu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utama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cermin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dipantulkan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melalui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titik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fokus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F</a:t>
            </a: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Sinar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datang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melalui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titik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fokus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F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dipantulkan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sejajar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sumbu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utama</a:t>
            </a: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Sinar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datang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melalui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titik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pusat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lengkung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M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dipantulkan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kembali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ke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titik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pusat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lengkung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tersebut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533400"/>
            <a:ext cx="8534400" cy="6858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Pemantulan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pada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Cermin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</a:t>
            </a:r>
            <a:r>
              <a:rPr lang="en-US" sz="4000" b="1" dirty="0" err="1" smtClean="0"/>
              <a:t>ekung</a:t>
            </a:r>
            <a:endParaRPr lang="en-US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280737" y="1447800"/>
            <a:ext cx="75963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AutoNum type="alphaLcPeriod"/>
            </a:pP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</a:rPr>
              <a:t>Tiga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</a:rPr>
              <a:t>Sinar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 Istimewa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</a:rPr>
              <a:t>pada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</a:rPr>
              <a:t>Cermin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</a:rPr>
              <a:t>Cekung</a:t>
            </a:r>
            <a:endParaRPr lang="en-US" sz="32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609600"/>
            <a:ext cx="8534400" cy="10668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Melukis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Pembentukan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Bayangan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pada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Cermin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Cekung</a:t>
            </a:r>
            <a:endParaRPr lang="en-US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664" y="2133600"/>
            <a:ext cx="8534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</TotalTime>
  <Words>1015</Words>
  <Application>Microsoft Office PowerPoint</Application>
  <PresentationFormat>On-screen Show (4:3)</PresentationFormat>
  <Paragraphs>186</Paragraphs>
  <Slides>62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Bab 5 Optika Geometris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Penggunaan Persamaan Snellius dalam Masalah Pembiasan</vt:lpstr>
      <vt:lpstr>Slide 24</vt:lpstr>
      <vt:lpstr>Slide 25</vt:lpstr>
      <vt:lpstr>Slide 26</vt:lpstr>
      <vt:lpstr>Slide 27</vt:lpstr>
      <vt:lpstr>Pembiasan atau Pemantulan Sempurna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</vt:vector>
  </TitlesOfParts>
  <Company>PKD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5 Optika Geometris</dc:title>
  <dc:creator>BAMBANG</dc:creator>
  <cp:lastModifiedBy>user</cp:lastModifiedBy>
  <cp:revision>171</cp:revision>
  <dcterms:created xsi:type="dcterms:W3CDTF">2012-01-03T09:09:26Z</dcterms:created>
  <dcterms:modified xsi:type="dcterms:W3CDTF">2012-01-29T13:02:09Z</dcterms:modified>
</cp:coreProperties>
</file>