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8" r:id="rId2"/>
    <p:sldMasterId id="2147483757" r:id="rId3"/>
    <p:sldMasterId id="2147483769" r:id="rId4"/>
    <p:sldMasterId id="2147483781" r:id="rId5"/>
    <p:sldMasterId id="2147483793" r:id="rId6"/>
    <p:sldMasterId id="2147483805" r:id="rId7"/>
    <p:sldMasterId id="2147483817" r:id="rId8"/>
    <p:sldMasterId id="2147483829" r:id="rId9"/>
    <p:sldMasterId id="2147483841" r:id="rId10"/>
  </p:sldMasterIdLst>
  <p:notesMasterIdLst>
    <p:notesMasterId r:id="rId37"/>
  </p:notesMasterIdLst>
  <p:sldIdLst>
    <p:sldId id="300" r:id="rId11"/>
    <p:sldId id="286" r:id="rId12"/>
    <p:sldId id="287" r:id="rId13"/>
    <p:sldId id="263" r:id="rId14"/>
    <p:sldId id="288" r:id="rId15"/>
    <p:sldId id="289" r:id="rId16"/>
    <p:sldId id="291" r:id="rId17"/>
    <p:sldId id="290" r:id="rId18"/>
    <p:sldId id="271" r:id="rId19"/>
    <p:sldId id="265" r:id="rId20"/>
    <p:sldId id="266" r:id="rId21"/>
    <p:sldId id="268" r:id="rId22"/>
    <p:sldId id="293" r:id="rId23"/>
    <p:sldId id="294" r:id="rId24"/>
    <p:sldId id="284" r:id="rId25"/>
    <p:sldId id="295" r:id="rId26"/>
    <p:sldId id="269" r:id="rId27"/>
    <p:sldId id="296" r:id="rId28"/>
    <p:sldId id="281" r:id="rId29"/>
    <p:sldId id="274" r:id="rId30"/>
    <p:sldId id="275" r:id="rId31"/>
    <p:sldId id="297" r:id="rId32"/>
    <p:sldId id="277" r:id="rId33"/>
    <p:sldId id="278" r:id="rId34"/>
    <p:sldId id="298" r:id="rId35"/>
    <p:sldId id="30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2F2FA"/>
    <a:srgbClr val="FCA684"/>
    <a:srgbClr val="FEEAD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728" autoAdjust="0"/>
  </p:normalViewPr>
  <p:slideViewPr>
    <p:cSldViewPr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4AEE-FA65-4C02-AFC7-3C17D29DDE02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AB7F9-D9AA-4B7E-BA00-723F23F5D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0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03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D57C48-B387-46A6-80F1-6673512CF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43C7-98F7-4274-8CC3-A8891BD7A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9A42-2750-42A4-9186-B6A1C180B36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F9D8-17F7-48E8-B0F9-257D95A995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542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7074-48DF-4CFE-AC22-704CF1551C0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D3BF5-815D-414F-A74C-9E04928A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839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C0C9-7F9D-4CC6-B1E3-86C32446EE90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9C37-BDD1-450A-BF79-DA7636BEB1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150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7BD17-BF41-430A-A851-D88C58736C9A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DED9-D844-433B-9DA7-BBF42617B4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454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88BB-5536-49CE-B12B-96227113FC0A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ACFF-7FCE-476D-80DA-BA5D599DB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82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6721-6FAB-43DA-8372-18AB2DDA9717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68-1419-47FC-8C6A-B79E8A5282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19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07FE-7016-4097-9674-74EE3DE8C24B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BE6A-A7F1-4065-A3D8-431D9BE908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465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80A40-9CB9-4366-A2C5-91C9B0BD6BDE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231C-3941-4400-A3E5-6FFA83A747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287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D029-29F1-4CB6-AA26-4D1DAB0DE49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43AD-4629-42E8-BFC8-B61274083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582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4ACC-6C43-4121-BA41-D6173D60583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413E6-0070-4F7B-9812-5D688C95F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256F8-4F40-42B7-BFAD-59DCBE933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D0E2-8E58-4864-83EC-197230A47D7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51B5-DA89-4982-86C7-19A1E6FBB7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51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9A42-2750-42A4-9186-B6A1C180B36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F9D8-17F7-48E8-B0F9-257D95A995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508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7074-48DF-4CFE-AC22-704CF1551C0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D3BF5-815D-414F-A74C-9E04928A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0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1D4A-2106-4C16-BEFE-EAD7EBCD1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E045-7CB3-4B64-BFC4-1AD3505BB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542684-1C5E-495C-99BF-A8346B417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43A40-FCE1-4978-A65F-735C4480A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C109-53A0-43D1-B6B1-4F98B6D54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6C0B-AE45-4E24-B0B2-3B2EF6A1B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AE61-7237-4351-982F-37A49DBF1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0B9F-A386-4419-8383-0E225D084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D987F-25A6-4DFE-ABF6-07A19861F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052C-C3E0-4A14-B71D-7903E2F81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A4B-3428-4983-86DD-8EDAF22D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7ED9-A259-4253-BCF3-59B95FCA4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770A-B208-4D9B-8B0F-39B410C44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19EF9-AF79-416E-AD84-8375BC729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CB22-91CB-4819-9B1D-5303CF0BF11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9940-D6B7-4E76-9074-C8C1B80FCC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15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AAFF-6502-4C1E-B035-841DC0CB428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AC08-8125-48C8-AAFD-31F11C3089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4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46872-06DA-4293-895F-BB7FDE40F79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8B9C0-360F-4DDE-8514-ACB9BC3078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97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6638-C45B-46BE-BC50-E32EFD14C9D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308E-C214-4FD9-B77F-2B76916922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54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E2AA-1693-4D45-9546-2FE31E0E4DC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DF76-B211-4690-ADDE-A684A548EB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B8A08-6286-40C7-9891-B4A1D2F3C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B352-FB26-49B7-A0EE-505EF531E00B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131B-AB44-41A2-AFE9-3DDBABF54E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02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9EFD-E17A-477D-B1AC-F0BBB872C9F3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FE09-4A01-4C67-B40D-9A074A4C5E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8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24DF0-0F76-4751-A422-2813F7B97D39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ED8E-C27D-4918-B470-2893E74102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48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8A42-A8FF-48F8-873D-25604C8BF9B2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87051-7311-4EE0-8AB8-9ECD5CB323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08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3136-1B4B-45CA-9DA4-7654CB98BC9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5AF3-4DCF-48ED-9C5B-0E4F2C9D08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39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A48F-B384-4DAD-AB43-457576B430BE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18F2E-CD06-4902-9A2E-AB75C78AE9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8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CB22-91CB-4819-9B1D-5303CF0BF11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9940-D6B7-4E76-9074-C8C1B80FCC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15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AAFF-6502-4C1E-B035-841DC0CB428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AC08-8125-48C8-AAFD-31F11C3089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20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46872-06DA-4293-895F-BB7FDE40F79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8B9C0-360F-4DDE-8514-ACB9BC3078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72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6638-C45B-46BE-BC50-E32EFD14C9D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308E-C214-4FD9-B77F-2B76916922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6116-D572-44D2-91B6-D3D334210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E2AA-1693-4D45-9546-2FE31E0E4DC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DF76-B211-4690-ADDE-A684A548EB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55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B352-FB26-49B7-A0EE-505EF531E00B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131B-AB44-41A2-AFE9-3DDBABF54E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31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9EFD-E17A-477D-B1AC-F0BBB872C9F3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FE09-4A01-4C67-B40D-9A074A4C5E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68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24DF0-0F76-4751-A422-2813F7B97D39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ED8E-C27D-4918-B470-2893E74102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36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8A42-A8FF-48F8-873D-25604C8BF9B2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87051-7311-4EE0-8AB8-9ECD5CB323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07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3136-1B4B-45CA-9DA4-7654CB98BC9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5AF3-4DCF-48ED-9C5B-0E4F2C9D08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90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A48F-B384-4DAD-AB43-457576B430BE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18F2E-CD06-4902-9A2E-AB75C78AE9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11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CB22-91CB-4819-9B1D-5303CF0BF11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9940-D6B7-4E76-9074-C8C1B80FCC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19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AAFF-6502-4C1E-B035-841DC0CB428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AC08-8125-48C8-AAFD-31F11C3089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94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46872-06DA-4293-895F-BB7FDE40F79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8B9C0-360F-4DDE-8514-ACB9BC3078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45F00-5345-4B55-B055-8F351404A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6638-C45B-46BE-BC50-E32EFD14C9D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308E-C214-4FD9-B77F-2B76916922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71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E2AA-1693-4D45-9546-2FE31E0E4DC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DF76-B211-4690-ADDE-A684A548EB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05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B352-FB26-49B7-A0EE-505EF531E00B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131B-AB44-41A2-AFE9-3DDBABF54E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151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9EFD-E17A-477D-B1AC-F0BBB872C9F3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FE09-4A01-4C67-B40D-9A074A4C5E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62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24DF0-0F76-4751-A422-2813F7B97D39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ED8E-C27D-4918-B470-2893E74102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45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8A42-A8FF-48F8-873D-25604C8BF9B2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87051-7311-4EE0-8AB8-9ECD5CB323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7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3136-1B4B-45CA-9DA4-7654CB98BC9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5AF3-4DCF-48ED-9C5B-0E4F2C9D08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30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A48F-B384-4DAD-AB43-457576B430BE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18F2E-CD06-4902-9A2E-AB75C78AE9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0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CB22-91CB-4819-9B1D-5303CF0BF11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9940-D6B7-4E76-9074-C8C1B80FCC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56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AAFF-6502-4C1E-B035-841DC0CB428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AC08-8125-48C8-AAFD-31F11C3089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1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7908-F398-4119-A577-5F658E89D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46872-06DA-4293-895F-BB7FDE40F79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8B9C0-360F-4DDE-8514-ACB9BC3078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06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6638-C45B-46BE-BC50-E32EFD14C9D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308E-C214-4FD9-B77F-2B76916922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633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E2AA-1693-4D45-9546-2FE31E0E4DC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DF76-B211-4690-ADDE-A684A548EB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10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B352-FB26-49B7-A0EE-505EF531E00B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131B-AB44-41A2-AFE9-3DDBABF54E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115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9EFD-E17A-477D-B1AC-F0BBB872C9F3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FE09-4A01-4C67-B40D-9A074A4C5E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7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24DF0-0F76-4751-A422-2813F7B97D39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ED8E-C27D-4918-B470-2893E74102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309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8A42-A8FF-48F8-873D-25604C8BF9B2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87051-7311-4EE0-8AB8-9ECD5CB323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295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3136-1B4B-45CA-9DA4-7654CB98BC9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5AF3-4DCF-48ED-9C5B-0E4F2C9D08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97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A48F-B384-4DAD-AB43-457576B430BE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18F2E-CD06-4902-9A2E-AB75C78AE9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959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CB22-91CB-4819-9B1D-5303CF0BF11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9940-D6B7-4E76-9074-C8C1B80FCC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4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3A50F-B2CA-495C-ACB2-A644793C1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AAFF-6502-4C1E-B035-841DC0CB428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AC08-8125-48C8-AAFD-31F11C3089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4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46872-06DA-4293-895F-BB7FDE40F79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8B9C0-360F-4DDE-8514-ACB9BC3078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4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6638-C45B-46BE-BC50-E32EFD14C9D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308E-C214-4FD9-B77F-2B76916922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03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E2AA-1693-4D45-9546-2FE31E0E4DC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DF76-B211-4690-ADDE-A684A548EB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15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B352-FB26-49B7-A0EE-505EF531E00B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131B-AB44-41A2-AFE9-3DDBABF54E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87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9EFD-E17A-477D-B1AC-F0BBB872C9F3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FE09-4A01-4C67-B40D-9A074A4C5E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43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24DF0-0F76-4751-A422-2813F7B97D39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ED8E-C27D-4918-B470-2893E74102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855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8A42-A8FF-48F8-873D-25604C8BF9B2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87051-7311-4EE0-8AB8-9ECD5CB323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13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3136-1B4B-45CA-9DA4-7654CB98BC9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5AF3-4DCF-48ED-9C5B-0E4F2C9D08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688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A48F-B384-4DAD-AB43-457576B430BE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18F2E-CD06-4902-9A2E-AB75C78AE9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2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E9F66-9AA5-4560-B9DC-1BC2801E1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C0C9-7F9D-4CC6-B1E3-86C32446EE90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9C37-BDD1-450A-BF79-DA7636BEB1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72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7BD17-BF41-430A-A851-D88C58736C9A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DED9-D844-433B-9DA7-BBF42617B4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521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88BB-5536-49CE-B12B-96227113FC0A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ACFF-7FCE-476D-80DA-BA5D599DB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23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6721-6FAB-43DA-8372-18AB2DDA9717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68-1419-47FC-8C6A-B79E8A5282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151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07FE-7016-4097-9674-74EE3DE8C24B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BE6A-A7F1-4065-A3D8-431D9BE908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18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80A40-9CB9-4366-A2C5-91C9B0BD6BDE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231C-3941-4400-A3E5-6FFA83A747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873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D029-29F1-4CB6-AA26-4D1DAB0DE49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43AD-4629-42E8-BFC8-B61274083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2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4ACC-6C43-4121-BA41-D6173D60583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413E6-0070-4F7B-9812-5D688C95F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929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D0E2-8E58-4864-83EC-197230A47D7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51B5-DA89-4982-86C7-19A1E6FBB7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058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9A42-2750-42A4-9186-B6A1C180B36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F9D8-17F7-48E8-B0F9-257D95A995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270E7-D50A-4D97-8BC6-FA6C6F4F4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7074-48DF-4CFE-AC22-704CF1551C04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D3BF5-815D-414F-A74C-9E04928A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280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C0C9-7F9D-4CC6-B1E3-86C32446EE90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9C37-BDD1-450A-BF79-DA7636BEB1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392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7BD17-BF41-430A-A851-D88C58736C9A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DED9-D844-433B-9DA7-BBF42617B4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229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88BB-5536-49CE-B12B-96227113FC0A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ACFF-7FCE-476D-80DA-BA5D599DB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569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6721-6FAB-43DA-8372-18AB2DDA9717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68-1419-47FC-8C6A-B79E8A5282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52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07FE-7016-4097-9674-74EE3DE8C24B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BE6A-A7F1-4065-A3D8-431D9BE908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11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80A40-9CB9-4366-A2C5-91C9B0BD6BDE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231C-3941-4400-A3E5-6FFA83A747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49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D029-29F1-4CB6-AA26-4D1DAB0DE49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43AD-4629-42E8-BFC8-B61274083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201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4ACC-6C43-4121-BA41-D6173D605831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413E6-0070-4F7B-9812-5D688C95F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037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D0E2-8E58-4864-83EC-197230A47D78}" type="datetime1">
              <a:rPr lang="ru-RU">
                <a:solidFill>
                  <a:srgbClr val="000000"/>
                </a:solidFill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Валова Н.Л. МБОУ ООШ №5 г. Амурска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51B5-DA89-4982-86C7-19A1E6FBB7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9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39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9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9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5707534-8875-466E-A4D4-5E623C81C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  <p:sldLayoutId id="2147483733" r:id="rId12"/>
    <p:sldLayoutId id="2147483754" r:id="rId13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9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9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9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9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9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9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39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39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39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39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3" grpId="0"/>
      <p:bldP spid="139273" grpId="1"/>
      <p:bldP spid="139274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92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92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92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92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2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92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9274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927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927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927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927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3927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3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5764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8BFB0F49-68D8-4EA1-B830-5AC5CEE53BA9}" type="datetime1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Валова Н.Л. МБОУ ООШ №5 г. Амурска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314B69F-BB87-4E22-A299-6D860FF5AA67}" type="slidenum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3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fld id="{0A9285FC-DDD6-48EF-9C78-CF6D5E350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812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812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5764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62DF6747-6C25-4418-92E4-E65E09C287CA}" type="datetime1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Валова Н.Л. МБОУ ООШ №5 г. Амурска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1FB1427-D6AE-4085-934E-E71B693243E9}" type="slidenum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0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5764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62DF6747-6C25-4418-92E4-E65E09C287CA}" type="datetime1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Валова Н.Л. МБОУ ООШ №5 г. Амурска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1FB1427-D6AE-4085-934E-E71B693243E9}" type="slidenum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5764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62DF6747-6C25-4418-92E4-E65E09C287CA}" type="datetime1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Валова Н.Л. МБОУ ООШ №5 г. Амурска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1FB1427-D6AE-4085-934E-E71B693243E9}" type="slidenum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5764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62DF6747-6C25-4418-92E4-E65E09C287CA}" type="datetime1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Валова Н.Л. МБОУ ООШ №5 г. Амурска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1FB1427-D6AE-4085-934E-E71B693243E9}" type="slidenum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9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5764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62DF6747-6C25-4418-92E4-E65E09C287CA}" type="datetime1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Валова Н.Л. МБОУ ООШ №5 г. Амурска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1FB1427-D6AE-4085-934E-E71B693243E9}" type="slidenum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5764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8BFB0F49-68D8-4EA1-B830-5AC5CEE53BA9}" type="datetime1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Валова Н.Л. МБОУ ООШ №5 г. Амурска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314B69F-BB87-4E22-A299-6D860FF5AA67}" type="slidenum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5764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8BFB0F49-68D8-4EA1-B830-5AC5CEE53BA9}" type="datetime1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03.11.2015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Валова Н.Л. МБОУ ООШ №5 г. Амурска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314B69F-BB87-4E22-A299-6D860FF5AA67}" type="slidenum"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7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89744"/>
            <a:ext cx="8305800" cy="1867656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1500" b="1" dirty="0" smtClean="0">
                <a:solidFill>
                  <a:srgbClr val="FF0000"/>
                </a:solidFill>
                <a:latin typeface="Monotype Corsiva" pitchFamily="66" charset="0"/>
              </a:rPr>
              <a:t>Добрый день</a:t>
            </a:r>
            <a:endParaRPr lang="ru-RU" sz="115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3" name="Рисунок 2" descr="http://allforchildren.ru/pictures/school/school10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2090057"/>
            <a:ext cx="3810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05200" y="2667000"/>
            <a:ext cx="5334000" cy="220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r>
              <a:rPr lang="ru-RU" sz="4800" b="1" kern="0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Урок русского языка</a:t>
            </a:r>
          </a:p>
          <a:p>
            <a:pPr algn="ctr" eaLnBrk="1" hangingPunct="1"/>
            <a:r>
              <a:rPr lang="ru-RU" sz="4800" b="1" kern="0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6 б класс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9129" y="5486400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Script" panose="020B0504020000000003" pitchFamily="34" charset="0"/>
                <a:cs typeface="Rod" panose="02030509050101010101" pitchFamily="49" charset="-79"/>
              </a:rPr>
              <a:t>Учитель Семёнова В.Г.</a:t>
            </a:r>
            <a:endParaRPr lang="ru-RU" sz="2400" b="1" dirty="0">
              <a:solidFill>
                <a:srgbClr val="FF0000"/>
              </a:solidFill>
              <a:latin typeface="Segoe Script" panose="020B0504020000000003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58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Узелки на память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hlink"/>
                </a:solidFill>
              </a:rPr>
              <a:t>Дефис перед -л</a:t>
            </a:r>
          </a:p>
          <a:p>
            <a:pPr eaLnBrk="1" hangingPunct="1"/>
            <a:r>
              <a:rPr lang="ru-RU" sz="3600" b="1" dirty="0" smtClean="0">
                <a:solidFill>
                  <a:schemeClr val="folHlink"/>
                </a:solidFill>
              </a:rPr>
              <a:t>Пол-</a:t>
            </a:r>
            <a:r>
              <a:rPr lang="ru-RU" sz="3600" b="1" dirty="0" smtClean="0">
                <a:solidFill>
                  <a:schemeClr val="hlink"/>
                </a:solidFill>
              </a:rPr>
              <a:t>л</a:t>
            </a:r>
            <a:r>
              <a:rPr lang="ru-RU" sz="3600" b="1" dirty="0" smtClean="0">
                <a:solidFill>
                  <a:schemeClr val="folHlink"/>
                </a:solidFill>
              </a:rPr>
              <a:t>имона</a:t>
            </a:r>
          </a:p>
          <a:p>
            <a:pPr eaLnBrk="1" hangingPunct="1"/>
            <a:r>
              <a:rPr lang="ru-RU" sz="3600" b="1" dirty="0" smtClean="0">
                <a:solidFill>
                  <a:schemeClr val="folHlink"/>
                </a:solidFill>
              </a:rPr>
              <a:t>Пол-</a:t>
            </a:r>
            <a:r>
              <a:rPr lang="ru-RU" sz="3600" b="1" dirty="0" smtClean="0">
                <a:solidFill>
                  <a:schemeClr val="hlink"/>
                </a:solidFill>
              </a:rPr>
              <a:t>л</a:t>
            </a:r>
            <a:r>
              <a:rPr lang="ru-RU" sz="3600" b="1" dirty="0" smtClean="0">
                <a:solidFill>
                  <a:schemeClr val="folHlink"/>
                </a:solidFill>
              </a:rPr>
              <a:t>инии</a:t>
            </a:r>
          </a:p>
          <a:p>
            <a:pPr eaLnBrk="1" hangingPunct="1"/>
            <a:r>
              <a:rPr lang="ru-RU" sz="3600" b="1" dirty="0" err="1" smtClean="0">
                <a:solidFill>
                  <a:schemeClr val="folHlink"/>
                </a:solidFill>
              </a:rPr>
              <a:t>Пол-</a:t>
            </a:r>
            <a:r>
              <a:rPr lang="ru-RU" sz="3600" b="1" dirty="0" err="1" smtClean="0">
                <a:solidFill>
                  <a:schemeClr val="hlink"/>
                </a:solidFill>
              </a:rPr>
              <a:t>л</a:t>
            </a:r>
            <a:r>
              <a:rPr lang="ru-RU" sz="3600" b="1" dirty="0" err="1" smtClean="0">
                <a:solidFill>
                  <a:schemeClr val="folHlink"/>
                </a:solidFill>
              </a:rPr>
              <a:t>уковицы</a:t>
            </a:r>
            <a:endParaRPr lang="ru-RU" sz="3600" b="1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chemeClr val="hlink"/>
                </a:solidFill>
              </a:rPr>
              <a:t>Но</a:t>
            </a:r>
            <a:r>
              <a:rPr lang="en-US" sz="3600" b="1" dirty="0" smtClean="0">
                <a:solidFill>
                  <a:schemeClr val="hlink"/>
                </a:solidFill>
              </a:rPr>
              <a:t>:</a:t>
            </a:r>
            <a:endParaRPr lang="ru-RU" sz="3600" b="1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chemeClr val="folHlink"/>
                </a:solidFill>
              </a:rPr>
              <a:t>по</a:t>
            </a:r>
            <a:r>
              <a:rPr lang="ru-RU" sz="3600" b="1" dirty="0" smtClean="0">
                <a:solidFill>
                  <a:schemeClr val="hlink"/>
                </a:solidFill>
              </a:rPr>
              <a:t>лл</a:t>
            </a:r>
            <a:r>
              <a:rPr lang="ru-RU" sz="3600" b="1" dirty="0" smtClean="0">
                <a:solidFill>
                  <a:schemeClr val="folHlink"/>
                </a:solidFill>
              </a:rPr>
              <a:t>итровка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solidFill>
                <a:schemeClr val="folHlink"/>
              </a:solidFill>
            </a:endParaRPr>
          </a:p>
        </p:txBody>
      </p:sp>
      <p:pic>
        <p:nvPicPr>
          <p:cNvPr id="12292" name="Picture 4" descr="Save0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05200"/>
            <a:ext cx="2451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Дефис перед гласной и перед заглавной буквой</a:t>
            </a:r>
            <a:r>
              <a:rPr lang="ru-RU" smtClean="0"/>
              <a:t> 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Пол-</a:t>
            </a:r>
            <a:r>
              <a:rPr lang="ru-RU" sz="3600" smtClean="0">
                <a:solidFill>
                  <a:schemeClr val="hlink"/>
                </a:solidFill>
              </a:rPr>
              <a:t>а</a:t>
            </a:r>
            <a:r>
              <a:rPr lang="ru-RU" sz="3600" smtClean="0">
                <a:solidFill>
                  <a:schemeClr val="folHlink"/>
                </a:solidFill>
              </a:rPr>
              <a:t>пельсина</a:t>
            </a:r>
          </a:p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Пол-</a:t>
            </a:r>
            <a:r>
              <a:rPr lang="ru-RU" sz="3600" smtClean="0">
                <a:solidFill>
                  <a:schemeClr val="hlink"/>
                </a:solidFill>
              </a:rPr>
              <a:t>я</a:t>
            </a:r>
            <a:r>
              <a:rPr lang="ru-RU" sz="3600" smtClean="0">
                <a:solidFill>
                  <a:schemeClr val="folHlink"/>
                </a:solidFill>
              </a:rPr>
              <a:t>блока</a:t>
            </a:r>
          </a:p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Пол-</a:t>
            </a:r>
            <a:r>
              <a:rPr lang="ru-RU" sz="3600" smtClean="0">
                <a:solidFill>
                  <a:schemeClr val="hlink"/>
                </a:solidFill>
              </a:rPr>
              <a:t>о</a:t>
            </a:r>
            <a:r>
              <a:rPr lang="ru-RU" sz="3600" smtClean="0">
                <a:solidFill>
                  <a:schemeClr val="folHlink"/>
                </a:solidFill>
              </a:rPr>
              <a:t>кна</a:t>
            </a:r>
          </a:p>
          <a:p>
            <a:pPr eaLnBrk="1" hangingPunct="1">
              <a:buFont typeface="Wingdings" pitchFamily="2" charset="2"/>
              <a:buNone/>
            </a:pPr>
            <a:endParaRPr lang="ru-RU" sz="360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Пол-</a:t>
            </a:r>
            <a:r>
              <a:rPr lang="ru-RU" sz="3600" smtClean="0">
                <a:solidFill>
                  <a:schemeClr val="hlink"/>
                </a:solidFill>
              </a:rPr>
              <a:t>Е</a:t>
            </a:r>
            <a:r>
              <a:rPr lang="ru-RU" sz="3600" smtClean="0">
                <a:solidFill>
                  <a:schemeClr val="folHlink"/>
                </a:solidFill>
              </a:rPr>
              <a:t>вропы</a:t>
            </a:r>
          </a:p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Пол-</a:t>
            </a:r>
            <a:r>
              <a:rPr lang="ru-RU" sz="3600" smtClean="0">
                <a:solidFill>
                  <a:schemeClr val="hlink"/>
                </a:solidFill>
              </a:rPr>
              <a:t>М</a:t>
            </a:r>
            <a:r>
              <a:rPr lang="ru-RU" sz="3600" smtClean="0">
                <a:solidFill>
                  <a:schemeClr val="folHlink"/>
                </a:solidFill>
              </a:rPr>
              <a:t>осквы</a:t>
            </a:r>
          </a:p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Пол-</a:t>
            </a:r>
            <a:r>
              <a:rPr lang="ru-RU" sz="3600" smtClean="0">
                <a:solidFill>
                  <a:schemeClr val="hlink"/>
                </a:solidFill>
              </a:rPr>
              <a:t>Б</a:t>
            </a:r>
            <a:r>
              <a:rPr lang="ru-RU" sz="3600" smtClean="0">
                <a:solidFill>
                  <a:schemeClr val="folHlink"/>
                </a:solidFill>
              </a:rPr>
              <a:t>айкала</a:t>
            </a:r>
          </a:p>
        </p:txBody>
      </p:sp>
      <p:pic>
        <p:nvPicPr>
          <p:cNvPr id="13317" name="Picture 7" descr="Scan20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038600"/>
            <a:ext cx="2838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Слитно перед остальными согласными и в словах с полу-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Пол</a:t>
            </a:r>
            <a:r>
              <a:rPr lang="ru-RU" sz="3200" b="1" smtClean="0">
                <a:solidFill>
                  <a:schemeClr val="hlink"/>
                </a:solidFill>
              </a:rPr>
              <a:t>д</a:t>
            </a:r>
            <a:r>
              <a:rPr lang="ru-RU" sz="3200" b="1" smtClean="0">
                <a:solidFill>
                  <a:schemeClr val="folHlink"/>
                </a:solidFill>
              </a:rPr>
              <a:t>оски</a:t>
            </a:r>
          </a:p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Пол</a:t>
            </a:r>
            <a:r>
              <a:rPr lang="ru-RU" sz="3200" b="1" smtClean="0">
                <a:solidFill>
                  <a:schemeClr val="hlink"/>
                </a:solidFill>
              </a:rPr>
              <a:t>п</a:t>
            </a:r>
            <a:r>
              <a:rPr lang="ru-RU" sz="3200" b="1" smtClean="0">
                <a:solidFill>
                  <a:schemeClr val="folHlink"/>
                </a:solidFill>
              </a:rPr>
              <a:t>арты</a:t>
            </a:r>
          </a:p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Пол</a:t>
            </a:r>
            <a:r>
              <a:rPr lang="ru-RU" sz="3200" b="1" smtClean="0">
                <a:solidFill>
                  <a:schemeClr val="hlink"/>
                </a:solidFill>
              </a:rPr>
              <a:t>с</a:t>
            </a:r>
            <a:r>
              <a:rPr lang="ru-RU" sz="3200" b="1" smtClean="0">
                <a:solidFill>
                  <a:schemeClr val="folHlink"/>
                </a:solidFill>
              </a:rPr>
              <a:t>тены</a:t>
            </a:r>
          </a:p>
          <a:p>
            <a:pPr eaLnBrk="1" hangingPunct="1"/>
            <a:r>
              <a:rPr lang="ru-RU" sz="3200" b="1" smtClean="0">
                <a:solidFill>
                  <a:schemeClr val="hlink"/>
                </a:solidFill>
              </a:rPr>
              <a:t>Но</a:t>
            </a:r>
            <a:r>
              <a:rPr lang="en-US" sz="3200" b="1" smtClean="0">
                <a:solidFill>
                  <a:schemeClr val="hlink"/>
                </a:solidFill>
              </a:rPr>
              <a:t>:</a:t>
            </a:r>
            <a:endParaRPr lang="ru-RU" sz="3200" b="1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Пол чайной ложки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hlink"/>
                </a:solidFill>
              </a:rPr>
              <a:t>Полу</a:t>
            </a:r>
            <a:r>
              <a:rPr lang="ru-RU" sz="3200" b="1" smtClean="0">
                <a:solidFill>
                  <a:schemeClr val="folHlink"/>
                </a:solidFill>
              </a:rPr>
              <a:t>месяц</a:t>
            </a:r>
          </a:p>
          <a:p>
            <a:pPr eaLnBrk="1" hangingPunct="1"/>
            <a:r>
              <a:rPr lang="ru-RU" sz="3200" b="1" smtClean="0">
                <a:solidFill>
                  <a:schemeClr val="hlink"/>
                </a:solidFill>
              </a:rPr>
              <a:t>Полу</a:t>
            </a:r>
            <a:r>
              <a:rPr lang="ru-RU" sz="3200" b="1" smtClean="0">
                <a:solidFill>
                  <a:schemeClr val="folHlink"/>
                </a:solidFill>
              </a:rPr>
              <a:t>защитник</a:t>
            </a:r>
          </a:p>
          <a:p>
            <a:pPr eaLnBrk="1" hangingPunct="1"/>
            <a:r>
              <a:rPr lang="ru-RU" sz="3200" b="1" smtClean="0">
                <a:solidFill>
                  <a:schemeClr val="hlink"/>
                </a:solidFill>
              </a:rPr>
              <a:t>полу</a:t>
            </a:r>
            <a:r>
              <a:rPr lang="ru-RU" sz="3200" b="1" smtClean="0">
                <a:solidFill>
                  <a:schemeClr val="folHlink"/>
                </a:solidFill>
              </a:rPr>
              <a:t>тьма</a:t>
            </a:r>
          </a:p>
        </p:txBody>
      </p:sp>
      <p:pic>
        <p:nvPicPr>
          <p:cNvPr id="14341" name="Picture 6" descr="0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0"/>
            <a:ext cx="1095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00013"/>
            <a:ext cx="7772400" cy="151288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6633"/>
                </a:solidFill>
              </a:rPr>
              <a:t>Сформулируйте правило.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b="1" smtClean="0"/>
              <a:t> пол - Европы   </a:t>
            </a:r>
          </a:p>
          <a:p>
            <a:pPr eaLnBrk="1" hangingPunct="1"/>
            <a:r>
              <a:rPr lang="ru-RU" sz="4400" b="1" smtClean="0"/>
              <a:t> пол – листа       </a:t>
            </a:r>
          </a:p>
          <a:p>
            <a:pPr eaLnBrk="1" hangingPunct="1"/>
            <a:r>
              <a:rPr lang="ru-RU" sz="4400" b="1" smtClean="0"/>
              <a:t> пол – апельсина</a:t>
            </a:r>
          </a:p>
          <a:p>
            <a:pPr eaLnBrk="1" hangingPunct="1"/>
            <a:r>
              <a:rPr lang="ru-RU" sz="4400" b="1" smtClean="0"/>
              <a:t> полдоски            </a:t>
            </a:r>
          </a:p>
          <a:p>
            <a:pPr eaLnBrk="1" hangingPunct="1"/>
            <a:r>
              <a:rPr lang="ru-RU" sz="4400" b="1" smtClean="0"/>
              <a:t> полумесяц</a:t>
            </a:r>
          </a:p>
        </p:txBody>
      </p:sp>
    </p:spTree>
    <p:extLst>
      <p:ext uri="{BB962C8B-B14F-4D97-AF65-F5344CB8AC3E}">
        <p14:creationId xmlns:p14="http://schemas.microsoft.com/office/powerpoint/2010/main" val="36335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996633"/>
                </a:solidFill>
              </a:rPr>
              <a:t>Опорная схема.</a:t>
            </a:r>
            <a:br>
              <a:rPr lang="ru-RU" b="1" dirty="0" smtClean="0">
                <a:solidFill>
                  <a:srgbClr val="996633"/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(Запиши в тетрадь)</a:t>
            </a:r>
          </a:p>
        </p:txBody>
      </p:sp>
      <p:pic>
        <p:nvPicPr>
          <p:cNvPr id="71684" name="Picture 4" descr="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3789363"/>
            <a:ext cx="5400675" cy="216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258888" y="1420813"/>
            <a:ext cx="7058025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 dirty="0" smtClean="0">
                <a:solidFill>
                  <a:srgbClr val="000000"/>
                </a:solidFill>
              </a:rPr>
              <a:t>               прописная буква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 dirty="0" smtClean="0">
                <a:solidFill>
                  <a:srgbClr val="996633"/>
                </a:solidFill>
              </a:rPr>
              <a:t>Пол</a:t>
            </a:r>
            <a:r>
              <a:rPr lang="ru-RU" sz="4800" b="1" dirty="0" smtClean="0">
                <a:solidFill>
                  <a:srgbClr val="996633"/>
                </a:solidFill>
              </a:rPr>
              <a:t> 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6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{</a:t>
            </a:r>
            <a:r>
              <a:rPr lang="ru-RU" sz="3600" b="1" dirty="0" smtClean="0">
                <a:solidFill>
                  <a:srgbClr val="996633"/>
                </a:solidFill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</a:rPr>
              <a:t> 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             </a:t>
            </a:r>
            <a:r>
              <a:rPr lang="ru-RU" sz="3600" dirty="0" smtClean="0">
                <a:solidFill>
                  <a:srgbClr val="996633"/>
                </a:solidFill>
              </a:rPr>
              <a:t> </a:t>
            </a:r>
            <a:r>
              <a:rPr lang="ru-RU" sz="3600" b="1" dirty="0" smtClean="0">
                <a:solidFill>
                  <a:srgbClr val="996633"/>
                </a:solidFill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</a:rPr>
              <a:t>гласная</a:t>
            </a:r>
          </a:p>
        </p:txBody>
      </p:sp>
    </p:spTree>
    <p:extLst>
      <p:ext uri="{BB962C8B-B14F-4D97-AF65-F5344CB8AC3E}">
        <p14:creationId xmlns:p14="http://schemas.microsoft.com/office/powerpoint/2010/main" val="28183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9" y="214313"/>
            <a:ext cx="6697662" cy="1462087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Рифмовка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(повтори, запомни)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</a:p>
          <a:p>
            <a:pPr eaLnBrk="1" hangingPunct="1"/>
            <a:r>
              <a:rPr lang="ru-RU" sz="3600" b="1" i="1" smtClean="0">
                <a:solidFill>
                  <a:schemeClr val="accent1"/>
                </a:solidFill>
              </a:rPr>
              <a:t>Перед </a:t>
            </a:r>
            <a:r>
              <a:rPr lang="en-US" sz="3600" b="1" i="1" smtClean="0">
                <a:solidFill>
                  <a:schemeClr val="accent1"/>
                </a:solidFill>
              </a:rPr>
              <a:t>“</a:t>
            </a:r>
            <a:r>
              <a:rPr lang="ru-RU" sz="3600" b="1" i="1" smtClean="0">
                <a:solidFill>
                  <a:schemeClr val="accent1"/>
                </a:solidFill>
              </a:rPr>
              <a:t>л </a:t>
            </a:r>
            <a:r>
              <a:rPr lang="en-US" sz="3600" b="1" i="1" smtClean="0">
                <a:solidFill>
                  <a:schemeClr val="accent1"/>
                </a:solidFill>
              </a:rPr>
              <a:t>”</a:t>
            </a:r>
            <a:r>
              <a:rPr lang="ru-RU" sz="3600" b="1" i="1" smtClean="0">
                <a:solidFill>
                  <a:schemeClr val="hlink"/>
                </a:solidFill>
              </a:rPr>
              <a:t> и </a:t>
            </a:r>
            <a:r>
              <a:rPr lang="ru-RU" sz="3600" b="1" i="1" smtClean="0">
                <a:solidFill>
                  <a:schemeClr val="folHlink"/>
                </a:solidFill>
              </a:rPr>
              <a:t>перед гласной</a:t>
            </a:r>
            <a:r>
              <a:rPr lang="ru-RU" sz="3600" b="1" i="1" smtClean="0">
                <a:solidFill>
                  <a:schemeClr val="hlink"/>
                </a:solidFill>
              </a:rPr>
              <a:t> ,</a:t>
            </a:r>
          </a:p>
          <a:p>
            <a:pPr eaLnBrk="1" hangingPunct="1"/>
            <a:r>
              <a:rPr lang="ru-RU" sz="3600" b="1" i="1" smtClean="0">
                <a:solidFill>
                  <a:schemeClr val="accent2"/>
                </a:solidFill>
              </a:rPr>
              <a:t>Перед буквой прописной</a:t>
            </a:r>
            <a:r>
              <a:rPr lang="ru-RU" sz="3600" b="1" i="1" smtClean="0">
                <a:solidFill>
                  <a:schemeClr val="hlink"/>
                </a:solidFill>
              </a:rPr>
              <a:t> ,</a:t>
            </a:r>
          </a:p>
          <a:p>
            <a:pPr eaLnBrk="1" hangingPunct="1"/>
            <a:r>
              <a:rPr lang="ru-RU" sz="3600" b="1" i="1" smtClean="0">
                <a:solidFill>
                  <a:schemeClr val="hlink"/>
                </a:solidFill>
              </a:rPr>
              <a:t>Корень </a:t>
            </a:r>
            <a:r>
              <a:rPr lang="ru-RU" sz="3600" b="1" i="1" smtClean="0">
                <a:solidFill>
                  <a:schemeClr val="folHlink"/>
                </a:solidFill>
              </a:rPr>
              <a:t>пол</a:t>
            </a:r>
            <a:r>
              <a:rPr lang="ru-RU" sz="3600" b="1" i="1" smtClean="0">
                <a:solidFill>
                  <a:schemeClr val="hlink"/>
                </a:solidFill>
              </a:rPr>
              <a:t>,  любому ясно,</a:t>
            </a:r>
          </a:p>
          <a:p>
            <a:pPr eaLnBrk="1" hangingPunct="1"/>
            <a:r>
              <a:rPr lang="ru-RU" sz="3600" b="1" i="1" smtClean="0">
                <a:solidFill>
                  <a:schemeClr val="hlink"/>
                </a:solidFill>
              </a:rPr>
              <a:t>Отделяется </a:t>
            </a:r>
            <a:r>
              <a:rPr lang="ru-RU" sz="3600" b="1" i="1" smtClean="0">
                <a:solidFill>
                  <a:schemeClr val="accent1"/>
                </a:solidFill>
              </a:rPr>
              <a:t>чертой .</a:t>
            </a:r>
            <a:r>
              <a:rPr lang="ru-RU" sz="3600" b="1" i="1" smtClean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15364" name="Picture 6" descr="1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36084"/>
            <a:ext cx="1304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  <p:bldLst>
      <p:bldP spid="15362" grpId="0"/>
      <p:bldP spid="15362" grpId="1"/>
      <p:bldP spid="15363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63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изкультминутка - У Оленя Дом Большой [с сайта www.ololo.f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138" y="5791200"/>
            <a:ext cx="609600" cy="6096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46138" y="228600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kern="0" dirty="0" smtClean="0">
                <a:latin typeface="Segoe Print" panose="02000600000000000000" pitchFamily="2" charset="0"/>
              </a:rPr>
              <a:t>А теперь немножко отдохнем!!!</a:t>
            </a:r>
            <a:endParaRPr lang="ru-RU" kern="0" dirty="0">
              <a:latin typeface="Segoe Print" panose="02000600000000000000" pitchFamily="2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709" y="1970314"/>
            <a:ext cx="73202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2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Прочитайте и объясните правописание выделенных слов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Я пришел из школы,</a:t>
            </a:r>
          </a:p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Мамы дома нет.</a:t>
            </a:r>
          </a:p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На столе оставлен</a:t>
            </a:r>
          </a:p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Для меня обед.</a:t>
            </a:r>
          </a:p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Полбатона</a:t>
            </a:r>
            <a:r>
              <a:rPr lang="ru-RU" sz="2400" smtClean="0">
                <a:solidFill>
                  <a:schemeClr val="folHlink"/>
                </a:solidFill>
              </a:rPr>
              <a:t> хлеба,</a:t>
            </a:r>
          </a:p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Полсудка</a:t>
            </a:r>
            <a:r>
              <a:rPr lang="ru-RU" sz="2400" smtClean="0">
                <a:solidFill>
                  <a:schemeClr val="folHlink"/>
                </a:solidFill>
              </a:rPr>
              <a:t> борща </a:t>
            </a:r>
          </a:p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И на сковородке</a:t>
            </a:r>
          </a:p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Ровно </a:t>
            </a:r>
            <a:r>
              <a:rPr lang="ru-RU" sz="2400" smtClean="0">
                <a:solidFill>
                  <a:schemeClr val="hlink"/>
                </a:solidFill>
              </a:rPr>
              <a:t>пол-леща.</a:t>
            </a:r>
          </a:p>
          <a:p>
            <a:pPr eaLnBrk="1" hangingPunct="1"/>
            <a:endParaRPr lang="ru-RU" sz="2400" smtClean="0">
              <a:solidFill>
                <a:schemeClr val="hlink"/>
              </a:solidFill>
            </a:endParaRPr>
          </a:p>
        </p:txBody>
      </p:sp>
      <p:pic>
        <p:nvPicPr>
          <p:cNvPr id="16388" name="Picture 9" descr="Scan2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9624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6633"/>
                </a:solidFill>
              </a:rPr>
              <a:t>Справка.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76475"/>
            <a:ext cx="7772400" cy="385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4400" b="1" smtClean="0">
                <a:solidFill>
                  <a:srgbClr val="996633"/>
                </a:solidFill>
              </a:rPr>
              <a:t>Судок </a:t>
            </a:r>
            <a:r>
              <a:rPr lang="ru-RU" sz="2400" i="1" smtClean="0"/>
              <a:t>–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3200" b="1" smtClean="0"/>
              <a:t>1.Небольшая чашка, миска с ручками.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3200" b="1" smtClean="0"/>
              <a:t>2.Приспособление для переноски кушаний в виде нескольких кастрюлек, поставленных одна на другую и скрепляющихся ручкой.</a:t>
            </a:r>
          </a:p>
        </p:txBody>
      </p:sp>
      <p:pic>
        <p:nvPicPr>
          <p:cNvPr id="73732" name="Picture 4" descr="0024-024-Sud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8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95400"/>
            <a:ext cx="4038600" cy="6172200"/>
          </a:xfrm>
        </p:spPr>
        <p:txBody>
          <a:bodyPr/>
          <a:lstStyle/>
          <a:p>
            <a:pPr indent="-73025" eaLnBrk="1" hangingPunct="1"/>
            <a:r>
              <a:rPr lang="ru-RU" dirty="0" smtClean="0">
                <a:solidFill>
                  <a:schemeClr val="folHlink"/>
                </a:solidFill>
              </a:rPr>
              <a:t>У </a:t>
            </a:r>
            <a:r>
              <a:rPr lang="ru-RU" dirty="0" err="1" smtClean="0">
                <a:solidFill>
                  <a:schemeClr val="folHlink"/>
                </a:solidFill>
              </a:rPr>
              <a:t>миня</a:t>
            </a:r>
            <a:r>
              <a:rPr lang="ru-RU" dirty="0" smtClean="0">
                <a:solidFill>
                  <a:schemeClr val="folHlink"/>
                </a:solidFill>
              </a:rPr>
              <a:t> </a:t>
            </a:r>
            <a:r>
              <a:rPr lang="ru-RU" dirty="0" err="1" smtClean="0">
                <a:solidFill>
                  <a:schemeClr val="folHlink"/>
                </a:solidFill>
              </a:rPr>
              <a:t>сигодня</a:t>
            </a:r>
            <a:r>
              <a:rPr lang="ru-RU" dirty="0" smtClean="0">
                <a:solidFill>
                  <a:schemeClr val="folHlink"/>
                </a:solidFill>
              </a:rPr>
              <a:t> </a:t>
            </a:r>
          </a:p>
          <a:p>
            <a:pPr indent="-73025" eaLnBrk="1" hangingPunct="1"/>
            <a:r>
              <a:rPr lang="ru-RU" dirty="0" smtClean="0">
                <a:solidFill>
                  <a:schemeClr val="folHlink"/>
                </a:solidFill>
              </a:rPr>
              <a:t>Был такой обет</a:t>
            </a:r>
            <a:r>
              <a:rPr lang="en-US" dirty="0" smtClean="0">
                <a:solidFill>
                  <a:schemeClr val="folHlink"/>
                </a:solidFill>
              </a:rPr>
              <a:t>:</a:t>
            </a:r>
            <a:endParaRPr lang="ru-RU" dirty="0" smtClean="0">
              <a:solidFill>
                <a:schemeClr val="folHlink"/>
              </a:solidFill>
            </a:endParaRPr>
          </a:p>
          <a:p>
            <a:pPr indent="-73025" eaLnBrk="1" hangingPunct="1"/>
            <a:r>
              <a:rPr lang="ru-RU" dirty="0" err="1" smtClean="0">
                <a:solidFill>
                  <a:schemeClr val="hlink"/>
                </a:solidFill>
              </a:rPr>
              <a:t>Пол-кило</a:t>
            </a:r>
            <a:r>
              <a:rPr lang="ru-RU" dirty="0" smtClean="0">
                <a:solidFill>
                  <a:schemeClr val="folHlink"/>
                </a:solidFill>
              </a:rPr>
              <a:t> варенья,</a:t>
            </a:r>
          </a:p>
          <a:p>
            <a:pPr indent="-73025" eaLnBrk="1" hangingPunct="1"/>
            <a:r>
              <a:rPr lang="ru-RU" dirty="0" err="1" smtClean="0">
                <a:solidFill>
                  <a:schemeClr val="hlink"/>
                </a:solidFill>
              </a:rPr>
              <a:t>Пол-мешка</a:t>
            </a:r>
            <a:r>
              <a:rPr lang="ru-RU" dirty="0" smtClean="0">
                <a:solidFill>
                  <a:schemeClr val="folHlink"/>
                </a:solidFill>
              </a:rPr>
              <a:t> </a:t>
            </a:r>
            <a:r>
              <a:rPr lang="ru-RU" dirty="0" err="1" smtClean="0">
                <a:solidFill>
                  <a:schemeClr val="folHlink"/>
                </a:solidFill>
              </a:rPr>
              <a:t>канфет</a:t>
            </a:r>
            <a:r>
              <a:rPr lang="ru-RU" dirty="0" smtClean="0">
                <a:solidFill>
                  <a:schemeClr val="folHlink"/>
                </a:solidFill>
              </a:rPr>
              <a:t>,</a:t>
            </a:r>
          </a:p>
          <a:p>
            <a:pPr indent="-73025" eaLnBrk="1" hangingPunct="1"/>
            <a:r>
              <a:rPr lang="ru-RU" dirty="0" err="1" smtClean="0">
                <a:solidFill>
                  <a:schemeClr val="hlink"/>
                </a:solidFill>
              </a:rPr>
              <a:t>Поларбуза</a:t>
            </a:r>
            <a:r>
              <a:rPr lang="ru-RU" dirty="0" smtClean="0">
                <a:solidFill>
                  <a:schemeClr val="folHlink"/>
                </a:solidFill>
              </a:rPr>
              <a:t> с тортом,</a:t>
            </a:r>
          </a:p>
          <a:p>
            <a:pPr indent="-73025" eaLnBrk="1" hangingPunct="1"/>
            <a:r>
              <a:rPr lang="ru-RU" dirty="0" err="1" smtClean="0">
                <a:solidFill>
                  <a:schemeClr val="folHlink"/>
                </a:solidFill>
              </a:rPr>
              <a:t>Опельсин</a:t>
            </a:r>
            <a:r>
              <a:rPr lang="ru-RU" dirty="0" smtClean="0">
                <a:solidFill>
                  <a:schemeClr val="folHlink"/>
                </a:solidFill>
              </a:rPr>
              <a:t> с халвой…</a:t>
            </a:r>
          </a:p>
          <a:p>
            <a:pPr indent="-73025" eaLnBrk="1" hangingPunct="1"/>
            <a:r>
              <a:rPr lang="ru-RU" dirty="0" smtClean="0">
                <a:solidFill>
                  <a:schemeClr val="folHlink"/>
                </a:solidFill>
              </a:rPr>
              <a:t>Я еще не мертвый,</a:t>
            </a:r>
          </a:p>
          <a:p>
            <a:pPr indent="-73025" eaLnBrk="1" hangingPunct="1"/>
            <a:r>
              <a:rPr lang="ru-RU" dirty="0" smtClean="0">
                <a:solidFill>
                  <a:schemeClr val="folHlink"/>
                </a:solidFill>
              </a:rPr>
              <a:t>Но </a:t>
            </a:r>
            <a:r>
              <a:rPr lang="ru-RU" dirty="0" smtClean="0">
                <a:solidFill>
                  <a:schemeClr val="hlink"/>
                </a:solidFill>
              </a:rPr>
              <a:t>полу живой.</a:t>
            </a:r>
          </a:p>
          <a:p>
            <a:pPr indent="-73025"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17411" name="Picture 7" descr="Save0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304800"/>
            <a:ext cx="5011737" cy="6232525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56439" y="365125"/>
            <a:ext cx="3724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Haettenschweiler" panose="020B0706040902060204" pitchFamily="34" charset="0"/>
              </a:rPr>
              <a:t>Найди ошибки и исправь:</a:t>
            </a:r>
            <a:endParaRPr lang="ru-RU" sz="3200" dirty="0">
              <a:solidFill>
                <a:srgbClr val="C0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5867400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Haettenschweiler" panose="020B0706040902060204" pitchFamily="34" charset="0"/>
              </a:rPr>
              <a:t>Работаем устно</a:t>
            </a:r>
            <a:endParaRPr lang="ru-RU" sz="3200" dirty="0">
              <a:solidFill>
                <a:srgbClr val="C00000"/>
              </a:solidFill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219200"/>
          </a:xfrm>
        </p:spPr>
        <p:txBody>
          <a:bodyPr/>
          <a:lstStyle/>
          <a:p>
            <a:pPr eaLnBrk="1" hangingPunct="1"/>
            <a:r>
              <a:rPr lang="ru-RU" dirty="0" smtClean="0"/>
              <a:t>Исключи 4-е лишнее, объясни.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325"/>
            <a:ext cx="7467600" cy="22098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Сложные прилагательные</a:t>
            </a:r>
          </a:p>
        </p:txBody>
      </p:sp>
      <p:pic>
        <p:nvPicPr>
          <p:cNvPr id="7173" name="Picture 5" descr="F1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09600"/>
            <a:ext cx="990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370208"/>
              </p:ext>
            </p:extLst>
          </p:nvPr>
        </p:nvGraphicFramePr>
        <p:xfrm>
          <a:off x="1524000" y="3505200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Бело(розовый)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Кисло(молочный)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Серо(голубой)</a:t>
                      </a:r>
                      <a:endParaRPr lang="ru-RU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Железно(дорожный)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Ярко(красный)</a:t>
                      </a:r>
                      <a:endParaRPr lang="ru-RU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Легко(атлетический)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Кисло(сладкий)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398" y="499732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Юго</a:t>
            </a:r>
            <a:r>
              <a:rPr lang="ru-RU" dirty="0"/>
              <a:t>(восточный)</a:t>
            </a:r>
          </a:p>
        </p:txBody>
      </p:sp>
    </p:spTree>
    <p:extLst>
      <p:ext uri="{BB962C8B-B14F-4D97-AF65-F5344CB8AC3E}">
        <p14:creationId xmlns:p14="http://schemas.microsoft.com/office/powerpoint/2010/main" val="21379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1" y="283029"/>
            <a:ext cx="7793037" cy="1462087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Отгадайте слово по его значению, запишите, проверьте по эталону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folHlink"/>
                </a:solidFill>
              </a:rPr>
              <a:t>1. Середина дня, время высшего стояния солнца над горизонтом, соответствующее 12 часам.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folHlink"/>
                </a:solidFill>
              </a:rPr>
              <a:t>2. Расстояние, равное половине шага.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folHlink"/>
                </a:solidFill>
              </a:rPr>
              <a:t>3. Небольшая железнодорожная станция.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folHlink"/>
                </a:solidFill>
              </a:rPr>
              <a:t>4. Половина литра.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folHlink"/>
                </a:solidFill>
              </a:rPr>
              <a:t>5. Короткая, до колен, зимняя верхняя одежда из меха.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folHlink"/>
                </a:solidFill>
              </a:rPr>
              <a:t>6. Слабое освещение, близкое к темноте.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folHlink"/>
                </a:solidFill>
              </a:rPr>
              <a:t>7. Часть суши, с трех сторон омываемая морем, а с четвертой примыкающая к материку.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folHlink"/>
                </a:solidFill>
              </a:rPr>
              <a:t>8. Половина Европы.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folHlink"/>
                </a:solidFill>
              </a:rPr>
              <a:t>  </a:t>
            </a:r>
          </a:p>
        </p:txBody>
      </p:sp>
      <p:pic>
        <p:nvPicPr>
          <p:cNvPr id="19460" name="Picture 4" descr="F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04800"/>
            <a:ext cx="1152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folHlink"/>
                </a:solidFill>
              </a:rPr>
              <a:t>1. пол</a:t>
            </a:r>
            <a:r>
              <a:rPr lang="ru-RU" sz="2400" b="1" dirty="0" smtClean="0">
                <a:solidFill>
                  <a:schemeClr val="hlink"/>
                </a:solidFill>
              </a:rPr>
              <a:t>д</a:t>
            </a:r>
            <a:r>
              <a:rPr lang="ru-RU" sz="2400" b="1" dirty="0" smtClean="0">
                <a:solidFill>
                  <a:schemeClr val="folHlink"/>
                </a:solidFill>
              </a:rPr>
              <a:t>ень</a:t>
            </a:r>
          </a:p>
          <a:p>
            <a:pPr eaLnBrk="1" hangingPunct="1"/>
            <a:r>
              <a:rPr lang="ru-RU" sz="2400" b="1" dirty="0" smtClean="0">
                <a:solidFill>
                  <a:schemeClr val="folHlink"/>
                </a:solidFill>
              </a:rPr>
              <a:t>2. пол</a:t>
            </a:r>
            <a:r>
              <a:rPr lang="ru-RU" sz="2400" b="1" dirty="0" smtClean="0">
                <a:solidFill>
                  <a:schemeClr val="hlink"/>
                </a:solidFill>
              </a:rPr>
              <a:t>ш</a:t>
            </a:r>
            <a:r>
              <a:rPr lang="ru-RU" sz="2400" b="1" dirty="0" smtClean="0">
                <a:solidFill>
                  <a:schemeClr val="folHlink"/>
                </a:solidFill>
              </a:rPr>
              <a:t>ага</a:t>
            </a:r>
          </a:p>
          <a:p>
            <a:pPr eaLnBrk="1" hangingPunct="1"/>
            <a:r>
              <a:rPr lang="ru-RU" sz="2400" b="1" dirty="0" smtClean="0">
                <a:solidFill>
                  <a:schemeClr val="folHlink"/>
                </a:solidFill>
              </a:rPr>
              <a:t>3.</a:t>
            </a:r>
            <a:r>
              <a:rPr lang="ru-RU" sz="2400" b="1" dirty="0" smtClean="0">
                <a:solidFill>
                  <a:schemeClr val="hlink"/>
                </a:solidFill>
              </a:rPr>
              <a:t> полу</a:t>
            </a:r>
            <a:r>
              <a:rPr lang="ru-RU" sz="2400" b="1" dirty="0" smtClean="0">
                <a:solidFill>
                  <a:schemeClr val="folHlink"/>
                </a:solidFill>
              </a:rPr>
              <a:t>станок</a:t>
            </a:r>
          </a:p>
          <a:p>
            <a:pPr eaLnBrk="1" hangingPunct="1"/>
            <a:r>
              <a:rPr lang="ru-RU" sz="2400" b="1" dirty="0" smtClean="0">
                <a:solidFill>
                  <a:schemeClr val="folHlink"/>
                </a:solidFill>
              </a:rPr>
              <a:t>4. по</a:t>
            </a:r>
            <a:r>
              <a:rPr lang="ru-RU" sz="2400" b="1" dirty="0" smtClean="0">
                <a:solidFill>
                  <a:schemeClr val="hlink"/>
                </a:solidFill>
              </a:rPr>
              <a:t>л-л</a:t>
            </a:r>
            <a:r>
              <a:rPr lang="ru-RU" sz="2400" b="1" dirty="0" smtClean="0">
                <a:solidFill>
                  <a:schemeClr val="folHlink"/>
                </a:solidFill>
              </a:rPr>
              <a:t>итра</a:t>
            </a:r>
          </a:p>
          <a:p>
            <a:pPr eaLnBrk="1" hangingPunct="1"/>
            <a:r>
              <a:rPr lang="ru-RU" sz="2400" b="1" dirty="0" smtClean="0">
                <a:solidFill>
                  <a:schemeClr val="folHlink"/>
                </a:solidFill>
              </a:rPr>
              <a:t>5.</a:t>
            </a:r>
            <a:r>
              <a:rPr lang="ru-RU" sz="2400" b="1" dirty="0" smtClean="0">
                <a:solidFill>
                  <a:schemeClr val="hlink"/>
                </a:solidFill>
              </a:rPr>
              <a:t> полу</a:t>
            </a:r>
            <a:r>
              <a:rPr lang="ru-RU" sz="2400" b="1" dirty="0" smtClean="0">
                <a:solidFill>
                  <a:schemeClr val="folHlink"/>
                </a:solidFill>
              </a:rPr>
              <a:t>шубок</a:t>
            </a:r>
          </a:p>
          <a:p>
            <a:pPr eaLnBrk="1" hangingPunct="1"/>
            <a:r>
              <a:rPr lang="ru-RU" sz="2400" b="1" dirty="0" smtClean="0">
                <a:solidFill>
                  <a:schemeClr val="folHlink"/>
                </a:solidFill>
              </a:rPr>
              <a:t>6. </a:t>
            </a:r>
            <a:r>
              <a:rPr lang="ru-RU" sz="2400" b="1" dirty="0" smtClean="0">
                <a:solidFill>
                  <a:schemeClr val="hlink"/>
                </a:solidFill>
              </a:rPr>
              <a:t>полу</a:t>
            </a:r>
            <a:r>
              <a:rPr lang="ru-RU" sz="2400" b="1" dirty="0" smtClean="0">
                <a:solidFill>
                  <a:schemeClr val="folHlink"/>
                </a:solidFill>
              </a:rPr>
              <a:t>мрак</a:t>
            </a:r>
          </a:p>
          <a:p>
            <a:pPr eaLnBrk="1" hangingPunct="1"/>
            <a:r>
              <a:rPr lang="ru-RU" sz="2400" b="1" dirty="0" smtClean="0">
                <a:solidFill>
                  <a:schemeClr val="folHlink"/>
                </a:solidFill>
              </a:rPr>
              <a:t>7.</a:t>
            </a:r>
            <a:r>
              <a:rPr lang="ru-RU" sz="2400" b="1" dirty="0" smtClean="0">
                <a:solidFill>
                  <a:schemeClr val="hlink"/>
                </a:solidFill>
              </a:rPr>
              <a:t> полу</a:t>
            </a:r>
            <a:r>
              <a:rPr lang="ru-RU" sz="2400" b="1" dirty="0" smtClean="0">
                <a:solidFill>
                  <a:schemeClr val="folHlink"/>
                </a:solidFill>
              </a:rPr>
              <a:t>остров</a:t>
            </a:r>
          </a:p>
          <a:p>
            <a:pPr eaLnBrk="1" hangingPunct="1"/>
            <a:r>
              <a:rPr lang="ru-RU" sz="2400" b="1" dirty="0" smtClean="0">
                <a:solidFill>
                  <a:schemeClr val="folHlink"/>
                </a:solidFill>
              </a:rPr>
              <a:t>8. пол</a:t>
            </a:r>
            <a:r>
              <a:rPr lang="ru-RU" sz="2400" b="1" dirty="0" smtClean="0">
                <a:solidFill>
                  <a:schemeClr val="hlink"/>
                </a:solidFill>
              </a:rPr>
              <a:t>-Е</a:t>
            </a:r>
            <a:r>
              <a:rPr lang="ru-RU" sz="2400" b="1" dirty="0" smtClean="0">
                <a:solidFill>
                  <a:schemeClr val="folHlink"/>
                </a:solidFill>
              </a:rPr>
              <a:t>вропы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1209449" y="228600"/>
            <a:ext cx="7793037" cy="1066800"/>
          </a:xfrm>
        </p:spPr>
        <p:txBody>
          <a:bodyPr/>
          <a:lstStyle/>
          <a:p>
            <a:pPr eaLnBrk="1" hangingPunct="1"/>
            <a:r>
              <a:rPr lang="ru-RU" b="1" dirty="0" smtClean="0"/>
              <a:t>Правильные ответы </a:t>
            </a:r>
          </a:p>
        </p:txBody>
      </p:sp>
      <p:pic>
        <p:nvPicPr>
          <p:cNvPr id="20484" name="Picture 5" descr="Save0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656" y="2514600"/>
            <a:ext cx="2525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if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838200"/>
            <a:ext cx="854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0" y="5810250"/>
            <a:ext cx="667294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i="1" kern="0" dirty="0" smtClean="0">
                <a:cs typeface="BrowalliaUPC" panose="020B0604020202020204" pitchFamily="34" charset="-34"/>
              </a:rPr>
              <a:t>Где было затруднение?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6633"/>
                </a:solidFill>
              </a:rPr>
              <a:t>Запомни!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6" y="1371600"/>
            <a:ext cx="7164387" cy="5373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3200" b="1" dirty="0" smtClean="0"/>
              <a:t>Вот теперь нам стало ясно,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3200" b="1" dirty="0" smtClean="0"/>
              <a:t>Не забудем никогда: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3200" b="1" dirty="0" smtClean="0"/>
              <a:t>Слово ПОЛ с любой </a:t>
            </a:r>
            <a:r>
              <a:rPr lang="ru-RU" sz="3200" b="1" dirty="0" smtClean="0">
                <a:solidFill>
                  <a:srgbClr val="996633"/>
                </a:solidFill>
              </a:rPr>
              <a:t>согласной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3200" b="1" dirty="0" smtClean="0">
                <a:solidFill>
                  <a:srgbClr val="669900"/>
                </a:solidFill>
              </a:rPr>
              <a:t>Слитно</a:t>
            </a:r>
            <a:r>
              <a:rPr lang="ru-RU" sz="3200" b="1" dirty="0" smtClean="0">
                <a:solidFill>
                  <a:srgbClr val="996633"/>
                </a:solidFill>
              </a:rPr>
              <a:t> </a:t>
            </a:r>
            <a:r>
              <a:rPr lang="ru-RU" sz="3200" b="1" dirty="0" smtClean="0"/>
              <a:t>пишется всегда.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sz="3200" b="1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3200" b="1" dirty="0" smtClean="0"/>
              <a:t>Перед </a:t>
            </a:r>
            <a:r>
              <a:rPr lang="ru-RU" sz="3200" b="1" dirty="0" smtClean="0">
                <a:solidFill>
                  <a:srgbClr val="996633"/>
                </a:solidFill>
              </a:rPr>
              <a:t>Л</a:t>
            </a:r>
            <a:r>
              <a:rPr lang="ru-RU" sz="3200" b="1" dirty="0" smtClean="0"/>
              <a:t> и перед </a:t>
            </a:r>
            <a:r>
              <a:rPr lang="ru-RU" sz="3200" b="1" dirty="0" smtClean="0">
                <a:solidFill>
                  <a:srgbClr val="996633"/>
                </a:solidFill>
              </a:rPr>
              <a:t>гласной</a:t>
            </a:r>
            <a:r>
              <a:rPr lang="ru-RU" sz="3200" b="1" dirty="0" smtClean="0"/>
              <a:t>,              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3200" b="1" dirty="0" smtClean="0"/>
              <a:t>Перед </a:t>
            </a:r>
            <a:r>
              <a:rPr lang="ru-RU" sz="3200" b="1" dirty="0" smtClean="0">
                <a:solidFill>
                  <a:srgbClr val="996633"/>
                </a:solidFill>
              </a:rPr>
              <a:t>буквой прописной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3200" b="1" dirty="0" smtClean="0"/>
              <a:t>Слово ПОЛ, любому ясно,    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3200" b="1" dirty="0" smtClean="0">
                <a:solidFill>
                  <a:srgbClr val="669900"/>
                </a:solidFill>
              </a:rPr>
              <a:t>Отделяется чертой</a:t>
            </a:r>
            <a:r>
              <a:rPr lang="ru-RU" sz="32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53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Распределите в два столбика, проверь по эталону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folHlink"/>
                </a:solidFill>
              </a:rPr>
              <a:t>(Полу)ф…нал, (пол)Челябинска, (пол)тайма, (пол)часа, (пол)автобуса, (пол)игры, (полу)защитники, (полу)метровое </a:t>
            </a:r>
            <a:r>
              <a:rPr lang="ru-RU" dirty="0" err="1" smtClean="0">
                <a:solidFill>
                  <a:schemeClr val="folHlink"/>
                </a:solidFill>
              </a:rPr>
              <a:t>ра</a:t>
            </a:r>
            <a:r>
              <a:rPr lang="ru-RU" dirty="0" smtClean="0">
                <a:solidFill>
                  <a:schemeClr val="folHlink"/>
                </a:solidFill>
              </a:rPr>
              <a:t>…стояние, (пол)света, об…ехал (пол)области, (пол)</a:t>
            </a:r>
            <a:r>
              <a:rPr lang="ru-RU" dirty="0" err="1" smtClean="0">
                <a:solidFill>
                  <a:schemeClr val="folHlink"/>
                </a:solidFill>
              </a:rPr>
              <a:t>ст</a:t>
            </a:r>
            <a:r>
              <a:rPr lang="ru-RU" dirty="0" smtClean="0">
                <a:solidFill>
                  <a:schemeClr val="folHlink"/>
                </a:solidFill>
              </a:rPr>
              <a:t>…</a:t>
            </a:r>
            <a:r>
              <a:rPr lang="ru-RU" dirty="0" err="1" smtClean="0">
                <a:solidFill>
                  <a:schemeClr val="folHlink"/>
                </a:solidFill>
              </a:rPr>
              <a:t>диона</a:t>
            </a:r>
            <a:r>
              <a:rPr lang="ru-RU" dirty="0" smtClean="0">
                <a:solidFill>
                  <a:schemeClr val="folHlink"/>
                </a:solidFill>
              </a:rPr>
              <a:t>, и…п…сал (пол)</a:t>
            </a:r>
            <a:r>
              <a:rPr lang="ru-RU" dirty="0" err="1" smtClean="0">
                <a:solidFill>
                  <a:schemeClr val="folHlink"/>
                </a:solidFill>
              </a:rPr>
              <a:t>тетрад</a:t>
            </a:r>
            <a:r>
              <a:rPr lang="ru-RU" dirty="0" smtClean="0">
                <a:solidFill>
                  <a:schemeClr val="folHlink"/>
                </a:solidFill>
              </a:rPr>
              <a:t>…</a:t>
            </a:r>
          </a:p>
        </p:txBody>
      </p:sp>
      <p:pic>
        <p:nvPicPr>
          <p:cNvPr id="22532" name="Picture 4" descr="F2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572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Проверьте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hlink"/>
                </a:solidFill>
              </a:rPr>
              <a:t>Слитно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hlink"/>
                </a:solidFill>
              </a:rPr>
              <a:t>Полу</a:t>
            </a:r>
            <a:r>
              <a:rPr lang="ru-RU" sz="2400" smtClean="0">
                <a:solidFill>
                  <a:schemeClr val="folHlink"/>
                </a:solidFill>
              </a:rPr>
              <a:t>ф</a:t>
            </a:r>
            <a:r>
              <a:rPr lang="ru-RU" sz="2400" smtClean="0">
                <a:solidFill>
                  <a:schemeClr val="hlink"/>
                </a:solidFill>
              </a:rPr>
              <a:t>и</a:t>
            </a:r>
            <a:r>
              <a:rPr lang="ru-RU" sz="2400" smtClean="0">
                <a:solidFill>
                  <a:schemeClr val="folHlink"/>
                </a:solidFill>
              </a:rPr>
              <a:t>нал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folHlink"/>
                </a:solidFill>
              </a:rPr>
              <a:t>Пол</a:t>
            </a:r>
            <a:r>
              <a:rPr lang="ru-RU" sz="2400" smtClean="0">
                <a:solidFill>
                  <a:schemeClr val="hlink"/>
                </a:solidFill>
              </a:rPr>
              <a:t>т</a:t>
            </a:r>
            <a:r>
              <a:rPr lang="ru-RU" sz="2400" smtClean="0">
                <a:solidFill>
                  <a:schemeClr val="folHlink"/>
                </a:solidFill>
              </a:rPr>
              <a:t>айма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folHlink"/>
                </a:solidFill>
              </a:rPr>
              <a:t>пол</a:t>
            </a:r>
            <a:r>
              <a:rPr lang="ru-RU" sz="2400" smtClean="0">
                <a:solidFill>
                  <a:schemeClr val="hlink"/>
                </a:solidFill>
              </a:rPr>
              <a:t>ч</a:t>
            </a:r>
            <a:r>
              <a:rPr lang="ru-RU" sz="2400" smtClean="0">
                <a:solidFill>
                  <a:schemeClr val="folHlink"/>
                </a:solidFill>
              </a:rPr>
              <a:t>аса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hlink"/>
                </a:solidFill>
              </a:rPr>
              <a:t>Полу</a:t>
            </a:r>
            <a:r>
              <a:rPr lang="ru-RU" sz="2400" smtClean="0">
                <a:solidFill>
                  <a:schemeClr val="folHlink"/>
                </a:solidFill>
              </a:rPr>
              <a:t>защитники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hlink"/>
                </a:solidFill>
              </a:rPr>
              <a:t>Полу</a:t>
            </a:r>
            <a:r>
              <a:rPr lang="ru-RU" sz="2400" smtClean="0">
                <a:solidFill>
                  <a:schemeClr val="folHlink"/>
                </a:solidFill>
              </a:rPr>
              <a:t>метровое ра</a:t>
            </a:r>
            <a:r>
              <a:rPr lang="ru-RU" sz="2400" smtClean="0">
                <a:solidFill>
                  <a:schemeClr val="hlink"/>
                </a:solidFill>
              </a:rPr>
              <a:t>с</a:t>
            </a:r>
            <a:r>
              <a:rPr lang="ru-RU" sz="2400" smtClean="0">
                <a:solidFill>
                  <a:schemeClr val="folHlink"/>
                </a:solidFill>
              </a:rPr>
              <a:t>стояние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folHlink"/>
                </a:solidFill>
              </a:rPr>
              <a:t>Пол</a:t>
            </a:r>
            <a:r>
              <a:rPr lang="ru-RU" sz="2400" smtClean="0">
                <a:solidFill>
                  <a:schemeClr val="hlink"/>
                </a:solidFill>
              </a:rPr>
              <a:t>с</a:t>
            </a:r>
            <a:r>
              <a:rPr lang="ru-RU" sz="2400" smtClean="0">
                <a:solidFill>
                  <a:schemeClr val="folHlink"/>
                </a:solidFill>
              </a:rPr>
              <a:t>т</a:t>
            </a:r>
            <a:r>
              <a:rPr lang="ru-RU" sz="2400" smtClean="0">
                <a:solidFill>
                  <a:schemeClr val="hlink"/>
                </a:solidFill>
              </a:rPr>
              <a:t>а</a:t>
            </a:r>
            <a:r>
              <a:rPr lang="ru-RU" sz="2400" smtClean="0">
                <a:solidFill>
                  <a:schemeClr val="folHlink"/>
                </a:solidFill>
              </a:rPr>
              <a:t>диона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folHlink"/>
                </a:solidFill>
              </a:rPr>
              <a:t>Пол</a:t>
            </a:r>
            <a:r>
              <a:rPr lang="ru-RU" sz="2400" smtClean="0">
                <a:solidFill>
                  <a:schemeClr val="hlink"/>
                </a:solidFill>
              </a:rPr>
              <a:t>с</a:t>
            </a:r>
            <a:r>
              <a:rPr lang="ru-RU" sz="2400" smtClean="0">
                <a:solidFill>
                  <a:schemeClr val="folHlink"/>
                </a:solidFill>
              </a:rPr>
              <a:t>вета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folHlink"/>
                </a:solidFill>
              </a:rPr>
              <a:t>И</a:t>
            </a:r>
            <a:r>
              <a:rPr lang="ru-RU" sz="2400" smtClean="0">
                <a:solidFill>
                  <a:schemeClr val="hlink"/>
                </a:solidFill>
              </a:rPr>
              <a:t>с</a:t>
            </a:r>
            <a:r>
              <a:rPr lang="ru-RU" sz="2400" smtClean="0">
                <a:solidFill>
                  <a:schemeClr val="folHlink"/>
                </a:solidFill>
              </a:rPr>
              <a:t>п</a:t>
            </a:r>
            <a:r>
              <a:rPr lang="ru-RU" sz="2400" smtClean="0">
                <a:solidFill>
                  <a:schemeClr val="hlink"/>
                </a:solidFill>
              </a:rPr>
              <a:t>и</a:t>
            </a:r>
            <a:r>
              <a:rPr lang="ru-RU" sz="2400" smtClean="0">
                <a:solidFill>
                  <a:schemeClr val="folHlink"/>
                </a:solidFill>
              </a:rPr>
              <a:t>сал пол</a:t>
            </a:r>
            <a:r>
              <a:rPr lang="ru-RU" sz="2400" smtClean="0">
                <a:solidFill>
                  <a:schemeClr val="hlink"/>
                </a:solidFill>
              </a:rPr>
              <a:t>т</a:t>
            </a:r>
            <a:r>
              <a:rPr lang="ru-RU" sz="2400" smtClean="0">
                <a:solidFill>
                  <a:schemeClr val="folHlink"/>
                </a:solidFill>
              </a:rPr>
              <a:t>етрад</a:t>
            </a:r>
            <a:r>
              <a:rPr lang="ru-RU" sz="2400" smtClean="0">
                <a:solidFill>
                  <a:schemeClr val="hlink"/>
                </a:solidFill>
              </a:rPr>
              <a:t>и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chemeClr val="folHlink"/>
              </a:solidFill>
            </a:endParaRP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hlink"/>
                </a:solidFill>
              </a:rPr>
              <a:t>Через дефис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folHlink"/>
                </a:solidFill>
              </a:rPr>
              <a:t>Пол-</a:t>
            </a:r>
            <a:r>
              <a:rPr lang="ru-RU" sz="2400" smtClean="0">
                <a:solidFill>
                  <a:schemeClr val="hlink"/>
                </a:solidFill>
              </a:rPr>
              <a:t>Ч</a:t>
            </a:r>
            <a:r>
              <a:rPr lang="ru-RU" sz="2400" smtClean="0">
                <a:solidFill>
                  <a:schemeClr val="folHlink"/>
                </a:solidFill>
              </a:rPr>
              <a:t>елябинска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folHlink"/>
                </a:solidFill>
              </a:rPr>
              <a:t>Пол-</a:t>
            </a:r>
            <a:r>
              <a:rPr lang="ru-RU" sz="2400" smtClean="0">
                <a:solidFill>
                  <a:schemeClr val="hlink"/>
                </a:solidFill>
              </a:rPr>
              <a:t>а</a:t>
            </a:r>
            <a:r>
              <a:rPr lang="ru-RU" sz="2400" smtClean="0">
                <a:solidFill>
                  <a:schemeClr val="folHlink"/>
                </a:solidFill>
              </a:rPr>
              <a:t>втобуса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folHlink"/>
                </a:solidFill>
              </a:rPr>
              <a:t>Пол-</a:t>
            </a:r>
            <a:r>
              <a:rPr lang="ru-RU" sz="2400" smtClean="0">
                <a:solidFill>
                  <a:schemeClr val="hlink"/>
                </a:solidFill>
              </a:rPr>
              <a:t>и</a:t>
            </a:r>
            <a:r>
              <a:rPr lang="ru-RU" sz="2400" smtClean="0">
                <a:solidFill>
                  <a:schemeClr val="folHlink"/>
                </a:solidFill>
              </a:rPr>
              <a:t>гры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folHlink"/>
                </a:solidFill>
              </a:rPr>
              <a:t>Об</a:t>
            </a:r>
            <a:r>
              <a:rPr lang="ru-RU" sz="2400" smtClean="0">
                <a:solidFill>
                  <a:schemeClr val="hlink"/>
                </a:solidFill>
              </a:rPr>
              <a:t>ъ</a:t>
            </a:r>
            <a:r>
              <a:rPr lang="ru-RU" sz="2400" smtClean="0">
                <a:solidFill>
                  <a:schemeClr val="folHlink"/>
                </a:solidFill>
              </a:rPr>
              <a:t>ехал пол-</a:t>
            </a:r>
            <a:r>
              <a:rPr lang="ru-RU" sz="2400" smtClean="0">
                <a:solidFill>
                  <a:schemeClr val="hlink"/>
                </a:solidFill>
              </a:rPr>
              <a:t>о</a:t>
            </a:r>
            <a:r>
              <a:rPr lang="ru-RU" sz="2400" smtClean="0">
                <a:solidFill>
                  <a:schemeClr val="folHlink"/>
                </a:solidFill>
              </a:rPr>
              <a:t>бласти</a:t>
            </a:r>
          </a:p>
        </p:txBody>
      </p:sp>
      <p:pic>
        <p:nvPicPr>
          <p:cNvPr id="23557" name="Picture 6" descr="Scan20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19600"/>
            <a:ext cx="28924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6633"/>
                </a:solidFill>
              </a:rPr>
              <a:t>Домашнее задание:</a:t>
            </a:r>
            <a:r>
              <a:rPr lang="ru-RU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Составь словарный диктант для друга.</a:t>
            </a:r>
          </a:p>
          <a:p>
            <a:pPr eaLnBrk="1" hangingPunct="1"/>
            <a:r>
              <a:rPr lang="ru-RU" sz="3600" b="1" dirty="0" smtClean="0"/>
              <a:t>Придумать и записать 20 слов с корнем  пол- , полу-.</a:t>
            </a:r>
          </a:p>
          <a:p>
            <a:pPr eaLnBrk="1" hangingPunct="1"/>
            <a:r>
              <a:rPr lang="ru-RU" sz="3600" b="1" dirty="0" smtClean="0"/>
              <a:t>Выучить шуточное правило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3600" b="1" dirty="0" smtClean="0"/>
              <a:t>   (по желанию).</a:t>
            </a:r>
          </a:p>
        </p:txBody>
      </p:sp>
    </p:spTree>
    <p:extLst>
      <p:ext uri="{BB962C8B-B14F-4D97-AF65-F5344CB8AC3E}">
        <p14:creationId xmlns:p14="http://schemas.microsoft.com/office/powerpoint/2010/main" val="27364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920037" cy="266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7120"/>
              </a:avLst>
            </a:prstTxWarp>
          </a:bodyPr>
          <a:lstStyle/>
          <a:p>
            <a:pPr algn="ctr" eaLnBrk="0" hangingPunct="0"/>
            <a:r>
              <a:rPr lang="ru-RU" sz="3600" b="1" kern="1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4446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9003" y="115860"/>
            <a:ext cx="5795013" cy="1143000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7030A0"/>
                </a:solidFill>
              </a:rPr>
              <a:t>Как думаешь, что это?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Включи воображение</a:t>
            </a:r>
          </a:p>
        </p:txBody>
      </p:sp>
      <p:pic>
        <p:nvPicPr>
          <p:cNvPr id="4" name="Picture 2" descr="C:\Users\Елена\Desktop\Рисунок1.p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325916">
            <a:off x="734710" y="1638369"/>
            <a:ext cx="1116013" cy="2584450"/>
          </a:xfrm>
          <a:noFill/>
        </p:spPr>
      </p:pic>
      <p:pic>
        <p:nvPicPr>
          <p:cNvPr id="24" name="Picture 2" descr="C:\Users\Елена\Desktop\огурец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1459">
            <a:off x="5720290" y="730295"/>
            <a:ext cx="27289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2" descr="C:\Users\Елена\Desktop\мотоцик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70" y="973918"/>
            <a:ext cx="2286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Елена\Desktop\лимон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10579">
            <a:off x="454361" y="4433508"/>
            <a:ext cx="2840667" cy="1745473"/>
          </a:xfrm>
          <a:prstGeom prst="roundRect">
            <a:avLst/>
          </a:prstGeom>
          <a:noFill/>
          <a:effectLst/>
        </p:spPr>
      </p:pic>
      <p:pic>
        <p:nvPicPr>
          <p:cNvPr id="2" name="Picture 2" descr="C:\Users\Елена\Desktop\москв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4512" y="4038600"/>
            <a:ext cx="2100315" cy="13576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" name="Picture 2" descr="C:\Users\Елена\Desktop\сосны.jpg"/>
          <p:cNvPicPr>
            <a:picLocks noChangeAspect="1" noChangeArrowheads="1"/>
          </p:cNvPicPr>
          <p:nvPr/>
        </p:nvPicPr>
        <p:blipFill>
          <a:blip r:embed="rId7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4534105" y="2355974"/>
            <a:ext cx="2071822" cy="364333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0662" name="Picture 3" descr="C:\Users\Елена\Desktop\лист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584">
            <a:off x="6806654" y="2892409"/>
            <a:ext cx="2071688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Подумайте</a:t>
            </a:r>
            <a:r>
              <a:rPr lang="en-US" b="1" smtClean="0"/>
              <a:t>:</a:t>
            </a:r>
            <a:endParaRPr lang="ru-RU" b="1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Полпомидора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hlink"/>
                </a:solidFill>
              </a:rPr>
              <a:t>     или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Пол–помидора</a:t>
            </a:r>
            <a:r>
              <a:rPr lang="en-US" b="1" smtClean="0">
                <a:solidFill>
                  <a:schemeClr val="hlink"/>
                </a:solidFill>
              </a:rPr>
              <a:t>?</a:t>
            </a:r>
            <a:endParaRPr lang="ru-RU" b="1" smtClean="0">
              <a:solidFill>
                <a:schemeClr val="hlink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Полапельсина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hlink"/>
                </a:solidFill>
              </a:rPr>
              <a:t>      или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Пол-апельсина</a:t>
            </a:r>
            <a:r>
              <a:rPr lang="en-US" b="1" smtClean="0">
                <a:solidFill>
                  <a:schemeClr val="hlink"/>
                </a:solidFill>
              </a:rPr>
              <a:t>?</a:t>
            </a:r>
            <a:endParaRPr lang="ru-RU" b="1" smtClean="0">
              <a:solidFill>
                <a:schemeClr val="hlink"/>
              </a:solidFill>
            </a:endParaRPr>
          </a:p>
          <a:p>
            <a:pPr eaLnBrk="1" hangingPunct="1"/>
            <a:endParaRPr lang="ru-RU" b="1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4400" b="1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4400" smtClean="0"/>
          </a:p>
          <a:p>
            <a:pPr eaLnBrk="1" hangingPunct="1"/>
            <a:endParaRPr lang="ru-RU" smtClean="0"/>
          </a:p>
        </p:txBody>
      </p:sp>
      <p:pic>
        <p:nvPicPr>
          <p:cNvPr id="10244" name="Picture 8" descr="Save0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733800"/>
            <a:ext cx="2525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317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138" y="514350"/>
            <a:ext cx="4640262" cy="1100137"/>
          </a:xfrm>
        </p:spPr>
        <p:txBody>
          <a:bodyPr/>
          <a:lstStyle/>
          <a:p>
            <a:pPr eaLnBrk="1" hangingPunct="1"/>
            <a:r>
              <a:rPr lang="ru-RU" b="1" dirty="0" smtClean="0"/>
              <a:t>Тема урока?</a:t>
            </a:r>
          </a:p>
        </p:txBody>
      </p:sp>
      <p:pic>
        <p:nvPicPr>
          <p:cNvPr id="10244" name="Picture 8" descr="Save0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733800"/>
            <a:ext cx="2525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317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2286000"/>
            <a:ext cx="77724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Arial Black"/>
              </a:rPr>
              <a:t>Правописание слов  с пол-, полу</a:t>
            </a:r>
          </a:p>
        </p:txBody>
      </p:sp>
    </p:spTree>
    <p:extLst>
      <p:ext uri="{BB962C8B-B14F-4D97-AF65-F5344CB8AC3E}">
        <p14:creationId xmlns:p14="http://schemas.microsoft.com/office/powerpoint/2010/main" val="289882670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92150"/>
            <a:ext cx="7931150" cy="57610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4000" b="1" dirty="0" smtClean="0">
                <a:solidFill>
                  <a:srgbClr val="996633"/>
                </a:solidFill>
              </a:rPr>
              <a:t>Что узнаем: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4000" b="1" dirty="0" smtClean="0"/>
              <a:t>как пишутся сложные слова с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4000" b="1" dirty="0" smtClean="0"/>
              <a:t>корнем </a:t>
            </a:r>
            <a:r>
              <a:rPr lang="ru-RU" sz="4000" b="1" dirty="0" smtClean="0">
                <a:solidFill>
                  <a:srgbClr val="996633"/>
                </a:solidFill>
              </a:rPr>
              <a:t>ПОЛ.</a:t>
            </a:r>
            <a:endParaRPr lang="ru-RU" sz="4000" b="1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sz="4000" b="1" dirty="0" smtClean="0">
              <a:solidFill>
                <a:srgbClr val="996633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4000" b="1" dirty="0" smtClean="0">
                <a:solidFill>
                  <a:srgbClr val="996633"/>
                </a:solidFill>
              </a:rPr>
              <a:t>Чему научимся: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4000" b="1" dirty="0" smtClean="0"/>
              <a:t>правильно писать сложные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4000" b="1" dirty="0" smtClean="0"/>
              <a:t>слова с корнем </a:t>
            </a:r>
            <a:r>
              <a:rPr lang="ru-RU" sz="4000" b="1" dirty="0" smtClean="0">
                <a:solidFill>
                  <a:srgbClr val="996633"/>
                </a:solidFill>
              </a:rPr>
              <a:t>ПОЛ.</a:t>
            </a:r>
            <a:endParaRPr lang="ru-RU" sz="4000" b="1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175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81000"/>
            <a:ext cx="7931150" cy="59436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4000" b="1" dirty="0" smtClean="0">
                <a:solidFill>
                  <a:srgbClr val="996633"/>
                </a:solidFill>
              </a:rPr>
              <a:t>Работаем с учебником.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sz="4000" b="1" dirty="0" smtClean="0">
              <a:solidFill>
                <a:srgbClr val="996633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Самостоятельно добываем знания: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sz="4000" b="1" dirty="0">
                <a:solidFill>
                  <a:srgbClr val="FF0000"/>
                </a:solidFill>
              </a:rPr>
              <a:t>	</a:t>
            </a:r>
            <a:r>
              <a:rPr lang="ru-RU" sz="4000" b="1" dirty="0" smtClean="0">
                <a:solidFill>
                  <a:srgbClr val="FF0000"/>
                </a:solidFill>
              </a:rPr>
              <a:t>параграф № 23, стр. 78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Работаем в паре. Можно задать вопрос соседу, объяснить.</a:t>
            </a:r>
          </a:p>
        </p:txBody>
      </p:sp>
    </p:spTree>
    <p:extLst>
      <p:ext uri="{BB962C8B-B14F-4D97-AF65-F5344CB8AC3E}">
        <p14:creationId xmlns:p14="http://schemas.microsoft.com/office/powerpoint/2010/main" val="12070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6633"/>
                </a:solidFill>
              </a:rPr>
              <a:t>Понаблюдаем: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706" y="1905000"/>
            <a:ext cx="8459787" cy="3962400"/>
          </a:xfrm>
        </p:spPr>
        <p:txBody>
          <a:bodyPr/>
          <a:lstStyle/>
          <a:p>
            <a:pPr eaLnBrk="1" hangingPunct="1"/>
            <a:r>
              <a:rPr lang="ru-RU" dirty="0" smtClean="0"/>
              <a:t>пол - Европы   пол – листа        пол - апельсина</a:t>
            </a:r>
          </a:p>
          <a:p>
            <a:pPr eaLnBrk="1" hangingPunct="1"/>
            <a:r>
              <a:rPr lang="ru-RU" dirty="0" smtClean="0"/>
              <a:t>пол - Москвы   пол – лимона     пол - яблока</a:t>
            </a:r>
          </a:p>
          <a:p>
            <a:pPr eaLnBrk="1" hangingPunct="1"/>
            <a:r>
              <a:rPr lang="ru-RU" dirty="0" smtClean="0"/>
              <a:t>пол - Байкала  пол – луковицы  пол – окна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dirty="0" smtClean="0"/>
              <a:t> </a:t>
            </a:r>
          </a:p>
          <a:p>
            <a:pPr eaLnBrk="1" hangingPunct="1"/>
            <a:r>
              <a:rPr lang="ru-RU" dirty="0" smtClean="0"/>
              <a:t>        полдоски                    полумесяц</a:t>
            </a:r>
          </a:p>
          <a:p>
            <a:pPr eaLnBrk="1" hangingPunct="1"/>
            <a:r>
              <a:rPr lang="ru-RU" dirty="0" smtClean="0"/>
              <a:t>        полпарты                   полузащитник</a:t>
            </a:r>
          </a:p>
          <a:p>
            <a:pPr eaLnBrk="1" hangingPunct="1"/>
            <a:r>
              <a:rPr lang="ru-RU" dirty="0" smtClean="0"/>
              <a:t>        полстены                   полутьма</a:t>
            </a:r>
          </a:p>
        </p:txBody>
      </p:sp>
    </p:spTree>
    <p:extLst>
      <p:ext uri="{BB962C8B-B14F-4D97-AF65-F5344CB8AC3E}">
        <p14:creationId xmlns:p14="http://schemas.microsoft.com/office/powerpoint/2010/main" val="8883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Проанализируйте и сделайте вывод</a:t>
            </a:r>
          </a:p>
        </p:txBody>
      </p:sp>
      <p:pic>
        <p:nvPicPr>
          <p:cNvPr id="11267" name="Picture 4" descr="Save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9763"/>
            <a:ext cx="4800600" cy="4351337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1136</TotalTime>
  <Words>598</Words>
  <Application>Microsoft Office PowerPoint</Application>
  <PresentationFormat>Экран (4:3)</PresentationFormat>
  <Paragraphs>164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26</vt:i4>
      </vt:variant>
    </vt:vector>
  </HeadingPairs>
  <TitlesOfParts>
    <vt:vector size="49" baseType="lpstr">
      <vt:lpstr>Arial</vt:lpstr>
      <vt:lpstr>Arial Black</vt:lpstr>
      <vt:lpstr>BrowalliaUPC</vt:lpstr>
      <vt:lpstr>Calibri</vt:lpstr>
      <vt:lpstr>Haettenschweiler</vt:lpstr>
      <vt:lpstr>Impact</vt:lpstr>
      <vt:lpstr>Monotype Corsiva</vt:lpstr>
      <vt:lpstr>Rod</vt:lpstr>
      <vt:lpstr>Segoe Print</vt:lpstr>
      <vt:lpstr>Segoe Script</vt:lpstr>
      <vt:lpstr>Tahoma</vt:lpstr>
      <vt:lpstr>Times New Roman</vt:lpstr>
      <vt:lpstr>Wingdings</vt:lpstr>
      <vt:lpstr>Палитра</vt:lpstr>
      <vt:lpstr>Студия</vt:lpstr>
      <vt:lpstr>Слои</vt:lpstr>
      <vt:lpstr>1_Слои</vt:lpstr>
      <vt:lpstr>2_Слои</vt:lpstr>
      <vt:lpstr>3_Слои</vt:lpstr>
      <vt:lpstr>4_Слои</vt:lpstr>
      <vt:lpstr>5_Слои</vt:lpstr>
      <vt:lpstr>6_Слои</vt:lpstr>
      <vt:lpstr>7_Слои</vt:lpstr>
      <vt:lpstr>Добрый день</vt:lpstr>
      <vt:lpstr>Исключи 4-е лишнее, объясни.</vt:lpstr>
      <vt:lpstr>Как думаешь, что это?  Включи воображение</vt:lpstr>
      <vt:lpstr>Подумайте:</vt:lpstr>
      <vt:lpstr>Тема урока?</vt:lpstr>
      <vt:lpstr>Презентация PowerPoint</vt:lpstr>
      <vt:lpstr>Презентация PowerPoint</vt:lpstr>
      <vt:lpstr>Понаблюдаем:</vt:lpstr>
      <vt:lpstr>Проанализируйте и сделайте вывод</vt:lpstr>
      <vt:lpstr>Узелки на память</vt:lpstr>
      <vt:lpstr>Дефис перед гласной и перед заглавной буквой </vt:lpstr>
      <vt:lpstr>Слитно перед остальными согласными и в словах с полу-</vt:lpstr>
      <vt:lpstr>Сформулируйте правило.</vt:lpstr>
      <vt:lpstr>Опорная схема. (Запиши в тетрадь)</vt:lpstr>
      <vt:lpstr>Рифмовка (повтори, запомни) </vt:lpstr>
      <vt:lpstr>Презентация PowerPoint</vt:lpstr>
      <vt:lpstr>Прочитайте и объясните правописание выделенных слов</vt:lpstr>
      <vt:lpstr>Справка.</vt:lpstr>
      <vt:lpstr>Презентация PowerPoint</vt:lpstr>
      <vt:lpstr>Отгадайте слово по его значению, запишите, проверьте по эталону</vt:lpstr>
      <vt:lpstr>Правильные ответы </vt:lpstr>
      <vt:lpstr>Запомни!</vt:lpstr>
      <vt:lpstr>Распределите в два столбика, проверь по эталону</vt:lpstr>
      <vt:lpstr>Проверьте</vt:lpstr>
      <vt:lpstr>Домашнее задание: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Надюша</dc:creator>
  <cp:lastModifiedBy>User</cp:lastModifiedBy>
  <cp:revision>198</cp:revision>
  <cp:lastPrinted>1601-01-01T00:00:00Z</cp:lastPrinted>
  <dcterms:created xsi:type="dcterms:W3CDTF">1601-01-01T00:00:00Z</dcterms:created>
  <dcterms:modified xsi:type="dcterms:W3CDTF">2015-11-03T14:01:43Z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