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62" r:id="rId13"/>
    <p:sldId id="260" r:id="rId14"/>
    <p:sldId id="261" r:id="rId15"/>
    <p:sldId id="259" r:id="rId16"/>
    <p:sldId id="272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2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06/04/20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06/04/20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06/04/20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06/04/20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06/04/20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06/04/20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06/04/20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06/04/20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06/04/20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06/04/20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06/04/20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06/04/20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6695" y="2177154"/>
            <a:ext cx="7543800" cy="2593975"/>
          </a:xfrm>
        </p:spPr>
        <p:txBody>
          <a:bodyPr/>
          <a:lstStyle/>
          <a:p>
            <a:pPr algn="ctr"/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3600" dirty="0" smtClean="0"/>
              <a:t>SARS COV 2: </a:t>
            </a:r>
            <a:br>
              <a:rPr lang="it-IT" sz="3600" dirty="0" smtClean="0"/>
            </a:br>
            <a:r>
              <a:rPr lang="it-IT" sz="3600" dirty="0" smtClean="0"/>
              <a:t>IMMUNOGLOBULINE ED EPARINE A BASSO PESO MOLECOLARE (LMWH)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773140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1400" b="1" dirty="0" smtClean="0">
                <a:solidFill>
                  <a:srgbClr val="000090"/>
                </a:solidFill>
              </a:rPr>
              <a:t/>
            </a:r>
            <a:br>
              <a:rPr lang="it-IT" sz="1400" b="1" dirty="0" smtClean="0">
                <a:solidFill>
                  <a:srgbClr val="000090"/>
                </a:solidFill>
              </a:rPr>
            </a:br>
            <a:r>
              <a:rPr lang="it-IT" sz="1400" b="1" dirty="0" err="1" smtClean="0">
                <a:solidFill>
                  <a:srgbClr val="000090"/>
                </a:solidFill>
              </a:rPr>
              <a:t>Hypothesis</a:t>
            </a:r>
            <a:r>
              <a:rPr lang="it-IT" sz="1400" b="1" dirty="0" smtClean="0">
                <a:solidFill>
                  <a:srgbClr val="000090"/>
                </a:solidFill>
              </a:rPr>
              <a:t> </a:t>
            </a:r>
            <a:r>
              <a:rPr lang="it-IT" sz="1400" b="1" dirty="0">
                <a:solidFill>
                  <a:srgbClr val="000090"/>
                </a:solidFill>
              </a:rPr>
              <a:t>for </a:t>
            </a:r>
            <a:r>
              <a:rPr lang="it-IT" sz="1400" b="1" dirty="0" err="1">
                <a:solidFill>
                  <a:srgbClr val="000090"/>
                </a:solidFill>
              </a:rPr>
              <a:t>potential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pathogenesis</a:t>
            </a:r>
            <a:r>
              <a:rPr lang="it-IT" sz="1400" b="1" dirty="0">
                <a:solidFill>
                  <a:srgbClr val="000090"/>
                </a:solidFill>
              </a:rPr>
              <a:t> of SARS-CoV-2 </a:t>
            </a:r>
            <a:r>
              <a:rPr lang="it-IT" sz="1400" b="1" dirty="0" err="1">
                <a:solidFill>
                  <a:srgbClr val="000090"/>
                </a:solidFill>
              </a:rPr>
              <a:t>infection</a:t>
            </a:r>
            <a:r>
              <a:rPr lang="it-IT" sz="1400" b="1" dirty="0">
                <a:solidFill>
                  <a:srgbClr val="000090"/>
                </a:solidFill>
              </a:rPr>
              <a:t>–a </a:t>
            </a:r>
            <a:r>
              <a:rPr lang="it-IT" sz="1400" b="1" dirty="0" err="1">
                <a:solidFill>
                  <a:srgbClr val="000090"/>
                </a:solidFill>
              </a:rPr>
              <a:t>review</a:t>
            </a:r>
            <a:r>
              <a:rPr lang="it-IT" sz="1400" b="1" dirty="0">
                <a:solidFill>
                  <a:srgbClr val="000090"/>
                </a:solidFill>
              </a:rPr>
              <a:t> of immune </a:t>
            </a:r>
            <a:r>
              <a:rPr lang="it-IT" sz="1400" b="1" dirty="0" err="1">
                <a:solidFill>
                  <a:srgbClr val="000090"/>
                </a:solidFill>
              </a:rPr>
              <a:t>changes</a:t>
            </a:r>
            <a:r>
              <a:rPr lang="it-IT" sz="1400" b="1" dirty="0">
                <a:solidFill>
                  <a:srgbClr val="000090"/>
                </a:solidFill>
              </a:rPr>
              <a:t> in </a:t>
            </a:r>
            <a:r>
              <a:rPr lang="it-IT" sz="1400" b="1" dirty="0" err="1">
                <a:solidFill>
                  <a:srgbClr val="000090"/>
                </a:solidFill>
              </a:rPr>
              <a:t>patients</a:t>
            </a:r>
            <a:r>
              <a:rPr lang="it-IT" sz="1400" b="1" dirty="0">
                <a:solidFill>
                  <a:srgbClr val="000090"/>
                </a:solidFill>
              </a:rPr>
              <a:t> with </a:t>
            </a:r>
            <a:r>
              <a:rPr lang="it-IT" sz="1400" b="1" dirty="0" err="1">
                <a:solidFill>
                  <a:srgbClr val="000090"/>
                </a:solidFill>
              </a:rPr>
              <a:t>viral</a:t>
            </a:r>
            <a:r>
              <a:rPr lang="it-IT" sz="1400" b="1" dirty="0">
                <a:solidFill>
                  <a:srgbClr val="000090"/>
                </a:solidFill>
              </a:rPr>
              <a:t> pneumonia</a:t>
            </a:r>
            <a:br>
              <a:rPr lang="it-IT" sz="1400" b="1" dirty="0">
                <a:solidFill>
                  <a:srgbClr val="000090"/>
                </a:solidFill>
              </a:rPr>
            </a:br>
            <a:r>
              <a:rPr lang="it-IT" sz="1400" b="1" dirty="0">
                <a:solidFill>
                  <a:srgbClr val="000090"/>
                </a:solidFill>
              </a:rPr>
              <a:t>Ling Lina, </a:t>
            </a:r>
            <a:r>
              <a:rPr lang="it-IT" sz="1400" b="1" dirty="0" err="1">
                <a:solidFill>
                  <a:srgbClr val="000090"/>
                </a:solidFill>
              </a:rPr>
              <a:t>Lianfeng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Lua</a:t>
            </a:r>
            <a:r>
              <a:rPr lang="it-IT" sz="1400" b="1" dirty="0">
                <a:solidFill>
                  <a:srgbClr val="000090"/>
                </a:solidFill>
              </a:rPr>
              <a:t>, </a:t>
            </a:r>
            <a:r>
              <a:rPr lang="it-IT" sz="1400" b="1" dirty="0" err="1">
                <a:solidFill>
                  <a:srgbClr val="000090"/>
                </a:solidFill>
              </a:rPr>
              <a:t>Wei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Caoa</a:t>
            </a:r>
            <a:r>
              <a:rPr lang="it-IT" sz="1400" b="1" dirty="0">
                <a:solidFill>
                  <a:srgbClr val="000090"/>
                </a:solidFill>
              </a:rPr>
              <a:t> and </a:t>
            </a:r>
            <a:r>
              <a:rPr lang="it-IT" sz="1400" b="1" dirty="0" err="1">
                <a:solidFill>
                  <a:srgbClr val="000090"/>
                </a:solidFill>
              </a:rPr>
              <a:t>Taisheng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Lia,b,c,</a:t>
            </a:r>
            <a:r>
              <a:rPr lang="it-IT" sz="1400" b="1" dirty="0" err="1" smtClean="0">
                <a:solidFill>
                  <a:srgbClr val="000090"/>
                </a:solidFill>
              </a:rPr>
              <a:t>d</a:t>
            </a:r>
            <a:r>
              <a:rPr lang="it-IT" sz="1400" b="1" dirty="0">
                <a:solidFill>
                  <a:srgbClr val="000090"/>
                </a:solidFill>
              </a:rPr>
              <a:t> </a:t>
            </a:r>
            <a:br>
              <a:rPr lang="it-IT" sz="1400" b="1" dirty="0">
                <a:solidFill>
                  <a:srgbClr val="000090"/>
                </a:solidFill>
              </a:rPr>
            </a:br>
            <a:r>
              <a:rPr lang="it-IT" sz="1400" b="1" dirty="0" err="1">
                <a:solidFill>
                  <a:srgbClr val="000090"/>
                </a:solidFill>
              </a:rPr>
              <a:t>Emerging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Microbes</a:t>
            </a:r>
            <a:r>
              <a:rPr lang="it-IT" sz="1400" b="1" dirty="0">
                <a:solidFill>
                  <a:srgbClr val="000090"/>
                </a:solidFill>
              </a:rPr>
              <a:t> &amp; </a:t>
            </a:r>
            <a:r>
              <a:rPr lang="it-IT" sz="1400" b="1" dirty="0" err="1" smtClean="0">
                <a:solidFill>
                  <a:srgbClr val="000090"/>
                </a:solidFill>
              </a:rPr>
              <a:t>Infections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smtClean="0">
                <a:solidFill>
                  <a:srgbClr val="000090"/>
                </a:solidFill>
              </a:rPr>
              <a:t> </a:t>
            </a:r>
            <a:r>
              <a:rPr lang="it-IT" sz="1400" b="1" dirty="0">
                <a:solidFill>
                  <a:srgbClr val="000090"/>
                </a:solidFill>
              </a:rPr>
              <a:t>2020, VOL. 9 </a:t>
            </a:r>
            <a:br>
              <a:rPr lang="it-IT" sz="1400" b="1" dirty="0">
                <a:solidFill>
                  <a:srgbClr val="000090"/>
                </a:solidFill>
              </a:rPr>
            </a:br>
            <a:endParaRPr lang="it-IT" sz="1400" b="1" dirty="0">
              <a:solidFill>
                <a:srgbClr val="00009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it-IT" sz="2800" b="1" u="sng" dirty="0">
                <a:solidFill>
                  <a:srgbClr val="000090"/>
                </a:solidFill>
              </a:rPr>
              <a:t>In tutti i pazienti, la somministrazione di Ig  EV richiede: 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it-IT" sz="2800" dirty="0" smtClean="0">
                <a:solidFill>
                  <a:srgbClr val="000090"/>
                </a:solidFill>
              </a:rPr>
              <a:t>un’idratazione </a:t>
            </a:r>
            <a:r>
              <a:rPr lang="it-IT" sz="2800" dirty="0">
                <a:solidFill>
                  <a:srgbClr val="000090"/>
                </a:solidFill>
              </a:rPr>
              <a:t>adeguata prima di iniziare l'infusione di </a:t>
            </a:r>
            <a:r>
              <a:rPr lang="it-IT" sz="2800" dirty="0" smtClean="0">
                <a:solidFill>
                  <a:srgbClr val="000090"/>
                </a:solidFill>
              </a:rPr>
              <a:t>Ig via EV</a:t>
            </a:r>
            <a:endParaRPr lang="it-IT" sz="2800" dirty="0">
              <a:solidFill>
                <a:srgbClr val="000090"/>
              </a:solidFill>
            </a:endParaRPr>
          </a:p>
          <a:p>
            <a:pPr marL="628650" indent="-514350" algn="just">
              <a:buFont typeface="+mj-lt"/>
              <a:buAutoNum type="arabicPeriod"/>
            </a:pPr>
            <a:r>
              <a:rPr lang="it-IT" sz="2800" dirty="0" smtClean="0">
                <a:solidFill>
                  <a:srgbClr val="000090"/>
                </a:solidFill>
              </a:rPr>
              <a:t> </a:t>
            </a:r>
            <a:r>
              <a:rPr lang="it-IT" sz="2800" dirty="0">
                <a:solidFill>
                  <a:srgbClr val="000090"/>
                </a:solidFill>
              </a:rPr>
              <a:t>il monitoraggio della diuresi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it-IT" sz="2800" dirty="0">
                <a:solidFill>
                  <a:srgbClr val="000090"/>
                </a:solidFill>
              </a:rPr>
              <a:t>il monitoraggio dei livelli sierici di creatinina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it-IT" sz="2800" dirty="0">
                <a:solidFill>
                  <a:srgbClr val="000090"/>
                </a:solidFill>
              </a:rPr>
              <a:t>evitare l’uso concomitante di diuretici dell’ansa (</a:t>
            </a:r>
            <a:r>
              <a:rPr lang="it-IT" sz="2800" dirty="0" err="1">
                <a:solidFill>
                  <a:srgbClr val="000090"/>
                </a:solidFill>
              </a:rPr>
              <a:t>furosemide</a:t>
            </a:r>
            <a:r>
              <a:rPr lang="it-IT" sz="2800" dirty="0">
                <a:solidFill>
                  <a:srgbClr val="000090"/>
                </a:solidFill>
              </a:rPr>
              <a:t>, </a:t>
            </a:r>
            <a:r>
              <a:rPr lang="it-IT" sz="2800" dirty="0" err="1">
                <a:solidFill>
                  <a:srgbClr val="000090"/>
                </a:solidFill>
              </a:rPr>
              <a:t>ac</a:t>
            </a:r>
            <a:r>
              <a:rPr lang="it-IT" sz="2800" dirty="0">
                <a:solidFill>
                  <a:srgbClr val="000090"/>
                </a:solidFill>
              </a:rPr>
              <a:t>. </a:t>
            </a:r>
            <a:r>
              <a:rPr lang="it-IT" sz="2800" dirty="0" err="1">
                <a:solidFill>
                  <a:srgbClr val="000090"/>
                </a:solidFill>
              </a:rPr>
              <a:t>etacrinico</a:t>
            </a:r>
            <a:r>
              <a:rPr lang="it-IT" sz="2800" dirty="0">
                <a:solidFill>
                  <a:srgbClr val="000090"/>
                </a:solidFill>
              </a:rPr>
              <a:t>) </a:t>
            </a:r>
            <a:endParaRPr lang="it-IT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8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1400" b="1" dirty="0" smtClean="0">
                <a:solidFill>
                  <a:srgbClr val="000090"/>
                </a:solidFill>
              </a:rPr>
              <a:t/>
            </a:r>
            <a:br>
              <a:rPr lang="it-IT" sz="1400" b="1" dirty="0" smtClean="0">
                <a:solidFill>
                  <a:srgbClr val="000090"/>
                </a:solidFill>
              </a:rPr>
            </a:br>
            <a:r>
              <a:rPr lang="it-IT" sz="1400" b="1" dirty="0" err="1" smtClean="0">
                <a:solidFill>
                  <a:srgbClr val="000090"/>
                </a:solidFill>
              </a:rPr>
              <a:t>Hypothesis</a:t>
            </a:r>
            <a:r>
              <a:rPr lang="it-IT" sz="1400" b="1" dirty="0" smtClean="0">
                <a:solidFill>
                  <a:srgbClr val="000090"/>
                </a:solidFill>
              </a:rPr>
              <a:t> </a:t>
            </a:r>
            <a:r>
              <a:rPr lang="it-IT" sz="1400" b="1" dirty="0">
                <a:solidFill>
                  <a:srgbClr val="000090"/>
                </a:solidFill>
              </a:rPr>
              <a:t>for </a:t>
            </a:r>
            <a:r>
              <a:rPr lang="it-IT" sz="1400" b="1" dirty="0" err="1">
                <a:solidFill>
                  <a:srgbClr val="000090"/>
                </a:solidFill>
              </a:rPr>
              <a:t>potential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pathogenesis</a:t>
            </a:r>
            <a:r>
              <a:rPr lang="it-IT" sz="1400" b="1" dirty="0">
                <a:solidFill>
                  <a:srgbClr val="000090"/>
                </a:solidFill>
              </a:rPr>
              <a:t> of SARS-CoV-2 </a:t>
            </a:r>
            <a:r>
              <a:rPr lang="it-IT" sz="1400" b="1" dirty="0" err="1">
                <a:solidFill>
                  <a:srgbClr val="000090"/>
                </a:solidFill>
              </a:rPr>
              <a:t>infection</a:t>
            </a:r>
            <a:r>
              <a:rPr lang="it-IT" sz="1400" b="1" dirty="0">
                <a:solidFill>
                  <a:srgbClr val="000090"/>
                </a:solidFill>
              </a:rPr>
              <a:t>–a </a:t>
            </a:r>
            <a:r>
              <a:rPr lang="it-IT" sz="1400" b="1" dirty="0" err="1">
                <a:solidFill>
                  <a:srgbClr val="000090"/>
                </a:solidFill>
              </a:rPr>
              <a:t>review</a:t>
            </a:r>
            <a:r>
              <a:rPr lang="it-IT" sz="1400" b="1" dirty="0">
                <a:solidFill>
                  <a:srgbClr val="000090"/>
                </a:solidFill>
              </a:rPr>
              <a:t> of immune </a:t>
            </a:r>
            <a:r>
              <a:rPr lang="it-IT" sz="1400" b="1" dirty="0" err="1">
                <a:solidFill>
                  <a:srgbClr val="000090"/>
                </a:solidFill>
              </a:rPr>
              <a:t>changes</a:t>
            </a:r>
            <a:r>
              <a:rPr lang="it-IT" sz="1400" b="1" dirty="0">
                <a:solidFill>
                  <a:srgbClr val="000090"/>
                </a:solidFill>
              </a:rPr>
              <a:t> in </a:t>
            </a:r>
            <a:r>
              <a:rPr lang="it-IT" sz="1400" b="1" dirty="0" err="1">
                <a:solidFill>
                  <a:srgbClr val="000090"/>
                </a:solidFill>
              </a:rPr>
              <a:t>patients</a:t>
            </a:r>
            <a:r>
              <a:rPr lang="it-IT" sz="1400" b="1" dirty="0">
                <a:solidFill>
                  <a:srgbClr val="000090"/>
                </a:solidFill>
              </a:rPr>
              <a:t> with </a:t>
            </a:r>
            <a:r>
              <a:rPr lang="it-IT" sz="1400" b="1" dirty="0" err="1">
                <a:solidFill>
                  <a:srgbClr val="000090"/>
                </a:solidFill>
              </a:rPr>
              <a:t>viral</a:t>
            </a:r>
            <a:r>
              <a:rPr lang="it-IT" sz="1400" b="1" dirty="0">
                <a:solidFill>
                  <a:srgbClr val="000090"/>
                </a:solidFill>
              </a:rPr>
              <a:t> pneumonia</a:t>
            </a:r>
            <a:br>
              <a:rPr lang="it-IT" sz="1400" b="1" dirty="0">
                <a:solidFill>
                  <a:srgbClr val="000090"/>
                </a:solidFill>
              </a:rPr>
            </a:br>
            <a:r>
              <a:rPr lang="it-IT" sz="1400" b="1" dirty="0">
                <a:solidFill>
                  <a:srgbClr val="000090"/>
                </a:solidFill>
              </a:rPr>
              <a:t>Ling Lina, </a:t>
            </a:r>
            <a:r>
              <a:rPr lang="it-IT" sz="1400" b="1" dirty="0" err="1">
                <a:solidFill>
                  <a:srgbClr val="000090"/>
                </a:solidFill>
              </a:rPr>
              <a:t>Lianfeng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Lua</a:t>
            </a:r>
            <a:r>
              <a:rPr lang="it-IT" sz="1400" b="1" dirty="0">
                <a:solidFill>
                  <a:srgbClr val="000090"/>
                </a:solidFill>
              </a:rPr>
              <a:t>, </a:t>
            </a:r>
            <a:r>
              <a:rPr lang="it-IT" sz="1400" b="1" dirty="0" err="1">
                <a:solidFill>
                  <a:srgbClr val="000090"/>
                </a:solidFill>
              </a:rPr>
              <a:t>Wei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Caoa</a:t>
            </a:r>
            <a:r>
              <a:rPr lang="it-IT" sz="1400" b="1" dirty="0">
                <a:solidFill>
                  <a:srgbClr val="000090"/>
                </a:solidFill>
              </a:rPr>
              <a:t> and </a:t>
            </a:r>
            <a:r>
              <a:rPr lang="it-IT" sz="1400" b="1" dirty="0" err="1">
                <a:solidFill>
                  <a:srgbClr val="000090"/>
                </a:solidFill>
              </a:rPr>
              <a:t>Taisheng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Lia,b,c,</a:t>
            </a:r>
            <a:r>
              <a:rPr lang="it-IT" sz="1400" b="1" dirty="0" err="1" smtClean="0">
                <a:solidFill>
                  <a:srgbClr val="000090"/>
                </a:solidFill>
              </a:rPr>
              <a:t>d</a:t>
            </a:r>
            <a:r>
              <a:rPr lang="it-IT" sz="1400" b="1" dirty="0">
                <a:solidFill>
                  <a:srgbClr val="000090"/>
                </a:solidFill>
              </a:rPr>
              <a:t> </a:t>
            </a:r>
            <a:br>
              <a:rPr lang="it-IT" sz="1400" b="1" dirty="0">
                <a:solidFill>
                  <a:srgbClr val="000090"/>
                </a:solidFill>
              </a:rPr>
            </a:br>
            <a:r>
              <a:rPr lang="it-IT" sz="1400" b="1" dirty="0" err="1">
                <a:solidFill>
                  <a:srgbClr val="000090"/>
                </a:solidFill>
              </a:rPr>
              <a:t>Emerging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Microbes</a:t>
            </a:r>
            <a:r>
              <a:rPr lang="it-IT" sz="1400" b="1" dirty="0">
                <a:solidFill>
                  <a:srgbClr val="000090"/>
                </a:solidFill>
              </a:rPr>
              <a:t> &amp; </a:t>
            </a:r>
            <a:r>
              <a:rPr lang="it-IT" sz="1400" b="1" dirty="0" err="1" smtClean="0">
                <a:solidFill>
                  <a:srgbClr val="000090"/>
                </a:solidFill>
              </a:rPr>
              <a:t>Infections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smtClean="0">
                <a:solidFill>
                  <a:srgbClr val="000090"/>
                </a:solidFill>
              </a:rPr>
              <a:t> </a:t>
            </a:r>
            <a:r>
              <a:rPr lang="it-IT" sz="1400" b="1" dirty="0">
                <a:solidFill>
                  <a:srgbClr val="000090"/>
                </a:solidFill>
              </a:rPr>
              <a:t>2020, VOL. 9 </a:t>
            </a:r>
            <a:br>
              <a:rPr lang="it-IT" sz="1400" b="1" dirty="0">
                <a:solidFill>
                  <a:srgbClr val="000090"/>
                </a:solidFill>
              </a:rPr>
            </a:br>
            <a:endParaRPr lang="it-IT" sz="1400" b="1" dirty="0">
              <a:solidFill>
                <a:srgbClr val="00009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14300" indent="0" algn="just">
              <a:buNone/>
            </a:pPr>
            <a:r>
              <a:rPr lang="it-IT" sz="2800" b="1" u="sng" dirty="0" smtClean="0">
                <a:solidFill>
                  <a:srgbClr val="000090"/>
                </a:solidFill>
              </a:rPr>
              <a:t>COMPLICANZE DELLA TERAPIA IMMUNOGLOBULINICA</a:t>
            </a:r>
            <a:endParaRPr lang="it-IT" sz="2800" dirty="0">
              <a:solidFill>
                <a:srgbClr val="000090"/>
              </a:solidFill>
            </a:endParaRPr>
          </a:p>
          <a:p>
            <a:pPr algn="just"/>
            <a:r>
              <a:rPr lang="it-IT" sz="2800" u="sng" dirty="0">
                <a:solidFill>
                  <a:srgbClr val="FF0000"/>
                </a:solidFill>
              </a:rPr>
              <a:t>Anemia Emolitica (Comune)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>
                <a:solidFill>
                  <a:srgbClr val="000090"/>
                </a:solidFill>
                <a:sym typeface="Wingdings"/>
              </a:rPr>
              <a:t></a:t>
            </a:r>
            <a:r>
              <a:rPr lang="it-IT" sz="2800" dirty="0">
                <a:solidFill>
                  <a:srgbClr val="000090"/>
                </a:solidFill>
              </a:rPr>
              <a:t> I prodotti contenenti </a:t>
            </a:r>
            <a:r>
              <a:rPr lang="it-IT" sz="2800" dirty="0" err="1">
                <a:solidFill>
                  <a:srgbClr val="000090"/>
                </a:solidFill>
              </a:rPr>
              <a:t>IVIg</a:t>
            </a:r>
            <a:r>
              <a:rPr lang="it-IT" sz="2800" dirty="0">
                <a:solidFill>
                  <a:srgbClr val="000090"/>
                </a:solidFill>
              </a:rPr>
              <a:t> possono contenere anticorpi al gruppo sanguigno che possono agire come emolisine e indurre un rivestimento in vivo dei globuli rossi con immunoglobulina, causando una reazione </a:t>
            </a:r>
            <a:r>
              <a:rPr lang="it-IT" sz="2800" dirty="0" err="1">
                <a:solidFill>
                  <a:srgbClr val="000090"/>
                </a:solidFill>
              </a:rPr>
              <a:t>antiglobulina</a:t>
            </a:r>
            <a:r>
              <a:rPr lang="it-IT" sz="2800" dirty="0">
                <a:solidFill>
                  <a:srgbClr val="000090"/>
                </a:solidFill>
              </a:rPr>
              <a:t> diretta positiva (test di </a:t>
            </a:r>
            <a:r>
              <a:rPr lang="it-IT" sz="2800" dirty="0" err="1">
                <a:solidFill>
                  <a:srgbClr val="000090"/>
                </a:solidFill>
              </a:rPr>
              <a:t>Coombs</a:t>
            </a:r>
            <a:r>
              <a:rPr lang="it-IT" sz="2800" dirty="0">
                <a:solidFill>
                  <a:srgbClr val="000090"/>
                </a:solidFill>
              </a:rPr>
              <a:t>) e, raramente, l’emolisi. L’anemia emolitica </a:t>
            </a:r>
            <a:r>
              <a:rPr lang="it-IT" sz="2800" dirty="0" err="1">
                <a:solidFill>
                  <a:srgbClr val="000090"/>
                </a:solidFill>
              </a:rPr>
              <a:t>puo</a:t>
            </a:r>
            <a:r>
              <a:rPr lang="it-IT" sz="2800" dirty="0">
                <a:solidFill>
                  <a:srgbClr val="000090"/>
                </a:solidFill>
              </a:rPr>
              <a:t>̀ svilupparsi a seguito della terapia con </a:t>
            </a:r>
            <a:r>
              <a:rPr lang="it-IT" sz="2800" dirty="0" err="1">
                <a:solidFill>
                  <a:srgbClr val="000090"/>
                </a:solidFill>
              </a:rPr>
              <a:t>IVIg</a:t>
            </a:r>
            <a:r>
              <a:rPr lang="it-IT" sz="2800" dirty="0">
                <a:solidFill>
                  <a:srgbClr val="000090"/>
                </a:solidFill>
              </a:rPr>
              <a:t> a causa dell’aumentato sequestro dei globuli rossi</a:t>
            </a:r>
            <a:r>
              <a:rPr lang="it-IT" sz="2800" dirty="0" smtClean="0">
                <a:solidFill>
                  <a:srgbClr val="000090"/>
                </a:solidFill>
              </a:rPr>
              <a:t>.</a:t>
            </a:r>
          </a:p>
          <a:p>
            <a:pPr algn="just"/>
            <a:endParaRPr lang="it-IT" sz="2800" dirty="0">
              <a:solidFill>
                <a:srgbClr val="000090"/>
              </a:solidFill>
            </a:endParaRPr>
          </a:p>
          <a:p>
            <a:pPr algn="just"/>
            <a:r>
              <a:rPr lang="it-IT" sz="2800" u="sng" dirty="0">
                <a:solidFill>
                  <a:srgbClr val="FF0000"/>
                </a:solidFill>
              </a:rPr>
              <a:t>Sindrome da Meningite Asettica</a:t>
            </a:r>
            <a:r>
              <a:rPr lang="it-IT" sz="2800" dirty="0">
                <a:solidFill>
                  <a:srgbClr val="000090"/>
                </a:solidFill>
              </a:rPr>
              <a:t> </a:t>
            </a:r>
            <a:r>
              <a:rPr lang="it-IT" sz="2800" dirty="0">
                <a:solidFill>
                  <a:srgbClr val="000090"/>
                </a:solidFill>
                <a:sym typeface="Wingdings"/>
              </a:rPr>
              <a:t></a:t>
            </a:r>
            <a:r>
              <a:rPr lang="it-IT" sz="2800" dirty="0">
                <a:solidFill>
                  <a:srgbClr val="000090"/>
                </a:solidFill>
              </a:rPr>
              <a:t> Le analisi del liquido cerebrospinale sono spesso positive, con </a:t>
            </a:r>
            <a:r>
              <a:rPr lang="it-IT" sz="2800" dirty="0" err="1">
                <a:solidFill>
                  <a:srgbClr val="000090"/>
                </a:solidFill>
              </a:rPr>
              <a:t>pleiocitosi</a:t>
            </a:r>
            <a:r>
              <a:rPr lang="it-IT" sz="2800" dirty="0">
                <a:solidFill>
                  <a:srgbClr val="000090"/>
                </a:solidFill>
              </a:rPr>
              <a:t> fino a diverse migliaia di cellule per mm3, prevalentemente della serie granulocitica, e livelli proteici elevati fino a diverse centinaia di mg/</a:t>
            </a:r>
            <a:r>
              <a:rPr lang="it-IT" sz="2800" dirty="0" smtClean="0">
                <a:solidFill>
                  <a:srgbClr val="000090"/>
                </a:solidFill>
              </a:rPr>
              <a:t>dl.</a:t>
            </a:r>
          </a:p>
          <a:p>
            <a:pPr algn="just"/>
            <a:endParaRPr lang="it-IT" sz="2800" dirty="0">
              <a:solidFill>
                <a:srgbClr val="000090"/>
              </a:solidFill>
            </a:endParaRPr>
          </a:p>
          <a:p>
            <a:pPr algn="just"/>
            <a:r>
              <a:rPr lang="it-IT" sz="2800" dirty="0" err="1">
                <a:solidFill>
                  <a:srgbClr val="FF0000"/>
                </a:solidFill>
              </a:rPr>
              <a:t>Tromboembolia</a:t>
            </a:r>
            <a:r>
              <a:rPr lang="it-IT" sz="2800" dirty="0">
                <a:solidFill>
                  <a:srgbClr val="FF0000"/>
                </a:solidFill>
              </a:rPr>
              <a:t> (Non Comune)  </a:t>
            </a:r>
            <a:r>
              <a:rPr lang="it-IT" sz="2800" dirty="0">
                <a:solidFill>
                  <a:srgbClr val="000090"/>
                </a:solidFill>
                <a:sym typeface="Wingdings"/>
              </a:rPr>
              <a:t></a:t>
            </a:r>
            <a:r>
              <a:rPr lang="it-IT" sz="2800" dirty="0">
                <a:solidFill>
                  <a:srgbClr val="000090"/>
                </a:solidFill>
              </a:rPr>
              <a:t> Esistono evidenze cliniche di una correlazione tra la somministrazione di </a:t>
            </a:r>
            <a:r>
              <a:rPr lang="it-IT" sz="2800" dirty="0" err="1">
                <a:solidFill>
                  <a:srgbClr val="000090"/>
                </a:solidFill>
              </a:rPr>
              <a:t>IVIg</a:t>
            </a:r>
            <a:r>
              <a:rPr lang="it-IT" sz="2800" dirty="0">
                <a:solidFill>
                  <a:srgbClr val="000090"/>
                </a:solidFill>
              </a:rPr>
              <a:t> ed eventi tromboembolici, quali infarto miocardico, accidente vascolare cerebrale (ictus cerebrale incluso), embolia polmonare e trombosi venosa profonda, presumibilmente legati a un aumento relativo della </a:t>
            </a:r>
            <a:r>
              <a:rPr lang="it-IT" sz="2800" dirty="0" err="1">
                <a:solidFill>
                  <a:srgbClr val="000090"/>
                </a:solidFill>
              </a:rPr>
              <a:t>viscosita</a:t>
            </a:r>
            <a:r>
              <a:rPr lang="it-IT" sz="2800" dirty="0">
                <a:solidFill>
                  <a:srgbClr val="000090"/>
                </a:solidFill>
              </a:rPr>
              <a:t>̀ del sangue dovuto all’elevato afflusso di immunoglobuline nei pazienti a rischio</a:t>
            </a:r>
            <a:r>
              <a:rPr lang="it-IT" sz="2800" dirty="0" smtClean="0">
                <a:solidFill>
                  <a:srgbClr val="000090"/>
                </a:solidFill>
              </a:rPr>
              <a:t>.</a:t>
            </a:r>
          </a:p>
          <a:p>
            <a:pPr algn="just"/>
            <a:endParaRPr lang="it-IT" sz="2800" dirty="0">
              <a:solidFill>
                <a:srgbClr val="000090"/>
              </a:solidFill>
            </a:endParaRPr>
          </a:p>
          <a:p>
            <a:pPr algn="just"/>
            <a:r>
              <a:rPr lang="it-IT" sz="2800" u="sng" dirty="0">
                <a:solidFill>
                  <a:srgbClr val="FF0000"/>
                </a:solidFill>
              </a:rPr>
              <a:t>Insufficienza Renale Acuta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>
                <a:solidFill>
                  <a:srgbClr val="000090"/>
                </a:solidFill>
                <a:sym typeface="Wingdings"/>
              </a:rPr>
              <a:t></a:t>
            </a:r>
            <a:r>
              <a:rPr lang="it-IT" sz="2800" dirty="0">
                <a:solidFill>
                  <a:srgbClr val="000090"/>
                </a:solidFill>
              </a:rPr>
              <a:t> Nella maggior parte dei casi sono stati individuati fattori di rischio, quali insufficienza renale preesistente, diabete mellito, ipovolemia, sovrappeso, uso concomitante di medicinali nefrotossici o </a:t>
            </a:r>
            <a:r>
              <a:rPr lang="it-IT" sz="2800" dirty="0" err="1">
                <a:solidFill>
                  <a:srgbClr val="000090"/>
                </a:solidFill>
              </a:rPr>
              <a:t>eta</a:t>
            </a:r>
            <a:r>
              <a:rPr lang="it-IT" sz="2800" dirty="0">
                <a:solidFill>
                  <a:srgbClr val="000090"/>
                </a:solidFill>
              </a:rPr>
              <a:t>̀ superiore a 65 anni.</a:t>
            </a:r>
          </a:p>
        </p:txBody>
      </p:sp>
    </p:spTree>
    <p:extLst>
      <p:ext uri="{BB962C8B-B14F-4D97-AF65-F5344CB8AC3E}">
        <p14:creationId xmlns:p14="http://schemas.microsoft.com/office/powerpoint/2010/main" val="237247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Schermata 2020-04-05 alle 22.45.28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7" r="8577"/>
          <a:stretch>
            <a:fillRect/>
          </a:stretch>
        </p:blipFill>
        <p:spPr>
          <a:xfrm>
            <a:off x="120945" y="372950"/>
            <a:ext cx="4152469" cy="6390552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419599" y="372950"/>
            <a:ext cx="4006285" cy="6390552"/>
          </a:xfrm>
        </p:spPr>
        <p:txBody>
          <a:bodyPr>
            <a:normAutofit fontScale="70000" lnSpcReduction="20000"/>
          </a:bodyPr>
          <a:lstStyle/>
          <a:p>
            <a:pPr marL="114300" indent="0" algn="just">
              <a:buNone/>
            </a:pPr>
            <a:endParaRPr lang="it-IT" dirty="0" smtClean="0"/>
          </a:p>
          <a:p>
            <a:pPr marL="114300" indent="0" algn="just">
              <a:buNone/>
            </a:pPr>
            <a:endParaRPr lang="it-IT" dirty="0"/>
          </a:p>
          <a:p>
            <a:pPr marL="114300" indent="0" algn="ctr">
              <a:buNone/>
            </a:pPr>
            <a:r>
              <a:rPr lang="it-IT" sz="2600" b="1" u="sng" dirty="0" smtClean="0">
                <a:solidFill>
                  <a:srgbClr val="FF0000"/>
                </a:solidFill>
              </a:rPr>
              <a:t>IPOTESI </a:t>
            </a:r>
            <a:r>
              <a:rPr lang="it-IT" sz="2600" b="1" u="sng" dirty="0">
                <a:solidFill>
                  <a:srgbClr val="FF0000"/>
                </a:solidFill>
              </a:rPr>
              <a:t>PATOGENETICA (COVID-19) </a:t>
            </a:r>
            <a:endParaRPr lang="it-IT" sz="2600" b="1" u="sng" dirty="0" smtClean="0">
              <a:solidFill>
                <a:srgbClr val="FF0000"/>
              </a:solidFill>
            </a:endParaRPr>
          </a:p>
          <a:p>
            <a:pPr marL="114300" indent="0" algn="just">
              <a:buNone/>
            </a:pPr>
            <a:r>
              <a:rPr lang="it-IT" dirty="0" smtClean="0">
                <a:solidFill>
                  <a:srgbClr val="000090"/>
                </a:solidFill>
              </a:rPr>
              <a:t>L’asse </a:t>
            </a:r>
            <a:r>
              <a:rPr lang="it-IT" dirty="0">
                <a:solidFill>
                  <a:srgbClr val="000090"/>
                </a:solidFill>
              </a:rPr>
              <a:t>delle X rappresenta il numero di giorni dopo l’infezione diviso nelle tre fasi (viremica, acuta e di recupero). L’asse delle Y mostra l’andamento del D-Dimero, dei Linfociti T e B, dei mediatori dell’infiammazione nei pazienti infetti. La figura A mostra l’andamento di ciascun indicatore nei pazienti infetti gravi senza terapia  specifica, mentre la figura B mostra l’andamento degli stessi indicatori nei pazienti infetti gravi dopo terapia con immunoglobuline ed eparine a baso peso molecolare. Le aree tratteggiate in grigio rappresentano i tempi di intervento raccomandati per il trattamento con LMWH e Immunoglobuline EV. </a:t>
            </a:r>
          </a:p>
          <a:p>
            <a:endParaRPr lang="it-IT" dirty="0">
              <a:solidFill>
                <a:srgbClr val="00009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31813" y="3827068"/>
            <a:ext cx="1784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u="sng" dirty="0" smtClean="0">
                <a:solidFill>
                  <a:srgbClr val="000090"/>
                </a:solidFill>
              </a:rPr>
              <a:t>TERAPIA CON Ig + LMWH</a:t>
            </a:r>
            <a:endParaRPr lang="it-IT" sz="1200" b="1" u="sng" dirty="0">
              <a:solidFill>
                <a:srgbClr val="00009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20945" y="463668"/>
            <a:ext cx="2605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u="sng" dirty="0" smtClean="0">
                <a:solidFill>
                  <a:srgbClr val="000090"/>
                </a:solidFill>
              </a:rPr>
              <a:t>NESSUNA TERAPIA CON Ig E/O LMWH</a:t>
            </a:r>
            <a:endParaRPr lang="it-IT" sz="1200" b="1" u="sng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2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20-04-05 alle 22.32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167"/>
            <a:ext cx="8315018" cy="559836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54335" y="796299"/>
            <a:ext cx="3815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solidFill>
                  <a:srgbClr val="000090"/>
                </a:solidFill>
              </a:rPr>
              <a:t>NESSUNA TERAPIA CON Ig E/O LMWH</a:t>
            </a:r>
            <a:endParaRPr lang="it-IT" b="1" u="sng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6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20-04-05 alle 22.33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456120" cy="532553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" y="5325533"/>
            <a:ext cx="8456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b="1" dirty="0">
                <a:solidFill>
                  <a:srgbClr val="FF0000"/>
                </a:solidFill>
              </a:rPr>
              <a:t>IPOTESI PATOGENETICA (COVID-19) </a:t>
            </a:r>
            <a:r>
              <a:rPr lang="it-IT" sz="1400" b="1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it-IT" sz="1400" b="1" dirty="0">
                <a:solidFill>
                  <a:srgbClr val="FF0000"/>
                </a:solidFill>
              </a:rPr>
              <a:t> </a:t>
            </a:r>
            <a:r>
              <a:rPr lang="it-IT" sz="1400" dirty="0"/>
              <a:t>L’asse delle X rappresenta il numero di giorni dopo l’infezione diviso nelle tre fasi (viremica, acuta e di recupero). L’asse delle Y mostra l’andamento del D-Dimero, dei Linfociti T e B, dei mediatori dell’infiammazione nei pazienti infetti. La figura A mostra l’andamento di ciascun indicatore nei pazienti infetti gravi senza terapia  specifica, mentre la figura B mostra l’andamento degli stessi indicatori nei pazienti infetti gravi dopo terapia con immunoglobuline ed eparine a baso peso molecolare. Le aree tratteggiate in grigio rappresentano i tempi di intervento raccomandati per il trattamento con LMWH e Immunoglobuline EV.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12443" y="268922"/>
            <a:ext cx="258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solidFill>
                  <a:srgbClr val="000090"/>
                </a:solidFill>
              </a:rPr>
              <a:t>TERAPIA CON Ig + LMWH</a:t>
            </a:r>
            <a:endParaRPr lang="it-IT" b="1" u="sng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25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20-04-05 alle 22.26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77" y="1092128"/>
            <a:ext cx="57785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6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1400" dirty="0" err="1">
                <a:solidFill>
                  <a:srgbClr val="000090"/>
                </a:solidFill>
              </a:rPr>
              <a:t>Int</a:t>
            </a:r>
            <a:r>
              <a:rPr lang="it-IT" sz="1400" dirty="0">
                <a:solidFill>
                  <a:srgbClr val="000090"/>
                </a:solidFill>
              </a:rPr>
              <a:t> </a:t>
            </a:r>
            <a:r>
              <a:rPr lang="it-IT" sz="1400" dirty="0" err="1">
                <a:solidFill>
                  <a:srgbClr val="000090"/>
                </a:solidFill>
              </a:rPr>
              <a:t>J</a:t>
            </a:r>
            <a:r>
              <a:rPr lang="it-IT" sz="1400" dirty="0">
                <a:solidFill>
                  <a:srgbClr val="000090"/>
                </a:solidFill>
              </a:rPr>
              <a:t> </a:t>
            </a:r>
            <a:r>
              <a:rPr lang="it-IT" sz="1400" dirty="0" err="1">
                <a:solidFill>
                  <a:srgbClr val="000090"/>
                </a:solidFill>
              </a:rPr>
              <a:t>Tuberc</a:t>
            </a:r>
            <a:r>
              <a:rPr lang="it-IT" sz="1400" dirty="0">
                <a:solidFill>
                  <a:srgbClr val="000090"/>
                </a:solidFill>
              </a:rPr>
              <a:t> </a:t>
            </a:r>
            <a:r>
              <a:rPr lang="it-IT" sz="1400" dirty="0" err="1">
                <a:solidFill>
                  <a:srgbClr val="000090"/>
                </a:solidFill>
              </a:rPr>
              <a:t>Lung</a:t>
            </a:r>
            <a:r>
              <a:rPr lang="it-IT" sz="1400" dirty="0">
                <a:solidFill>
                  <a:srgbClr val="000090"/>
                </a:solidFill>
              </a:rPr>
              <a:t> </a:t>
            </a:r>
            <a:r>
              <a:rPr lang="it-IT" sz="1400" dirty="0" err="1">
                <a:solidFill>
                  <a:srgbClr val="000090"/>
                </a:solidFill>
              </a:rPr>
              <a:t>Dis</a:t>
            </a:r>
            <a:r>
              <a:rPr lang="it-IT" sz="1400" dirty="0">
                <a:solidFill>
                  <a:srgbClr val="000090"/>
                </a:solidFill>
              </a:rPr>
              <a:t>. </a:t>
            </a:r>
            <a:r>
              <a:rPr lang="it-IT" sz="2400" b="1" dirty="0">
                <a:solidFill>
                  <a:srgbClr val="000090"/>
                </a:solidFill>
              </a:rPr>
              <a:t>2004 </a:t>
            </a:r>
            <a:r>
              <a:rPr lang="it-IT" sz="1400" dirty="0">
                <a:solidFill>
                  <a:srgbClr val="000090"/>
                </a:solidFill>
              </a:rPr>
              <a:t>Oct;8(10):1173-9.</a:t>
            </a:r>
            <a:br>
              <a:rPr lang="it-IT" sz="1400" dirty="0">
                <a:solidFill>
                  <a:srgbClr val="000090"/>
                </a:solidFill>
              </a:rPr>
            </a:br>
            <a:r>
              <a:rPr lang="it-IT" sz="1800" dirty="0" err="1">
                <a:solidFill>
                  <a:srgbClr val="000090"/>
                </a:solidFill>
              </a:rPr>
              <a:t>Pentaglobin</a:t>
            </a:r>
            <a:r>
              <a:rPr lang="it-IT" sz="1800" dirty="0">
                <a:solidFill>
                  <a:srgbClr val="000090"/>
                </a:solidFill>
              </a:rPr>
              <a:t> in </a:t>
            </a:r>
            <a:r>
              <a:rPr lang="it-IT" sz="1800" dirty="0" err="1">
                <a:solidFill>
                  <a:srgbClr val="000090"/>
                </a:solidFill>
              </a:rPr>
              <a:t>steroid-resistant</a:t>
            </a:r>
            <a:r>
              <a:rPr lang="it-IT" sz="1800" dirty="0">
                <a:solidFill>
                  <a:srgbClr val="000090"/>
                </a:solidFill>
              </a:rPr>
              <a:t> severe acute </a:t>
            </a:r>
            <a:r>
              <a:rPr lang="it-IT" sz="1800" dirty="0" err="1">
                <a:solidFill>
                  <a:srgbClr val="000090"/>
                </a:solidFill>
              </a:rPr>
              <a:t>respiratory</a:t>
            </a:r>
            <a:r>
              <a:rPr lang="it-IT" sz="1800" dirty="0">
                <a:solidFill>
                  <a:srgbClr val="000090"/>
                </a:solidFill>
              </a:rPr>
              <a:t> </a:t>
            </a:r>
            <a:r>
              <a:rPr lang="it-IT" sz="1800" dirty="0" err="1" smtClean="0">
                <a:solidFill>
                  <a:srgbClr val="000090"/>
                </a:solidFill>
              </a:rPr>
              <a:t>syndrome</a:t>
            </a:r>
            <a:r>
              <a:rPr lang="it-IT" sz="1800" dirty="0" smtClean="0">
                <a:solidFill>
                  <a:srgbClr val="000090"/>
                </a:solidFill>
              </a:rPr>
              <a:t> (SARS).</a:t>
            </a:r>
            <a:r>
              <a:rPr lang="it-IT" sz="1400" dirty="0">
                <a:solidFill>
                  <a:srgbClr val="000090"/>
                </a:solidFill>
              </a:rPr>
              <a:t/>
            </a:r>
            <a:br>
              <a:rPr lang="it-IT" sz="1400" dirty="0">
                <a:solidFill>
                  <a:srgbClr val="000090"/>
                </a:solidFill>
              </a:rPr>
            </a:br>
            <a:r>
              <a:rPr lang="it-IT" sz="1400" dirty="0">
                <a:solidFill>
                  <a:srgbClr val="000090"/>
                </a:solidFill>
              </a:rPr>
              <a:t> </a:t>
            </a:r>
            <a:br>
              <a:rPr lang="it-IT" sz="1400" dirty="0">
                <a:solidFill>
                  <a:srgbClr val="000090"/>
                </a:solidFill>
              </a:rPr>
            </a:br>
            <a:r>
              <a:rPr lang="it-IT" sz="1400" dirty="0">
                <a:solidFill>
                  <a:srgbClr val="000090"/>
                </a:solidFill>
              </a:rPr>
              <a:t>Ho JC1, </a:t>
            </a:r>
            <a:r>
              <a:rPr lang="it-IT" sz="1400" dirty="0" err="1">
                <a:solidFill>
                  <a:srgbClr val="000090"/>
                </a:solidFill>
              </a:rPr>
              <a:t>Wu</a:t>
            </a:r>
            <a:r>
              <a:rPr lang="it-IT" sz="1400" dirty="0">
                <a:solidFill>
                  <a:srgbClr val="000090"/>
                </a:solidFill>
              </a:rPr>
              <a:t> AY, </a:t>
            </a:r>
            <a:r>
              <a:rPr lang="it-IT" sz="1400" dirty="0" err="1">
                <a:solidFill>
                  <a:srgbClr val="000090"/>
                </a:solidFill>
              </a:rPr>
              <a:t>Lam</a:t>
            </a:r>
            <a:r>
              <a:rPr lang="it-IT" sz="1400" dirty="0">
                <a:solidFill>
                  <a:srgbClr val="000090"/>
                </a:solidFill>
              </a:rPr>
              <a:t> B, </a:t>
            </a:r>
            <a:r>
              <a:rPr lang="it-IT" sz="1400" dirty="0" err="1">
                <a:solidFill>
                  <a:srgbClr val="000090"/>
                </a:solidFill>
              </a:rPr>
              <a:t>Ooi</a:t>
            </a:r>
            <a:r>
              <a:rPr lang="it-IT" sz="1400" dirty="0">
                <a:solidFill>
                  <a:srgbClr val="000090"/>
                </a:solidFill>
              </a:rPr>
              <a:t> GC, </a:t>
            </a:r>
            <a:r>
              <a:rPr lang="it-IT" sz="1400" dirty="0" err="1">
                <a:solidFill>
                  <a:srgbClr val="000090"/>
                </a:solidFill>
              </a:rPr>
              <a:t>Khong</a:t>
            </a:r>
            <a:r>
              <a:rPr lang="it-IT" sz="1400" dirty="0">
                <a:solidFill>
                  <a:srgbClr val="000090"/>
                </a:solidFill>
              </a:rPr>
              <a:t> PL, Ho PL, Chan-</a:t>
            </a:r>
            <a:r>
              <a:rPr lang="it-IT" sz="1400" dirty="0" err="1">
                <a:solidFill>
                  <a:srgbClr val="000090"/>
                </a:solidFill>
              </a:rPr>
              <a:t>Yeung</a:t>
            </a:r>
            <a:r>
              <a:rPr lang="it-IT" sz="1400" dirty="0">
                <a:solidFill>
                  <a:srgbClr val="000090"/>
                </a:solidFill>
              </a:rPr>
              <a:t> M, </a:t>
            </a:r>
            <a:r>
              <a:rPr lang="it-IT" sz="1400" dirty="0" err="1">
                <a:solidFill>
                  <a:srgbClr val="000090"/>
                </a:solidFill>
              </a:rPr>
              <a:t>Zhong</a:t>
            </a:r>
            <a:r>
              <a:rPr lang="it-IT" sz="1400" dirty="0">
                <a:solidFill>
                  <a:srgbClr val="000090"/>
                </a:solidFill>
              </a:rPr>
              <a:t> NS, </a:t>
            </a:r>
            <a:r>
              <a:rPr lang="it-IT" sz="1400" dirty="0" err="1">
                <a:solidFill>
                  <a:srgbClr val="000090"/>
                </a:solidFill>
              </a:rPr>
              <a:t>Ko</a:t>
            </a:r>
            <a:r>
              <a:rPr lang="it-IT" sz="1400" dirty="0">
                <a:solidFill>
                  <a:srgbClr val="000090"/>
                </a:solidFill>
              </a:rPr>
              <a:t> C, </a:t>
            </a:r>
            <a:r>
              <a:rPr lang="it-IT" sz="1400" dirty="0" err="1">
                <a:solidFill>
                  <a:srgbClr val="000090"/>
                </a:solidFill>
              </a:rPr>
              <a:t>Lam</a:t>
            </a:r>
            <a:r>
              <a:rPr lang="it-IT" sz="1400" dirty="0">
                <a:solidFill>
                  <a:srgbClr val="000090"/>
                </a:solidFill>
              </a:rPr>
              <a:t> WK, </a:t>
            </a:r>
            <a:r>
              <a:rPr lang="it-IT" sz="1400" dirty="0" err="1">
                <a:solidFill>
                  <a:srgbClr val="000090"/>
                </a:solidFill>
              </a:rPr>
              <a:t>Tsang</a:t>
            </a:r>
            <a:r>
              <a:rPr lang="it-IT" sz="1400" dirty="0">
                <a:solidFill>
                  <a:srgbClr val="000090"/>
                </a:solidFill>
              </a:rPr>
              <a:t> KW.</a:t>
            </a:r>
            <a:br>
              <a:rPr lang="it-IT" sz="1400" dirty="0">
                <a:solidFill>
                  <a:srgbClr val="000090"/>
                </a:solidFill>
              </a:rPr>
            </a:br>
            <a:endParaRPr lang="it-IT" sz="1400" dirty="0">
              <a:solidFill>
                <a:srgbClr val="00009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it-IT" dirty="0" smtClean="0">
                <a:solidFill>
                  <a:srgbClr val="000090"/>
                </a:solidFill>
              </a:rPr>
              <a:t>Numero di pazienti studiati:12 pz.</a:t>
            </a:r>
          </a:p>
          <a:p>
            <a:pPr marL="114300" indent="0" algn="just">
              <a:buNone/>
            </a:pPr>
            <a:r>
              <a:rPr lang="it-IT" b="1" u="sng" dirty="0" smtClean="0">
                <a:solidFill>
                  <a:srgbClr val="000090"/>
                </a:solidFill>
              </a:rPr>
              <a:t>Obiettivo Studio (del 2004)</a:t>
            </a:r>
            <a:r>
              <a:rPr lang="it-IT" dirty="0" smtClean="0">
                <a:solidFill>
                  <a:srgbClr val="000090"/>
                </a:solidFill>
              </a:rPr>
              <a:t>: valutare l’efficacia del PENTAGLOBIN (preparato </a:t>
            </a:r>
            <a:r>
              <a:rPr lang="it-IT" dirty="0" err="1" smtClean="0">
                <a:solidFill>
                  <a:srgbClr val="000090"/>
                </a:solidFill>
              </a:rPr>
              <a:t>immunoglobulinicio</a:t>
            </a:r>
            <a:r>
              <a:rPr lang="it-IT" dirty="0" smtClean="0">
                <a:solidFill>
                  <a:srgbClr val="000090"/>
                </a:solidFill>
              </a:rPr>
              <a:t> arricchito in </a:t>
            </a:r>
            <a:r>
              <a:rPr lang="it-IT" dirty="0" err="1" smtClean="0">
                <a:solidFill>
                  <a:srgbClr val="000090"/>
                </a:solidFill>
              </a:rPr>
              <a:t>IgM</a:t>
            </a:r>
            <a:r>
              <a:rPr lang="it-IT" dirty="0" smtClean="0">
                <a:solidFill>
                  <a:srgbClr val="000090"/>
                </a:solidFill>
              </a:rPr>
              <a:t>) nel trattamento di pazienti affetti da SARS e ventilati artificialmente che avevano fallito terapia con cortisonici, antibiotici e </a:t>
            </a:r>
            <a:r>
              <a:rPr lang="it-IT" dirty="0" err="1" smtClean="0">
                <a:solidFill>
                  <a:srgbClr val="000090"/>
                </a:solidFill>
              </a:rPr>
              <a:t>ribavirina</a:t>
            </a:r>
            <a:r>
              <a:rPr lang="it-IT" dirty="0" smtClean="0">
                <a:solidFill>
                  <a:srgbClr val="000090"/>
                </a:solidFill>
              </a:rPr>
              <a:t>.</a:t>
            </a:r>
          </a:p>
          <a:p>
            <a:pPr marL="114300" indent="0" algn="just">
              <a:buNone/>
            </a:pPr>
            <a:r>
              <a:rPr lang="it-IT" b="1" u="sng" dirty="0" smtClean="0">
                <a:solidFill>
                  <a:srgbClr val="000090"/>
                </a:solidFill>
              </a:rPr>
              <a:t>Risultati</a:t>
            </a:r>
            <a:r>
              <a:rPr lang="it-IT" dirty="0" smtClean="0">
                <a:solidFill>
                  <a:srgbClr val="000090"/>
                </a:solidFill>
              </a:rPr>
              <a:t>: 2 pazienti deceduti e 10 pazienti </a:t>
            </a:r>
            <a:r>
              <a:rPr lang="it-IT" dirty="0" err="1" smtClean="0">
                <a:solidFill>
                  <a:srgbClr val="000090"/>
                </a:solidFill>
              </a:rPr>
              <a:t>sopravvisuti</a:t>
            </a:r>
            <a:r>
              <a:rPr lang="it-IT" dirty="0" smtClean="0">
                <a:solidFill>
                  <a:srgbClr val="000090"/>
                </a:solidFill>
              </a:rPr>
              <a:t>. Dopo 5 </a:t>
            </a:r>
            <a:r>
              <a:rPr lang="mr-IN" dirty="0" smtClean="0">
                <a:solidFill>
                  <a:srgbClr val="000090"/>
                </a:solidFill>
              </a:rPr>
              <a:t>–</a:t>
            </a:r>
            <a:r>
              <a:rPr lang="it-IT" dirty="0" smtClean="0">
                <a:solidFill>
                  <a:srgbClr val="000090"/>
                </a:solidFill>
              </a:rPr>
              <a:t> 7 gg dall’inizio del trattamento con PENTAGLOBIN c’è stata una ridotta richiesta in 0</a:t>
            </a:r>
            <a:r>
              <a:rPr lang="it-IT" baseline="-25000" dirty="0" smtClean="0">
                <a:solidFill>
                  <a:srgbClr val="000090"/>
                </a:solidFill>
              </a:rPr>
              <a:t>2</a:t>
            </a:r>
            <a:r>
              <a:rPr lang="it-IT" dirty="0" smtClean="0">
                <a:solidFill>
                  <a:srgbClr val="000090"/>
                </a:solidFill>
              </a:rPr>
              <a:t> ed un miglioramento del </a:t>
            </a:r>
            <a:r>
              <a:rPr lang="it-IT" smtClean="0">
                <a:solidFill>
                  <a:srgbClr val="000090"/>
                </a:solidFill>
              </a:rPr>
              <a:t>quadro radiologico.</a:t>
            </a:r>
            <a:endParaRPr lang="it-IT" dirty="0" smtClean="0">
              <a:solidFill>
                <a:srgbClr val="000090"/>
              </a:solidFill>
            </a:endParaRPr>
          </a:p>
          <a:p>
            <a:pPr marL="114300" indent="0" algn="just">
              <a:buNone/>
            </a:pPr>
            <a:endParaRPr lang="it-IT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29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20-04-05 alle 22.27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36"/>
            <a:ext cx="8466200" cy="655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34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1400" b="1" dirty="0" smtClean="0">
                <a:solidFill>
                  <a:srgbClr val="000090"/>
                </a:solidFill>
              </a:rPr>
              <a:t/>
            </a:r>
            <a:br>
              <a:rPr lang="it-IT" sz="1400" b="1" dirty="0" smtClean="0">
                <a:solidFill>
                  <a:srgbClr val="000090"/>
                </a:solidFill>
              </a:rPr>
            </a:br>
            <a:r>
              <a:rPr lang="it-IT" sz="1400" b="1" dirty="0" err="1" smtClean="0">
                <a:solidFill>
                  <a:srgbClr val="000090"/>
                </a:solidFill>
              </a:rPr>
              <a:t>Hypothesis</a:t>
            </a:r>
            <a:r>
              <a:rPr lang="it-IT" sz="1400" b="1" dirty="0" smtClean="0">
                <a:solidFill>
                  <a:srgbClr val="000090"/>
                </a:solidFill>
              </a:rPr>
              <a:t> </a:t>
            </a:r>
            <a:r>
              <a:rPr lang="it-IT" sz="1400" b="1" dirty="0">
                <a:solidFill>
                  <a:srgbClr val="000090"/>
                </a:solidFill>
              </a:rPr>
              <a:t>for </a:t>
            </a:r>
            <a:r>
              <a:rPr lang="it-IT" sz="1400" b="1" dirty="0" err="1">
                <a:solidFill>
                  <a:srgbClr val="000090"/>
                </a:solidFill>
              </a:rPr>
              <a:t>potential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pathogenesis</a:t>
            </a:r>
            <a:r>
              <a:rPr lang="it-IT" sz="1400" b="1" dirty="0">
                <a:solidFill>
                  <a:srgbClr val="000090"/>
                </a:solidFill>
              </a:rPr>
              <a:t> of SARS-CoV-2 </a:t>
            </a:r>
            <a:r>
              <a:rPr lang="it-IT" sz="1400" b="1" dirty="0" err="1">
                <a:solidFill>
                  <a:srgbClr val="000090"/>
                </a:solidFill>
              </a:rPr>
              <a:t>infection</a:t>
            </a:r>
            <a:r>
              <a:rPr lang="it-IT" sz="1400" b="1" dirty="0">
                <a:solidFill>
                  <a:srgbClr val="000090"/>
                </a:solidFill>
              </a:rPr>
              <a:t>–a </a:t>
            </a:r>
            <a:r>
              <a:rPr lang="it-IT" sz="1400" b="1" dirty="0" err="1">
                <a:solidFill>
                  <a:srgbClr val="000090"/>
                </a:solidFill>
              </a:rPr>
              <a:t>review</a:t>
            </a:r>
            <a:r>
              <a:rPr lang="it-IT" sz="1400" b="1" dirty="0">
                <a:solidFill>
                  <a:srgbClr val="000090"/>
                </a:solidFill>
              </a:rPr>
              <a:t> of immune </a:t>
            </a:r>
            <a:r>
              <a:rPr lang="it-IT" sz="1400" b="1" dirty="0" err="1">
                <a:solidFill>
                  <a:srgbClr val="000090"/>
                </a:solidFill>
              </a:rPr>
              <a:t>changes</a:t>
            </a:r>
            <a:r>
              <a:rPr lang="it-IT" sz="1400" b="1" dirty="0">
                <a:solidFill>
                  <a:srgbClr val="000090"/>
                </a:solidFill>
              </a:rPr>
              <a:t> in </a:t>
            </a:r>
            <a:r>
              <a:rPr lang="it-IT" sz="1400" b="1" dirty="0" err="1">
                <a:solidFill>
                  <a:srgbClr val="000090"/>
                </a:solidFill>
              </a:rPr>
              <a:t>patients</a:t>
            </a:r>
            <a:r>
              <a:rPr lang="it-IT" sz="1400" b="1" dirty="0">
                <a:solidFill>
                  <a:srgbClr val="000090"/>
                </a:solidFill>
              </a:rPr>
              <a:t> with </a:t>
            </a:r>
            <a:r>
              <a:rPr lang="it-IT" sz="1400" b="1" dirty="0" err="1">
                <a:solidFill>
                  <a:srgbClr val="000090"/>
                </a:solidFill>
              </a:rPr>
              <a:t>viral</a:t>
            </a:r>
            <a:r>
              <a:rPr lang="it-IT" sz="1400" b="1" dirty="0">
                <a:solidFill>
                  <a:srgbClr val="000090"/>
                </a:solidFill>
              </a:rPr>
              <a:t> pneumonia</a:t>
            </a:r>
            <a:br>
              <a:rPr lang="it-IT" sz="1400" b="1" dirty="0">
                <a:solidFill>
                  <a:srgbClr val="000090"/>
                </a:solidFill>
              </a:rPr>
            </a:br>
            <a:r>
              <a:rPr lang="it-IT" sz="1400" b="1" dirty="0">
                <a:solidFill>
                  <a:srgbClr val="000090"/>
                </a:solidFill>
              </a:rPr>
              <a:t>Ling Lina, </a:t>
            </a:r>
            <a:r>
              <a:rPr lang="it-IT" sz="1400" b="1" dirty="0" err="1">
                <a:solidFill>
                  <a:srgbClr val="000090"/>
                </a:solidFill>
              </a:rPr>
              <a:t>Lianfeng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Lua</a:t>
            </a:r>
            <a:r>
              <a:rPr lang="it-IT" sz="1400" b="1" dirty="0">
                <a:solidFill>
                  <a:srgbClr val="000090"/>
                </a:solidFill>
              </a:rPr>
              <a:t>, </a:t>
            </a:r>
            <a:r>
              <a:rPr lang="it-IT" sz="1400" b="1" dirty="0" err="1">
                <a:solidFill>
                  <a:srgbClr val="000090"/>
                </a:solidFill>
              </a:rPr>
              <a:t>Wei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Caoa</a:t>
            </a:r>
            <a:r>
              <a:rPr lang="it-IT" sz="1400" b="1" dirty="0">
                <a:solidFill>
                  <a:srgbClr val="000090"/>
                </a:solidFill>
              </a:rPr>
              <a:t> and </a:t>
            </a:r>
            <a:r>
              <a:rPr lang="it-IT" sz="1400" b="1" dirty="0" err="1">
                <a:solidFill>
                  <a:srgbClr val="000090"/>
                </a:solidFill>
              </a:rPr>
              <a:t>Taisheng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Lia,b,c,</a:t>
            </a:r>
            <a:r>
              <a:rPr lang="it-IT" sz="1400" b="1" dirty="0" err="1" smtClean="0">
                <a:solidFill>
                  <a:srgbClr val="000090"/>
                </a:solidFill>
              </a:rPr>
              <a:t>d</a:t>
            </a:r>
            <a:r>
              <a:rPr lang="it-IT" sz="1400" b="1" dirty="0">
                <a:solidFill>
                  <a:srgbClr val="000090"/>
                </a:solidFill>
              </a:rPr>
              <a:t> </a:t>
            </a:r>
            <a:br>
              <a:rPr lang="it-IT" sz="1400" b="1" dirty="0">
                <a:solidFill>
                  <a:srgbClr val="000090"/>
                </a:solidFill>
              </a:rPr>
            </a:br>
            <a:r>
              <a:rPr lang="it-IT" sz="1400" b="1" dirty="0" err="1">
                <a:solidFill>
                  <a:srgbClr val="000090"/>
                </a:solidFill>
              </a:rPr>
              <a:t>Emerging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Microbes</a:t>
            </a:r>
            <a:r>
              <a:rPr lang="it-IT" sz="1400" b="1" dirty="0">
                <a:solidFill>
                  <a:srgbClr val="000090"/>
                </a:solidFill>
              </a:rPr>
              <a:t> &amp; </a:t>
            </a:r>
            <a:r>
              <a:rPr lang="it-IT" sz="1400" b="1" dirty="0" err="1" smtClean="0">
                <a:solidFill>
                  <a:srgbClr val="000090"/>
                </a:solidFill>
              </a:rPr>
              <a:t>Infections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smtClean="0">
                <a:solidFill>
                  <a:srgbClr val="000090"/>
                </a:solidFill>
              </a:rPr>
              <a:t> </a:t>
            </a:r>
            <a:r>
              <a:rPr lang="it-IT" sz="1400" b="1" dirty="0">
                <a:solidFill>
                  <a:srgbClr val="000090"/>
                </a:solidFill>
              </a:rPr>
              <a:t>2020, VOL. 9 </a:t>
            </a:r>
            <a:br>
              <a:rPr lang="it-IT" sz="1400" b="1" dirty="0">
                <a:solidFill>
                  <a:srgbClr val="000090"/>
                </a:solidFill>
              </a:rPr>
            </a:br>
            <a:endParaRPr lang="it-IT" sz="1400" b="1" dirty="0">
              <a:solidFill>
                <a:srgbClr val="00009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it-IT" sz="2800" b="1" u="sng" dirty="0">
                <a:solidFill>
                  <a:srgbClr val="000090"/>
                </a:solidFill>
              </a:rPr>
              <a:t>SINTESI</a:t>
            </a:r>
            <a:endParaRPr lang="it-IT" sz="2800" dirty="0">
              <a:solidFill>
                <a:srgbClr val="000090"/>
              </a:solidFill>
            </a:endParaRPr>
          </a:p>
          <a:p>
            <a:pPr marL="114300" indent="0" algn="just">
              <a:buNone/>
            </a:pPr>
            <a:r>
              <a:rPr lang="it-IT" sz="2800" dirty="0">
                <a:solidFill>
                  <a:srgbClr val="000090"/>
                </a:solidFill>
              </a:rPr>
              <a:t>La malattia da coronavirus 2019 (COVID-19) è una malattia infettiva che può causare una grave insufficienza respiratoria acuta (SARS-CoV-2) la cui patogenesi è parzialmente sconosciuta e per la quale attualmente non ci sono farmaci specifici per il trattamento. Si ipotizza un ruolo chiave delle eparine a basso peso molecolare e  delle di immunoglobuline ad alte dosi.  </a:t>
            </a:r>
          </a:p>
          <a:p>
            <a:pPr algn="just"/>
            <a:endParaRPr lang="it-IT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4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1400" b="1" dirty="0" smtClean="0">
                <a:solidFill>
                  <a:srgbClr val="000090"/>
                </a:solidFill>
              </a:rPr>
              <a:t/>
            </a:r>
            <a:br>
              <a:rPr lang="it-IT" sz="1400" b="1" dirty="0" smtClean="0">
                <a:solidFill>
                  <a:srgbClr val="000090"/>
                </a:solidFill>
              </a:rPr>
            </a:br>
            <a:r>
              <a:rPr lang="it-IT" sz="1400" b="1" dirty="0" err="1" smtClean="0">
                <a:solidFill>
                  <a:srgbClr val="000090"/>
                </a:solidFill>
              </a:rPr>
              <a:t>Hypothesis</a:t>
            </a:r>
            <a:r>
              <a:rPr lang="it-IT" sz="1400" b="1" dirty="0" smtClean="0">
                <a:solidFill>
                  <a:srgbClr val="000090"/>
                </a:solidFill>
              </a:rPr>
              <a:t> </a:t>
            </a:r>
            <a:r>
              <a:rPr lang="it-IT" sz="1400" b="1" dirty="0">
                <a:solidFill>
                  <a:srgbClr val="000090"/>
                </a:solidFill>
              </a:rPr>
              <a:t>for </a:t>
            </a:r>
            <a:r>
              <a:rPr lang="it-IT" sz="1400" b="1" dirty="0" err="1">
                <a:solidFill>
                  <a:srgbClr val="000090"/>
                </a:solidFill>
              </a:rPr>
              <a:t>potential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pathogenesis</a:t>
            </a:r>
            <a:r>
              <a:rPr lang="it-IT" sz="1400" b="1" dirty="0">
                <a:solidFill>
                  <a:srgbClr val="000090"/>
                </a:solidFill>
              </a:rPr>
              <a:t> of SARS-CoV-2 </a:t>
            </a:r>
            <a:r>
              <a:rPr lang="it-IT" sz="1400" b="1" dirty="0" err="1">
                <a:solidFill>
                  <a:srgbClr val="000090"/>
                </a:solidFill>
              </a:rPr>
              <a:t>infection</a:t>
            </a:r>
            <a:r>
              <a:rPr lang="it-IT" sz="1400" b="1" dirty="0">
                <a:solidFill>
                  <a:srgbClr val="000090"/>
                </a:solidFill>
              </a:rPr>
              <a:t>–a </a:t>
            </a:r>
            <a:r>
              <a:rPr lang="it-IT" sz="1400" b="1" dirty="0" err="1">
                <a:solidFill>
                  <a:srgbClr val="000090"/>
                </a:solidFill>
              </a:rPr>
              <a:t>review</a:t>
            </a:r>
            <a:r>
              <a:rPr lang="it-IT" sz="1400" b="1" dirty="0">
                <a:solidFill>
                  <a:srgbClr val="000090"/>
                </a:solidFill>
              </a:rPr>
              <a:t> of immune </a:t>
            </a:r>
            <a:r>
              <a:rPr lang="it-IT" sz="1400" b="1" dirty="0" err="1">
                <a:solidFill>
                  <a:srgbClr val="000090"/>
                </a:solidFill>
              </a:rPr>
              <a:t>changes</a:t>
            </a:r>
            <a:r>
              <a:rPr lang="it-IT" sz="1400" b="1" dirty="0">
                <a:solidFill>
                  <a:srgbClr val="000090"/>
                </a:solidFill>
              </a:rPr>
              <a:t> in </a:t>
            </a:r>
            <a:r>
              <a:rPr lang="it-IT" sz="1400" b="1" dirty="0" err="1">
                <a:solidFill>
                  <a:srgbClr val="000090"/>
                </a:solidFill>
              </a:rPr>
              <a:t>patients</a:t>
            </a:r>
            <a:r>
              <a:rPr lang="it-IT" sz="1400" b="1" dirty="0">
                <a:solidFill>
                  <a:srgbClr val="000090"/>
                </a:solidFill>
              </a:rPr>
              <a:t> with </a:t>
            </a:r>
            <a:r>
              <a:rPr lang="it-IT" sz="1400" b="1" dirty="0" err="1">
                <a:solidFill>
                  <a:srgbClr val="000090"/>
                </a:solidFill>
              </a:rPr>
              <a:t>viral</a:t>
            </a:r>
            <a:r>
              <a:rPr lang="it-IT" sz="1400" b="1" dirty="0">
                <a:solidFill>
                  <a:srgbClr val="000090"/>
                </a:solidFill>
              </a:rPr>
              <a:t> pneumonia</a:t>
            </a:r>
            <a:br>
              <a:rPr lang="it-IT" sz="1400" b="1" dirty="0">
                <a:solidFill>
                  <a:srgbClr val="000090"/>
                </a:solidFill>
              </a:rPr>
            </a:br>
            <a:r>
              <a:rPr lang="it-IT" sz="1400" b="1" dirty="0">
                <a:solidFill>
                  <a:srgbClr val="000090"/>
                </a:solidFill>
              </a:rPr>
              <a:t>Ling Lina, </a:t>
            </a:r>
            <a:r>
              <a:rPr lang="it-IT" sz="1400" b="1" dirty="0" err="1">
                <a:solidFill>
                  <a:srgbClr val="000090"/>
                </a:solidFill>
              </a:rPr>
              <a:t>Lianfeng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Lua</a:t>
            </a:r>
            <a:r>
              <a:rPr lang="it-IT" sz="1400" b="1" dirty="0">
                <a:solidFill>
                  <a:srgbClr val="000090"/>
                </a:solidFill>
              </a:rPr>
              <a:t>, </a:t>
            </a:r>
            <a:r>
              <a:rPr lang="it-IT" sz="1400" b="1" dirty="0" err="1">
                <a:solidFill>
                  <a:srgbClr val="000090"/>
                </a:solidFill>
              </a:rPr>
              <a:t>Wei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Caoa</a:t>
            </a:r>
            <a:r>
              <a:rPr lang="it-IT" sz="1400" b="1" dirty="0">
                <a:solidFill>
                  <a:srgbClr val="000090"/>
                </a:solidFill>
              </a:rPr>
              <a:t> and </a:t>
            </a:r>
            <a:r>
              <a:rPr lang="it-IT" sz="1400" b="1" dirty="0" err="1">
                <a:solidFill>
                  <a:srgbClr val="000090"/>
                </a:solidFill>
              </a:rPr>
              <a:t>Taisheng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Lia,b,c,</a:t>
            </a:r>
            <a:r>
              <a:rPr lang="it-IT" sz="1400" b="1" dirty="0" err="1" smtClean="0">
                <a:solidFill>
                  <a:srgbClr val="000090"/>
                </a:solidFill>
              </a:rPr>
              <a:t>d</a:t>
            </a:r>
            <a:r>
              <a:rPr lang="it-IT" sz="1400" b="1" dirty="0">
                <a:solidFill>
                  <a:srgbClr val="000090"/>
                </a:solidFill>
              </a:rPr>
              <a:t> </a:t>
            </a:r>
            <a:br>
              <a:rPr lang="it-IT" sz="1400" b="1" dirty="0">
                <a:solidFill>
                  <a:srgbClr val="000090"/>
                </a:solidFill>
              </a:rPr>
            </a:br>
            <a:r>
              <a:rPr lang="it-IT" sz="1400" b="1" dirty="0" err="1">
                <a:solidFill>
                  <a:srgbClr val="000090"/>
                </a:solidFill>
              </a:rPr>
              <a:t>Emerging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Microbes</a:t>
            </a:r>
            <a:r>
              <a:rPr lang="it-IT" sz="1400" b="1" dirty="0">
                <a:solidFill>
                  <a:srgbClr val="000090"/>
                </a:solidFill>
              </a:rPr>
              <a:t> &amp; </a:t>
            </a:r>
            <a:r>
              <a:rPr lang="it-IT" sz="1400" b="1" dirty="0" err="1" smtClean="0">
                <a:solidFill>
                  <a:srgbClr val="000090"/>
                </a:solidFill>
              </a:rPr>
              <a:t>Infections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smtClean="0">
                <a:solidFill>
                  <a:srgbClr val="000090"/>
                </a:solidFill>
              </a:rPr>
              <a:t> </a:t>
            </a:r>
            <a:r>
              <a:rPr lang="it-IT" sz="1400" b="1" dirty="0">
                <a:solidFill>
                  <a:srgbClr val="000090"/>
                </a:solidFill>
              </a:rPr>
              <a:t>2020, VOL. 9 </a:t>
            </a:r>
            <a:br>
              <a:rPr lang="it-IT" sz="1400" b="1" dirty="0">
                <a:solidFill>
                  <a:srgbClr val="000090"/>
                </a:solidFill>
              </a:rPr>
            </a:br>
            <a:endParaRPr lang="it-IT" sz="1400" b="1" dirty="0">
              <a:solidFill>
                <a:srgbClr val="00009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endParaRPr lang="it-IT" sz="2800" b="1" u="sng" dirty="0" smtClean="0">
              <a:solidFill>
                <a:srgbClr val="000090"/>
              </a:solidFill>
            </a:endParaRPr>
          </a:p>
          <a:p>
            <a:pPr marL="114300" indent="0" algn="just">
              <a:buNone/>
            </a:pPr>
            <a:r>
              <a:rPr lang="it-IT" sz="2800" b="1" u="sng" dirty="0" smtClean="0">
                <a:solidFill>
                  <a:srgbClr val="000090"/>
                </a:solidFill>
              </a:rPr>
              <a:t>LE </a:t>
            </a:r>
            <a:r>
              <a:rPr lang="it-IT" sz="2800" b="1" u="sng" dirty="0">
                <a:solidFill>
                  <a:srgbClr val="000090"/>
                </a:solidFill>
              </a:rPr>
              <a:t>TRE FASI DELLA MALATTIA</a:t>
            </a:r>
          </a:p>
          <a:p>
            <a:pPr marL="114300" indent="0" algn="just">
              <a:buNone/>
            </a:pPr>
            <a:r>
              <a:rPr lang="it-IT" sz="2800" b="1" dirty="0">
                <a:solidFill>
                  <a:srgbClr val="000090"/>
                </a:solidFill>
              </a:rPr>
              <a:t>La malattia è divisa in </a:t>
            </a:r>
            <a:r>
              <a:rPr lang="it-IT" sz="2800" b="1" dirty="0" smtClean="0">
                <a:solidFill>
                  <a:srgbClr val="000090"/>
                </a:solidFill>
              </a:rPr>
              <a:t>tre fasi: 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it-IT" sz="2800" b="1" dirty="0" smtClean="0">
                <a:solidFill>
                  <a:srgbClr val="000090"/>
                </a:solidFill>
              </a:rPr>
              <a:t>la </a:t>
            </a:r>
            <a:r>
              <a:rPr lang="it-IT" sz="2800" b="1" dirty="0">
                <a:solidFill>
                  <a:srgbClr val="000090"/>
                </a:solidFill>
              </a:rPr>
              <a:t>fase di viremia, 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it-IT" sz="2800" b="1" dirty="0" smtClean="0">
                <a:solidFill>
                  <a:srgbClr val="000090"/>
                </a:solidFill>
              </a:rPr>
              <a:t>la </a:t>
            </a:r>
            <a:r>
              <a:rPr lang="it-IT" sz="2800" b="1" dirty="0">
                <a:solidFill>
                  <a:srgbClr val="000090"/>
                </a:solidFill>
              </a:rPr>
              <a:t>fase acuta (fase di polmonite) 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it-IT" sz="2800" b="1" dirty="0" smtClean="0">
                <a:solidFill>
                  <a:srgbClr val="000090"/>
                </a:solidFill>
              </a:rPr>
              <a:t>la </a:t>
            </a:r>
            <a:r>
              <a:rPr lang="it-IT" sz="2800" b="1" dirty="0">
                <a:solidFill>
                  <a:srgbClr val="000090"/>
                </a:solidFill>
              </a:rPr>
              <a:t>fase di recupero.</a:t>
            </a:r>
          </a:p>
        </p:txBody>
      </p:sp>
      <p:pic>
        <p:nvPicPr>
          <p:cNvPr id="4" name="Immagine 3" descr="Schermata 2020-04-05 alle 22.32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78" y="4560466"/>
            <a:ext cx="3616201" cy="22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6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1400" b="1" dirty="0" smtClean="0">
                <a:solidFill>
                  <a:srgbClr val="000090"/>
                </a:solidFill>
              </a:rPr>
              <a:t/>
            </a:r>
            <a:br>
              <a:rPr lang="it-IT" sz="1400" b="1" dirty="0" smtClean="0">
                <a:solidFill>
                  <a:srgbClr val="000090"/>
                </a:solidFill>
              </a:rPr>
            </a:br>
            <a:r>
              <a:rPr lang="it-IT" sz="1400" b="1" dirty="0" err="1" smtClean="0">
                <a:solidFill>
                  <a:srgbClr val="000090"/>
                </a:solidFill>
              </a:rPr>
              <a:t>Hypothesis</a:t>
            </a:r>
            <a:r>
              <a:rPr lang="it-IT" sz="1400" b="1" dirty="0" smtClean="0">
                <a:solidFill>
                  <a:srgbClr val="000090"/>
                </a:solidFill>
              </a:rPr>
              <a:t> </a:t>
            </a:r>
            <a:r>
              <a:rPr lang="it-IT" sz="1400" b="1" dirty="0">
                <a:solidFill>
                  <a:srgbClr val="000090"/>
                </a:solidFill>
              </a:rPr>
              <a:t>for </a:t>
            </a:r>
            <a:r>
              <a:rPr lang="it-IT" sz="1400" b="1" dirty="0" err="1">
                <a:solidFill>
                  <a:srgbClr val="000090"/>
                </a:solidFill>
              </a:rPr>
              <a:t>potential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pathogenesis</a:t>
            </a:r>
            <a:r>
              <a:rPr lang="it-IT" sz="1400" b="1" dirty="0">
                <a:solidFill>
                  <a:srgbClr val="000090"/>
                </a:solidFill>
              </a:rPr>
              <a:t> of SARS-CoV-2 </a:t>
            </a:r>
            <a:r>
              <a:rPr lang="it-IT" sz="1400" b="1" dirty="0" err="1">
                <a:solidFill>
                  <a:srgbClr val="000090"/>
                </a:solidFill>
              </a:rPr>
              <a:t>infection</a:t>
            </a:r>
            <a:r>
              <a:rPr lang="it-IT" sz="1400" b="1" dirty="0">
                <a:solidFill>
                  <a:srgbClr val="000090"/>
                </a:solidFill>
              </a:rPr>
              <a:t>–a </a:t>
            </a:r>
            <a:r>
              <a:rPr lang="it-IT" sz="1400" b="1" dirty="0" err="1">
                <a:solidFill>
                  <a:srgbClr val="000090"/>
                </a:solidFill>
              </a:rPr>
              <a:t>review</a:t>
            </a:r>
            <a:r>
              <a:rPr lang="it-IT" sz="1400" b="1" dirty="0">
                <a:solidFill>
                  <a:srgbClr val="000090"/>
                </a:solidFill>
              </a:rPr>
              <a:t> of immune </a:t>
            </a:r>
            <a:r>
              <a:rPr lang="it-IT" sz="1400" b="1" dirty="0" err="1">
                <a:solidFill>
                  <a:srgbClr val="000090"/>
                </a:solidFill>
              </a:rPr>
              <a:t>changes</a:t>
            </a:r>
            <a:r>
              <a:rPr lang="it-IT" sz="1400" b="1" dirty="0">
                <a:solidFill>
                  <a:srgbClr val="000090"/>
                </a:solidFill>
              </a:rPr>
              <a:t> in </a:t>
            </a:r>
            <a:r>
              <a:rPr lang="it-IT" sz="1400" b="1" dirty="0" err="1">
                <a:solidFill>
                  <a:srgbClr val="000090"/>
                </a:solidFill>
              </a:rPr>
              <a:t>patients</a:t>
            </a:r>
            <a:r>
              <a:rPr lang="it-IT" sz="1400" b="1" dirty="0">
                <a:solidFill>
                  <a:srgbClr val="000090"/>
                </a:solidFill>
              </a:rPr>
              <a:t> with </a:t>
            </a:r>
            <a:r>
              <a:rPr lang="it-IT" sz="1400" b="1" dirty="0" err="1">
                <a:solidFill>
                  <a:srgbClr val="000090"/>
                </a:solidFill>
              </a:rPr>
              <a:t>viral</a:t>
            </a:r>
            <a:r>
              <a:rPr lang="it-IT" sz="1400" b="1" dirty="0">
                <a:solidFill>
                  <a:srgbClr val="000090"/>
                </a:solidFill>
              </a:rPr>
              <a:t> pneumonia</a:t>
            </a:r>
            <a:br>
              <a:rPr lang="it-IT" sz="1400" b="1" dirty="0">
                <a:solidFill>
                  <a:srgbClr val="000090"/>
                </a:solidFill>
              </a:rPr>
            </a:br>
            <a:r>
              <a:rPr lang="it-IT" sz="1400" b="1" dirty="0">
                <a:solidFill>
                  <a:srgbClr val="000090"/>
                </a:solidFill>
              </a:rPr>
              <a:t>Ling Lina, </a:t>
            </a:r>
            <a:r>
              <a:rPr lang="it-IT" sz="1400" b="1" dirty="0" err="1">
                <a:solidFill>
                  <a:srgbClr val="000090"/>
                </a:solidFill>
              </a:rPr>
              <a:t>Lianfeng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Lua</a:t>
            </a:r>
            <a:r>
              <a:rPr lang="it-IT" sz="1400" b="1" dirty="0">
                <a:solidFill>
                  <a:srgbClr val="000090"/>
                </a:solidFill>
              </a:rPr>
              <a:t>, </a:t>
            </a:r>
            <a:r>
              <a:rPr lang="it-IT" sz="1400" b="1" dirty="0" err="1">
                <a:solidFill>
                  <a:srgbClr val="000090"/>
                </a:solidFill>
              </a:rPr>
              <a:t>Wei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Caoa</a:t>
            </a:r>
            <a:r>
              <a:rPr lang="it-IT" sz="1400" b="1" dirty="0">
                <a:solidFill>
                  <a:srgbClr val="000090"/>
                </a:solidFill>
              </a:rPr>
              <a:t> and </a:t>
            </a:r>
            <a:r>
              <a:rPr lang="it-IT" sz="1400" b="1" dirty="0" err="1">
                <a:solidFill>
                  <a:srgbClr val="000090"/>
                </a:solidFill>
              </a:rPr>
              <a:t>Taisheng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Lia,b,c,</a:t>
            </a:r>
            <a:r>
              <a:rPr lang="it-IT" sz="1400" b="1" dirty="0" err="1" smtClean="0">
                <a:solidFill>
                  <a:srgbClr val="000090"/>
                </a:solidFill>
              </a:rPr>
              <a:t>d</a:t>
            </a:r>
            <a:r>
              <a:rPr lang="it-IT" sz="1400" b="1" dirty="0">
                <a:solidFill>
                  <a:srgbClr val="000090"/>
                </a:solidFill>
              </a:rPr>
              <a:t> </a:t>
            </a:r>
            <a:br>
              <a:rPr lang="it-IT" sz="1400" b="1" dirty="0">
                <a:solidFill>
                  <a:srgbClr val="000090"/>
                </a:solidFill>
              </a:rPr>
            </a:br>
            <a:r>
              <a:rPr lang="it-IT" sz="1400" b="1" dirty="0" err="1">
                <a:solidFill>
                  <a:srgbClr val="000090"/>
                </a:solidFill>
              </a:rPr>
              <a:t>Emerging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Microbes</a:t>
            </a:r>
            <a:r>
              <a:rPr lang="it-IT" sz="1400" b="1" dirty="0">
                <a:solidFill>
                  <a:srgbClr val="000090"/>
                </a:solidFill>
              </a:rPr>
              <a:t> &amp; </a:t>
            </a:r>
            <a:r>
              <a:rPr lang="it-IT" sz="1400" b="1" dirty="0" err="1" smtClean="0">
                <a:solidFill>
                  <a:srgbClr val="000090"/>
                </a:solidFill>
              </a:rPr>
              <a:t>Infections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smtClean="0">
                <a:solidFill>
                  <a:srgbClr val="000090"/>
                </a:solidFill>
              </a:rPr>
              <a:t> </a:t>
            </a:r>
            <a:r>
              <a:rPr lang="it-IT" sz="1400" b="1" dirty="0">
                <a:solidFill>
                  <a:srgbClr val="000090"/>
                </a:solidFill>
              </a:rPr>
              <a:t>2020, VOL. 9 </a:t>
            </a:r>
            <a:br>
              <a:rPr lang="it-IT" sz="1400" b="1" dirty="0">
                <a:solidFill>
                  <a:srgbClr val="000090"/>
                </a:solidFill>
              </a:rPr>
            </a:br>
            <a:endParaRPr lang="it-IT" sz="1400" b="1" dirty="0">
              <a:solidFill>
                <a:srgbClr val="00009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it-IT" sz="2800" b="1" u="sng" dirty="0">
                <a:solidFill>
                  <a:srgbClr val="000090"/>
                </a:solidFill>
              </a:rPr>
              <a:t>LINFOCITI ED ANTICORPI</a:t>
            </a:r>
            <a:endParaRPr lang="it-IT" sz="2800" dirty="0">
              <a:solidFill>
                <a:srgbClr val="000090"/>
              </a:solidFill>
            </a:endParaRPr>
          </a:p>
          <a:p>
            <a:pPr marL="114300" indent="0" algn="just">
              <a:buNone/>
            </a:pPr>
            <a:r>
              <a:rPr lang="it-IT" sz="2800" dirty="0">
                <a:solidFill>
                  <a:srgbClr val="000090"/>
                </a:solidFill>
              </a:rPr>
              <a:t>Durante l’ infezione, la conta dei globuli bianchi nel sangue periferico nella fase iniziale della malattia è normale o leggermente bassa [37] e nei pazienti [40] si osserva linfopenia. La  riduzione dei linfociti B si verifica  all'inizio della malattia, il che può influire sulla </a:t>
            </a:r>
            <a:r>
              <a:rPr lang="it-IT" sz="2800" b="1" i="1" u="sng" dirty="0">
                <a:solidFill>
                  <a:srgbClr val="000090"/>
                </a:solidFill>
              </a:rPr>
              <a:t>produzione di anticorpi nel paziente</a:t>
            </a:r>
            <a:r>
              <a:rPr lang="it-IT" sz="2800" dirty="0">
                <a:solidFill>
                  <a:srgbClr val="000090"/>
                </a:solidFill>
              </a:rPr>
              <a:t>. Nei pazienti più gravi , i linfociti erano significativamente ridotti.  Con il progredire della malattia – e nei pazienti deceduti -  aumentano i neutrofili, il D – Dimero , la creatinina </a:t>
            </a:r>
            <a:r>
              <a:rPr lang="it-IT" sz="2800" dirty="0" smtClean="0">
                <a:solidFill>
                  <a:srgbClr val="000090"/>
                </a:solidFill>
              </a:rPr>
              <a:t>e l’azoto. </a:t>
            </a:r>
            <a:endParaRPr lang="it-IT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53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1400" b="1" dirty="0" smtClean="0">
                <a:solidFill>
                  <a:srgbClr val="000090"/>
                </a:solidFill>
              </a:rPr>
              <a:t/>
            </a:r>
            <a:br>
              <a:rPr lang="it-IT" sz="1400" b="1" dirty="0" smtClean="0">
                <a:solidFill>
                  <a:srgbClr val="000090"/>
                </a:solidFill>
              </a:rPr>
            </a:br>
            <a:r>
              <a:rPr lang="it-IT" sz="1400" b="1" dirty="0" err="1" smtClean="0">
                <a:solidFill>
                  <a:srgbClr val="000090"/>
                </a:solidFill>
              </a:rPr>
              <a:t>Hypothesis</a:t>
            </a:r>
            <a:r>
              <a:rPr lang="it-IT" sz="1400" b="1" dirty="0" smtClean="0">
                <a:solidFill>
                  <a:srgbClr val="000090"/>
                </a:solidFill>
              </a:rPr>
              <a:t> </a:t>
            </a:r>
            <a:r>
              <a:rPr lang="it-IT" sz="1400" b="1" dirty="0">
                <a:solidFill>
                  <a:srgbClr val="000090"/>
                </a:solidFill>
              </a:rPr>
              <a:t>for </a:t>
            </a:r>
            <a:r>
              <a:rPr lang="it-IT" sz="1400" b="1" dirty="0" err="1">
                <a:solidFill>
                  <a:srgbClr val="000090"/>
                </a:solidFill>
              </a:rPr>
              <a:t>potential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pathogenesis</a:t>
            </a:r>
            <a:r>
              <a:rPr lang="it-IT" sz="1400" b="1" dirty="0">
                <a:solidFill>
                  <a:srgbClr val="000090"/>
                </a:solidFill>
              </a:rPr>
              <a:t> of SARS-CoV-2 </a:t>
            </a:r>
            <a:r>
              <a:rPr lang="it-IT" sz="1400" b="1" dirty="0" err="1">
                <a:solidFill>
                  <a:srgbClr val="000090"/>
                </a:solidFill>
              </a:rPr>
              <a:t>infection</a:t>
            </a:r>
            <a:r>
              <a:rPr lang="it-IT" sz="1400" b="1" dirty="0">
                <a:solidFill>
                  <a:srgbClr val="000090"/>
                </a:solidFill>
              </a:rPr>
              <a:t>–a </a:t>
            </a:r>
            <a:r>
              <a:rPr lang="it-IT" sz="1400" b="1" dirty="0" err="1">
                <a:solidFill>
                  <a:srgbClr val="000090"/>
                </a:solidFill>
              </a:rPr>
              <a:t>review</a:t>
            </a:r>
            <a:r>
              <a:rPr lang="it-IT" sz="1400" b="1" dirty="0">
                <a:solidFill>
                  <a:srgbClr val="000090"/>
                </a:solidFill>
              </a:rPr>
              <a:t> of immune </a:t>
            </a:r>
            <a:r>
              <a:rPr lang="it-IT" sz="1400" b="1" dirty="0" err="1">
                <a:solidFill>
                  <a:srgbClr val="000090"/>
                </a:solidFill>
              </a:rPr>
              <a:t>changes</a:t>
            </a:r>
            <a:r>
              <a:rPr lang="it-IT" sz="1400" b="1" dirty="0">
                <a:solidFill>
                  <a:srgbClr val="000090"/>
                </a:solidFill>
              </a:rPr>
              <a:t> in </a:t>
            </a:r>
            <a:r>
              <a:rPr lang="it-IT" sz="1400" b="1" dirty="0" err="1">
                <a:solidFill>
                  <a:srgbClr val="000090"/>
                </a:solidFill>
              </a:rPr>
              <a:t>patients</a:t>
            </a:r>
            <a:r>
              <a:rPr lang="it-IT" sz="1400" b="1" dirty="0">
                <a:solidFill>
                  <a:srgbClr val="000090"/>
                </a:solidFill>
              </a:rPr>
              <a:t> with </a:t>
            </a:r>
            <a:r>
              <a:rPr lang="it-IT" sz="1400" b="1" dirty="0" err="1">
                <a:solidFill>
                  <a:srgbClr val="000090"/>
                </a:solidFill>
              </a:rPr>
              <a:t>viral</a:t>
            </a:r>
            <a:r>
              <a:rPr lang="it-IT" sz="1400" b="1" dirty="0">
                <a:solidFill>
                  <a:srgbClr val="000090"/>
                </a:solidFill>
              </a:rPr>
              <a:t> pneumonia</a:t>
            </a:r>
            <a:br>
              <a:rPr lang="it-IT" sz="1400" b="1" dirty="0">
                <a:solidFill>
                  <a:srgbClr val="000090"/>
                </a:solidFill>
              </a:rPr>
            </a:br>
            <a:r>
              <a:rPr lang="it-IT" sz="1400" b="1" dirty="0">
                <a:solidFill>
                  <a:srgbClr val="000090"/>
                </a:solidFill>
              </a:rPr>
              <a:t>Ling Lina, </a:t>
            </a:r>
            <a:r>
              <a:rPr lang="it-IT" sz="1400" b="1" dirty="0" err="1">
                <a:solidFill>
                  <a:srgbClr val="000090"/>
                </a:solidFill>
              </a:rPr>
              <a:t>Lianfeng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Lua</a:t>
            </a:r>
            <a:r>
              <a:rPr lang="it-IT" sz="1400" b="1" dirty="0">
                <a:solidFill>
                  <a:srgbClr val="000090"/>
                </a:solidFill>
              </a:rPr>
              <a:t>, </a:t>
            </a:r>
            <a:r>
              <a:rPr lang="it-IT" sz="1400" b="1" dirty="0" err="1">
                <a:solidFill>
                  <a:srgbClr val="000090"/>
                </a:solidFill>
              </a:rPr>
              <a:t>Wei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Caoa</a:t>
            </a:r>
            <a:r>
              <a:rPr lang="it-IT" sz="1400" b="1" dirty="0">
                <a:solidFill>
                  <a:srgbClr val="000090"/>
                </a:solidFill>
              </a:rPr>
              <a:t> and </a:t>
            </a:r>
            <a:r>
              <a:rPr lang="it-IT" sz="1400" b="1" dirty="0" err="1">
                <a:solidFill>
                  <a:srgbClr val="000090"/>
                </a:solidFill>
              </a:rPr>
              <a:t>Taisheng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Lia,b,c,</a:t>
            </a:r>
            <a:r>
              <a:rPr lang="it-IT" sz="1400" b="1" dirty="0" err="1" smtClean="0">
                <a:solidFill>
                  <a:srgbClr val="000090"/>
                </a:solidFill>
              </a:rPr>
              <a:t>d</a:t>
            </a:r>
            <a:r>
              <a:rPr lang="it-IT" sz="1400" b="1" dirty="0">
                <a:solidFill>
                  <a:srgbClr val="000090"/>
                </a:solidFill>
              </a:rPr>
              <a:t> </a:t>
            </a:r>
            <a:br>
              <a:rPr lang="it-IT" sz="1400" b="1" dirty="0">
                <a:solidFill>
                  <a:srgbClr val="000090"/>
                </a:solidFill>
              </a:rPr>
            </a:br>
            <a:r>
              <a:rPr lang="it-IT" sz="1400" b="1" dirty="0" err="1">
                <a:solidFill>
                  <a:srgbClr val="000090"/>
                </a:solidFill>
              </a:rPr>
              <a:t>Emerging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Microbes</a:t>
            </a:r>
            <a:r>
              <a:rPr lang="it-IT" sz="1400" b="1" dirty="0">
                <a:solidFill>
                  <a:srgbClr val="000090"/>
                </a:solidFill>
              </a:rPr>
              <a:t> &amp; </a:t>
            </a:r>
            <a:r>
              <a:rPr lang="it-IT" sz="1400" b="1" dirty="0" err="1" smtClean="0">
                <a:solidFill>
                  <a:srgbClr val="000090"/>
                </a:solidFill>
              </a:rPr>
              <a:t>Infections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smtClean="0">
                <a:solidFill>
                  <a:srgbClr val="000090"/>
                </a:solidFill>
              </a:rPr>
              <a:t> </a:t>
            </a:r>
            <a:r>
              <a:rPr lang="it-IT" sz="1400" b="1" dirty="0">
                <a:solidFill>
                  <a:srgbClr val="000090"/>
                </a:solidFill>
              </a:rPr>
              <a:t>2020, VOL. 9 </a:t>
            </a:r>
            <a:br>
              <a:rPr lang="it-IT" sz="1400" b="1" dirty="0">
                <a:solidFill>
                  <a:srgbClr val="000090"/>
                </a:solidFill>
              </a:rPr>
            </a:br>
            <a:endParaRPr lang="it-IT" sz="1400" b="1" dirty="0">
              <a:solidFill>
                <a:srgbClr val="00009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 algn="just">
              <a:buNone/>
            </a:pPr>
            <a:r>
              <a:rPr lang="it-IT" sz="2800" b="1" u="sng" dirty="0">
                <a:solidFill>
                  <a:srgbClr val="000090"/>
                </a:solidFill>
              </a:rPr>
              <a:t>TERAPIA ANTICOAGULANTE</a:t>
            </a:r>
            <a:endParaRPr lang="it-IT" sz="2800" dirty="0">
              <a:solidFill>
                <a:srgbClr val="000090"/>
              </a:solidFill>
            </a:endParaRPr>
          </a:p>
          <a:p>
            <a:pPr algn="just">
              <a:buFont typeface="Arial"/>
              <a:buChar char="•"/>
            </a:pPr>
            <a:r>
              <a:rPr lang="it-IT" sz="2800" dirty="0">
                <a:solidFill>
                  <a:srgbClr val="000090"/>
                </a:solidFill>
              </a:rPr>
              <a:t>Razionale: l’infezione è </a:t>
            </a:r>
            <a:r>
              <a:rPr lang="it-IT" sz="2800" dirty="0" err="1" smtClean="0">
                <a:solidFill>
                  <a:srgbClr val="000090"/>
                </a:solidFill>
              </a:rPr>
              <a:t>protrombotica</a:t>
            </a:r>
            <a:r>
              <a:rPr lang="it-IT" sz="2800" dirty="0" smtClean="0">
                <a:solidFill>
                  <a:srgbClr val="000090"/>
                </a:solidFill>
              </a:rPr>
              <a:t> </a:t>
            </a:r>
            <a:r>
              <a:rPr lang="it-IT" sz="2800" dirty="0">
                <a:solidFill>
                  <a:srgbClr val="000090"/>
                </a:solidFill>
              </a:rPr>
              <a:t>( come nelle sepsi in  genere) ; i pazienti con SARS COV -2 possono sviluppare una CID ( in fase avanzata</a:t>
            </a:r>
            <a:r>
              <a:rPr lang="it-IT" sz="2800" dirty="0" smtClean="0">
                <a:solidFill>
                  <a:srgbClr val="000090"/>
                </a:solidFill>
              </a:rPr>
              <a:t>); </a:t>
            </a:r>
            <a:r>
              <a:rPr lang="it-IT" sz="2800" dirty="0" err="1" smtClean="0">
                <a:solidFill>
                  <a:srgbClr val="000090"/>
                </a:solidFill>
              </a:rPr>
              <a:t>microtrombi</a:t>
            </a:r>
            <a:r>
              <a:rPr lang="it-IT" sz="2800" dirty="0" smtClean="0">
                <a:solidFill>
                  <a:srgbClr val="000090"/>
                </a:solidFill>
              </a:rPr>
              <a:t> diffusi evidenziati in fase autoptica. </a:t>
            </a:r>
            <a:endParaRPr lang="it-IT" sz="2800" dirty="0">
              <a:solidFill>
                <a:srgbClr val="000090"/>
              </a:solidFill>
            </a:endParaRPr>
          </a:p>
          <a:p>
            <a:pPr algn="just">
              <a:buFont typeface="Arial"/>
              <a:buChar char="•"/>
            </a:pPr>
            <a:r>
              <a:rPr lang="it-IT" sz="2800" dirty="0">
                <a:solidFill>
                  <a:srgbClr val="000090"/>
                </a:solidFill>
              </a:rPr>
              <a:t>Dose raccomandata di  eparina basso peso molecolare : 100 UI /KG in due somministrazioni ( diciamo </a:t>
            </a:r>
            <a:r>
              <a:rPr lang="it-IT" sz="2800" dirty="0" smtClean="0">
                <a:solidFill>
                  <a:srgbClr val="000090"/>
                </a:solidFill>
              </a:rPr>
              <a:t>4000 UI </a:t>
            </a:r>
            <a:r>
              <a:rPr lang="it-IT" sz="2800" dirty="0">
                <a:solidFill>
                  <a:srgbClr val="000090"/>
                </a:solidFill>
              </a:rPr>
              <a:t>x 2 die sc per 70/80 </a:t>
            </a:r>
            <a:r>
              <a:rPr lang="it-IT" sz="2800" dirty="0" smtClean="0">
                <a:solidFill>
                  <a:srgbClr val="000090"/>
                </a:solidFill>
              </a:rPr>
              <a:t>kg PC)</a:t>
            </a:r>
            <a:r>
              <a:rPr lang="it-IT" sz="2800" dirty="0">
                <a:solidFill>
                  <a:srgbClr val="000090"/>
                </a:solidFill>
              </a:rPr>
              <a:t>. </a:t>
            </a:r>
          </a:p>
          <a:p>
            <a:pPr algn="just">
              <a:buFont typeface="Arial"/>
              <a:buChar char="•"/>
            </a:pPr>
            <a:r>
              <a:rPr lang="it-IT" sz="2800" dirty="0">
                <a:solidFill>
                  <a:srgbClr val="000090"/>
                </a:solidFill>
              </a:rPr>
              <a:t>La terapia anticoagulate è raccomandata sin  dalla prima fase di malattia e x 3 – 5 gg ( questo dice il lavoro),</a:t>
            </a:r>
            <a:r>
              <a:rPr lang="it-IT" sz="2800" i="1" u="sng" dirty="0">
                <a:solidFill>
                  <a:srgbClr val="000090"/>
                </a:solidFill>
              </a:rPr>
              <a:t>ma credo opportuno </a:t>
            </a:r>
            <a:r>
              <a:rPr lang="it-IT" sz="2800" i="1" u="sng" dirty="0" smtClean="0">
                <a:solidFill>
                  <a:srgbClr val="000090"/>
                </a:solidFill>
              </a:rPr>
              <a:t>continuarla </a:t>
            </a:r>
            <a:r>
              <a:rPr lang="it-IT" sz="2800" dirty="0">
                <a:solidFill>
                  <a:srgbClr val="000090"/>
                </a:solidFill>
              </a:rPr>
              <a:t>fino alla dimissione, monitorando coagulazione e piastrine </a:t>
            </a:r>
            <a:r>
              <a:rPr lang="it-IT" sz="2800" dirty="0" smtClean="0">
                <a:solidFill>
                  <a:srgbClr val="000090"/>
                </a:solidFill>
              </a:rPr>
              <a:t>. </a:t>
            </a:r>
            <a:endParaRPr lang="it-IT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6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1400" b="1" dirty="0" smtClean="0">
                <a:solidFill>
                  <a:srgbClr val="000090"/>
                </a:solidFill>
              </a:rPr>
              <a:t/>
            </a:r>
            <a:br>
              <a:rPr lang="it-IT" sz="1400" b="1" dirty="0" smtClean="0">
                <a:solidFill>
                  <a:srgbClr val="000090"/>
                </a:solidFill>
              </a:rPr>
            </a:br>
            <a:r>
              <a:rPr lang="it-IT" sz="1400" b="1" dirty="0" err="1" smtClean="0">
                <a:solidFill>
                  <a:srgbClr val="000090"/>
                </a:solidFill>
              </a:rPr>
              <a:t>Hypothesis</a:t>
            </a:r>
            <a:r>
              <a:rPr lang="it-IT" sz="1400" b="1" dirty="0" smtClean="0">
                <a:solidFill>
                  <a:srgbClr val="000090"/>
                </a:solidFill>
              </a:rPr>
              <a:t> </a:t>
            </a:r>
            <a:r>
              <a:rPr lang="it-IT" sz="1400" b="1" dirty="0">
                <a:solidFill>
                  <a:srgbClr val="000090"/>
                </a:solidFill>
              </a:rPr>
              <a:t>for </a:t>
            </a:r>
            <a:r>
              <a:rPr lang="it-IT" sz="1400" b="1" dirty="0" err="1">
                <a:solidFill>
                  <a:srgbClr val="000090"/>
                </a:solidFill>
              </a:rPr>
              <a:t>potential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pathogenesis</a:t>
            </a:r>
            <a:r>
              <a:rPr lang="it-IT" sz="1400" b="1" dirty="0">
                <a:solidFill>
                  <a:srgbClr val="000090"/>
                </a:solidFill>
              </a:rPr>
              <a:t> of SARS-CoV-2 </a:t>
            </a:r>
            <a:r>
              <a:rPr lang="it-IT" sz="1400" b="1" dirty="0" err="1">
                <a:solidFill>
                  <a:srgbClr val="000090"/>
                </a:solidFill>
              </a:rPr>
              <a:t>infection</a:t>
            </a:r>
            <a:r>
              <a:rPr lang="it-IT" sz="1400" b="1" dirty="0">
                <a:solidFill>
                  <a:srgbClr val="000090"/>
                </a:solidFill>
              </a:rPr>
              <a:t>–a </a:t>
            </a:r>
            <a:r>
              <a:rPr lang="it-IT" sz="1400" b="1" dirty="0" err="1">
                <a:solidFill>
                  <a:srgbClr val="000090"/>
                </a:solidFill>
              </a:rPr>
              <a:t>review</a:t>
            </a:r>
            <a:r>
              <a:rPr lang="it-IT" sz="1400" b="1" dirty="0">
                <a:solidFill>
                  <a:srgbClr val="000090"/>
                </a:solidFill>
              </a:rPr>
              <a:t> of immune </a:t>
            </a:r>
            <a:r>
              <a:rPr lang="it-IT" sz="1400" b="1" dirty="0" err="1">
                <a:solidFill>
                  <a:srgbClr val="000090"/>
                </a:solidFill>
              </a:rPr>
              <a:t>changes</a:t>
            </a:r>
            <a:r>
              <a:rPr lang="it-IT" sz="1400" b="1" dirty="0">
                <a:solidFill>
                  <a:srgbClr val="000090"/>
                </a:solidFill>
              </a:rPr>
              <a:t> in </a:t>
            </a:r>
            <a:r>
              <a:rPr lang="it-IT" sz="1400" b="1" dirty="0" err="1">
                <a:solidFill>
                  <a:srgbClr val="000090"/>
                </a:solidFill>
              </a:rPr>
              <a:t>patients</a:t>
            </a:r>
            <a:r>
              <a:rPr lang="it-IT" sz="1400" b="1" dirty="0">
                <a:solidFill>
                  <a:srgbClr val="000090"/>
                </a:solidFill>
              </a:rPr>
              <a:t> with </a:t>
            </a:r>
            <a:r>
              <a:rPr lang="it-IT" sz="1400" b="1" dirty="0" err="1">
                <a:solidFill>
                  <a:srgbClr val="000090"/>
                </a:solidFill>
              </a:rPr>
              <a:t>viral</a:t>
            </a:r>
            <a:r>
              <a:rPr lang="it-IT" sz="1400" b="1" dirty="0">
                <a:solidFill>
                  <a:srgbClr val="000090"/>
                </a:solidFill>
              </a:rPr>
              <a:t> pneumonia</a:t>
            </a:r>
            <a:br>
              <a:rPr lang="it-IT" sz="1400" b="1" dirty="0">
                <a:solidFill>
                  <a:srgbClr val="000090"/>
                </a:solidFill>
              </a:rPr>
            </a:br>
            <a:r>
              <a:rPr lang="it-IT" sz="1400" b="1" dirty="0">
                <a:solidFill>
                  <a:srgbClr val="000090"/>
                </a:solidFill>
              </a:rPr>
              <a:t>Ling Lina, </a:t>
            </a:r>
            <a:r>
              <a:rPr lang="it-IT" sz="1400" b="1" dirty="0" err="1">
                <a:solidFill>
                  <a:srgbClr val="000090"/>
                </a:solidFill>
              </a:rPr>
              <a:t>Lianfeng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Lua</a:t>
            </a:r>
            <a:r>
              <a:rPr lang="it-IT" sz="1400" b="1" dirty="0">
                <a:solidFill>
                  <a:srgbClr val="000090"/>
                </a:solidFill>
              </a:rPr>
              <a:t>, </a:t>
            </a:r>
            <a:r>
              <a:rPr lang="it-IT" sz="1400" b="1" dirty="0" err="1">
                <a:solidFill>
                  <a:srgbClr val="000090"/>
                </a:solidFill>
              </a:rPr>
              <a:t>Wei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Caoa</a:t>
            </a:r>
            <a:r>
              <a:rPr lang="it-IT" sz="1400" b="1" dirty="0">
                <a:solidFill>
                  <a:srgbClr val="000090"/>
                </a:solidFill>
              </a:rPr>
              <a:t> and </a:t>
            </a:r>
            <a:r>
              <a:rPr lang="it-IT" sz="1400" b="1" dirty="0" err="1">
                <a:solidFill>
                  <a:srgbClr val="000090"/>
                </a:solidFill>
              </a:rPr>
              <a:t>Taisheng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Lia,b,c,</a:t>
            </a:r>
            <a:r>
              <a:rPr lang="it-IT" sz="1400" b="1" dirty="0" err="1" smtClean="0">
                <a:solidFill>
                  <a:srgbClr val="000090"/>
                </a:solidFill>
              </a:rPr>
              <a:t>d</a:t>
            </a:r>
            <a:r>
              <a:rPr lang="it-IT" sz="1400" b="1" dirty="0">
                <a:solidFill>
                  <a:srgbClr val="000090"/>
                </a:solidFill>
              </a:rPr>
              <a:t> </a:t>
            </a:r>
            <a:br>
              <a:rPr lang="it-IT" sz="1400" b="1" dirty="0">
                <a:solidFill>
                  <a:srgbClr val="000090"/>
                </a:solidFill>
              </a:rPr>
            </a:br>
            <a:r>
              <a:rPr lang="it-IT" sz="1400" b="1" dirty="0" err="1">
                <a:solidFill>
                  <a:srgbClr val="000090"/>
                </a:solidFill>
              </a:rPr>
              <a:t>Emerging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Microbes</a:t>
            </a:r>
            <a:r>
              <a:rPr lang="it-IT" sz="1400" b="1" dirty="0">
                <a:solidFill>
                  <a:srgbClr val="000090"/>
                </a:solidFill>
              </a:rPr>
              <a:t> &amp; </a:t>
            </a:r>
            <a:r>
              <a:rPr lang="it-IT" sz="1400" b="1" dirty="0" err="1" smtClean="0">
                <a:solidFill>
                  <a:srgbClr val="000090"/>
                </a:solidFill>
              </a:rPr>
              <a:t>Infections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smtClean="0">
                <a:solidFill>
                  <a:srgbClr val="000090"/>
                </a:solidFill>
              </a:rPr>
              <a:t> </a:t>
            </a:r>
            <a:r>
              <a:rPr lang="it-IT" sz="1400" b="1" dirty="0">
                <a:solidFill>
                  <a:srgbClr val="000090"/>
                </a:solidFill>
              </a:rPr>
              <a:t>2020, VOL. 9 </a:t>
            </a:r>
            <a:br>
              <a:rPr lang="it-IT" sz="1400" b="1" dirty="0">
                <a:solidFill>
                  <a:srgbClr val="000090"/>
                </a:solidFill>
              </a:rPr>
            </a:br>
            <a:endParaRPr lang="it-IT" sz="1400" b="1" dirty="0">
              <a:solidFill>
                <a:srgbClr val="00009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it-IT" sz="2800" b="1" u="sng" dirty="0">
                <a:solidFill>
                  <a:srgbClr val="000090"/>
                </a:solidFill>
              </a:rPr>
              <a:t>TERAPIA CON IMMUNOGLOBULINE</a:t>
            </a:r>
          </a:p>
          <a:p>
            <a:pPr algn="just">
              <a:buFont typeface="Arial"/>
              <a:buChar char="•"/>
            </a:pPr>
            <a:r>
              <a:rPr lang="it-IT" sz="2800" dirty="0">
                <a:solidFill>
                  <a:srgbClr val="000090"/>
                </a:solidFill>
              </a:rPr>
              <a:t>Razionale: a sostegno della risposta immunitaria </a:t>
            </a:r>
            <a:r>
              <a:rPr lang="it-IT" sz="2800" dirty="0" err="1">
                <a:solidFill>
                  <a:srgbClr val="000090"/>
                </a:solidFill>
              </a:rPr>
              <a:t>cellulo</a:t>
            </a:r>
            <a:r>
              <a:rPr lang="it-IT" sz="2800" dirty="0">
                <a:solidFill>
                  <a:srgbClr val="000090"/>
                </a:solidFill>
              </a:rPr>
              <a:t> – </a:t>
            </a:r>
            <a:r>
              <a:rPr lang="it-IT" sz="2800" dirty="0" smtClean="0">
                <a:solidFill>
                  <a:srgbClr val="000090"/>
                </a:solidFill>
              </a:rPr>
              <a:t>mediata e come immunomodulatore della cascata infiammatoria</a:t>
            </a:r>
            <a:endParaRPr lang="it-IT" sz="2800" dirty="0">
              <a:solidFill>
                <a:srgbClr val="000090"/>
              </a:solidFill>
            </a:endParaRPr>
          </a:p>
          <a:p>
            <a:pPr algn="just">
              <a:buFont typeface="Arial"/>
              <a:buChar char="•"/>
            </a:pPr>
            <a:r>
              <a:rPr lang="it-IT" sz="2800" dirty="0">
                <a:solidFill>
                  <a:srgbClr val="000090"/>
                </a:solidFill>
              </a:rPr>
              <a:t>Quando: nella fase precoce (acuta)  di malattia e quando sono diminuiti i Linfociti B e T, il d-dimero è aumentato </a:t>
            </a:r>
            <a:r>
              <a:rPr lang="it-IT" sz="2800" dirty="0" smtClean="0">
                <a:solidFill>
                  <a:srgbClr val="000090"/>
                </a:solidFill>
              </a:rPr>
              <a:t>ed </a:t>
            </a:r>
            <a:r>
              <a:rPr lang="it-IT" sz="2800" dirty="0">
                <a:solidFill>
                  <a:srgbClr val="000090"/>
                </a:solidFill>
              </a:rPr>
              <a:t>aumenta la IL-6, o quando la TC del torace mostra una espansione delle lesioni.</a:t>
            </a:r>
          </a:p>
          <a:p>
            <a:pPr algn="just">
              <a:buFont typeface="Arial"/>
              <a:buChar char="•"/>
            </a:pPr>
            <a:r>
              <a:rPr lang="it-IT" sz="2800" dirty="0">
                <a:solidFill>
                  <a:srgbClr val="000090"/>
                </a:solidFill>
              </a:rPr>
              <a:t>DOSE </a:t>
            </a:r>
            <a:r>
              <a:rPr lang="it-IT" sz="2800" dirty="0" smtClean="0">
                <a:solidFill>
                  <a:srgbClr val="000090"/>
                </a:solidFill>
              </a:rPr>
              <a:t>IG</a:t>
            </a:r>
            <a:r>
              <a:rPr lang="it-IT" sz="2800" dirty="0" smtClean="0">
                <a:solidFill>
                  <a:srgbClr val="000090"/>
                </a:solidFill>
                <a:sym typeface="Wingdings"/>
              </a:rPr>
              <a:t></a:t>
            </a:r>
            <a:r>
              <a:rPr lang="it-IT" sz="2800" dirty="0" smtClean="0">
                <a:solidFill>
                  <a:srgbClr val="000090"/>
                </a:solidFill>
              </a:rPr>
              <a:t> </a:t>
            </a:r>
            <a:r>
              <a:rPr lang="it-IT" sz="2800" dirty="0">
                <a:solidFill>
                  <a:srgbClr val="000090"/>
                </a:solidFill>
              </a:rPr>
              <a:t>0,3-0,5 g per kg /PC die </a:t>
            </a:r>
            <a:r>
              <a:rPr lang="it-IT" sz="2800" dirty="0" smtClean="0">
                <a:solidFill>
                  <a:srgbClr val="000090"/>
                </a:solidFill>
              </a:rPr>
              <a:t>x 3 -  </a:t>
            </a:r>
            <a:r>
              <a:rPr lang="it-IT" sz="2800" dirty="0">
                <a:solidFill>
                  <a:srgbClr val="000090"/>
                </a:solidFill>
              </a:rPr>
              <a:t>5 giorni. </a:t>
            </a:r>
          </a:p>
        </p:txBody>
      </p:sp>
    </p:spTree>
    <p:extLst>
      <p:ext uri="{BB962C8B-B14F-4D97-AF65-F5344CB8AC3E}">
        <p14:creationId xmlns:p14="http://schemas.microsoft.com/office/powerpoint/2010/main" val="68889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1400" b="1" dirty="0" smtClean="0">
                <a:solidFill>
                  <a:srgbClr val="000090"/>
                </a:solidFill>
              </a:rPr>
              <a:t/>
            </a:r>
            <a:br>
              <a:rPr lang="it-IT" sz="1400" b="1" dirty="0" smtClean="0">
                <a:solidFill>
                  <a:srgbClr val="000090"/>
                </a:solidFill>
              </a:rPr>
            </a:br>
            <a:r>
              <a:rPr lang="it-IT" sz="1400" b="1" dirty="0" err="1" smtClean="0">
                <a:solidFill>
                  <a:srgbClr val="000090"/>
                </a:solidFill>
              </a:rPr>
              <a:t>Hypothesis</a:t>
            </a:r>
            <a:r>
              <a:rPr lang="it-IT" sz="1400" b="1" dirty="0" smtClean="0">
                <a:solidFill>
                  <a:srgbClr val="000090"/>
                </a:solidFill>
              </a:rPr>
              <a:t> </a:t>
            </a:r>
            <a:r>
              <a:rPr lang="it-IT" sz="1400" b="1" dirty="0">
                <a:solidFill>
                  <a:srgbClr val="000090"/>
                </a:solidFill>
              </a:rPr>
              <a:t>for </a:t>
            </a:r>
            <a:r>
              <a:rPr lang="it-IT" sz="1400" b="1" dirty="0" err="1">
                <a:solidFill>
                  <a:srgbClr val="000090"/>
                </a:solidFill>
              </a:rPr>
              <a:t>potential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pathogenesis</a:t>
            </a:r>
            <a:r>
              <a:rPr lang="it-IT" sz="1400" b="1" dirty="0">
                <a:solidFill>
                  <a:srgbClr val="000090"/>
                </a:solidFill>
              </a:rPr>
              <a:t> of SARS-CoV-2 </a:t>
            </a:r>
            <a:r>
              <a:rPr lang="it-IT" sz="1400" b="1" dirty="0" err="1">
                <a:solidFill>
                  <a:srgbClr val="000090"/>
                </a:solidFill>
              </a:rPr>
              <a:t>infection</a:t>
            </a:r>
            <a:r>
              <a:rPr lang="it-IT" sz="1400" b="1" dirty="0">
                <a:solidFill>
                  <a:srgbClr val="000090"/>
                </a:solidFill>
              </a:rPr>
              <a:t>–a </a:t>
            </a:r>
            <a:r>
              <a:rPr lang="it-IT" sz="1400" b="1" dirty="0" err="1">
                <a:solidFill>
                  <a:srgbClr val="000090"/>
                </a:solidFill>
              </a:rPr>
              <a:t>review</a:t>
            </a:r>
            <a:r>
              <a:rPr lang="it-IT" sz="1400" b="1" dirty="0">
                <a:solidFill>
                  <a:srgbClr val="000090"/>
                </a:solidFill>
              </a:rPr>
              <a:t> of immune </a:t>
            </a:r>
            <a:r>
              <a:rPr lang="it-IT" sz="1400" b="1" dirty="0" err="1">
                <a:solidFill>
                  <a:srgbClr val="000090"/>
                </a:solidFill>
              </a:rPr>
              <a:t>changes</a:t>
            </a:r>
            <a:r>
              <a:rPr lang="it-IT" sz="1400" b="1" dirty="0">
                <a:solidFill>
                  <a:srgbClr val="000090"/>
                </a:solidFill>
              </a:rPr>
              <a:t> in </a:t>
            </a:r>
            <a:r>
              <a:rPr lang="it-IT" sz="1400" b="1" dirty="0" err="1">
                <a:solidFill>
                  <a:srgbClr val="000090"/>
                </a:solidFill>
              </a:rPr>
              <a:t>patients</a:t>
            </a:r>
            <a:r>
              <a:rPr lang="it-IT" sz="1400" b="1" dirty="0">
                <a:solidFill>
                  <a:srgbClr val="000090"/>
                </a:solidFill>
              </a:rPr>
              <a:t> with </a:t>
            </a:r>
            <a:r>
              <a:rPr lang="it-IT" sz="1400" b="1" dirty="0" err="1">
                <a:solidFill>
                  <a:srgbClr val="000090"/>
                </a:solidFill>
              </a:rPr>
              <a:t>viral</a:t>
            </a:r>
            <a:r>
              <a:rPr lang="it-IT" sz="1400" b="1" dirty="0">
                <a:solidFill>
                  <a:srgbClr val="000090"/>
                </a:solidFill>
              </a:rPr>
              <a:t> pneumonia</a:t>
            </a:r>
            <a:br>
              <a:rPr lang="it-IT" sz="1400" b="1" dirty="0">
                <a:solidFill>
                  <a:srgbClr val="000090"/>
                </a:solidFill>
              </a:rPr>
            </a:br>
            <a:r>
              <a:rPr lang="it-IT" sz="1400" b="1" dirty="0">
                <a:solidFill>
                  <a:srgbClr val="000090"/>
                </a:solidFill>
              </a:rPr>
              <a:t>Ling Lina, </a:t>
            </a:r>
            <a:r>
              <a:rPr lang="it-IT" sz="1400" b="1" dirty="0" err="1">
                <a:solidFill>
                  <a:srgbClr val="000090"/>
                </a:solidFill>
              </a:rPr>
              <a:t>Lianfeng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Lua</a:t>
            </a:r>
            <a:r>
              <a:rPr lang="it-IT" sz="1400" b="1" dirty="0">
                <a:solidFill>
                  <a:srgbClr val="000090"/>
                </a:solidFill>
              </a:rPr>
              <a:t>, </a:t>
            </a:r>
            <a:r>
              <a:rPr lang="it-IT" sz="1400" b="1" dirty="0" err="1">
                <a:solidFill>
                  <a:srgbClr val="000090"/>
                </a:solidFill>
              </a:rPr>
              <a:t>Wei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Caoa</a:t>
            </a:r>
            <a:r>
              <a:rPr lang="it-IT" sz="1400" b="1" dirty="0">
                <a:solidFill>
                  <a:srgbClr val="000090"/>
                </a:solidFill>
              </a:rPr>
              <a:t> and </a:t>
            </a:r>
            <a:r>
              <a:rPr lang="it-IT" sz="1400" b="1" dirty="0" err="1">
                <a:solidFill>
                  <a:srgbClr val="000090"/>
                </a:solidFill>
              </a:rPr>
              <a:t>Taisheng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Lia,b,c,</a:t>
            </a:r>
            <a:r>
              <a:rPr lang="it-IT" sz="1400" b="1" dirty="0" err="1" smtClean="0">
                <a:solidFill>
                  <a:srgbClr val="000090"/>
                </a:solidFill>
              </a:rPr>
              <a:t>d</a:t>
            </a:r>
            <a:r>
              <a:rPr lang="it-IT" sz="1400" b="1" dirty="0">
                <a:solidFill>
                  <a:srgbClr val="000090"/>
                </a:solidFill>
              </a:rPr>
              <a:t> </a:t>
            </a:r>
            <a:br>
              <a:rPr lang="it-IT" sz="1400" b="1" dirty="0">
                <a:solidFill>
                  <a:srgbClr val="000090"/>
                </a:solidFill>
              </a:rPr>
            </a:br>
            <a:r>
              <a:rPr lang="it-IT" sz="1400" b="1" dirty="0" err="1">
                <a:solidFill>
                  <a:srgbClr val="000090"/>
                </a:solidFill>
              </a:rPr>
              <a:t>Emerging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Microbes</a:t>
            </a:r>
            <a:r>
              <a:rPr lang="it-IT" sz="1400" b="1" dirty="0">
                <a:solidFill>
                  <a:srgbClr val="000090"/>
                </a:solidFill>
              </a:rPr>
              <a:t> &amp; </a:t>
            </a:r>
            <a:r>
              <a:rPr lang="it-IT" sz="1400" b="1" dirty="0" err="1" smtClean="0">
                <a:solidFill>
                  <a:srgbClr val="000090"/>
                </a:solidFill>
              </a:rPr>
              <a:t>Infections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smtClean="0">
                <a:solidFill>
                  <a:srgbClr val="000090"/>
                </a:solidFill>
              </a:rPr>
              <a:t> </a:t>
            </a:r>
            <a:r>
              <a:rPr lang="it-IT" sz="1400" b="1" dirty="0">
                <a:solidFill>
                  <a:srgbClr val="000090"/>
                </a:solidFill>
              </a:rPr>
              <a:t>2020, VOL. 9 </a:t>
            </a:r>
            <a:br>
              <a:rPr lang="it-IT" sz="1400" b="1" dirty="0">
                <a:solidFill>
                  <a:srgbClr val="000090"/>
                </a:solidFill>
              </a:rPr>
            </a:br>
            <a:endParaRPr lang="it-IT" sz="1400" b="1" dirty="0">
              <a:solidFill>
                <a:srgbClr val="00009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it-IT" sz="2800" b="1" u="sng" dirty="0">
                <a:solidFill>
                  <a:srgbClr val="000090"/>
                </a:solidFill>
              </a:rPr>
              <a:t>QUALI IMMUNOGLOBULINE</a:t>
            </a:r>
          </a:p>
          <a:p>
            <a:pPr marL="114300" indent="0" algn="just">
              <a:buNone/>
            </a:pPr>
            <a:r>
              <a:rPr lang="it-IT" sz="2800" b="1" dirty="0" err="1">
                <a:solidFill>
                  <a:srgbClr val="FF0000"/>
                </a:solidFill>
              </a:rPr>
              <a:t>Privigen</a:t>
            </a:r>
            <a:r>
              <a:rPr lang="it-IT" sz="2800" b="1" dirty="0">
                <a:solidFill>
                  <a:srgbClr val="FF0000"/>
                </a:solidFill>
              </a:rPr>
              <a:t> 100 mg/ml </a:t>
            </a:r>
            <a:r>
              <a:rPr lang="it-IT" sz="2800" b="1" dirty="0">
                <a:solidFill>
                  <a:srgbClr val="000090"/>
                </a:solidFill>
              </a:rPr>
              <a:t>soluzione per </a:t>
            </a:r>
            <a:r>
              <a:rPr lang="it-IT" sz="2800" b="1" dirty="0" smtClean="0">
                <a:solidFill>
                  <a:srgbClr val="000090"/>
                </a:solidFill>
              </a:rPr>
              <a:t>infusione</a:t>
            </a:r>
            <a:r>
              <a:rPr lang="it-IT" sz="2800" b="1" dirty="0" smtClean="0">
                <a:solidFill>
                  <a:srgbClr val="000090"/>
                </a:solidFill>
                <a:sym typeface="Wingdings"/>
              </a:rPr>
              <a:t></a:t>
            </a:r>
            <a:r>
              <a:rPr lang="it-IT" sz="2800" b="1" dirty="0" smtClean="0">
                <a:solidFill>
                  <a:srgbClr val="000090"/>
                </a:solidFill>
              </a:rPr>
              <a:t> </a:t>
            </a:r>
            <a:r>
              <a:rPr lang="it-IT" sz="2800" b="1" dirty="0">
                <a:solidFill>
                  <a:srgbClr val="000090"/>
                </a:solidFill>
              </a:rPr>
              <a:t>Flaconi da 100 ml </a:t>
            </a:r>
            <a:r>
              <a:rPr lang="it-IT" sz="2800" b="1" dirty="0" smtClean="0">
                <a:solidFill>
                  <a:srgbClr val="000090"/>
                </a:solidFill>
              </a:rPr>
              <a:t>(10 </a:t>
            </a:r>
            <a:r>
              <a:rPr lang="it-IT" sz="2800" b="1" dirty="0">
                <a:solidFill>
                  <a:srgbClr val="000090"/>
                </a:solidFill>
              </a:rPr>
              <a:t>grammi di immunoglobuline in ogni singolo flacone)</a:t>
            </a:r>
          </a:p>
          <a:p>
            <a:pPr marL="114300" indent="0" algn="just">
              <a:buNone/>
            </a:pPr>
            <a:r>
              <a:rPr lang="it-IT" sz="2800" b="1" dirty="0">
                <a:solidFill>
                  <a:srgbClr val="000090"/>
                </a:solidFill>
              </a:rPr>
              <a:t>TIPO IG </a:t>
            </a:r>
            <a:r>
              <a:rPr lang="it-IT" sz="2800" b="1" dirty="0" smtClean="0">
                <a:solidFill>
                  <a:srgbClr val="000090"/>
                </a:solidFill>
                <a:sym typeface="Wingdings"/>
              </a:rPr>
              <a:t></a:t>
            </a:r>
            <a:r>
              <a:rPr lang="it-IT" sz="2800" b="1" dirty="0" smtClean="0">
                <a:solidFill>
                  <a:srgbClr val="000090"/>
                </a:solidFill>
              </a:rPr>
              <a:t> </a:t>
            </a:r>
            <a:r>
              <a:rPr lang="it-IT" sz="2800" b="1" dirty="0" err="1">
                <a:solidFill>
                  <a:srgbClr val="000090"/>
                </a:solidFill>
              </a:rPr>
              <a:t>IgG</a:t>
            </a:r>
            <a:r>
              <a:rPr lang="it-IT" sz="2800" b="1" dirty="0">
                <a:solidFill>
                  <a:srgbClr val="000090"/>
                </a:solidFill>
              </a:rPr>
              <a:t> (98%) + </a:t>
            </a:r>
            <a:r>
              <a:rPr lang="it-IT" sz="2800" b="1" dirty="0" err="1">
                <a:solidFill>
                  <a:srgbClr val="000090"/>
                </a:solidFill>
              </a:rPr>
              <a:t>IgA</a:t>
            </a:r>
            <a:r>
              <a:rPr lang="it-IT" sz="2800" b="1" dirty="0">
                <a:solidFill>
                  <a:srgbClr val="000090"/>
                </a:solidFill>
              </a:rPr>
              <a:t> ( &lt; 2%)</a:t>
            </a:r>
          </a:p>
          <a:p>
            <a:pPr marL="114300" indent="0" algn="just">
              <a:buNone/>
            </a:pPr>
            <a:r>
              <a:rPr lang="it-IT" sz="2800" b="1" dirty="0">
                <a:solidFill>
                  <a:srgbClr val="000090"/>
                </a:solidFill>
              </a:rPr>
              <a:t>DOSE </a:t>
            </a:r>
            <a:r>
              <a:rPr lang="it-IT" sz="2800" b="1" dirty="0" smtClean="0">
                <a:solidFill>
                  <a:srgbClr val="000090"/>
                </a:solidFill>
                <a:sym typeface="Wingdings"/>
              </a:rPr>
              <a:t></a:t>
            </a:r>
            <a:r>
              <a:rPr lang="it-IT" sz="2800" b="1" dirty="0" smtClean="0">
                <a:solidFill>
                  <a:srgbClr val="000090"/>
                </a:solidFill>
              </a:rPr>
              <a:t> </a:t>
            </a:r>
            <a:r>
              <a:rPr lang="it-IT" sz="2800" b="1" dirty="0">
                <a:solidFill>
                  <a:srgbClr val="000090"/>
                </a:solidFill>
              </a:rPr>
              <a:t>3 flaconi (30 grammi)  al giorno per 3 – 5 </a:t>
            </a:r>
            <a:r>
              <a:rPr lang="it-IT" sz="2800" b="1" dirty="0" smtClean="0">
                <a:solidFill>
                  <a:srgbClr val="000090"/>
                </a:solidFill>
              </a:rPr>
              <a:t>gg. </a:t>
            </a:r>
            <a:r>
              <a:rPr lang="it-IT" sz="2800" b="1" dirty="0">
                <a:solidFill>
                  <a:srgbClr val="000090"/>
                </a:solidFill>
              </a:rPr>
              <a:t>per </a:t>
            </a:r>
            <a:r>
              <a:rPr lang="it-IT" sz="2800" b="1" dirty="0" smtClean="0">
                <a:solidFill>
                  <a:srgbClr val="000090"/>
                </a:solidFill>
              </a:rPr>
              <a:t> un paziente </a:t>
            </a:r>
            <a:r>
              <a:rPr lang="it-IT" sz="2800" b="1" dirty="0">
                <a:solidFill>
                  <a:srgbClr val="000090"/>
                </a:solidFill>
              </a:rPr>
              <a:t>di 70 kg</a:t>
            </a:r>
          </a:p>
          <a:p>
            <a:pPr marL="114300" indent="0" algn="just">
              <a:buNone/>
            </a:pPr>
            <a:r>
              <a:rPr lang="it-IT" sz="2800" b="1" dirty="0">
                <a:solidFill>
                  <a:srgbClr val="000090"/>
                </a:solidFill>
              </a:rPr>
              <a:t>VELOCITA INFUSIONE </a:t>
            </a:r>
            <a:r>
              <a:rPr lang="it-IT" sz="2800" b="1" dirty="0" smtClean="0">
                <a:solidFill>
                  <a:srgbClr val="000090"/>
                </a:solidFill>
                <a:sym typeface="Wingdings"/>
              </a:rPr>
              <a:t></a:t>
            </a:r>
            <a:r>
              <a:rPr lang="it-IT" sz="2800" b="1" dirty="0" smtClean="0">
                <a:solidFill>
                  <a:srgbClr val="000090"/>
                </a:solidFill>
              </a:rPr>
              <a:t> </a:t>
            </a:r>
            <a:r>
              <a:rPr lang="it-IT" sz="2800" b="1" dirty="0">
                <a:solidFill>
                  <a:srgbClr val="000090"/>
                </a:solidFill>
              </a:rPr>
              <a:t>20 ml/h  nei primi 30 minuti, poi 35 – 40 ml/h.</a:t>
            </a:r>
          </a:p>
          <a:p>
            <a:pPr marL="114300" indent="0" algn="just">
              <a:buNone/>
            </a:pPr>
            <a:r>
              <a:rPr lang="it-IT" sz="2800" b="1" dirty="0">
                <a:solidFill>
                  <a:srgbClr val="000090"/>
                </a:solidFill>
              </a:rPr>
              <a:t> </a:t>
            </a:r>
            <a:r>
              <a:rPr lang="it-IT" sz="2800" b="1" dirty="0" smtClean="0">
                <a:solidFill>
                  <a:srgbClr val="000090"/>
                </a:solidFill>
              </a:rPr>
              <a:t> </a:t>
            </a:r>
            <a:endParaRPr lang="it-IT" sz="28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5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1400" b="1" dirty="0" smtClean="0">
                <a:solidFill>
                  <a:srgbClr val="000090"/>
                </a:solidFill>
              </a:rPr>
              <a:t/>
            </a:r>
            <a:br>
              <a:rPr lang="it-IT" sz="1400" b="1" dirty="0" smtClean="0">
                <a:solidFill>
                  <a:srgbClr val="000090"/>
                </a:solidFill>
              </a:rPr>
            </a:br>
            <a:r>
              <a:rPr lang="it-IT" sz="1400" b="1" dirty="0" err="1" smtClean="0">
                <a:solidFill>
                  <a:srgbClr val="000090"/>
                </a:solidFill>
              </a:rPr>
              <a:t>Hypothesis</a:t>
            </a:r>
            <a:r>
              <a:rPr lang="it-IT" sz="1400" b="1" dirty="0" smtClean="0">
                <a:solidFill>
                  <a:srgbClr val="000090"/>
                </a:solidFill>
              </a:rPr>
              <a:t> </a:t>
            </a:r>
            <a:r>
              <a:rPr lang="it-IT" sz="1400" b="1" dirty="0">
                <a:solidFill>
                  <a:srgbClr val="000090"/>
                </a:solidFill>
              </a:rPr>
              <a:t>for </a:t>
            </a:r>
            <a:r>
              <a:rPr lang="it-IT" sz="1400" b="1" dirty="0" err="1">
                <a:solidFill>
                  <a:srgbClr val="000090"/>
                </a:solidFill>
              </a:rPr>
              <a:t>potential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pathogenesis</a:t>
            </a:r>
            <a:r>
              <a:rPr lang="it-IT" sz="1400" b="1" dirty="0">
                <a:solidFill>
                  <a:srgbClr val="000090"/>
                </a:solidFill>
              </a:rPr>
              <a:t> of SARS-CoV-2 </a:t>
            </a:r>
            <a:r>
              <a:rPr lang="it-IT" sz="1400" b="1" dirty="0" err="1">
                <a:solidFill>
                  <a:srgbClr val="000090"/>
                </a:solidFill>
              </a:rPr>
              <a:t>infection</a:t>
            </a:r>
            <a:r>
              <a:rPr lang="it-IT" sz="1400" b="1" dirty="0">
                <a:solidFill>
                  <a:srgbClr val="000090"/>
                </a:solidFill>
              </a:rPr>
              <a:t>–a </a:t>
            </a:r>
            <a:r>
              <a:rPr lang="it-IT" sz="1400" b="1" dirty="0" err="1">
                <a:solidFill>
                  <a:srgbClr val="000090"/>
                </a:solidFill>
              </a:rPr>
              <a:t>review</a:t>
            </a:r>
            <a:r>
              <a:rPr lang="it-IT" sz="1400" b="1" dirty="0">
                <a:solidFill>
                  <a:srgbClr val="000090"/>
                </a:solidFill>
              </a:rPr>
              <a:t> of immune </a:t>
            </a:r>
            <a:r>
              <a:rPr lang="it-IT" sz="1400" b="1" dirty="0" err="1">
                <a:solidFill>
                  <a:srgbClr val="000090"/>
                </a:solidFill>
              </a:rPr>
              <a:t>changes</a:t>
            </a:r>
            <a:r>
              <a:rPr lang="it-IT" sz="1400" b="1" dirty="0">
                <a:solidFill>
                  <a:srgbClr val="000090"/>
                </a:solidFill>
              </a:rPr>
              <a:t> in </a:t>
            </a:r>
            <a:r>
              <a:rPr lang="it-IT" sz="1400" b="1" dirty="0" err="1">
                <a:solidFill>
                  <a:srgbClr val="000090"/>
                </a:solidFill>
              </a:rPr>
              <a:t>patients</a:t>
            </a:r>
            <a:r>
              <a:rPr lang="it-IT" sz="1400" b="1" dirty="0">
                <a:solidFill>
                  <a:srgbClr val="000090"/>
                </a:solidFill>
              </a:rPr>
              <a:t> with </a:t>
            </a:r>
            <a:r>
              <a:rPr lang="it-IT" sz="1400" b="1" dirty="0" err="1">
                <a:solidFill>
                  <a:srgbClr val="000090"/>
                </a:solidFill>
              </a:rPr>
              <a:t>viral</a:t>
            </a:r>
            <a:r>
              <a:rPr lang="it-IT" sz="1400" b="1" dirty="0">
                <a:solidFill>
                  <a:srgbClr val="000090"/>
                </a:solidFill>
              </a:rPr>
              <a:t> pneumonia</a:t>
            </a:r>
            <a:br>
              <a:rPr lang="it-IT" sz="1400" b="1" dirty="0">
                <a:solidFill>
                  <a:srgbClr val="000090"/>
                </a:solidFill>
              </a:rPr>
            </a:br>
            <a:r>
              <a:rPr lang="it-IT" sz="1400" b="1" dirty="0">
                <a:solidFill>
                  <a:srgbClr val="000090"/>
                </a:solidFill>
              </a:rPr>
              <a:t>Ling Lina, </a:t>
            </a:r>
            <a:r>
              <a:rPr lang="it-IT" sz="1400" b="1" dirty="0" err="1">
                <a:solidFill>
                  <a:srgbClr val="000090"/>
                </a:solidFill>
              </a:rPr>
              <a:t>Lianfeng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Lua</a:t>
            </a:r>
            <a:r>
              <a:rPr lang="it-IT" sz="1400" b="1" dirty="0">
                <a:solidFill>
                  <a:srgbClr val="000090"/>
                </a:solidFill>
              </a:rPr>
              <a:t>, </a:t>
            </a:r>
            <a:r>
              <a:rPr lang="it-IT" sz="1400" b="1" dirty="0" err="1">
                <a:solidFill>
                  <a:srgbClr val="000090"/>
                </a:solidFill>
              </a:rPr>
              <a:t>Wei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Caoa</a:t>
            </a:r>
            <a:r>
              <a:rPr lang="it-IT" sz="1400" b="1" dirty="0">
                <a:solidFill>
                  <a:srgbClr val="000090"/>
                </a:solidFill>
              </a:rPr>
              <a:t> and </a:t>
            </a:r>
            <a:r>
              <a:rPr lang="it-IT" sz="1400" b="1" dirty="0" err="1">
                <a:solidFill>
                  <a:srgbClr val="000090"/>
                </a:solidFill>
              </a:rPr>
              <a:t>Taisheng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Lia,b,c,</a:t>
            </a:r>
            <a:r>
              <a:rPr lang="it-IT" sz="1400" b="1" dirty="0" err="1" smtClean="0">
                <a:solidFill>
                  <a:srgbClr val="000090"/>
                </a:solidFill>
              </a:rPr>
              <a:t>d</a:t>
            </a:r>
            <a:r>
              <a:rPr lang="it-IT" sz="1400" b="1" dirty="0">
                <a:solidFill>
                  <a:srgbClr val="000090"/>
                </a:solidFill>
              </a:rPr>
              <a:t> </a:t>
            </a:r>
            <a:br>
              <a:rPr lang="it-IT" sz="1400" b="1" dirty="0">
                <a:solidFill>
                  <a:srgbClr val="000090"/>
                </a:solidFill>
              </a:rPr>
            </a:br>
            <a:r>
              <a:rPr lang="it-IT" sz="1400" b="1" dirty="0" err="1">
                <a:solidFill>
                  <a:srgbClr val="000090"/>
                </a:solidFill>
              </a:rPr>
              <a:t>Emerging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err="1">
                <a:solidFill>
                  <a:srgbClr val="000090"/>
                </a:solidFill>
              </a:rPr>
              <a:t>Microbes</a:t>
            </a:r>
            <a:r>
              <a:rPr lang="it-IT" sz="1400" b="1" dirty="0">
                <a:solidFill>
                  <a:srgbClr val="000090"/>
                </a:solidFill>
              </a:rPr>
              <a:t> &amp; </a:t>
            </a:r>
            <a:r>
              <a:rPr lang="it-IT" sz="1400" b="1" dirty="0" err="1" smtClean="0">
                <a:solidFill>
                  <a:srgbClr val="000090"/>
                </a:solidFill>
              </a:rPr>
              <a:t>Infections</a:t>
            </a:r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smtClean="0">
                <a:solidFill>
                  <a:srgbClr val="000090"/>
                </a:solidFill>
              </a:rPr>
              <a:t> </a:t>
            </a:r>
            <a:r>
              <a:rPr lang="it-IT" sz="1400" b="1" dirty="0">
                <a:solidFill>
                  <a:srgbClr val="000090"/>
                </a:solidFill>
              </a:rPr>
              <a:t>2020, VOL. 9 </a:t>
            </a:r>
            <a:br>
              <a:rPr lang="it-IT" sz="1400" b="1" dirty="0">
                <a:solidFill>
                  <a:srgbClr val="000090"/>
                </a:solidFill>
              </a:rPr>
            </a:br>
            <a:endParaRPr lang="it-IT" sz="1400" b="1" dirty="0">
              <a:solidFill>
                <a:srgbClr val="00009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 algn="just">
              <a:buNone/>
            </a:pPr>
            <a:r>
              <a:rPr lang="it-IT" sz="2800" b="1" u="sng" dirty="0" smtClean="0">
                <a:solidFill>
                  <a:srgbClr val="000090"/>
                </a:solidFill>
              </a:rPr>
              <a:t>QUALI IMMUNOGLOBULINE</a:t>
            </a:r>
          </a:p>
          <a:p>
            <a:pPr marL="114300" indent="0" algn="just">
              <a:buNone/>
            </a:pPr>
            <a:r>
              <a:rPr lang="it-IT" sz="2800" b="1" dirty="0" err="1" smtClean="0">
                <a:solidFill>
                  <a:srgbClr val="FF0000"/>
                </a:solidFill>
              </a:rPr>
              <a:t>Pentaglobin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>
                <a:solidFill>
                  <a:srgbClr val="FF0000"/>
                </a:solidFill>
              </a:rPr>
              <a:t>50 mg/ml </a:t>
            </a:r>
            <a:r>
              <a:rPr lang="it-IT" sz="2800" b="1" dirty="0" err="1">
                <a:solidFill>
                  <a:srgbClr val="000090"/>
                </a:solidFill>
              </a:rPr>
              <a:t>soluz</a:t>
            </a:r>
            <a:r>
              <a:rPr lang="it-IT" sz="2800" b="1" dirty="0">
                <a:solidFill>
                  <a:srgbClr val="000090"/>
                </a:solidFill>
              </a:rPr>
              <a:t>. per infusione 1 flacone 100 ml (5 grammi di Ig per singolo flacone)</a:t>
            </a:r>
            <a:endParaRPr lang="it-IT" sz="2800" dirty="0">
              <a:solidFill>
                <a:srgbClr val="000090"/>
              </a:solidFill>
            </a:endParaRPr>
          </a:p>
          <a:p>
            <a:pPr algn="just"/>
            <a:r>
              <a:rPr lang="it-IT" sz="2800" dirty="0">
                <a:solidFill>
                  <a:srgbClr val="000090"/>
                </a:solidFill>
              </a:rPr>
              <a:t>1 ml di soluzione contiene 50 mg di proteine plasmatiche umane, di cui almeno il 95% di immunoglobuline, con immunoglobuline M (</a:t>
            </a:r>
            <a:r>
              <a:rPr lang="it-IT" sz="2800" dirty="0" err="1">
                <a:solidFill>
                  <a:srgbClr val="000090"/>
                </a:solidFill>
              </a:rPr>
              <a:t>IgM</a:t>
            </a:r>
            <a:r>
              <a:rPr lang="it-IT" sz="2800" dirty="0">
                <a:solidFill>
                  <a:srgbClr val="000090"/>
                </a:solidFill>
              </a:rPr>
              <a:t>) 6 mg, immunoglobuline A (</a:t>
            </a:r>
            <a:r>
              <a:rPr lang="it-IT" sz="2800" dirty="0" err="1">
                <a:solidFill>
                  <a:srgbClr val="000090"/>
                </a:solidFill>
              </a:rPr>
              <a:t>IgA</a:t>
            </a:r>
            <a:r>
              <a:rPr lang="it-IT" sz="2800" dirty="0">
                <a:solidFill>
                  <a:srgbClr val="000090"/>
                </a:solidFill>
              </a:rPr>
              <a:t>) 6 mg e immunoglobuline G (</a:t>
            </a:r>
            <a:r>
              <a:rPr lang="it-IT" sz="2800" dirty="0" err="1">
                <a:solidFill>
                  <a:srgbClr val="000090"/>
                </a:solidFill>
              </a:rPr>
              <a:t>IgG</a:t>
            </a:r>
            <a:r>
              <a:rPr lang="it-IT" sz="2800" dirty="0">
                <a:solidFill>
                  <a:srgbClr val="000090"/>
                </a:solidFill>
              </a:rPr>
              <a:t>) 38 mg.</a:t>
            </a:r>
          </a:p>
          <a:p>
            <a:pPr algn="just"/>
            <a:r>
              <a:rPr lang="it-IT" sz="2800" dirty="0">
                <a:solidFill>
                  <a:srgbClr val="000090"/>
                </a:solidFill>
              </a:rPr>
              <a:t>Il </a:t>
            </a:r>
            <a:r>
              <a:rPr lang="it-IT" sz="2800" dirty="0" err="1">
                <a:solidFill>
                  <a:srgbClr val="000090"/>
                </a:solidFill>
              </a:rPr>
              <a:t>pentaglobin</a:t>
            </a:r>
            <a:r>
              <a:rPr lang="it-IT" sz="2800" dirty="0">
                <a:solidFill>
                  <a:srgbClr val="000090"/>
                </a:solidFill>
              </a:rPr>
              <a:t> diversamente dal </a:t>
            </a:r>
            <a:r>
              <a:rPr lang="it-IT" sz="2800" dirty="0" err="1">
                <a:solidFill>
                  <a:srgbClr val="000090"/>
                </a:solidFill>
              </a:rPr>
              <a:t>Privigen</a:t>
            </a:r>
            <a:r>
              <a:rPr lang="it-IT" sz="2800" dirty="0">
                <a:solidFill>
                  <a:srgbClr val="000090"/>
                </a:solidFill>
              </a:rPr>
              <a:t> è un preparato </a:t>
            </a:r>
            <a:r>
              <a:rPr lang="it-IT" sz="2800" dirty="0" err="1">
                <a:solidFill>
                  <a:srgbClr val="000090"/>
                </a:solidFill>
              </a:rPr>
              <a:t>poliimmunoglobulinico</a:t>
            </a:r>
            <a:r>
              <a:rPr lang="it-IT" sz="2800" dirty="0">
                <a:solidFill>
                  <a:srgbClr val="000090"/>
                </a:solidFill>
              </a:rPr>
              <a:t> ( </a:t>
            </a:r>
            <a:r>
              <a:rPr lang="it-IT" sz="2800" dirty="0" err="1">
                <a:solidFill>
                  <a:srgbClr val="000090"/>
                </a:solidFill>
              </a:rPr>
              <a:t>IgM+IgA+IgG</a:t>
            </a:r>
            <a:r>
              <a:rPr lang="it-IT" sz="2800" dirty="0">
                <a:solidFill>
                  <a:srgbClr val="000090"/>
                </a:solidFill>
              </a:rPr>
              <a:t>) ed ha una specifica indicazione nel trattamento delle sepsi.</a:t>
            </a:r>
          </a:p>
          <a:p>
            <a:pPr algn="just"/>
            <a:r>
              <a:rPr lang="it-IT" sz="2800" dirty="0">
                <a:solidFill>
                  <a:srgbClr val="000090"/>
                </a:solidFill>
              </a:rPr>
              <a:t>DOSE </a:t>
            </a:r>
            <a:r>
              <a:rPr lang="it-IT" sz="2800" dirty="0">
                <a:solidFill>
                  <a:srgbClr val="000090"/>
                </a:solidFill>
                <a:sym typeface="Wingdings"/>
              </a:rPr>
              <a:t></a:t>
            </a:r>
            <a:r>
              <a:rPr lang="it-IT" sz="2800" dirty="0">
                <a:solidFill>
                  <a:srgbClr val="000090"/>
                </a:solidFill>
              </a:rPr>
              <a:t> 5 ml (0,25 g)/kg di peso corporeo al giorno per 3 giorni consecutivi che per un paziente di 65-70 kg corrispondono a 3 flaconi al giorno per 3 giorni.</a:t>
            </a:r>
          </a:p>
          <a:p>
            <a:pPr algn="just"/>
            <a:r>
              <a:rPr lang="it-IT" sz="2800" dirty="0" smtClean="0">
                <a:solidFill>
                  <a:srgbClr val="000090"/>
                </a:solidFill>
              </a:rPr>
              <a:t>VELOCITA </a:t>
            </a:r>
            <a:r>
              <a:rPr lang="it-IT" sz="2800" dirty="0">
                <a:solidFill>
                  <a:srgbClr val="000090"/>
                </a:solidFill>
              </a:rPr>
              <a:t>DI INFUSIONE </a:t>
            </a:r>
            <a:r>
              <a:rPr lang="it-IT" sz="2800" dirty="0">
                <a:solidFill>
                  <a:srgbClr val="000090"/>
                </a:solidFill>
                <a:sym typeface="Wingdings"/>
              </a:rPr>
              <a:t></a:t>
            </a:r>
            <a:r>
              <a:rPr lang="it-IT" sz="2800" dirty="0">
                <a:solidFill>
                  <a:srgbClr val="000090"/>
                </a:solidFill>
              </a:rPr>
              <a:t> 28 – 30 ml/h per ogni singolo flacone</a:t>
            </a:r>
            <a:r>
              <a:rPr lang="it-IT" sz="2800" dirty="0" smtClean="0">
                <a:solidFill>
                  <a:srgbClr val="000090"/>
                </a:solidFill>
              </a:rPr>
              <a:t>.</a:t>
            </a:r>
          </a:p>
          <a:p>
            <a:pPr algn="just"/>
            <a:endParaRPr lang="it-IT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7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Adiacenza.thmx</Template>
  <TotalTime>89</TotalTime>
  <Words>1232</Words>
  <Application>Microsoft Macintosh PowerPoint</Application>
  <PresentationFormat>Presentazione su schermo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Adjacency</vt:lpstr>
      <vt:lpstr>   SARS COV 2:  IMMUNOGLOBULINE ED EPARINE A BASSO PESO MOLECOLARE (LMWH)</vt:lpstr>
      <vt:lpstr>Presentazione di PowerPoint</vt:lpstr>
      <vt:lpstr> Hypothesis for potential pathogenesis of SARS-CoV-2 infection–a review of immune changes in patients with viral pneumonia Ling Lina, Lianfeng Lua, Wei Caoa and Taisheng Lia,b,c,d  Emerging Microbes &amp; Infections  2020, VOL. 9  </vt:lpstr>
      <vt:lpstr> Hypothesis for potential pathogenesis of SARS-CoV-2 infection–a review of immune changes in patients with viral pneumonia Ling Lina, Lianfeng Lua, Wei Caoa and Taisheng Lia,b,c,d  Emerging Microbes &amp; Infections  2020, VOL. 9  </vt:lpstr>
      <vt:lpstr> Hypothesis for potential pathogenesis of SARS-CoV-2 infection–a review of immune changes in patients with viral pneumonia Ling Lina, Lianfeng Lua, Wei Caoa and Taisheng Lia,b,c,d  Emerging Microbes &amp; Infections  2020, VOL. 9  </vt:lpstr>
      <vt:lpstr> Hypothesis for potential pathogenesis of SARS-CoV-2 infection–a review of immune changes in patients with viral pneumonia Ling Lina, Lianfeng Lua, Wei Caoa and Taisheng Lia,b,c,d  Emerging Microbes &amp; Infections  2020, VOL. 9  </vt:lpstr>
      <vt:lpstr> Hypothesis for potential pathogenesis of SARS-CoV-2 infection–a review of immune changes in patients with viral pneumonia Ling Lina, Lianfeng Lua, Wei Caoa and Taisheng Lia,b,c,d  Emerging Microbes &amp; Infections  2020, VOL. 9  </vt:lpstr>
      <vt:lpstr> Hypothesis for potential pathogenesis of SARS-CoV-2 infection–a review of immune changes in patients with viral pneumonia Ling Lina, Lianfeng Lua, Wei Caoa and Taisheng Lia,b,c,d  Emerging Microbes &amp; Infections  2020, VOL. 9  </vt:lpstr>
      <vt:lpstr> Hypothesis for potential pathogenesis of SARS-CoV-2 infection–a review of immune changes in patients with viral pneumonia Ling Lina, Lianfeng Lua, Wei Caoa and Taisheng Lia,b,c,d  Emerging Microbes &amp; Infections  2020, VOL. 9  </vt:lpstr>
      <vt:lpstr> Hypothesis for potential pathogenesis of SARS-CoV-2 infection–a review of immune changes in patients with viral pneumonia Ling Lina, Lianfeng Lua, Wei Caoa and Taisheng Lia,b,c,d  Emerging Microbes &amp; Infections  2020, VOL. 9  </vt:lpstr>
      <vt:lpstr> Hypothesis for potential pathogenesis of SARS-CoV-2 infection–a review of immune changes in patients with viral pneumonia Ling Lina, Lianfeng Lua, Wei Caoa and Taisheng Lia,b,c,d  Emerging Microbes &amp; Infections  2020, VOL. 9  </vt:lpstr>
      <vt:lpstr>Presentazione di PowerPoint</vt:lpstr>
      <vt:lpstr>Presentazione di PowerPoint</vt:lpstr>
      <vt:lpstr>Presentazione di PowerPoint</vt:lpstr>
      <vt:lpstr>Presentazione di PowerPoint</vt:lpstr>
      <vt:lpstr>Int J Tuberc Lung Dis. 2004 Oct;8(10):1173-9. Pentaglobin in steroid-resistant severe acute respiratory syndrome (SARS).   Ho JC1, Wu AY, Lam B, Ooi GC, Khong PL, Ho PL, Chan-Yeung M, Zhong NS, Ko C, Lam WK, Tsang KW.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SARS COV 2 IMMUNOGLOBULINE ED EPARINE A BASSO PESO MOLECOLARE (LMWH)</dc:title>
  <dc:creator>Vincenzo Galluccio</dc:creator>
  <cp:lastModifiedBy>Vincenzo Galluccio</cp:lastModifiedBy>
  <cp:revision>14</cp:revision>
  <dcterms:created xsi:type="dcterms:W3CDTF">2020-04-05T20:28:20Z</dcterms:created>
  <dcterms:modified xsi:type="dcterms:W3CDTF">2020-04-06T09:28:46Z</dcterms:modified>
</cp:coreProperties>
</file>