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74" r:id="rId4"/>
    <p:sldId id="263" r:id="rId5"/>
    <p:sldId id="275" r:id="rId6"/>
    <p:sldId id="264" r:id="rId7"/>
    <p:sldId id="266" r:id="rId8"/>
    <p:sldId id="278" r:id="rId9"/>
    <p:sldId id="276" r:id="rId10"/>
    <p:sldId id="279" r:id="rId11"/>
    <p:sldId id="272" r:id="rId12"/>
    <p:sldId id="273" r:id="rId13"/>
    <p:sldId id="277" r:id="rId14"/>
    <p:sldId id="281" r:id="rId15"/>
    <p:sldId id="28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  <a:srgbClr val="33CC33"/>
    <a:srgbClr val="006600"/>
    <a:srgbClr val="009900"/>
    <a:srgbClr val="6600CC"/>
    <a:srgbClr val="00CC00"/>
    <a:srgbClr val="66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1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EE5CDC-DF41-46F4-B7A7-2D2CE8AB5A80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CC2965-2C6F-48BA-9C73-2E6A4402166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243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75DB-90BF-48A8-A036-310BDA17866C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8AEC-F961-43DB-B19F-1A20EC97DA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63297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75DB-90BF-48A8-A036-310BDA17866C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8AEC-F961-43DB-B19F-1A20EC97DA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910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75DB-90BF-48A8-A036-310BDA17866C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8AEC-F961-43DB-B19F-1A20EC97DA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497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75DB-90BF-48A8-A036-310BDA17866C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8AEC-F961-43DB-B19F-1A20EC97DA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459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75DB-90BF-48A8-A036-310BDA17866C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8AEC-F961-43DB-B19F-1A20EC97DA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037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75DB-90BF-48A8-A036-310BDA17866C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8AEC-F961-43DB-B19F-1A20EC97DA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064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75DB-90BF-48A8-A036-310BDA17866C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8AEC-F961-43DB-B19F-1A20EC97DA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415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75DB-90BF-48A8-A036-310BDA17866C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8AEC-F961-43DB-B19F-1A20EC97DA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4052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75DB-90BF-48A8-A036-310BDA17866C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8AEC-F961-43DB-B19F-1A20EC97DA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648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75DB-90BF-48A8-A036-310BDA17866C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8AEC-F961-43DB-B19F-1A20EC97DA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0212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075DB-90BF-48A8-A036-310BDA17866C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C38AEC-F961-43DB-B19F-1A20EC97DA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694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B075DB-90BF-48A8-A036-310BDA17866C}" type="datetimeFigureOut">
              <a:rPr lang="ru-RU" smtClean="0"/>
              <a:t>08.03.2015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8AEC-F961-43DB-B19F-1A20EC97DA4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9897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5.png"/><Relationship Id="rId5" Type="http://schemas.openxmlformats.org/officeDocument/2006/relationships/image" Target="../media/image20.png"/><Relationship Id="rId4" Type="http://schemas.openxmlformats.org/officeDocument/2006/relationships/image" Target="../media/image8.png"/><Relationship Id="rId9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yandex.ru/images/search?text=&#1082;&#1072;&#1088;&#1090;&#1080;&#1085;&#1082;&#1080;%20&#1085;&#1077;&#1079;&#1085;&#1072;&#1081;&#1082;&#1072;%20&#1074;%20&#1094;&#1074;&#1077;&#1090;&#1086;&#1095;&#1085;&#1086;&#1084;%20&#1075;&#1086;&#1088;&#1086;&#1076;&#1077;&amp;stype=image&amp;lr=39&amp;noreask=1&amp;source=wiz&amp;uinfo=sw-1600-sh-900-ww-1583-wh-792-pd-1-wp-16x9_1600x900-lt-611" TargetMode="External"/><Relationship Id="rId2" Type="http://schemas.openxmlformats.org/officeDocument/2006/relationships/hyperlink" Target="http://muzofon.com/search/&#1060;&#1048;&#1047;&#1050;&#1059;&#1051;&#1068;&#1058;&#1052;&#1048;&#1053;&#1059;&#1058;&#1050;&#1040;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hyperlink" Target="http://yandex.ru/images/search?text=&#1085;&#1086;&#1089;&#1086;&#1074;&amp;uinfo=sw-1600-sh-900-ww-1583-wh-792-pd-1-wp-16x9_1600x900&amp;pin=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2166" y="2502927"/>
            <a:ext cx="7772400" cy="854065"/>
          </a:xfrm>
        </p:spPr>
        <p:txBody>
          <a:bodyPr>
            <a:noAutofit/>
          </a:bodyPr>
          <a:lstStyle/>
          <a:p>
            <a:r>
              <a:rPr lang="ru-RU" sz="2800" dirty="0" smtClean="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Презентация к уроку по учебному предмету «Математика» в 1 классе на тему</a:t>
            </a:r>
            <a:endParaRPr lang="ru-RU" sz="2800" dirty="0">
              <a:ln>
                <a:solidFill>
                  <a:srgbClr val="990033"/>
                </a:solidFill>
              </a:ln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к уроку\Пончик+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0"/>
            <a:ext cx="1665845" cy="2144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к уроку\Торопыжка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806" y="2697446"/>
            <a:ext cx="1398196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к уроку\Винтик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268" y="5883"/>
            <a:ext cx="1412552" cy="1818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к уроку\Шпунтик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4941" y="5882"/>
            <a:ext cx="1412554" cy="1818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к уроку\Авоська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090" y="99758"/>
            <a:ext cx="1588364" cy="2045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к уроку\Незнайка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605892"/>
            <a:ext cx="1595428" cy="2054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:\к уроку\Знайка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753727"/>
            <a:ext cx="1456658" cy="1875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F:\к уроку\Гусля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700" y="2324703"/>
            <a:ext cx="1830586" cy="2356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:\к уроку\Пилюлькин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179" y="-56110"/>
            <a:ext cx="1460701" cy="1880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F:\к уроку\Молчун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15" y="4365104"/>
            <a:ext cx="1600988" cy="2061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30133" y="4937906"/>
            <a:ext cx="333706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Головина Елена Николаевна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МБОУ гимназия «УВК №1»,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г. Воронеж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62390" y="3356992"/>
            <a:ext cx="6453562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8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«Решение </a:t>
            </a:r>
            <a:r>
              <a:rPr lang="ru-RU" sz="3800" b="1" dirty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текстовых </a:t>
            </a:r>
            <a:r>
              <a:rPr lang="ru-RU" sz="38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задач» </a:t>
            </a:r>
            <a:endParaRPr lang="ru-RU" sz="38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8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F:\к уроку\Гусля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232176"/>
            <a:ext cx="2020788" cy="260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к уроку\Пончик+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-1"/>
            <a:ext cx="2085057" cy="268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F:\к уроку\Авоська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-5692"/>
            <a:ext cx="2195736" cy="2827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4"/>
          <p:cNvSpPr>
            <a:spLocks noGrp="1" noChangeArrowheads="1"/>
          </p:cNvSpPr>
          <p:nvPr>
            <p:ph type="title"/>
          </p:nvPr>
        </p:nvSpPr>
        <p:spPr>
          <a:xfrm>
            <a:off x="395536" y="2806601"/>
            <a:ext cx="8229600" cy="1425575"/>
          </a:xfrm>
          <a:prstGeom prst="horizontalScroll">
            <a:avLst>
              <a:gd name="adj" fmla="val 12500"/>
            </a:avLst>
          </a:prstGeom>
          <a:solidFill>
            <a:schemeClr val="bg1"/>
          </a:solidFill>
          <a:ln w="2857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r>
              <a:rPr lang="ru-RU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F:\к уроку\пончик наоборот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4" y="-30068"/>
            <a:ext cx="2108411" cy="271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к уроку\авоська наоборот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87021"/>
            <a:ext cx="2123729" cy="2734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6" descr="F:\к уроку\Авоська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8257" y="-5693"/>
            <a:ext cx="2195736" cy="2827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F:\к уроку\Пончик+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10" y="-1"/>
            <a:ext cx="2085057" cy="268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" descr="F:\к уроку\авоська наоборот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0" y="92712"/>
            <a:ext cx="2123729" cy="2734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F:\к уроку\пончик наоборот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5" y="-30068"/>
            <a:ext cx="2108411" cy="271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F:\к уроку\Авоська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268" y="-1"/>
            <a:ext cx="2195736" cy="2827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F:\к уроку\Пончик+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76"/>
            <a:ext cx="2085057" cy="268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 descr="F:\к уроку\Авоська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9897"/>
            <a:ext cx="2195736" cy="2827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F:\к уроку\Пончик+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11" y="22848"/>
            <a:ext cx="2085057" cy="268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" descr="F:\к уроку\авоська наоборот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1" y="92712"/>
            <a:ext cx="2123729" cy="2734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F:\к уроку\пончик наоборот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5" y="-15035"/>
            <a:ext cx="2108411" cy="271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 descr="F:\к уроку\Авоська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1792"/>
            <a:ext cx="2195736" cy="2827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F:\к уроку\Пончик+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9" y="-15982"/>
            <a:ext cx="2085057" cy="268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Физкультминутка сл. 10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091597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924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6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6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7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700"/>
                            </p:stCondLst>
                            <p:childTnLst>
                              <p:par>
                                <p:cTn id="5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8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8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3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3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1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100"/>
                            </p:stCondLst>
                            <p:childTnLst>
                              <p:par>
                                <p:cTn id="8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7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700"/>
                            </p:stCondLst>
                            <p:childTnLst>
                              <p:par>
                                <p:cTn id="10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20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200"/>
                            </p:stCondLst>
                            <p:childTnLst>
                              <p:par>
                                <p:cTn id="1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700"/>
                            </p:stCondLst>
                            <p:childTnLst>
                              <p:par>
                                <p:cTn id="1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700"/>
                            </p:stCondLst>
                            <p:childTnLst>
                              <p:par>
                                <p:cTn id="1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6200"/>
                            </p:stCondLst>
                            <p:childTnLst>
                              <p:par>
                                <p:cTn id="1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200"/>
                            </p:stCondLst>
                            <p:childTnLst>
                              <p:par>
                                <p:cTn id="13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6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6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6800"/>
                            </p:stCondLst>
                            <p:childTnLst>
                              <p:par>
                                <p:cTn id="1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6800"/>
                            </p:stCondLst>
                            <p:childTnLst>
                              <p:par>
                                <p:cTn id="14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7300"/>
                            </p:stCondLst>
                            <p:childTnLst>
                              <p:par>
                                <p:cTn id="1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Прямая со стрелкой 9"/>
          <p:cNvCxnSpPr/>
          <p:nvPr/>
        </p:nvCxnSpPr>
        <p:spPr>
          <a:xfrm>
            <a:off x="2987824" y="1979072"/>
            <a:ext cx="396044" cy="95450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Скругленный прямоугольник 1"/>
          <p:cNvSpPr/>
          <p:nvPr/>
        </p:nvSpPr>
        <p:spPr>
          <a:xfrm>
            <a:off x="611560" y="1574393"/>
            <a:ext cx="2376264" cy="792088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9 – 4 = 5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3528" y="3320988"/>
            <a:ext cx="2376264" cy="792088"/>
          </a:xfrm>
          <a:prstGeom prst="roundRect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 + 5 + 4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02542" y="5157192"/>
            <a:ext cx="2376264" cy="792088"/>
          </a:xfrm>
          <a:prstGeom prst="roundRect">
            <a:avLst/>
          </a:prstGeom>
          <a:ln w="38100">
            <a:solidFill>
              <a:srgbClr val="0099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4 + 2 +2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383868" y="2924944"/>
            <a:ext cx="2376264" cy="792088"/>
          </a:xfrm>
          <a:prstGeom prst="roundRect">
            <a:avLst/>
          </a:prstGeom>
          <a:ln w="38100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+ 2 – 1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44008" y="4365104"/>
            <a:ext cx="2376264" cy="792088"/>
          </a:xfrm>
          <a:prstGeom prst="roundRect">
            <a:avLst/>
          </a:prstGeom>
          <a:ln w="38100">
            <a:solidFill>
              <a:srgbClr val="990033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8 – 3 – 4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255243" y="1705858"/>
            <a:ext cx="2376264" cy="792088"/>
          </a:xfrm>
          <a:prstGeom prst="roundRec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10 – 4 + 3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44208" y="5525574"/>
            <a:ext cx="2376264" cy="792088"/>
          </a:xfrm>
          <a:prstGeom prst="roundRect">
            <a:avLst/>
          </a:prstGeom>
          <a:ln w="38100">
            <a:solidFill>
              <a:srgbClr val="666699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6 + 3 – 5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AutoShape 4"/>
          <p:cNvSpPr txBox="1">
            <a:spLocks noChangeArrowheads="1"/>
          </p:cNvSpPr>
          <p:nvPr/>
        </p:nvSpPr>
        <p:spPr>
          <a:xfrm>
            <a:off x="430932" y="10654"/>
            <a:ext cx="8229600" cy="1425575"/>
          </a:xfrm>
          <a:prstGeom prst="horizontalScroll">
            <a:avLst>
              <a:gd name="adj" fmla="val 12500"/>
            </a:avLst>
          </a:prstGeom>
          <a:solidFill>
            <a:schemeClr val="bg1"/>
          </a:solidFill>
          <a:ln w="28575">
            <a:solidFill>
              <a:srgbClr val="990033"/>
            </a:solidFill>
            <a:round/>
            <a:headEnd/>
            <a:tailEnd/>
          </a:ln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Реши круговые примеры</a:t>
            </a:r>
            <a:endParaRPr lang="ru-RU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76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49571" y="1832572"/>
            <a:ext cx="2376264" cy="792088"/>
          </a:xfrm>
          <a:prstGeom prst="round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9 – 4 = 5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841256" y="5221649"/>
            <a:ext cx="2376264" cy="792088"/>
          </a:xfrm>
          <a:prstGeom prst="roundRect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 + 5 + 4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10483" y="3498125"/>
            <a:ext cx="2376264" cy="792088"/>
          </a:xfrm>
          <a:prstGeom prst="roundRect">
            <a:avLst/>
          </a:prstGeom>
          <a:ln w="38100">
            <a:solidFill>
              <a:srgbClr val="0099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4 + 2 +2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419872" y="548680"/>
            <a:ext cx="2376264" cy="792088"/>
          </a:xfrm>
          <a:prstGeom prst="roundRect">
            <a:avLst/>
          </a:prstGeom>
          <a:ln w="38100"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+ 2 – 1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10100" y="5221649"/>
            <a:ext cx="2376264" cy="792088"/>
          </a:xfrm>
          <a:prstGeom prst="roundRect">
            <a:avLst/>
          </a:prstGeom>
          <a:ln w="38100">
            <a:solidFill>
              <a:srgbClr val="990033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8 – 3 – 4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3656" y="3559638"/>
            <a:ext cx="2376264" cy="792088"/>
          </a:xfrm>
          <a:prstGeom prst="roundRec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10 – 4 + 3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288779" y="1832572"/>
            <a:ext cx="2376264" cy="792088"/>
          </a:xfrm>
          <a:prstGeom prst="roundRect">
            <a:avLst/>
          </a:prstGeom>
          <a:ln w="38100">
            <a:solidFill>
              <a:srgbClr val="666699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6 + 3 – 5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>
            <a:endCxn id="6" idx="1"/>
          </p:cNvCxnSpPr>
          <p:nvPr/>
        </p:nvCxnSpPr>
        <p:spPr>
          <a:xfrm flipV="1">
            <a:off x="2555776" y="944724"/>
            <a:ext cx="864096" cy="88784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6" idx="3"/>
          </p:cNvCxnSpPr>
          <p:nvPr/>
        </p:nvCxnSpPr>
        <p:spPr>
          <a:xfrm>
            <a:off x="5796136" y="944724"/>
            <a:ext cx="720080" cy="887848"/>
          </a:xfrm>
          <a:prstGeom prst="straightConnector1">
            <a:avLst/>
          </a:prstGeom>
          <a:ln w="28575">
            <a:solidFill>
              <a:srgbClr val="FFC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6660232" y="2624660"/>
            <a:ext cx="1800200" cy="873465"/>
          </a:xfrm>
          <a:prstGeom prst="straightConnector1">
            <a:avLst/>
          </a:prstGeom>
          <a:ln w="28575">
            <a:solidFill>
              <a:srgbClr val="6666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5508104" y="4305315"/>
            <a:ext cx="2952328" cy="916334"/>
          </a:xfrm>
          <a:prstGeom prst="straightConnector1">
            <a:avLst/>
          </a:prstGeom>
          <a:ln w="28575">
            <a:solidFill>
              <a:srgbClr val="0099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олилиния 27"/>
          <p:cNvSpPr/>
          <p:nvPr/>
        </p:nvSpPr>
        <p:spPr>
          <a:xfrm>
            <a:off x="2175164" y="6012873"/>
            <a:ext cx="5126181" cy="584480"/>
          </a:xfrm>
          <a:custGeom>
            <a:avLst/>
            <a:gdLst>
              <a:gd name="connsiteX0" fmla="*/ 5126181 w 5126181"/>
              <a:gd name="connsiteY0" fmla="*/ 13854 h 554196"/>
              <a:gd name="connsiteX1" fmla="*/ 2701636 w 5126181"/>
              <a:gd name="connsiteY1" fmla="*/ 554182 h 554196"/>
              <a:gd name="connsiteX2" fmla="*/ 0 w 5126181"/>
              <a:gd name="connsiteY2" fmla="*/ 0 h 554196"/>
              <a:gd name="connsiteX3" fmla="*/ 0 w 5126181"/>
              <a:gd name="connsiteY3" fmla="*/ 0 h 554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6181" h="554196">
                <a:moveTo>
                  <a:pt x="5126181" y="13854"/>
                </a:moveTo>
                <a:cubicBezTo>
                  <a:pt x="4341090" y="285172"/>
                  <a:pt x="3555999" y="556491"/>
                  <a:pt x="2701636" y="554182"/>
                </a:cubicBezTo>
                <a:cubicBezTo>
                  <a:pt x="1847273" y="551873"/>
                  <a:pt x="0" y="0"/>
                  <a:pt x="0" y="0"/>
                </a:cubicBezTo>
                <a:lnTo>
                  <a:pt x="0" y="0"/>
                </a:lnTo>
              </a:path>
            </a:pathLst>
          </a:custGeom>
          <a:ln w="28575">
            <a:solidFill>
              <a:srgbClr val="9900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 стрелкой 29"/>
          <p:cNvCxnSpPr/>
          <p:nvPr/>
        </p:nvCxnSpPr>
        <p:spPr>
          <a:xfrm flipH="1" flipV="1">
            <a:off x="755576" y="4351726"/>
            <a:ext cx="3240360" cy="869923"/>
          </a:xfrm>
          <a:prstGeom prst="straightConnector1">
            <a:avLst/>
          </a:prstGeom>
          <a:ln w="2857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 flipV="1">
            <a:off x="683568" y="2624660"/>
            <a:ext cx="1872208" cy="934978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8" descr="F:\к уроку\Знайк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526" y="1680342"/>
            <a:ext cx="2627610" cy="3383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179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" y="0"/>
            <a:ext cx="9144010" cy="6858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F:\к уроку\шар с героями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39" r="10579"/>
          <a:stretch/>
        </p:blipFill>
        <p:spPr bwMode="auto">
          <a:xfrm>
            <a:off x="2274570" y="1622007"/>
            <a:ext cx="4880610" cy="5240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45195" y="4941168"/>
            <a:ext cx="41150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Молодцы!</a:t>
            </a:r>
            <a:endParaRPr lang="ru-RU" sz="6600" b="1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14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48148E-6 L 0 -1.063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3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&quot;Н. Н. Носов - самый веселый писатель на свете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42" y="44624"/>
            <a:ext cx="5112568" cy="4694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F:\к уроку\книга незнайк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754" y="2134789"/>
            <a:ext cx="3958086" cy="4678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4839543"/>
            <a:ext cx="41474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Николай Николаевич Носов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95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548680"/>
            <a:ext cx="52326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Авторская страничка</a:t>
            </a:r>
            <a:endParaRPr lang="ru-RU" sz="4000" b="1" dirty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3214" y="1978962"/>
            <a:ext cx="868554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МБОУ гимназии «УВК №1» Головина Е.Н. при подготовке работы использовала: </a:t>
            </a:r>
          </a:p>
          <a:p>
            <a:pPr indent="182563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материалы из сети Интернет: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2"/>
              </a:rPr>
              <a:t>http://muzofon.com/search/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/>
              </a:rPr>
              <a:t>ФИЗКУЛЬТМИНУТКА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en-US" dirty="0">
                <a:latin typeface="Times New Roman" pitchFamily="18" charset="0"/>
                <a:cs typeface="Times New Roman" pitchFamily="18" charset="0"/>
                <a:hlinkClick r:id="rId3"/>
              </a:rPr>
              <a:t>://yandex.ru/images/search?text=</a:t>
            </a:r>
            <a:r>
              <a:rPr lang="ru-RU" dirty="0">
                <a:latin typeface="Times New Roman" pitchFamily="18" charset="0"/>
                <a:cs typeface="Times New Roman" pitchFamily="18" charset="0"/>
                <a:hlinkClick r:id="rId3"/>
              </a:rPr>
              <a:t>картинки%20незнайка%20в%20цветочном%20городе&amp;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stype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=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image&amp;lr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=39&amp;noreask=1&amp;source=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wiz&amp;uinfo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3"/>
              </a:rPr>
              <a:t>=sw-1600-sh-900-ww-1583-wh-792-pd-1-wp-16x9_1600x900-lt-611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>
                <a:latin typeface="Times New Roman" pitchFamily="18" charset="0"/>
                <a:cs typeface="Times New Roman" pitchFamily="18" charset="0"/>
                <a:hlinkClick r:id="rId4"/>
              </a:rPr>
              <a:t>http://yandex.ru/images/search?text=</a:t>
            </a:r>
            <a:r>
              <a:rPr lang="ru-RU" dirty="0">
                <a:latin typeface="Times New Roman" pitchFamily="18" charset="0"/>
                <a:cs typeface="Times New Roman" pitchFamily="18" charset="0"/>
                <a:hlinkClick r:id="rId4"/>
              </a:rPr>
              <a:t>носов&amp;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uinfo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=sw-1600-sh-900-ww-1583-wh-792-pd-1-wp-16x9_1600x900&amp;pin=1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Математика, методические рекомендации, 1 класс: пособие для учителей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общеобразоват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организаций / Г.В. Дорофеев, Т.Н.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Миракова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учебник «Математика» 1 класс, 2 часть авторы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Г.В. Дорофеев, Т.Н.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Миракова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Т.Б. Бука.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F:\сканирование00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31634" y="116632"/>
            <a:ext cx="1404862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4919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Line 17"/>
          <p:cNvSpPr>
            <a:spLocks noChangeShapeType="1"/>
          </p:cNvSpPr>
          <p:nvPr/>
        </p:nvSpPr>
        <p:spPr bwMode="auto">
          <a:xfrm flipV="1">
            <a:off x="5639766" y="3447491"/>
            <a:ext cx="174444" cy="8745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4000"/>
          </a:p>
        </p:txBody>
      </p:sp>
      <p:sp>
        <p:nvSpPr>
          <p:cNvPr id="12292" name="Oval 4"/>
          <p:cNvSpPr>
            <a:spLocks noChangeArrowheads="1"/>
          </p:cNvSpPr>
          <p:nvPr/>
        </p:nvSpPr>
        <p:spPr bwMode="auto">
          <a:xfrm>
            <a:off x="2278559" y="2710724"/>
            <a:ext cx="659916" cy="659916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 dirty="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12293" name="Oval 5"/>
          <p:cNvSpPr>
            <a:spLocks noChangeArrowheads="1"/>
          </p:cNvSpPr>
          <p:nvPr/>
        </p:nvSpPr>
        <p:spPr bwMode="auto">
          <a:xfrm>
            <a:off x="2685957" y="3232839"/>
            <a:ext cx="659916" cy="659916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2294" name="Oval 6"/>
          <p:cNvSpPr>
            <a:spLocks noChangeArrowheads="1"/>
          </p:cNvSpPr>
          <p:nvPr/>
        </p:nvSpPr>
        <p:spPr bwMode="auto">
          <a:xfrm>
            <a:off x="1674525" y="3886424"/>
            <a:ext cx="659916" cy="659916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12295" name="Oval 7"/>
          <p:cNvSpPr>
            <a:spLocks noChangeArrowheads="1"/>
          </p:cNvSpPr>
          <p:nvPr/>
        </p:nvSpPr>
        <p:spPr bwMode="auto">
          <a:xfrm>
            <a:off x="2345452" y="3811940"/>
            <a:ext cx="659916" cy="659916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 dirty="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8</a:t>
            </a:r>
          </a:p>
        </p:txBody>
      </p:sp>
      <p:sp>
        <p:nvSpPr>
          <p:cNvPr id="12299" name="Oval 11"/>
          <p:cNvSpPr>
            <a:spLocks noChangeArrowheads="1"/>
          </p:cNvSpPr>
          <p:nvPr/>
        </p:nvSpPr>
        <p:spPr bwMode="auto">
          <a:xfrm>
            <a:off x="3624052" y="3060518"/>
            <a:ext cx="659916" cy="659916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2300" name="Oval 12"/>
          <p:cNvSpPr>
            <a:spLocks noChangeArrowheads="1"/>
          </p:cNvSpPr>
          <p:nvPr/>
        </p:nvSpPr>
        <p:spPr bwMode="auto">
          <a:xfrm>
            <a:off x="3019916" y="4360844"/>
            <a:ext cx="659916" cy="659916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2301" name="Oval 13"/>
          <p:cNvSpPr>
            <a:spLocks noChangeArrowheads="1"/>
          </p:cNvSpPr>
          <p:nvPr/>
        </p:nvSpPr>
        <p:spPr bwMode="auto">
          <a:xfrm>
            <a:off x="1512259" y="4674493"/>
            <a:ext cx="659916" cy="659916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12302" name="Oval 14"/>
          <p:cNvSpPr>
            <a:spLocks noChangeArrowheads="1"/>
          </p:cNvSpPr>
          <p:nvPr/>
        </p:nvSpPr>
        <p:spPr bwMode="auto">
          <a:xfrm>
            <a:off x="960293" y="2027064"/>
            <a:ext cx="659916" cy="659916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2303" name="Oval 15"/>
          <p:cNvSpPr>
            <a:spLocks noChangeArrowheads="1"/>
          </p:cNvSpPr>
          <p:nvPr/>
        </p:nvSpPr>
        <p:spPr bwMode="auto">
          <a:xfrm>
            <a:off x="2643016" y="1916832"/>
            <a:ext cx="659916" cy="659916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2311" name="Oval 23"/>
          <p:cNvSpPr>
            <a:spLocks noChangeArrowheads="1"/>
          </p:cNvSpPr>
          <p:nvPr/>
        </p:nvSpPr>
        <p:spPr bwMode="auto">
          <a:xfrm>
            <a:off x="1620209" y="2730560"/>
            <a:ext cx="659916" cy="659916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12312" name="Oval 24"/>
          <p:cNvSpPr>
            <a:spLocks noChangeArrowheads="1"/>
          </p:cNvSpPr>
          <p:nvPr/>
        </p:nvSpPr>
        <p:spPr bwMode="auto">
          <a:xfrm>
            <a:off x="439968" y="3598323"/>
            <a:ext cx="659916" cy="659916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0</a:t>
            </a:r>
          </a:p>
        </p:txBody>
      </p:sp>
      <p:sp>
        <p:nvSpPr>
          <p:cNvPr id="12313" name="Line 25"/>
          <p:cNvSpPr>
            <a:spLocks noChangeShapeType="1"/>
          </p:cNvSpPr>
          <p:nvPr/>
        </p:nvSpPr>
        <p:spPr bwMode="auto">
          <a:xfrm flipH="1">
            <a:off x="2702136" y="2504988"/>
            <a:ext cx="71438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4" name="Line 26"/>
          <p:cNvSpPr>
            <a:spLocks noChangeShapeType="1"/>
          </p:cNvSpPr>
          <p:nvPr/>
        </p:nvSpPr>
        <p:spPr bwMode="auto">
          <a:xfrm>
            <a:off x="1512259" y="2602774"/>
            <a:ext cx="2159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5" name="Line 27"/>
          <p:cNvSpPr>
            <a:spLocks noChangeShapeType="1"/>
          </p:cNvSpPr>
          <p:nvPr/>
        </p:nvSpPr>
        <p:spPr bwMode="auto">
          <a:xfrm flipV="1">
            <a:off x="1099884" y="3784805"/>
            <a:ext cx="215900" cy="1016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6" name="Line 28"/>
          <p:cNvSpPr>
            <a:spLocks noChangeShapeType="1"/>
          </p:cNvSpPr>
          <p:nvPr/>
        </p:nvSpPr>
        <p:spPr bwMode="auto">
          <a:xfrm flipV="1">
            <a:off x="1950167" y="4546340"/>
            <a:ext cx="35718" cy="16990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17" name="Line 29"/>
          <p:cNvSpPr>
            <a:spLocks noChangeShapeType="1"/>
          </p:cNvSpPr>
          <p:nvPr/>
        </p:nvSpPr>
        <p:spPr bwMode="auto">
          <a:xfrm flipH="1">
            <a:off x="3336020" y="3464071"/>
            <a:ext cx="308261" cy="50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20" name="Line 32"/>
          <p:cNvSpPr>
            <a:spLocks noChangeShapeType="1"/>
          </p:cNvSpPr>
          <p:nvPr/>
        </p:nvSpPr>
        <p:spPr bwMode="auto">
          <a:xfrm>
            <a:off x="2938475" y="4330440"/>
            <a:ext cx="143669" cy="14141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2321" name="Oval 33"/>
          <p:cNvSpPr>
            <a:spLocks noChangeArrowheads="1"/>
          </p:cNvSpPr>
          <p:nvPr/>
        </p:nvSpPr>
        <p:spPr bwMode="auto">
          <a:xfrm>
            <a:off x="1300702" y="3323568"/>
            <a:ext cx="659916" cy="659916"/>
          </a:xfrm>
          <a:prstGeom prst="ellipse">
            <a:avLst/>
          </a:prstGeom>
          <a:solidFill>
            <a:srgbClr val="0070C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2322" name="AutoShape 34"/>
          <p:cNvSpPr>
            <a:spLocks noChangeArrowheads="1"/>
          </p:cNvSpPr>
          <p:nvPr/>
        </p:nvSpPr>
        <p:spPr bwMode="auto">
          <a:xfrm>
            <a:off x="35496" y="44624"/>
            <a:ext cx="4464496" cy="1368896"/>
          </a:xfrm>
          <a:prstGeom prst="horizontalScroll">
            <a:avLst>
              <a:gd name="adj" fmla="val 12500"/>
            </a:avLst>
          </a:prstGeom>
          <a:ln>
            <a:solidFill>
              <a:srgbClr val="990033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800" dirty="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Увеличь каждое </a:t>
            </a:r>
            <a:endParaRPr lang="ru-RU" sz="3800" dirty="0" smtClean="0">
              <a:ln>
                <a:solidFill>
                  <a:srgbClr val="990033"/>
                </a:solidFill>
              </a:ln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800" dirty="0" smtClean="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3800" dirty="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чисел на  4</a:t>
            </a:r>
          </a:p>
        </p:txBody>
      </p:sp>
      <p:sp>
        <p:nvSpPr>
          <p:cNvPr id="24" name="AutoShape 24"/>
          <p:cNvSpPr>
            <a:spLocks noChangeArrowheads="1"/>
          </p:cNvSpPr>
          <p:nvPr/>
        </p:nvSpPr>
        <p:spPr bwMode="auto">
          <a:xfrm>
            <a:off x="4494200" y="5301208"/>
            <a:ext cx="4477811" cy="1368896"/>
          </a:xfrm>
          <a:prstGeom prst="horizontalScroll">
            <a:avLst>
              <a:gd name="adj" fmla="val 12500"/>
            </a:avLst>
          </a:prstGeom>
          <a:ln>
            <a:solidFill>
              <a:srgbClr val="990033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800" dirty="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Уменьши каждое </a:t>
            </a:r>
            <a:endParaRPr lang="ru-RU" sz="3800" dirty="0" smtClean="0">
              <a:ln>
                <a:solidFill>
                  <a:srgbClr val="990033"/>
                </a:solidFill>
              </a:ln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800" dirty="0" smtClean="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3800" dirty="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чисел на  2</a:t>
            </a:r>
          </a:p>
        </p:txBody>
      </p:sp>
      <p:sp>
        <p:nvSpPr>
          <p:cNvPr id="45" name="Line 21"/>
          <p:cNvSpPr>
            <a:spLocks noChangeShapeType="1"/>
          </p:cNvSpPr>
          <p:nvPr/>
        </p:nvSpPr>
        <p:spPr bwMode="auto">
          <a:xfrm flipH="1">
            <a:off x="7581314" y="2198479"/>
            <a:ext cx="168732" cy="15040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4000"/>
          </a:p>
        </p:txBody>
      </p:sp>
      <p:sp>
        <p:nvSpPr>
          <p:cNvPr id="46" name="Line 23"/>
          <p:cNvSpPr>
            <a:spLocks noChangeShapeType="1"/>
          </p:cNvSpPr>
          <p:nvPr/>
        </p:nvSpPr>
        <p:spPr bwMode="auto">
          <a:xfrm>
            <a:off x="7655709" y="3413903"/>
            <a:ext cx="228659" cy="12104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4000"/>
          </a:p>
        </p:txBody>
      </p:sp>
      <p:sp>
        <p:nvSpPr>
          <p:cNvPr id="47" name="Oval 4"/>
          <p:cNvSpPr>
            <a:spLocks noChangeArrowheads="1"/>
          </p:cNvSpPr>
          <p:nvPr/>
        </p:nvSpPr>
        <p:spPr bwMode="auto">
          <a:xfrm>
            <a:off x="6383228" y="3295116"/>
            <a:ext cx="699756" cy="699756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 dirty="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48" name="Oval 5"/>
          <p:cNvSpPr>
            <a:spLocks noChangeArrowheads="1"/>
          </p:cNvSpPr>
          <p:nvPr/>
        </p:nvSpPr>
        <p:spPr bwMode="auto">
          <a:xfrm>
            <a:off x="5776472" y="2976628"/>
            <a:ext cx="699756" cy="699756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49" name="Oval 6"/>
          <p:cNvSpPr>
            <a:spLocks noChangeArrowheads="1"/>
          </p:cNvSpPr>
          <p:nvPr/>
        </p:nvSpPr>
        <p:spPr bwMode="auto">
          <a:xfrm>
            <a:off x="6967052" y="2907858"/>
            <a:ext cx="699756" cy="699756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 dirty="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50" name="Oval 7"/>
          <p:cNvSpPr>
            <a:spLocks noChangeArrowheads="1"/>
          </p:cNvSpPr>
          <p:nvPr/>
        </p:nvSpPr>
        <p:spPr bwMode="auto">
          <a:xfrm>
            <a:off x="5724128" y="2276872"/>
            <a:ext cx="699756" cy="699756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 dirty="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51" name="Oval 8"/>
          <p:cNvSpPr>
            <a:spLocks noChangeArrowheads="1"/>
          </p:cNvSpPr>
          <p:nvPr/>
        </p:nvSpPr>
        <p:spPr bwMode="auto">
          <a:xfrm>
            <a:off x="6949908" y="2207977"/>
            <a:ext cx="699756" cy="699756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 dirty="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52" name="Oval 9"/>
          <p:cNvSpPr>
            <a:spLocks noChangeArrowheads="1"/>
          </p:cNvSpPr>
          <p:nvPr/>
        </p:nvSpPr>
        <p:spPr bwMode="auto">
          <a:xfrm>
            <a:off x="6320832" y="1927277"/>
            <a:ext cx="699756" cy="699756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 dirty="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53" name="Oval 10"/>
          <p:cNvSpPr>
            <a:spLocks noChangeArrowheads="1"/>
          </p:cNvSpPr>
          <p:nvPr/>
        </p:nvSpPr>
        <p:spPr bwMode="auto">
          <a:xfrm>
            <a:off x="4952364" y="3284984"/>
            <a:ext cx="699756" cy="699756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sp>
        <p:nvSpPr>
          <p:cNvPr id="54" name="Oval 11"/>
          <p:cNvSpPr>
            <a:spLocks noChangeArrowheads="1"/>
          </p:cNvSpPr>
          <p:nvPr/>
        </p:nvSpPr>
        <p:spPr bwMode="auto">
          <a:xfrm>
            <a:off x="5013595" y="1545038"/>
            <a:ext cx="699756" cy="699756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55" name="Oval 12"/>
          <p:cNvSpPr>
            <a:spLocks noChangeArrowheads="1"/>
          </p:cNvSpPr>
          <p:nvPr/>
        </p:nvSpPr>
        <p:spPr bwMode="auto">
          <a:xfrm>
            <a:off x="6403849" y="4169404"/>
            <a:ext cx="699756" cy="699756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56" name="Oval 13"/>
          <p:cNvSpPr>
            <a:spLocks noChangeArrowheads="1"/>
          </p:cNvSpPr>
          <p:nvPr/>
        </p:nvSpPr>
        <p:spPr bwMode="auto">
          <a:xfrm>
            <a:off x="7850028" y="3305308"/>
            <a:ext cx="699756" cy="699756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sp>
        <p:nvSpPr>
          <p:cNvPr id="57" name="Oval 14"/>
          <p:cNvSpPr>
            <a:spLocks noChangeArrowheads="1"/>
          </p:cNvSpPr>
          <p:nvPr/>
        </p:nvSpPr>
        <p:spPr bwMode="auto">
          <a:xfrm>
            <a:off x="7668344" y="1649124"/>
            <a:ext cx="699756" cy="699756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58" name="Oval 15"/>
          <p:cNvSpPr>
            <a:spLocks noChangeArrowheads="1"/>
          </p:cNvSpPr>
          <p:nvPr/>
        </p:nvSpPr>
        <p:spPr bwMode="auto">
          <a:xfrm>
            <a:off x="6320516" y="1001935"/>
            <a:ext cx="699756" cy="699756"/>
          </a:xfrm>
          <a:prstGeom prst="ellipse">
            <a:avLst/>
          </a:prstGeom>
          <a:solidFill>
            <a:srgbClr val="33CC33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59" name="Line 16"/>
          <p:cNvSpPr>
            <a:spLocks noChangeShapeType="1"/>
          </p:cNvSpPr>
          <p:nvPr/>
        </p:nvSpPr>
        <p:spPr bwMode="auto">
          <a:xfrm>
            <a:off x="5588253" y="2142843"/>
            <a:ext cx="250197" cy="24928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4000"/>
          </a:p>
        </p:txBody>
      </p:sp>
      <p:sp>
        <p:nvSpPr>
          <p:cNvPr id="61" name="Line 19"/>
          <p:cNvSpPr>
            <a:spLocks noChangeShapeType="1"/>
          </p:cNvSpPr>
          <p:nvPr/>
        </p:nvSpPr>
        <p:spPr bwMode="auto">
          <a:xfrm>
            <a:off x="6733820" y="4005064"/>
            <a:ext cx="1" cy="1793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4000"/>
          </a:p>
        </p:txBody>
      </p:sp>
      <p:sp>
        <p:nvSpPr>
          <p:cNvPr id="62" name="Line 22"/>
          <p:cNvSpPr>
            <a:spLocks noChangeShapeType="1"/>
          </p:cNvSpPr>
          <p:nvPr/>
        </p:nvSpPr>
        <p:spPr bwMode="auto">
          <a:xfrm flipH="1">
            <a:off x="6660232" y="1700808"/>
            <a:ext cx="0" cy="214654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4000"/>
          </a:p>
        </p:txBody>
      </p:sp>
      <p:pic>
        <p:nvPicPr>
          <p:cNvPr id="63" name="Picture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333" y="3142070"/>
            <a:ext cx="45719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1333" y="3142070"/>
            <a:ext cx="45719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5" descr="F:\к уроку\Шпунтик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925" y="149736"/>
            <a:ext cx="1083717" cy="1395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4" descr="F:\к уроку\Винтик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80" y="5020760"/>
            <a:ext cx="1214022" cy="1563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7380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8" r="1019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F:\к уроку\корзинка с одуванчиками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791" y="4797152"/>
            <a:ext cx="706437" cy="85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к уроку\корзинка с одуванчиками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975" y="4797152"/>
            <a:ext cx="706437" cy="85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8509" y="116632"/>
            <a:ext cx="84792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Авоська: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«Я принёс 1 корзину, а потом ещё 2. Как же я устал!»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8509" y="548680"/>
            <a:ext cx="84668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Незнайка: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«Я собрал 3 корзины. Сколько же корзин я собрал?»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3020" y="1013827"/>
            <a:ext cx="85047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Торопыжка: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«Я принёс 2 корзины, а потом ещё несколько. Интересно, сколько всего?»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8508" y="1733907"/>
            <a:ext cx="82599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err="1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Знайка</a:t>
            </a:r>
            <a:r>
              <a:rPr lang="ru-RU" sz="2400" b="1" i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«Нужно 10 корзин одуванчиков. Мы собрали 8. Сколько ещё корзин нужно наполнить одуванчиками?»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5028" y="2463279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F:\к уроку\Авоська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5223" y="3952085"/>
            <a:ext cx="1543241" cy="1986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к уроку\Незнайка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039" y="2813197"/>
            <a:ext cx="1656184" cy="213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к уроку\Торопыжка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37" y="4036239"/>
            <a:ext cx="1541767" cy="1985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к уроку\Знайка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376" y="2945626"/>
            <a:ext cx="1549915" cy="199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F:\к уроку\корзинка с одуванчиками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896" y="5069491"/>
            <a:ext cx="706437" cy="85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F:\к уроку\корзинка с одуванчиками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291" y="5192117"/>
            <a:ext cx="706437" cy="85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F:\к уроку\корзинка с одуванчиками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039" y="5069491"/>
            <a:ext cx="706437" cy="85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F:\к уроку\корзинка с одуванчиками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375" y="3848506"/>
            <a:ext cx="706437" cy="85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F:\к уроку\корзинка с одуванчиками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5310" y="5237111"/>
            <a:ext cx="706437" cy="85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F:\к уроку\корзинка с одуванчиками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195" y="4174539"/>
            <a:ext cx="706437" cy="85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44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4"/>
          <p:cNvSpPr>
            <a:spLocks noChangeArrowheads="1"/>
          </p:cNvSpPr>
          <p:nvPr/>
        </p:nvSpPr>
        <p:spPr bwMode="auto">
          <a:xfrm>
            <a:off x="323850" y="115888"/>
            <a:ext cx="8424863" cy="1052512"/>
          </a:xfrm>
          <a:prstGeom prst="horizontalScroll">
            <a:avLst>
              <a:gd name="adj" fmla="val 12500"/>
            </a:avLst>
          </a:prstGeom>
          <a:ln>
            <a:solidFill>
              <a:srgbClr val="990033"/>
            </a:solidFill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4400" dirty="0" smtClean="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Как построена задача?</a:t>
            </a:r>
            <a:endParaRPr lang="ru-RU" sz="4400" dirty="0">
              <a:ln>
                <a:solidFill>
                  <a:srgbClr val="990033"/>
                </a:solidFill>
              </a:ln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512" y="1340768"/>
            <a:ext cx="5976664" cy="936104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УСЛОВИЕ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9512" y="2429339"/>
            <a:ext cx="5976664" cy="936104"/>
          </a:xfrm>
          <a:prstGeom prst="roundRect">
            <a:avLst/>
          </a:prstGeom>
          <a:solidFill>
            <a:srgbClr val="FFC000"/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3501008"/>
            <a:ext cx="5976664" cy="93811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СХЕМА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7258" y="4579122"/>
            <a:ext cx="5976664" cy="938110"/>
          </a:xfrm>
          <a:prstGeom prst="roundRect">
            <a:avLst/>
          </a:prstGeom>
          <a:solidFill>
            <a:srgbClr val="00CC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РЕШЕНИЕ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79512" y="5714730"/>
            <a:ext cx="5976664" cy="938110"/>
          </a:xfrm>
          <a:prstGeom prst="roundRect">
            <a:avLst/>
          </a:prstGeom>
          <a:solidFill>
            <a:srgbClr val="990033"/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7" descr="F:\к уроку\Незнайк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921" y="1997100"/>
            <a:ext cx="3013691" cy="3880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966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67544" y="1394773"/>
            <a:ext cx="8280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Пончик съел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пончиков, а потом ещё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Сколько пончиков съел Пончик?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AutoShap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  <a:prstGeom prst="horizontalScroll">
            <a:avLst>
              <a:gd name="adj" fmla="val 12500"/>
            </a:avLst>
          </a:prstGeom>
          <a:solidFill>
            <a:schemeClr val="bg1"/>
          </a:solidFill>
          <a:ln w="2857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r>
              <a:rPr lang="ru-RU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Реши задачу:</a:t>
            </a:r>
            <a:endParaRPr lang="ru-RU" dirty="0"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F:\к уроку\Пончик+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565366"/>
            <a:ext cx="3148520" cy="4053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3939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547664" y="224644"/>
            <a:ext cx="5976664" cy="936104"/>
          </a:xfrm>
          <a:prstGeom prst="roundRect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УСЛОВИЕ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1412776"/>
            <a:ext cx="73448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Пончик съел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пончиков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, а потом ещё 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83668" y="2996952"/>
            <a:ext cx="5976664" cy="936104"/>
          </a:xfrm>
          <a:prstGeom prst="roundRect">
            <a:avLst/>
          </a:prstGeom>
          <a:solidFill>
            <a:srgbClr val="FFC000"/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ВОПРОС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4365104"/>
            <a:ext cx="68407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Сколько пончиков съел Пончик?</a:t>
            </a:r>
          </a:p>
        </p:txBody>
      </p:sp>
    </p:spTree>
    <p:extLst>
      <p:ext uri="{BB962C8B-B14F-4D97-AF65-F5344CB8AC3E}">
        <p14:creationId xmlns:p14="http://schemas.microsoft.com/office/powerpoint/2010/main" val="220520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  <p:bldP spid="5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802119" y="1986714"/>
            <a:ext cx="1553857" cy="221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сначала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11561" y="4800605"/>
            <a:ext cx="7992887" cy="1905307"/>
          </a:xfrm>
          <a:prstGeom prst="roundRect">
            <a:avLst/>
          </a:prstGeom>
          <a:solidFill>
            <a:srgbClr val="990033"/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ОТВЕТ: 9 пончиков.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547664" y="188640"/>
            <a:ext cx="5976664" cy="938110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СХЕМА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115616" y="2348880"/>
            <a:ext cx="6624736" cy="0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1115616" y="227687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298232" y="228260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596336" y="227687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Левая круглая скобка 6"/>
          <p:cNvSpPr/>
          <p:nvPr/>
        </p:nvSpPr>
        <p:spPr>
          <a:xfrm rot="5400000">
            <a:off x="4146049" y="-1111429"/>
            <a:ext cx="563870" cy="6480720"/>
          </a:xfrm>
          <a:prstGeom prst="leftBracket">
            <a:avLst>
              <a:gd name="adj" fmla="val 87333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191544" y="2577098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363102" y="2505090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355976" y="1067102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19672" y="3210970"/>
            <a:ext cx="5976664" cy="938110"/>
          </a:xfrm>
          <a:prstGeom prst="roundRect">
            <a:avLst/>
          </a:prstGeom>
          <a:solidFill>
            <a:srgbClr val="00CC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smtClean="0"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02119" y="4077072"/>
            <a:ext cx="34980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6 + 3 = 9 (п.)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547664" y="5373216"/>
            <a:ext cx="5976664" cy="938110"/>
          </a:xfrm>
          <a:prstGeom prst="roundRect">
            <a:avLst/>
          </a:prstGeom>
          <a:solidFill>
            <a:srgbClr val="990033"/>
          </a:solidFill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Дуга 2"/>
          <p:cNvSpPr/>
          <p:nvPr/>
        </p:nvSpPr>
        <p:spPr>
          <a:xfrm rot="10800000">
            <a:off x="1187624" y="2060848"/>
            <a:ext cx="4182616" cy="648072"/>
          </a:xfrm>
          <a:prstGeom prst="arc">
            <a:avLst>
              <a:gd name="adj1" fmla="val 10806132"/>
              <a:gd name="adj2" fmla="val 7582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Дуга 5"/>
          <p:cNvSpPr/>
          <p:nvPr/>
        </p:nvSpPr>
        <p:spPr>
          <a:xfrm rot="10800000">
            <a:off x="5364088" y="2060848"/>
            <a:ext cx="2304256" cy="579989"/>
          </a:xfrm>
          <a:prstGeom prst="arc">
            <a:avLst>
              <a:gd name="adj1" fmla="val 10837149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796136" y="1844824"/>
            <a:ext cx="1233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потом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561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4" grpId="0" animBg="1"/>
      <p:bldP spid="9" grpId="0" animBg="1"/>
      <p:bldP spid="10" grpId="0" animBg="1"/>
      <p:bldP spid="11" grpId="0" animBg="1"/>
      <p:bldP spid="7" grpId="0" animBg="1"/>
      <p:bldP spid="12" grpId="0"/>
      <p:bldP spid="14" grpId="0"/>
      <p:bldP spid="15" grpId="0"/>
      <p:bldP spid="16" grpId="0" animBg="1"/>
      <p:bldP spid="13" grpId="0"/>
      <p:bldP spid="18" grpId="0" animBg="1"/>
      <p:bldP spid="18" grpId="1" animBg="1"/>
      <p:bldP spid="3" grpId="0" animBg="1"/>
      <p:bldP spid="6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F:\к уроку\Пилюлькин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20888"/>
            <a:ext cx="2195736" cy="2827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ьная выноска 4"/>
          <p:cNvSpPr/>
          <p:nvPr/>
        </p:nvSpPr>
        <p:spPr>
          <a:xfrm>
            <a:off x="2267744" y="332656"/>
            <a:ext cx="5976664" cy="3043069"/>
          </a:xfrm>
          <a:prstGeom prst="wedgeEllipseCallout">
            <a:avLst>
              <a:gd name="adj1" fmla="val -51084"/>
              <a:gd name="adj2" fmla="val 48379"/>
            </a:avLst>
          </a:prstGeom>
          <a:noFill/>
          <a:ln w="28575">
            <a:solidFill>
              <a:srgbClr val="990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ln>
                  <a:solidFill>
                    <a:srgbClr val="990033"/>
                  </a:solidFill>
                </a:ln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Зарядка для глаз!</a:t>
            </a:r>
            <a:endParaRPr lang="ru-RU" sz="4000" dirty="0">
              <a:ln>
                <a:solidFill>
                  <a:srgbClr val="990033"/>
                </a:solidFill>
              </a:ln>
              <a:solidFill>
                <a:srgbClr val="9900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F:\к уроку\Торопыжка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40215"/>
            <a:ext cx="1800200" cy="2317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F:\к уроку\торопыжка в др сторону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507387"/>
            <a:ext cx="1799455" cy="2316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Физкультминутка для глаз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25558" y="278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898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" presetClass="path" presetSubtype="0" accel="47000" decel="49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0.00243 -0.00093 L 0.36424 -0.29398 L 0.72691 -0.00093 L 0.36424 0.29236 L 0.00243 -0.00093 Z " pathEditMode="relative" rAng="0" ptsTypes="FFFFF">
                                      <p:cBhvr>
                                        <p:cTn id="20" dur="79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200"/>
                            </p:stCondLst>
                            <p:childTnLst>
                              <p:par>
                                <p:cTn id="22" presetID="46" presetClass="path" presetSubtype="0" accel="53000" decel="47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-0.00093 C -0.00972 -0.22408 0.1448 -0.41759 0.35191 -0.43102 C 0.55035 -0.44722 0.73559 -0.29722 0.74775 -0.08148 C 0.76355 0.11944 0.63334 0.30532 0.44757 0.31921 C 0.27795 0.3294 0.11684 0.20555 0.10452 0.01875 C 0.09219 -0.15093 0.20052 -0.31111 0.35782 -0.32431 C 0.50348 -0.33426 0.63976 -0.23102 0.64896 -0.07431 C 0.65816 0.06528 0.57153 0.20254 0.44167 0.20856 C 0.32396 0.21852 0.21285 0.13842 0.20313 0.0118 C 0.1974 -0.10162 0.26233 -0.21088 0.36441 -0.21783 C 0.454 -0.22408 0.54358 -0.16459 0.55035 -0.06759 C 0.55608 0.01597 0.5099 0.09537 0.43507 0.10208 C 0.37344 0.10926 0.30851 0.07176 0.30539 0.00602 C 0.29948 -0.04699 0.32396 -0.1044 0.37032 -0.11111 C 0.40782 -0.11111 0.4448 -0.09746 0.4507 -0.06111 C 0.454 -0.0382 0.44757 -0.01412 0.42917 -0.0044 C 0.41997 -0.00093 0.41372 -0.00093 0.40469 -0.0044 " pathEditMode="relative" rAng="0" ptsTypes="fffffffffffffffff">
                                      <p:cBhvr>
                                        <p:cTn id="23" dur="13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48" y="-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700"/>
                            </p:stCondLst>
                            <p:childTnLst>
                              <p:par>
                                <p:cTn id="2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32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90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4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8900"/>
                            </p:stCondLst>
                            <p:childTnLst>
                              <p:par>
                                <p:cTn id="38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L 0.72049 -0.63542 " pathEditMode="relative" rAng="0" ptsTypes="AA">
                                      <p:cBhvr>
                                        <p:cTn id="39" dur="2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24" y="-3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500"/>
                            </p:stCondLst>
                            <p:childTnLst>
                              <p:par>
                                <p:cTn id="4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2049 -0.63542 L 0.72049 -0.02662 " pathEditMode="relative" rAng="0" ptsTypes="AA">
                                      <p:cBhvr>
                                        <p:cTn id="42" dur="2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4200"/>
                            </p:stCondLst>
                            <p:childTnLst>
                              <p:par>
                                <p:cTn id="4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4200"/>
                            </p:stCondLst>
                            <p:childTnLst>
                              <p:par>
                                <p:cTn id="49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1.85185E-6 L -0.70469 -0.6088 " pathEditMode="relative" rAng="0" ptsTypes="AA">
                                      <p:cBhvr>
                                        <p:cTn id="50" dur="2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243" y="-30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6700"/>
                            </p:stCondLst>
                            <p:childTnLst>
                              <p:par>
                                <p:cTn id="5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0469 -0.6088 L -0.71268 0.00995 " pathEditMode="relative" rAng="0" ptsTypes="AA">
                                      <p:cBhvr>
                                        <p:cTn id="53" dur="26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3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300"/>
                            </p:stCondLst>
                            <p:childTnLst>
                              <p:par>
                                <p:cTn id="5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" dur="601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AutoShap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425575"/>
          </a:xfrm>
          <a:prstGeom prst="horizontalScroll">
            <a:avLst>
              <a:gd name="adj" fmla="val 12500"/>
            </a:avLst>
          </a:prstGeom>
          <a:solidFill>
            <a:schemeClr val="bg1"/>
          </a:solidFill>
          <a:ln w="2857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r>
              <a:rPr lang="ru-RU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Исправь ошибки:</a:t>
            </a:r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251520" y="2732693"/>
            <a:ext cx="2592387" cy="2303636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9 – 3 = 6</a:t>
            </a:r>
          </a:p>
          <a:p>
            <a:pPr>
              <a:buFontTx/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7 + 2 =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>
              <a:buNone/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9 + 1 = 10</a:t>
            </a:r>
          </a:p>
          <a:p>
            <a:pPr>
              <a:buFontTx/>
              <a:buNone/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111" name="Rectangle 7"/>
          <p:cNvSpPr>
            <a:spLocks noChangeArrowheads="1"/>
          </p:cNvSpPr>
          <p:nvPr/>
        </p:nvSpPr>
        <p:spPr bwMode="auto">
          <a:xfrm>
            <a:off x="3420170" y="2732693"/>
            <a:ext cx="2530475" cy="22316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8 – 4 =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5</a:t>
            </a:r>
          </a:p>
          <a:p>
            <a:pPr marL="342900" indent="-342900">
              <a:spcBef>
                <a:spcPct val="20000"/>
              </a:spcBef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6 – 2 = 4</a:t>
            </a:r>
          </a:p>
          <a:p>
            <a:pPr marL="342900" indent="-342900">
              <a:spcBef>
                <a:spcPct val="20000"/>
              </a:spcBef>
            </a:pP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7 + 3= 9</a:t>
            </a:r>
          </a:p>
          <a:p>
            <a:pPr marL="342900" indent="-342900">
              <a:spcBef>
                <a:spcPct val="20000"/>
              </a:spcBef>
            </a:pP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115" name="Oval 11"/>
          <p:cNvSpPr>
            <a:spLocks noChangeArrowheads="1"/>
          </p:cNvSpPr>
          <p:nvPr/>
        </p:nvSpPr>
        <p:spPr bwMode="auto">
          <a:xfrm>
            <a:off x="1840528" y="3308137"/>
            <a:ext cx="914400" cy="9144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990033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9</a:t>
            </a:r>
          </a:p>
        </p:txBody>
      </p:sp>
      <p:sp>
        <p:nvSpPr>
          <p:cNvPr id="47116" name="Oval 12"/>
          <p:cNvSpPr>
            <a:spLocks noChangeArrowheads="1"/>
          </p:cNvSpPr>
          <p:nvPr/>
        </p:nvSpPr>
        <p:spPr bwMode="auto">
          <a:xfrm>
            <a:off x="4953992" y="2588057"/>
            <a:ext cx="914400" cy="9144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990033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47117" name="Oval 13"/>
          <p:cNvSpPr>
            <a:spLocks noChangeArrowheads="1"/>
          </p:cNvSpPr>
          <p:nvPr/>
        </p:nvSpPr>
        <p:spPr bwMode="auto">
          <a:xfrm>
            <a:off x="4860280" y="4170784"/>
            <a:ext cx="914400" cy="9144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990033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ru-RU" sz="3600" b="1" dirty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10</a:t>
            </a:r>
          </a:p>
        </p:txBody>
      </p:sp>
      <p:pic>
        <p:nvPicPr>
          <p:cNvPr id="9" name="Picture 7" descr="F:\к уроку\Незнайка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8697" y="1916832"/>
            <a:ext cx="3131962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287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5" grpId="1" animBg="1"/>
      <p:bldP spid="47116" grpId="1" animBg="1"/>
      <p:bldP spid="47117" grpId="1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737</TotalTime>
  <Words>412</Words>
  <Application>Microsoft Office PowerPoint</Application>
  <PresentationFormat>Экран (4:3)</PresentationFormat>
  <Paragraphs>98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к уроку по учебному предмету «Математика» в 1 классе на тему</vt:lpstr>
      <vt:lpstr>Презентация PowerPoint</vt:lpstr>
      <vt:lpstr>Презентация PowerPoint</vt:lpstr>
      <vt:lpstr>Презентация PowerPoint</vt:lpstr>
      <vt:lpstr>Реши задачу:</vt:lpstr>
      <vt:lpstr>Презентация PowerPoint</vt:lpstr>
      <vt:lpstr>Презентация PowerPoint</vt:lpstr>
      <vt:lpstr>Презентация PowerPoint</vt:lpstr>
      <vt:lpstr>Исправь ошибки:</vt:lpstr>
      <vt:lpstr>Физкультминутка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57</cp:revision>
  <dcterms:created xsi:type="dcterms:W3CDTF">2015-01-29T14:42:17Z</dcterms:created>
  <dcterms:modified xsi:type="dcterms:W3CDTF">2015-03-08T12:42:04Z</dcterms:modified>
</cp:coreProperties>
</file>