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2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3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4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5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6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  <p:sldMasterId id="2147483731" r:id="rId2"/>
    <p:sldMasterId id="2147483716" r:id="rId3"/>
    <p:sldMasterId id="2147483701" r:id="rId4"/>
    <p:sldMasterId id="2147483686" r:id="rId5"/>
    <p:sldMasterId id="2147483673" r:id="rId6"/>
    <p:sldMasterId id="2147483661" r:id="rId7"/>
  </p:sldMasterIdLst>
  <p:notesMasterIdLst>
    <p:notesMasterId r:id="rId59"/>
  </p:notesMasterIdLst>
  <p:handoutMasterIdLst>
    <p:handoutMasterId r:id="rId60"/>
  </p:handoutMasterIdLst>
  <p:sldIdLst>
    <p:sldId id="256" r:id="rId8"/>
    <p:sldId id="1020" r:id="rId9"/>
    <p:sldId id="1059" r:id="rId10"/>
    <p:sldId id="1062" r:id="rId11"/>
    <p:sldId id="381" r:id="rId12"/>
    <p:sldId id="380" r:id="rId13"/>
    <p:sldId id="326" r:id="rId14"/>
    <p:sldId id="1126" r:id="rId15"/>
    <p:sldId id="1063" r:id="rId16"/>
    <p:sldId id="1064" r:id="rId17"/>
    <p:sldId id="1100" r:id="rId18"/>
    <p:sldId id="1101" r:id="rId19"/>
    <p:sldId id="1102" r:id="rId20"/>
    <p:sldId id="1083" r:id="rId21"/>
    <p:sldId id="439" r:id="rId22"/>
    <p:sldId id="1089" r:id="rId23"/>
    <p:sldId id="1090" r:id="rId24"/>
    <p:sldId id="1103" r:id="rId25"/>
    <p:sldId id="1093" r:id="rId26"/>
    <p:sldId id="1051" r:id="rId27"/>
    <p:sldId id="1053" r:id="rId28"/>
    <p:sldId id="1104" r:id="rId29"/>
    <p:sldId id="1106" r:id="rId30"/>
    <p:sldId id="1050" r:id="rId31"/>
    <p:sldId id="1055" r:id="rId32"/>
    <p:sldId id="1107" r:id="rId33"/>
    <p:sldId id="1091" r:id="rId34"/>
    <p:sldId id="1108" r:id="rId35"/>
    <p:sldId id="1109" r:id="rId36"/>
    <p:sldId id="1044" r:id="rId37"/>
    <p:sldId id="1111" r:id="rId38"/>
    <p:sldId id="1112" r:id="rId39"/>
    <p:sldId id="1113" r:id="rId40"/>
    <p:sldId id="1114" r:id="rId41"/>
    <p:sldId id="1115" r:id="rId42"/>
    <p:sldId id="1116" r:id="rId43"/>
    <p:sldId id="1056" r:id="rId44"/>
    <p:sldId id="1117" r:id="rId45"/>
    <p:sldId id="1118" r:id="rId46"/>
    <p:sldId id="1087" r:id="rId47"/>
    <p:sldId id="1119" r:id="rId48"/>
    <p:sldId id="1120" r:id="rId49"/>
    <p:sldId id="1092" r:id="rId50"/>
    <p:sldId id="1121" r:id="rId51"/>
    <p:sldId id="1122" r:id="rId52"/>
    <p:sldId id="1058" r:id="rId53"/>
    <p:sldId id="1097" r:id="rId54"/>
    <p:sldId id="1123" r:id="rId55"/>
    <p:sldId id="1124" r:id="rId56"/>
    <p:sldId id="1125" r:id="rId57"/>
    <p:sldId id="519" r:id="rId58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b="1"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b="1"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b="1"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b="1"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640">
          <p15:clr>
            <a:srgbClr val="A4A3A4"/>
          </p15:clr>
        </p15:guide>
        <p15:guide id="2" pos="347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CC"/>
    <a:srgbClr val="CCFFCC"/>
    <a:srgbClr val="008000"/>
    <a:srgbClr val="D9FFFF"/>
    <a:srgbClr val="CCFFFF"/>
    <a:srgbClr val="FFFFE5"/>
    <a:srgbClr val="E5FFFF"/>
    <a:srgbClr val="FF9900"/>
    <a:srgbClr val="FFFFD5"/>
    <a:srgbClr val="FFCC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8C9962B-5EB8-4EBA-B391-11CC57DC305F}" v="45" dt="2020-02-04T01:47:31.13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C4B1156A-380E-4F78-BDF5-A606A8083BF9}" styleName="Medium Style 4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notesView">
  <p:normalViewPr>
    <p:restoredLeft sz="11134" autoAdjust="0"/>
    <p:restoredTop sz="55416" autoAdjust="0"/>
  </p:normalViewPr>
  <p:slideViewPr>
    <p:cSldViewPr snapToGrid="0" showGuides="1">
      <p:cViewPr varScale="1">
        <p:scale>
          <a:sx n="44" d="100"/>
          <a:sy n="44" d="100"/>
        </p:scale>
        <p:origin x="648" y="62"/>
      </p:cViewPr>
      <p:guideLst>
        <p:guide orient="horz" pos="2640"/>
        <p:guide pos="3470"/>
      </p:guideLst>
    </p:cSldViewPr>
  </p:slideViewPr>
  <p:notesTextViewPr>
    <p:cViewPr>
      <p:scale>
        <a:sx n="100" d="100"/>
        <a:sy n="100" d="100"/>
      </p:scale>
      <p:origin x="0" y="-787"/>
    </p:cViewPr>
  </p:notesTextViewPr>
  <p:sorterViewPr>
    <p:cViewPr varScale="1">
      <p:scale>
        <a:sx n="1" d="1"/>
        <a:sy n="1" d="1"/>
      </p:scale>
      <p:origin x="0" y="-48778"/>
    </p:cViewPr>
  </p:sorterViewPr>
  <p:notesViewPr>
    <p:cSldViewPr snapToGrid="0" showGuides="1">
      <p:cViewPr varScale="1">
        <p:scale>
          <a:sx n="63" d="100"/>
          <a:sy n="63" d="100"/>
        </p:scale>
        <p:origin x="811" y="72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slide" Target="slides/slide32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42" Type="http://schemas.openxmlformats.org/officeDocument/2006/relationships/slide" Target="slides/slide35.xml"/><Relationship Id="rId47" Type="http://schemas.openxmlformats.org/officeDocument/2006/relationships/slide" Target="slides/slide40.xml"/><Relationship Id="rId50" Type="http://schemas.openxmlformats.org/officeDocument/2006/relationships/slide" Target="slides/slide43.xml"/><Relationship Id="rId55" Type="http://schemas.openxmlformats.org/officeDocument/2006/relationships/slide" Target="slides/slide48.xml"/><Relationship Id="rId63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41" Type="http://schemas.openxmlformats.org/officeDocument/2006/relationships/slide" Target="slides/slide34.xml"/><Relationship Id="rId54" Type="http://schemas.openxmlformats.org/officeDocument/2006/relationships/slide" Target="slides/slide47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slide" Target="slides/slide33.xml"/><Relationship Id="rId45" Type="http://schemas.openxmlformats.org/officeDocument/2006/relationships/slide" Target="slides/slide38.xml"/><Relationship Id="rId53" Type="http://schemas.openxmlformats.org/officeDocument/2006/relationships/slide" Target="slides/slide46.xml"/><Relationship Id="rId58" Type="http://schemas.openxmlformats.org/officeDocument/2006/relationships/slide" Target="slides/slide51.xml"/><Relationship Id="rId66" Type="http://schemas.microsoft.com/office/2015/10/relationships/revisionInfo" Target="revisionInfo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49" Type="http://schemas.openxmlformats.org/officeDocument/2006/relationships/slide" Target="slides/slide42.xml"/><Relationship Id="rId57" Type="http://schemas.openxmlformats.org/officeDocument/2006/relationships/slide" Target="slides/slide50.xml"/><Relationship Id="rId61" Type="http://schemas.openxmlformats.org/officeDocument/2006/relationships/presProps" Target="presProp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4" Type="http://schemas.openxmlformats.org/officeDocument/2006/relationships/slide" Target="slides/slide37.xml"/><Relationship Id="rId52" Type="http://schemas.openxmlformats.org/officeDocument/2006/relationships/slide" Target="slides/slide45.xml"/><Relationship Id="rId60" Type="http://schemas.openxmlformats.org/officeDocument/2006/relationships/handoutMaster" Target="handoutMasters/handoutMaster1.xml"/><Relationship Id="rId65" Type="http://schemas.microsoft.com/office/2016/11/relationships/changesInfo" Target="changesInfos/changesInfo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slide" Target="slides/slide36.xml"/><Relationship Id="rId48" Type="http://schemas.openxmlformats.org/officeDocument/2006/relationships/slide" Target="slides/slide41.xml"/><Relationship Id="rId56" Type="http://schemas.openxmlformats.org/officeDocument/2006/relationships/slide" Target="slides/slide49.xml"/><Relationship Id="rId64" Type="http://schemas.openxmlformats.org/officeDocument/2006/relationships/tableStyles" Target="tableStyles.xml"/><Relationship Id="rId8" Type="http://schemas.openxmlformats.org/officeDocument/2006/relationships/slide" Target="slides/slide1.xml"/><Relationship Id="rId51" Type="http://schemas.openxmlformats.org/officeDocument/2006/relationships/slide" Target="slides/slide44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46" Type="http://schemas.openxmlformats.org/officeDocument/2006/relationships/slide" Target="slides/slide39.xml"/><Relationship Id="rId59" Type="http://schemas.openxmlformats.org/officeDocument/2006/relationships/notesMaster" Target="notesMasters/notes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obert Fike" userId="5c45a6d57a602c52" providerId="LiveId" clId="{BE5B102B-643C-463E-98B4-E69F4CC0E658}"/>
    <pc:docChg chg="custSel delSld modSld">
      <pc:chgData name="Robert Fike" userId="5c45a6d57a602c52" providerId="LiveId" clId="{BE5B102B-643C-463E-98B4-E69F4CC0E658}" dt="2020-02-02T19:18:18.592" v="99"/>
      <pc:docMkLst>
        <pc:docMk/>
      </pc:docMkLst>
      <pc:sldChg chg="addSp delSp modSp">
        <pc:chgData name="Robert Fike" userId="5c45a6d57a602c52" providerId="LiveId" clId="{BE5B102B-643C-463E-98B4-E69F4CC0E658}" dt="2020-02-02T19:18:07.299" v="97" actId="1076"/>
        <pc:sldMkLst>
          <pc:docMk/>
          <pc:sldMk cId="0" sldId="256"/>
        </pc:sldMkLst>
        <pc:spChg chg="mod">
          <ac:chgData name="Robert Fike" userId="5c45a6d57a602c52" providerId="LiveId" clId="{BE5B102B-643C-463E-98B4-E69F4CC0E658}" dt="2020-02-02T19:07:11.361" v="44" actId="20577"/>
          <ac:spMkLst>
            <pc:docMk/>
            <pc:sldMk cId="0" sldId="256"/>
            <ac:spMk id="8" creationId="{00000000-0000-0000-0000-000000000000}"/>
          </ac:spMkLst>
        </pc:spChg>
        <pc:spChg chg="mod">
          <ac:chgData name="Robert Fike" userId="5c45a6d57a602c52" providerId="LiveId" clId="{BE5B102B-643C-463E-98B4-E69F4CC0E658}" dt="2020-02-02T19:18:07.299" v="97" actId="1076"/>
          <ac:spMkLst>
            <pc:docMk/>
            <pc:sldMk cId="0" sldId="256"/>
            <ac:spMk id="10243" creationId="{00000000-0000-0000-0000-000000000000}"/>
          </ac:spMkLst>
        </pc:spChg>
        <pc:grpChg chg="add">
          <ac:chgData name="Robert Fike" userId="5c45a6d57a602c52" providerId="LiveId" clId="{BE5B102B-643C-463E-98B4-E69F4CC0E658}" dt="2020-02-02T19:17:57.468" v="96"/>
          <ac:grpSpMkLst>
            <pc:docMk/>
            <pc:sldMk cId="0" sldId="256"/>
            <ac:grpSpMk id="6" creationId="{7153B9F1-DA13-41BE-8B20-519E43739585}"/>
          </ac:grpSpMkLst>
        </pc:grpChg>
        <pc:picChg chg="del">
          <ac:chgData name="Robert Fike" userId="5c45a6d57a602c52" providerId="LiveId" clId="{BE5B102B-643C-463E-98B4-E69F4CC0E658}" dt="2020-02-02T19:17:54.944" v="95" actId="478"/>
          <ac:picMkLst>
            <pc:docMk/>
            <pc:sldMk cId="0" sldId="256"/>
            <ac:picMk id="9" creationId="{3A49F818-A1FA-4892-BC11-518B30480C18}"/>
          </ac:picMkLst>
        </pc:picChg>
      </pc:sldChg>
      <pc:sldChg chg="modSp">
        <pc:chgData name="Robert Fike" userId="5c45a6d57a602c52" providerId="LiveId" clId="{BE5B102B-643C-463E-98B4-E69F4CC0E658}" dt="2020-02-02T19:09:04.086" v="45" actId="20577"/>
        <pc:sldMkLst>
          <pc:docMk/>
          <pc:sldMk cId="4162877939" sldId="439"/>
        </pc:sldMkLst>
        <pc:spChg chg="mod">
          <ac:chgData name="Robert Fike" userId="5c45a6d57a602c52" providerId="LiveId" clId="{BE5B102B-643C-463E-98B4-E69F4CC0E658}" dt="2020-02-02T19:09:04.086" v="45" actId="20577"/>
          <ac:spMkLst>
            <pc:docMk/>
            <pc:sldMk cId="4162877939" sldId="439"/>
            <ac:spMk id="3" creationId="{2BA038B7-C1C4-4FAF-9069-E3206409F42C}"/>
          </ac:spMkLst>
        </pc:spChg>
      </pc:sldChg>
      <pc:sldChg chg="modSp">
        <pc:chgData name="Robert Fike" userId="5c45a6d57a602c52" providerId="LiveId" clId="{BE5B102B-643C-463E-98B4-E69F4CC0E658}" dt="2020-02-02T19:10:37.122" v="54" actId="20577"/>
        <pc:sldMkLst>
          <pc:docMk/>
          <pc:sldMk cId="2661033913" sldId="1050"/>
        </pc:sldMkLst>
        <pc:spChg chg="mod">
          <ac:chgData name="Robert Fike" userId="5c45a6d57a602c52" providerId="LiveId" clId="{BE5B102B-643C-463E-98B4-E69F4CC0E658}" dt="2020-02-02T19:10:37.122" v="54" actId="20577"/>
          <ac:spMkLst>
            <pc:docMk/>
            <pc:sldMk cId="2661033913" sldId="1050"/>
            <ac:spMk id="2" creationId="{86A09C21-D79F-4753-8948-F9DE3BE615BB}"/>
          </ac:spMkLst>
        </pc:spChg>
      </pc:sldChg>
      <pc:sldChg chg="modSp">
        <pc:chgData name="Robert Fike" userId="5c45a6d57a602c52" providerId="LiveId" clId="{BE5B102B-643C-463E-98B4-E69F4CC0E658}" dt="2020-02-02T19:09:52.152" v="49" actId="20577"/>
        <pc:sldMkLst>
          <pc:docMk/>
          <pc:sldMk cId="3952270861" sldId="1051"/>
        </pc:sldMkLst>
        <pc:spChg chg="mod">
          <ac:chgData name="Robert Fike" userId="5c45a6d57a602c52" providerId="LiveId" clId="{BE5B102B-643C-463E-98B4-E69F4CC0E658}" dt="2020-02-02T19:09:52.152" v="49" actId="20577"/>
          <ac:spMkLst>
            <pc:docMk/>
            <pc:sldMk cId="3952270861" sldId="1051"/>
            <ac:spMk id="16388" creationId="{00000000-0000-0000-0000-000000000000}"/>
          </ac:spMkLst>
        </pc:spChg>
      </pc:sldChg>
      <pc:sldChg chg="modSp">
        <pc:chgData name="Robert Fike" userId="5c45a6d57a602c52" providerId="LiveId" clId="{BE5B102B-643C-463E-98B4-E69F4CC0E658}" dt="2020-02-02T19:10:55.271" v="55" actId="20577"/>
        <pc:sldMkLst>
          <pc:docMk/>
          <pc:sldMk cId="4152624467" sldId="1055"/>
        </pc:sldMkLst>
        <pc:spChg chg="mod">
          <ac:chgData name="Robert Fike" userId="5c45a6d57a602c52" providerId="LiveId" clId="{BE5B102B-643C-463E-98B4-E69F4CC0E658}" dt="2020-02-02T19:10:55.271" v="55" actId="20577"/>
          <ac:spMkLst>
            <pc:docMk/>
            <pc:sldMk cId="4152624467" sldId="1055"/>
            <ac:spMk id="2" creationId="{86A09C21-D79F-4753-8948-F9DE3BE615BB}"/>
          </ac:spMkLst>
        </pc:spChg>
      </pc:sldChg>
      <pc:sldChg chg="del">
        <pc:chgData name="Robert Fike" userId="5c45a6d57a602c52" providerId="LiveId" clId="{BE5B102B-643C-463E-98B4-E69F4CC0E658}" dt="2020-02-02T18:49:17.467" v="37" actId="47"/>
        <pc:sldMkLst>
          <pc:docMk/>
          <pc:sldMk cId="1298770825" sldId="1057"/>
        </pc:sldMkLst>
      </pc:sldChg>
      <pc:sldChg chg="modSp modNotesTx">
        <pc:chgData name="Robert Fike" userId="5c45a6d57a602c52" providerId="LiveId" clId="{BE5B102B-643C-463E-98B4-E69F4CC0E658}" dt="2020-02-02T18:19:11.733" v="6" actId="20577"/>
        <pc:sldMkLst>
          <pc:docMk/>
          <pc:sldMk cId="3854161098" sldId="1083"/>
        </pc:sldMkLst>
        <pc:spChg chg="mod">
          <ac:chgData name="Robert Fike" userId="5c45a6d57a602c52" providerId="LiveId" clId="{BE5B102B-643C-463E-98B4-E69F4CC0E658}" dt="2020-02-02T18:18:50.412" v="2" actId="14100"/>
          <ac:spMkLst>
            <pc:docMk/>
            <pc:sldMk cId="3854161098" sldId="1083"/>
            <ac:spMk id="11267" creationId="{00000000-0000-0000-0000-000000000000}"/>
          </ac:spMkLst>
        </pc:spChg>
      </pc:sldChg>
      <pc:sldChg chg="modSp">
        <pc:chgData name="Robert Fike" userId="5c45a6d57a602c52" providerId="LiveId" clId="{BE5B102B-643C-463E-98B4-E69F4CC0E658}" dt="2020-02-02T19:15:09.282" v="79" actId="20577"/>
        <pc:sldMkLst>
          <pc:docMk/>
          <pc:sldMk cId="2446516302" sldId="1087"/>
        </pc:sldMkLst>
        <pc:spChg chg="mod">
          <ac:chgData name="Robert Fike" userId="5c45a6d57a602c52" providerId="LiveId" clId="{BE5B102B-643C-463E-98B4-E69F4CC0E658}" dt="2020-02-02T19:15:09.282" v="79" actId="20577"/>
          <ac:spMkLst>
            <pc:docMk/>
            <pc:sldMk cId="2446516302" sldId="1087"/>
            <ac:spMk id="2" creationId="{4305F87D-8582-4B6F-8B27-B8BA28331B15}"/>
          </ac:spMkLst>
        </pc:spChg>
      </pc:sldChg>
      <pc:sldChg chg="modSp">
        <pc:chgData name="Robert Fike" userId="5c45a6d57a602c52" providerId="LiveId" clId="{BE5B102B-643C-463E-98B4-E69F4CC0E658}" dt="2020-02-02T19:09:17.092" v="46" actId="20577"/>
        <pc:sldMkLst>
          <pc:docMk/>
          <pc:sldMk cId="2448187269" sldId="1089"/>
        </pc:sldMkLst>
        <pc:spChg chg="mod">
          <ac:chgData name="Robert Fike" userId="5c45a6d57a602c52" providerId="LiveId" clId="{BE5B102B-643C-463E-98B4-E69F4CC0E658}" dt="2020-02-02T19:09:17.092" v="46" actId="20577"/>
          <ac:spMkLst>
            <pc:docMk/>
            <pc:sldMk cId="2448187269" sldId="1089"/>
            <ac:spMk id="2" creationId="{426C51CD-DAD9-4780-99BC-3A881AE8041B}"/>
          </ac:spMkLst>
        </pc:spChg>
      </pc:sldChg>
      <pc:sldChg chg="modSp">
        <pc:chgData name="Robert Fike" userId="5c45a6d57a602c52" providerId="LiveId" clId="{BE5B102B-643C-463E-98B4-E69F4CC0E658}" dt="2020-02-02T19:09:28.098" v="47" actId="20577"/>
        <pc:sldMkLst>
          <pc:docMk/>
          <pc:sldMk cId="3078580839" sldId="1090"/>
        </pc:sldMkLst>
        <pc:spChg chg="mod">
          <ac:chgData name="Robert Fike" userId="5c45a6d57a602c52" providerId="LiveId" clId="{BE5B102B-643C-463E-98B4-E69F4CC0E658}" dt="2020-02-02T19:09:28.098" v="47" actId="20577"/>
          <ac:spMkLst>
            <pc:docMk/>
            <pc:sldMk cId="3078580839" sldId="1090"/>
            <ac:spMk id="2" creationId="{426C51CD-DAD9-4780-99BC-3A881AE8041B}"/>
          </ac:spMkLst>
        </pc:spChg>
      </pc:sldChg>
      <pc:sldChg chg="modSp">
        <pc:chgData name="Robert Fike" userId="5c45a6d57a602c52" providerId="LiveId" clId="{BE5B102B-643C-463E-98B4-E69F4CC0E658}" dt="2020-02-02T19:15:51.465" v="86" actId="20577"/>
        <pc:sldMkLst>
          <pc:docMk/>
          <pc:sldMk cId="3394330324" sldId="1092"/>
        </pc:sldMkLst>
        <pc:spChg chg="mod">
          <ac:chgData name="Robert Fike" userId="5c45a6d57a602c52" providerId="LiveId" clId="{BE5B102B-643C-463E-98B4-E69F4CC0E658}" dt="2020-02-02T19:15:51.465" v="86" actId="20577"/>
          <ac:spMkLst>
            <pc:docMk/>
            <pc:sldMk cId="3394330324" sldId="1092"/>
            <ac:spMk id="16388" creationId="{00000000-0000-0000-0000-000000000000}"/>
          </ac:spMkLst>
        </pc:spChg>
      </pc:sldChg>
      <pc:sldChg chg="modSp">
        <pc:chgData name="Robert Fike" userId="5c45a6d57a602c52" providerId="LiveId" clId="{BE5B102B-643C-463E-98B4-E69F4CC0E658}" dt="2020-02-02T19:09:41.477" v="48" actId="20577"/>
        <pc:sldMkLst>
          <pc:docMk/>
          <pc:sldMk cId="4244204254" sldId="1093"/>
        </pc:sldMkLst>
        <pc:spChg chg="mod">
          <ac:chgData name="Robert Fike" userId="5c45a6d57a602c52" providerId="LiveId" clId="{BE5B102B-643C-463E-98B4-E69F4CC0E658}" dt="2020-02-02T19:09:41.477" v="48" actId="20577"/>
          <ac:spMkLst>
            <pc:docMk/>
            <pc:sldMk cId="4244204254" sldId="1093"/>
            <ac:spMk id="16388" creationId="{00000000-0000-0000-0000-000000000000}"/>
          </ac:spMkLst>
        </pc:spChg>
      </pc:sldChg>
      <pc:sldChg chg="del">
        <pc:chgData name="Robert Fike" userId="5c45a6d57a602c52" providerId="LiveId" clId="{BE5B102B-643C-463E-98B4-E69F4CC0E658}" dt="2020-02-02T18:50:30.577" v="38" actId="47"/>
        <pc:sldMkLst>
          <pc:docMk/>
          <pc:sldMk cId="2664005189" sldId="1094"/>
        </pc:sldMkLst>
      </pc:sldChg>
      <pc:sldChg chg="modSp">
        <pc:chgData name="Robert Fike" userId="5c45a6d57a602c52" providerId="LiveId" clId="{BE5B102B-643C-463E-98B4-E69F4CC0E658}" dt="2020-02-02T19:16:46.157" v="92" actId="20577"/>
        <pc:sldMkLst>
          <pc:docMk/>
          <pc:sldMk cId="1966507947" sldId="1097"/>
        </pc:sldMkLst>
        <pc:spChg chg="mod">
          <ac:chgData name="Robert Fike" userId="5c45a6d57a602c52" providerId="LiveId" clId="{BE5B102B-643C-463E-98B4-E69F4CC0E658}" dt="2020-02-02T19:16:46.157" v="92" actId="20577"/>
          <ac:spMkLst>
            <pc:docMk/>
            <pc:sldMk cId="1966507947" sldId="1097"/>
            <ac:spMk id="17" creationId="{726F2B7B-1F24-47A0-9A30-2C264EFEAF06}"/>
          </ac:spMkLst>
        </pc:spChg>
      </pc:sldChg>
      <pc:sldChg chg="modSp modNotesTx">
        <pc:chgData name="Robert Fike" userId="5c45a6d57a602c52" providerId="LiveId" clId="{BE5B102B-643C-463E-98B4-E69F4CC0E658}" dt="2020-02-02T18:43:47.923" v="36" actId="6549"/>
        <pc:sldMkLst>
          <pc:docMk/>
          <pc:sldMk cId="3346810315" sldId="1103"/>
        </pc:sldMkLst>
        <pc:spChg chg="mod">
          <ac:chgData name="Robert Fike" userId="5c45a6d57a602c52" providerId="LiveId" clId="{BE5B102B-643C-463E-98B4-E69F4CC0E658}" dt="2020-02-02T18:43:41.525" v="28" actId="20577"/>
          <ac:spMkLst>
            <pc:docMk/>
            <pc:sldMk cId="3346810315" sldId="1103"/>
            <ac:spMk id="19" creationId="{8BD42A90-5261-4546-B1E1-CB87C118B9F7}"/>
          </ac:spMkLst>
        </pc:spChg>
        <pc:spChg chg="mod">
          <ac:chgData name="Robert Fike" userId="5c45a6d57a602c52" providerId="LiveId" clId="{BE5B102B-643C-463E-98B4-E69F4CC0E658}" dt="2020-02-02T18:43:47.923" v="36" actId="6549"/>
          <ac:spMkLst>
            <pc:docMk/>
            <pc:sldMk cId="3346810315" sldId="1103"/>
            <ac:spMk id="21" creationId="{E3E53CE4-A7B7-43E8-8A3C-8EE70FA9156C}"/>
          </ac:spMkLst>
        </pc:spChg>
      </pc:sldChg>
      <pc:sldChg chg="modSp">
        <pc:chgData name="Robert Fike" userId="5c45a6d57a602c52" providerId="LiveId" clId="{BE5B102B-643C-463E-98B4-E69F4CC0E658}" dt="2020-02-02T19:10:09.765" v="52" actId="20577"/>
        <pc:sldMkLst>
          <pc:docMk/>
          <pc:sldMk cId="3203543030" sldId="1104"/>
        </pc:sldMkLst>
        <pc:spChg chg="mod">
          <ac:chgData name="Robert Fike" userId="5c45a6d57a602c52" providerId="LiveId" clId="{BE5B102B-643C-463E-98B4-E69F4CC0E658}" dt="2020-02-02T19:10:09.765" v="52" actId="20577"/>
          <ac:spMkLst>
            <pc:docMk/>
            <pc:sldMk cId="3203543030" sldId="1104"/>
            <ac:spMk id="16388" creationId="{00000000-0000-0000-0000-000000000000}"/>
          </ac:spMkLst>
        </pc:spChg>
      </pc:sldChg>
      <pc:sldChg chg="modSp">
        <pc:chgData name="Robert Fike" userId="5c45a6d57a602c52" providerId="LiveId" clId="{BE5B102B-643C-463E-98B4-E69F4CC0E658}" dt="2020-02-02T19:10:23.662" v="53" actId="20577"/>
        <pc:sldMkLst>
          <pc:docMk/>
          <pc:sldMk cId="2103545575" sldId="1106"/>
        </pc:sldMkLst>
        <pc:spChg chg="mod">
          <ac:chgData name="Robert Fike" userId="5c45a6d57a602c52" providerId="LiveId" clId="{BE5B102B-643C-463E-98B4-E69F4CC0E658}" dt="2020-02-02T19:10:23.662" v="53" actId="20577"/>
          <ac:spMkLst>
            <pc:docMk/>
            <pc:sldMk cId="2103545575" sldId="1106"/>
            <ac:spMk id="16388" creationId="{00000000-0000-0000-0000-000000000000}"/>
          </ac:spMkLst>
        </pc:spChg>
      </pc:sldChg>
      <pc:sldChg chg="modSp">
        <pc:chgData name="Robert Fike" userId="5c45a6d57a602c52" providerId="LiveId" clId="{BE5B102B-643C-463E-98B4-E69F4CC0E658}" dt="2020-02-02T19:11:04.343" v="57" actId="20577"/>
        <pc:sldMkLst>
          <pc:docMk/>
          <pc:sldMk cId="1126164192" sldId="1107"/>
        </pc:sldMkLst>
        <pc:spChg chg="mod">
          <ac:chgData name="Robert Fike" userId="5c45a6d57a602c52" providerId="LiveId" clId="{BE5B102B-643C-463E-98B4-E69F4CC0E658}" dt="2020-02-02T19:11:04.343" v="57" actId="20577"/>
          <ac:spMkLst>
            <pc:docMk/>
            <pc:sldMk cId="1126164192" sldId="1107"/>
            <ac:spMk id="16388" creationId="{00000000-0000-0000-0000-000000000000}"/>
          </ac:spMkLst>
        </pc:spChg>
      </pc:sldChg>
      <pc:sldChg chg="modSp">
        <pc:chgData name="Robert Fike" userId="5c45a6d57a602c52" providerId="LiveId" clId="{BE5B102B-643C-463E-98B4-E69F4CC0E658}" dt="2020-02-02T19:11:32.205" v="59" actId="20577"/>
        <pc:sldMkLst>
          <pc:docMk/>
          <pc:sldMk cId="2595079533" sldId="1108"/>
        </pc:sldMkLst>
        <pc:spChg chg="mod">
          <ac:chgData name="Robert Fike" userId="5c45a6d57a602c52" providerId="LiveId" clId="{BE5B102B-643C-463E-98B4-E69F4CC0E658}" dt="2020-02-02T19:11:32.205" v="59" actId="20577"/>
          <ac:spMkLst>
            <pc:docMk/>
            <pc:sldMk cId="2595079533" sldId="1108"/>
            <ac:spMk id="16388" creationId="{00000000-0000-0000-0000-000000000000}"/>
          </ac:spMkLst>
        </pc:spChg>
      </pc:sldChg>
      <pc:sldChg chg="modSp">
        <pc:chgData name="Robert Fike" userId="5c45a6d57a602c52" providerId="LiveId" clId="{BE5B102B-643C-463E-98B4-E69F4CC0E658}" dt="2020-02-02T19:11:42.539" v="61" actId="20577"/>
        <pc:sldMkLst>
          <pc:docMk/>
          <pc:sldMk cId="3869775263" sldId="1109"/>
        </pc:sldMkLst>
        <pc:spChg chg="mod">
          <ac:chgData name="Robert Fike" userId="5c45a6d57a602c52" providerId="LiveId" clId="{BE5B102B-643C-463E-98B4-E69F4CC0E658}" dt="2020-02-02T19:11:42.539" v="61" actId="20577"/>
          <ac:spMkLst>
            <pc:docMk/>
            <pc:sldMk cId="3869775263" sldId="1109"/>
            <ac:spMk id="16388" creationId="{00000000-0000-0000-0000-000000000000}"/>
          </ac:spMkLst>
        </pc:spChg>
      </pc:sldChg>
      <pc:sldChg chg="del">
        <pc:chgData name="Robert Fike" userId="5c45a6d57a602c52" providerId="LiveId" clId="{BE5B102B-643C-463E-98B4-E69F4CC0E658}" dt="2020-02-02T19:11:53.663" v="62" actId="47"/>
        <pc:sldMkLst>
          <pc:docMk/>
          <pc:sldMk cId="847297684" sldId="1110"/>
        </pc:sldMkLst>
      </pc:sldChg>
      <pc:sldChg chg="modSp">
        <pc:chgData name="Robert Fike" userId="5c45a6d57a602c52" providerId="LiveId" clId="{BE5B102B-643C-463E-98B4-E69F4CC0E658}" dt="2020-02-02T19:12:35.940" v="64" actId="20577"/>
        <pc:sldMkLst>
          <pc:docMk/>
          <pc:sldMk cId="4036454082" sldId="1111"/>
        </pc:sldMkLst>
        <pc:spChg chg="mod">
          <ac:chgData name="Robert Fike" userId="5c45a6d57a602c52" providerId="LiveId" clId="{BE5B102B-643C-463E-98B4-E69F4CC0E658}" dt="2020-02-02T19:12:35.940" v="64" actId="20577"/>
          <ac:spMkLst>
            <pc:docMk/>
            <pc:sldMk cId="4036454082" sldId="1111"/>
            <ac:spMk id="16388" creationId="{00000000-0000-0000-0000-000000000000}"/>
          </ac:spMkLst>
        </pc:spChg>
      </pc:sldChg>
      <pc:sldChg chg="modSp">
        <pc:chgData name="Robert Fike" userId="5c45a6d57a602c52" providerId="LiveId" clId="{BE5B102B-643C-463E-98B4-E69F4CC0E658}" dt="2020-02-02T19:12:50.092" v="66" actId="20577"/>
        <pc:sldMkLst>
          <pc:docMk/>
          <pc:sldMk cId="2880939448" sldId="1112"/>
        </pc:sldMkLst>
        <pc:spChg chg="mod">
          <ac:chgData name="Robert Fike" userId="5c45a6d57a602c52" providerId="LiveId" clId="{BE5B102B-643C-463E-98B4-E69F4CC0E658}" dt="2020-02-02T19:12:50.092" v="66" actId="20577"/>
          <ac:spMkLst>
            <pc:docMk/>
            <pc:sldMk cId="2880939448" sldId="1112"/>
            <ac:spMk id="16388" creationId="{00000000-0000-0000-0000-000000000000}"/>
          </ac:spMkLst>
        </pc:spChg>
      </pc:sldChg>
      <pc:sldChg chg="modSp">
        <pc:chgData name="Robert Fike" userId="5c45a6d57a602c52" providerId="LiveId" clId="{BE5B102B-643C-463E-98B4-E69F4CC0E658}" dt="2020-02-02T19:13:00.236" v="68" actId="20577"/>
        <pc:sldMkLst>
          <pc:docMk/>
          <pc:sldMk cId="3097754697" sldId="1113"/>
        </pc:sldMkLst>
        <pc:spChg chg="mod">
          <ac:chgData name="Robert Fike" userId="5c45a6d57a602c52" providerId="LiveId" clId="{BE5B102B-643C-463E-98B4-E69F4CC0E658}" dt="2020-02-02T19:13:00.236" v="68" actId="20577"/>
          <ac:spMkLst>
            <pc:docMk/>
            <pc:sldMk cId="3097754697" sldId="1113"/>
            <ac:spMk id="16388" creationId="{00000000-0000-0000-0000-000000000000}"/>
          </ac:spMkLst>
        </pc:spChg>
      </pc:sldChg>
      <pc:sldChg chg="modSp">
        <pc:chgData name="Robert Fike" userId="5c45a6d57a602c52" providerId="LiveId" clId="{BE5B102B-643C-463E-98B4-E69F4CC0E658}" dt="2020-02-02T19:13:09.183" v="70" actId="20577"/>
        <pc:sldMkLst>
          <pc:docMk/>
          <pc:sldMk cId="3289604603" sldId="1114"/>
        </pc:sldMkLst>
        <pc:spChg chg="mod">
          <ac:chgData name="Robert Fike" userId="5c45a6d57a602c52" providerId="LiveId" clId="{BE5B102B-643C-463E-98B4-E69F4CC0E658}" dt="2020-02-02T19:13:09.183" v="70" actId="20577"/>
          <ac:spMkLst>
            <pc:docMk/>
            <pc:sldMk cId="3289604603" sldId="1114"/>
            <ac:spMk id="16388" creationId="{00000000-0000-0000-0000-000000000000}"/>
          </ac:spMkLst>
        </pc:spChg>
      </pc:sldChg>
      <pc:sldChg chg="modSp">
        <pc:chgData name="Robert Fike" userId="5c45a6d57a602c52" providerId="LiveId" clId="{BE5B102B-643C-463E-98B4-E69F4CC0E658}" dt="2020-02-02T19:13:19.224" v="72" actId="20577"/>
        <pc:sldMkLst>
          <pc:docMk/>
          <pc:sldMk cId="417254150" sldId="1115"/>
        </pc:sldMkLst>
        <pc:spChg chg="mod">
          <ac:chgData name="Robert Fike" userId="5c45a6d57a602c52" providerId="LiveId" clId="{BE5B102B-643C-463E-98B4-E69F4CC0E658}" dt="2020-02-02T19:13:19.224" v="72" actId="20577"/>
          <ac:spMkLst>
            <pc:docMk/>
            <pc:sldMk cId="417254150" sldId="1115"/>
            <ac:spMk id="16388" creationId="{00000000-0000-0000-0000-000000000000}"/>
          </ac:spMkLst>
        </pc:spChg>
      </pc:sldChg>
      <pc:sldChg chg="modSp">
        <pc:chgData name="Robert Fike" userId="5c45a6d57a602c52" providerId="LiveId" clId="{BE5B102B-643C-463E-98B4-E69F4CC0E658}" dt="2020-02-02T19:13:30.497" v="74" actId="20577"/>
        <pc:sldMkLst>
          <pc:docMk/>
          <pc:sldMk cId="4077323579" sldId="1116"/>
        </pc:sldMkLst>
        <pc:spChg chg="mod">
          <ac:chgData name="Robert Fike" userId="5c45a6d57a602c52" providerId="LiveId" clId="{BE5B102B-643C-463E-98B4-E69F4CC0E658}" dt="2020-02-02T19:13:30.497" v="74" actId="20577"/>
          <ac:spMkLst>
            <pc:docMk/>
            <pc:sldMk cId="4077323579" sldId="1116"/>
            <ac:spMk id="16388" creationId="{00000000-0000-0000-0000-000000000000}"/>
          </ac:spMkLst>
        </pc:spChg>
      </pc:sldChg>
      <pc:sldChg chg="modSp">
        <pc:chgData name="Robert Fike" userId="5c45a6d57a602c52" providerId="LiveId" clId="{BE5B102B-643C-463E-98B4-E69F4CC0E658}" dt="2020-02-02T19:14:09.616" v="77" actId="20577"/>
        <pc:sldMkLst>
          <pc:docMk/>
          <pc:sldMk cId="305326246" sldId="1117"/>
        </pc:sldMkLst>
        <pc:spChg chg="mod">
          <ac:chgData name="Robert Fike" userId="5c45a6d57a602c52" providerId="LiveId" clId="{BE5B102B-643C-463E-98B4-E69F4CC0E658}" dt="2020-02-02T19:14:09.616" v="77" actId="20577"/>
          <ac:spMkLst>
            <pc:docMk/>
            <pc:sldMk cId="305326246" sldId="1117"/>
            <ac:spMk id="16386" creationId="{00000000-0000-0000-0000-000000000000}"/>
          </ac:spMkLst>
        </pc:spChg>
        <pc:spChg chg="mod">
          <ac:chgData name="Robert Fike" userId="5c45a6d57a602c52" providerId="LiveId" clId="{BE5B102B-643C-463E-98B4-E69F4CC0E658}" dt="2020-02-02T19:13:53.596" v="76" actId="20577"/>
          <ac:spMkLst>
            <pc:docMk/>
            <pc:sldMk cId="305326246" sldId="1117"/>
            <ac:spMk id="16388" creationId="{00000000-0000-0000-0000-000000000000}"/>
          </ac:spMkLst>
        </pc:spChg>
      </pc:sldChg>
      <pc:sldChg chg="modSp">
        <pc:chgData name="Robert Fike" userId="5c45a6d57a602c52" providerId="LiveId" clId="{BE5B102B-643C-463E-98B4-E69F4CC0E658}" dt="2020-02-02T19:15:25.249" v="81" actId="20577"/>
        <pc:sldMkLst>
          <pc:docMk/>
          <pc:sldMk cId="3274170195" sldId="1119"/>
        </pc:sldMkLst>
        <pc:spChg chg="mod">
          <ac:chgData name="Robert Fike" userId="5c45a6d57a602c52" providerId="LiveId" clId="{BE5B102B-643C-463E-98B4-E69F4CC0E658}" dt="2020-02-02T19:15:25.249" v="81" actId="20577"/>
          <ac:spMkLst>
            <pc:docMk/>
            <pc:sldMk cId="3274170195" sldId="1119"/>
            <ac:spMk id="2" creationId="{4305F87D-8582-4B6F-8B27-B8BA28331B15}"/>
          </ac:spMkLst>
        </pc:spChg>
      </pc:sldChg>
      <pc:sldChg chg="modSp">
        <pc:chgData name="Robert Fike" userId="5c45a6d57a602c52" providerId="LiveId" clId="{BE5B102B-643C-463E-98B4-E69F4CC0E658}" dt="2020-02-02T19:15:35.141" v="83" actId="20577"/>
        <pc:sldMkLst>
          <pc:docMk/>
          <pc:sldMk cId="2246357451" sldId="1120"/>
        </pc:sldMkLst>
        <pc:spChg chg="mod">
          <ac:chgData name="Robert Fike" userId="5c45a6d57a602c52" providerId="LiveId" clId="{BE5B102B-643C-463E-98B4-E69F4CC0E658}" dt="2020-02-02T19:15:35.141" v="83" actId="20577"/>
          <ac:spMkLst>
            <pc:docMk/>
            <pc:sldMk cId="2246357451" sldId="1120"/>
            <ac:spMk id="16388" creationId="{00000000-0000-0000-0000-000000000000}"/>
          </ac:spMkLst>
        </pc:spChg>
      </pc:sldChg>
      <pc:sldChg chg="modSp">
        <pc:chgData name="Robert Fike" userId="5c45a6d57a602c52" providerId="LiveId" clId="{BE5B102B-643C-463E-98B4-E69F4CC0E658}" dt="2020-02-02T19:16:07.225" v="88" actId="20577"/>
        <pc:sldMkLst>
          <pc:docMk/>
          <pc:sldMk cId="776463464" sldId="1121"/>
        </pc:sldMkLst>
        <pc:spChg chg="mod">
          <ac:chgData name="Robert Fike" userId="5c45a6d57a602c52" providerId="LiveId" clId="{BE5B102B-643C-463E-98B4-E69F4CC0E658}" dt="2020-02-02T19:16:07.225" v="88" actId="20577"/>
          <ac:spMkLst>
            <pc:docMk/>
            <pc:sldMk cId="776463464" sldId="1121"/>
            <ac:spMk id="6" creationId="{5D7AF453-F606-4A2F-8312-78380427C596}"/>
          </ac:spMkLst>
        </pc:spChg>
      </pc:sldChg>
      <pc:sldChg chg="modSp">
        <pc:chgData name="Robert Fike" userId="5c45a6d57a602c52" providerId="LiveId" clId="{BE5B102B-643C-463E-98B4-E69F4CC0E658}" dt="2020-02-02T19:16:22.316" v="90" actId="20577"/>
        <pc:sldMkLst>
          <pc:docMk/>
          <pc:sldMk cId="467004154" sldId="1122"/>
        </pc:sldMkLst>
        <pc:spChg chg="mod">
          <ac:chgData name="Robert Fike" userId="5c45a6d57a602c52" providerId="LiveId" clId="{BE5B102B-643C-463E-98B4-E69F4CC0E658}" dt="2020-02-02T19:16:22.316" v="90" actId="20577"/>
          <ac:spMkLst>
            <pc:docMk/>
            <pc:sldMk cId="467004154" sldId="1122"/>
            <ac:spMk id="16388" creationId="{00000000-0000-0000-0000-000000000000}"/>
          </ac:spMkLst>
        </pc:spChg>
      </pc:sldChg>
      <pc:sldChg chg="modSp">
        <pc:chgData name="Robert Fike" userId="5c45a6d57a602c52" providerId="LiveId" clId="{BE5B102B-643C-463E-98B4-E69F4CC0E658}" dt="2020-02-02T19:17:18.480" v="94" actId="20577"/>
        <pc:sldMkLst>
          <pc:docMk/>
          <pc:sldMk cId="3792259990" sldId="1124"/>
        </pc:sldMkLst>
        <pc:spChg chg="mod">
          <ac:chgData name="Robert Fike" userId="5c45a6d57a602c52" providerId="LiveId" clId="{BE5B102B-643C-463E-98B4-E69F4CC0E658}" dt="2020-02-02T19:17:18.480" v="94" actId="20577"/>
          <ac:spMkLst>
            <pc:docMk/>
            <pc:sldMk cId="3792259990" sldId="1124"/>
            <ac:spMk id="16388" creationId="{00000000-0000-0000-0000-000000000000}"/>
          </ac:spMkLst>
        </pc:spChg>
      </pc:sldChg>
      <pc:sldChg chg="addSp delSp">
        <pc:chgData name="Robert Fike" userId="5c45a6d57a602c52" providerId="LiveId" clId="{BE5B102B-643C-463E-98B4-E69F4CC0E658}" dt="2020-02-02T19:18:18.592" v="99"/>
        <pc:sldMkLst>
          <pc:docMk/>
          <pc:sldMk cId="0" sldId="1125"/>
        </pc:sldMkLst>
        <pc:grpChg chg="add">
          <ac:chgData name="Robert Fike" userId="5c45a6d57a602c52" providerId="LiveId" clId="{BE5B102B-643C-463E-98B4-E69F4CC0E658}" dt="2020-02-02T19:18:18.592" v="99"/>
          <ac:grpSpMkLst>
            <pc:docMk/>
            <pc:sldMk cId="0" sldId="1125"/>
            <ac:grpSpMk id="5" creationId="{87E33EAB-6DB5-4DBE-A391-FDDD85B1FD45}"/>
          </ac:grpSpMkLst>
        </pc:grpChg>
        <pc:picChg chg="del">
          <ac:chgData name="Robert Fike" userId="5c45a6d57a602c52" providerId="LiveId" clId="{BE5B102B-643C-463E-98B4-E69F4CC0E658}" dt="2020-02-02T19:18:16.476" v="98" actId="478"/>
          <ac:picMkLst>
            <pc:docMk/>
            <pc:sldMk cId="0" sldId="1125"/>
            <ac:picMk id="4" creationId="{38077F6C-3A46-49E3-869B-3B5F6763C073}"/>
          </ac:picMkLst>
        </pc:picChg>
      </pc:sldChg>
      <pc:sldChg chg="modNotesTx">
        <pc:chgData name="Robert Fike" userId="5c45a6d57a602c52" providerId="LiveId" clId="{BE5B102B-643C-463E-98B4-E69F4CC0E658}" dt="2020-02-02T16:54:21.240" v="1" actId="20577"/>
        <pc:sldMkLst>
          <pc:docMk/>
          <pc:sldMk cId="2263719137" sldId="1126"/>
        </pc:sldMkLst>
      </pc:sldChg>
    </pc:docChg>
  </pc:docChgLst>
  <pc:docChgLst>
    <pc:chgData name="Robert Fike" userId="5c45a6d57a602c52" providerId="LiveId" clId="{D8C9962B-5EB8-4EBA-B391-11CC57DC305F}"/>
    <pc:docChg chg="undo custSel modSld">
      <pc:chgData name="Robert Fike" userId="5c45a6d57a602c52" providerId="LiveId" clId="{D8C9962B-5EB8-4EBA-B391-11CC57DC305F}" dt="2020-02-04T01:47:31.134" v="59"/>
      <pc:docMkLst>
        <pc:docMk/>
      </pc:docMkLst>
      <pc:sldChg chg="modNotesTx">
        <pc:chgData name="Robert Fike" userId="5c45a6d57a602c52" providerId="LiveId" clId="{D8C9962B-5EB8-4EBA-B391-11CC57DC305F}" dt="2020-02-04T01:24:25.290" v="50" actId="20577"/>
        <pc:sldMkLst>
          <pc:docMk/>
          <pc:sldMk cId="4024350935" sldId="1044"/>
        </pc:sldMkLst>
      </pc:sldChg>
      <pc:sldChg chg="modNotes">
        <pc:chgData name="Robert Fike" userId="5c45a6d57a602c52" providerId="LiveId" clId="{D8C9962B-5EB8-4EBA-B391-11CC57DC305F}" dt="2020-02-04T01:40:16.627" v="53"/>
        <pc:sldMkLst>
          <pc:docMk/>
          <pc:sldMk cId="2578329688" sldId="1056"/>
        </pc:sldMkLst>
      </pc:sldChg>
      <pc:sldChg chg="delSp modSp modNotesTx">
        <pc:chgData name="Robert Fike" userId="5c45a6d57a602c52" providerId="LiveId" clId="{D8C9962B-5EB8-4EBA-B391-11CC57DC305F}" dt="2020-02-03T22:00:58.511" v="27" actId="113"/>
        <pc:sldMkLst>
          <pc:docMk/>
          <pc:sldMk cId="3439466392" sldId="1064"/>
        </pc:sldMkLst>
        <pc:spChg chg="mod">
          <ac:chgData name="Robert Fike" userId="5c45a6d57a602c52" providerId="LiveId" clId="{D8C9962B-5EB8-4EBA-B391-11CC57DC305F}" dt="2020-02-03T21:40:34.718" v="23" actId="1076"/>
          <ac:spMkLst>
            <pc:docMk/>
            <pc:sldMk cId="3439466392" sldId="1064"/>
            <ac:spMk id="4" creationId="{3566BC1C-6141-4E7A-9656-AADE9753F3A4}"/>
          </ac:spMkLst>
        </pc:spChg>
        <pc:spChg chg="mod">
          <ac:chgData name="Robert Fike" userId="5c45a6d57a602c52" providerId="LiveId" clId="{D8C9962B-5EB8-4EBA-B391-11CC57DC305F}" dt="2020-02-03T21:39:32.565" v="12" actId="948"/>
          <ac:spMkLst>
            <pc:docMk/>
            <pc:sldMk cId="3439466392" sldId="1064"/>
            <ac:spMk id="10" creationId="{5B871581-163D-4186-ACE4-3B7044F92D98}"/>
          </ac:spMkLst>
        </pc:spChg>
        <pc:spChg chg="del">
          <ac:chgData name="Robert Fike" userId="5c45a6d57a602c52" providerId="LiveId" clId="{D8C9962B-5EB8-4EBA-B391-11CC57DC305F}" dt="2020-02-03T21:38:48.660" v="8" actId="478"/>
          <ac:spMkLst>
            <pc:docMk/>
            <pc:sldMk cId="3439466392" sldId="1064"/>
            <ac:spMk id="12" creationId="{F7FF0545-D70D-4935-AB25-BCA65572965B}"/>
          </ac:spMkLst>
        </pc:spChg>
        <pc:spChg chg="mod">
          <ac:chgData name="Robert Fike" userId="5c45a6d57a602c52" providerId="LiveId" clId="{D8C9962B-5EB8-4EBA-B391-11CC57DC305F}" dt="2020-02-03T21:40:07.538" v="17"/>
          <ac:spMkLst>
            <pc:docMk/>
            <pc:sldMk cId="3439466392" sldId="1064"/>
            <ac:spMk id="13" creationId="{5A345AC7-E42A-42A6-9B21-72DCEEB0D4C3}"/>
          </ac:spMkLst>
        </pc:spChg>
        <pc:grpChg chg="del mod">
          <ac:chgData name="Robert Fike" userId="5c45a6d57a602c52" providerId="LiveId" clId="{D8C9962B-5EB8-4EBA-B391-11CC57DC305F}" dt="2020-02-03T21:40:25.093" v="22" actId="478"/>
          <ac:grpSpMkLst>
            <pc:docMk/>
            <pc:sldMk cId="3439466392" sldId="1064"/>
            <ac:grpSpMk id="9" creationId="{2DD42523-7A26-43D3-BFF7-EB4A792D2167}"/>
          </ac:grpSpMkLst>
        </pc:grpChg>
      </pc:sldChg>
      <pc:sldChg chg="modNotes">
        <pc:chgData name="Robert Fike" userId="5c45a6d57a602c52" providerId="LiveId" clId="{D8C9962B-5EB8-4EBA-B391-11CC57DC305F}" dt="2020-02-04T01:41:36.405" v="56"/>
        <pc:sldMkLst>
          <pc:docMk/>
          <pc:sldMk cId="2446516302" sldId="1087"/>
        </pc:sldMkLst>
      </pc:sldChg>
      <pc:sldChg chg="addSp delSp">
        <pc:chgData name="Robert Fike" userId="5c45a6d57a602c52" providerId="LiveId" clId="{D8C9962B-5EB8-4EBA-B391-11CC57DC305F}" dt="2020-02-03T22:00:08.879" v="25"/>
        <pc:sldMkLst>
          <pc:docMk/>
          <pc:sldMk cId="2878421186" sldId="1100"/>
        </pc:sldMkLst>
        <pc:spChg chg="add">
          <ac:chgData name="Robert Fike" userId="5c45a6d57a602c52" providerId="LiveId" clId="{D8C9962B-5EB8-4EBA-B391-11CC57DC305F}" dt="2020-02-03T22:00:08.879" v="25"/>
          <ac:spMkLst>
            <pc:docMk/>
            <pc:sldMk cId="2878421186" sldId="1100"/>
            <ac:spMk id="8" creationId="{6185BF87-5049-425C-9E75-B4C38C4E3654}"/>
          </ac:spMkLst>
        </pc:spChg>
        <pc:grpChg chg="del">
          <ac:chgData name="Robert Fike" userId="5c45a6d57a602c52" providerId="LiveId" clId="{D8C9962B-5EB8-4EBA-B391-11CC57DC305F}" dt="2020-02-03T21:59:58.966" v="24" actId="478"/>
          <ac:grpSpMkLst>
            <pc:docMk/>
            <pc:sldMk cId="2878421186" sldId="1100"/>
            <ac:grpSpMk id="5" creationId="{2EE97A76-8B13-41A8-9003-9E9779C29921}"/>
          </ac:grpSpMkLst>
        </pc:grpChg>
      </pc:sldChg>
      <pc:sldChg chg="addSp delSp modSp modNotesTx">
        <pc:chgData name="Robert Fike" userId="5c45a6d57a602c52" providerId="LiveId" clId="{D8C9962B-5EB8-4EBA-B391-11CC57DC305F}" dt="2020-02-03T22:02:42.613" v="32" actId="1076"/>
        <pc:sldMkLst>
          <pc:docMk/>
          <pc:sldMk cId="2224264597" sldId="1101"/>
        </pc:sldMkLst>
        <pc:spChg chg="add mod">
          <ac:chgData name="Robert Fike" userId="5c45a6d57a602c52" providerId="LiveId" clId="{D8C9962B-5EB8-4EBA-B391-11CC57DC305F}" dt="2020-02-03T22:02:42.613" v="32" actId="1076"/>
          <ac:spMkLst>
            <pc:docMk/>
            <pc:sldMk cId="2224264597" sldId="1101"/>
            <ac:spMk id="8" creationId="{3102014B-80FD-46B1-87E0-9AA1C5B0C9F0}"/>
          </ac:spMkLst>
        </pc:spChg>
        <pc:grpChg chg="del">
          <ac:chgData name="Robert Fike" userId="5c45a6d57a602c52" providerId="LiveId" clId="{D8C9962B-5EB8-4EBA-B391-11CC57DC305F}" dt="2020-02-03T22:02:28.232" v="29" actId="478"/>
          <ac:grpSpMkLst>
            <pc:docMk/>
            <pc:sldMk cId="2224264597" sldId="1101"/>
            <ac:grpSpMk id="5" creationId="{2EE97A76-8B13-41A8-9003-9E9779C29921}"/>
          </ac:grpSpMkLst>
        </pc:grpChg>
      </pc:sldChg>
      <pc:sldChg chg="modNotesTx">
        <pc:chgData name="Robert Fike" userId="5c45a6d57a602c52" providerId="LiveId" clId="{D8C9962B-5EB8-4EBA-B391-11CC57DC305F}" dt="2020-02-04T01:15:58.868" v="46" actId="20577"/>
        <pc:sldMkLst>
          <pc:docMk/>
          <pc:sldMk cId="3346810315" sldId="1103"/>
        </pc:sldMkLst>
      </pc:sldChg>
      <pc:sldChg chg="modNotes">
        <pc:chgData name="Robert Fike" userId="5c45a6d57a602c52" providerId="LiveId" clId="{D8C9962B-5EB8-4EBA-B391-11CC57DC305F}" dt="2020-02-04T01:39:39.622" v="51"/>
        <pc:sldMkLst>
          <pc:docMk/>
          <pc:sldMk cId="417254150" sldId="1115"/>
        </pc:sldMkLst>
      </pc:sldChg>
      <pc:sldChg chg="modNotes">
        <pc:chgData name="Robert Fike" userId="5c45a6d57a602c52" providerId="LiveId" clId="{D8C9962B-5EB8-4EBA-B391-11CC57DC305F}" dt="2020-02-04T01:39:54.890" v="52"/>
        <pc:sldMkLst>
          <pc:docMk/>
          <pc:sldMk cId="4077323579" sldId="1116"/>
        </pc:sldMkLst>
      </pc:sldChg>
      <pc:sldChg chg="modNotes">
        <pc:chgData name="Robert Fike" userId="5c45a6d57a602c52" providerId="LiveId" clId="{D8C9962B-5EB8-4EBA-B391-11CC57DC305F}" dt="2020-02-04T01:40:46.105" v="54"/>
        <pc:sldMkLst>
          <pc:docMk/>
          <pc:sldMk cId="305326246" sldId="1117"/>
        </pc:sldMkLst>
      </pc:sldChg>
      <pc:sldChg chg="modNotes">
        <pc:chgData name="Robert Fike" userId="5c45a6d57a602c52" providerId="LiveId" clId="{D8C9962B-5EB8-4EBA-B391-11CC57DC305F}" dt="2020-02-04T01:41:00.546" v="55"/>
        <pc:sldMkLst>
          <pc:docMk/>
          <pc:sldMk cId="3203161841" sldId="1118"/>
        </pc:sldMkLst>
      </pc:sldChg>
      <pc:sldChg chg="modNotes">
        <pc:chgData name="Robert Fike" userId="5c45a6d57a602c52" providerId="LiveId" clId="{D8C9962B-5EB8-4EBA-B391-11CC57DC305F}" dt="2020-02-04T01:47:31.134" v="59"/>
        <pc:sldMkLst>
          <pc:docMk/>
          <pc:sldMk cId="3274170195" sldId="1119"/>
        </pc:sldMkLst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b="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843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b="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843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b="0"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AD0D722F-6B35-41A5-B305-950614B7852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019064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729945" y="117389"/>
            <a:ext cx="3657600" cy="27432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296561" y="3015049"/>
            <a:ext cx="6559851" cy="58323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717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b="0"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BF0BD165-D115-47E5-B1A1-E3C12FE467A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670615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ts val="0"/>
      </a:spcBef>
      <a:spcAft>
        <a:spcPts val="600"/>
      </a:spcAft>
      <a:defRPr sz="16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ts val="0"/>
      </a:spcBef>
      <a:spcAft>
        <a:spcPts val="600"/>
      </a:spcAft>
      <a:defRPr sz="16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ts val="0"/>
      </a:spcBef>
      <a:spcAft>
        <a:spcPts val="600"/>
      </a:spcAft>
      <a:defRPr sz="16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ts val="0"/>
      </a:spcBef>
      <a:spcAft>
        <a:spcPts val="600"/>
      </a:spcAft>
      <a:defRPr sz="16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ts val="0"/>
      </a:spcBef>
      <a:spcAft>
        <a:spcPts val="600"/>
      </a:spcAft>
      <a:defRPr sz="16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dropbox.com/s/g92qum685invh7w/Crear_un_Calendario_Semanal_para_Conducir_su_Vida.pdf?dl=0" TargetMode="External"/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B26F9953-1F53-4299-B58B-E1843B34D8DA}" type="slidenum">
              <a:rPr lang="en-US" altLang="en-US" smtClean="0"/>
              <a:pPr eaLnBrk="1" hangingPunct="1">
                <a:spcBef>
                  <a:spcPct val="0"/>
                </a:spcBef>
              </a:pPr>
              <a:t>1</a:t>
            </a:fld>
            <a:endParaRPr lang="en-US" altLang="en-US"/>
          </a:p>
        </p:txBody>
      </p:sp>
      <p:sp>
        <p:nvSpPr>
          <p:cNvPr id="1249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730375" y="117475"/>
            <a:ext cx="3657600" cy="2743200"/>
          </a:xfrm>
          <a:ln/>
        </p:spPr>
      </p:sp>
      <p:sp>
        <p:nvSpPr>
          <p:cNvPr id="1249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/>
              <a:t>TALLER 2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n-US" sz="1600" dirty="0"/>
              <a:t>Cómo Equilibrar la Vida Personal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n-US" sz="1600" dirty="0"/>
              <a:t>y Ministerio</a:t>
            </a:r>
          </a:p>
          <a:p>
            <a:pPr marL="285750" indent="-285750" algn="l" eaLnBrk="1" hangingPunct="1">
              <a:buFont typeface="Arial" panose="020B0604020202020204" pitchFamily="34" charset="0"/>
              <a:buChar char="•"/>
            </a:pPr>
            <a:endParaRPr lang="es-ES" altLang="en-US" b="0" dirty="0"/>
          </a:p>
          <a:p>
            <a:pPr marL="285750" indent="-285750" algn="l" eaLnBrk="1" hangingPunct="1">
              <a:buFont typeface="Arial" panose="020B0604020202020204" pitchFamily="34" charset="0"/>
              <a:buChar char="•"/>
            </a:pPr>
            <a:r>
              <a:rPr lang="es-ES" altLang="en-US" b="0" dirty="0"/>
              <a:t>Introducción</a:t>
            </a:r>
          </a:p>
          <a:p>
            <a:pPr marL="742950" lvl="1" indent="-285750" algn="l" eaLnBrk="1" hangingPunct="1">
              <a:buFont typeface="Arial" panose="020B0604020202020204" pitchFamily="34" charset="0"/>
              <a:buChar char="•"/>
            </a:pPr>
            <a:r>
              <a:rPr lang="es-ES" altLang="en-US" b="0" dirty="0"/>
              <a:t>Saludos, introducción y oración por el coordinador local.</a:t>
            </a:r>
          </a:p>
          <a:p>
            <a:pPr marL="285750" indent="-285750" algn="l" eaLnBrk="1" hangingPunct="1">
              <a:buFont typeface="Arial" panose="020B0604020202020204" pitchFamily="34" charset="0"/>
              <a:buChar char="•"/>
            </a:pPr>
            <a:r>
              <a:rPr lang="es-ES" altLang="en-US" b="0" dirty="0"/>
              <a:t>Gracias a los pastores y líderes por asistir</a:t>
            </a:r>
          </a:p>
          <a:p>
            <a:pPr marL="285750" indent="-285750" algn="l" eaLnBrk="1" hangingPunct="1">
              <a:buFont typeface="Arial" panose="020B0604020202020204" pitchFamily="34" charset="0"/>
              <a:buChar char="•"/>
            </a:pPr>
            <a:r>
              <a:rPr lang="es-ES" altLang="en-US" b="0" dirty="0"/>
              <a:t>Los entrenadores introducir si mismos</a:t>
            </a:r>
          </a:p>
          <a:p>
            <a:pPr eaLnBrk="1" hangingPunct="1"/>
            <a:endParaRPr lang="en-US" altLang="en-US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903413" y="0"/>
            <a:ext cx="3451225" cy="2587625"/>
          </a:xfrm>
          <a:ln/>
        </p:spPr>
      </p:sp>
      <p:sp>
        <p:nvSpPr>
          <p:cNvPr id="1587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23569" y="2854411"/>
            <a:ext cx="6732844" cy="601774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s-MX" sz="18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Fundamentos</a:t>
            </a: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s-ES" sz="18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Crecer</a:t>
            </a: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s-ES" sz="16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Capítulo 1. La Palabra de Dios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alt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altLang="en-US" sz="1600" dirty="0"/>
              <a:t>Entrenador lidera 4 voluntarios a través de las 2 primeras preguntas</a:t>
            </a:r>
            <a:endParaRPr lang="en-US" altLang="en-US" sz="16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7BF52C3-A2AA-48E8-A37D-EE86A843E2D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</p:spPr>
        <p:txBody>
          <a:bodyPr/>
          <a:lstStyle/>
          <a:p>
            <a:pPr>
              <a:defRPr/>
            </a:pPr>
            <a:fld id="{BF0BD165-D115-47E5-B1A1-E3C12FE467A9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639888" y="123825"/>
            <a:ext cx="3578225" cy="26828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lvl="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s-ES" altLang="en-US" sz="1600" b="0" kern="0" dirty="0">
                <a:latin typeface="Arial"/>
              </a:rPr>
              <a:t>Formar grupos de 2-5 personas</a:t>
            </a:r>
          </a:p>
          <a:p>
            <a:pPr marL="285750" lvl="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s-ES" altLang="en-US" sz="1600" b="0" kern="0" dirty="0">
                <a:latin typeface="Arial"/>
              </a:rPr>
              <a:t>Cada grupo elige un líder</a:t>
            </a:r>
          </a:p>
          <a:p>
            <a:pPr marL="285750" lvl="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s-ES" altLang="en-US" sz="1600" b="0" kern="0" dirty="0">
                <a:latin typeface="Arial"/>
              </a:rPr>
              <a:t>Discuta "Jesús y la Palabra de Dios" preguntas 4-5 </a:t>
            </a:r>
            <a:endParaRPr lang="en-US" altLang="en-US" sz="1600" b="0" kern="0" dirty="0">
              <a:latin typeface="Arial"/>
            </a:endParaRP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s-ES" altLang="en-US" dirty="0"/>
              <a:t>Detener los grupos después de 15-30 minutos dependiendo del tiempo disponible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altLang="en-US" dirty="0"/>
              <a:t>El entrenador entrena a los grupos.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F0BD165-D115-47E5-B1A1-E3C12FE467A9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165902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639888" y="123825"/>
            <a:ext cx="3578225" cy="26828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lvl="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s-ES" altLang="en-US" sz="1600" b="0" kern="0" dirty="0">
                <a:latin typeface="Arial"/>
              </a:rPr>
              <a:t>Los grupos eligen un nuevo líder</a:t>
            </a:r>
          </a:p>
          <a:p>
            <a:pPr marL="285750" lvl="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s-ES" altLang="en-US" sz="1600" b="0" kern="0" dirty="0">
                <a:latin typeface="Arial"/>
              </a:rPr>
              <a:t>Discuta "Podemos confiar en la Palabra de Dios" </a:t>
            </a:r>
          </a:p>
          <a:p>
            <a:pPr marL="285750" lvl="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s-ES" altLang="en-US" sz="1600" b="0" kern="0" dirty="0">
                <a:latin typeface="Arial"/>
              </a:rPr>
              <a:t>y "De qué manera le ayuda la Palabra de Dios“ preguntas 6-11</a:t>
            </a:r>
            <a:endParaRPr lang="en-US" altLang="en-US" sz="1600" b="0" kern="0" dirty="0">
              <a:latin typeface="Arial"/>
            </a:endParaRP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s-ES" altLang="en-US" dirty="0"/>
              <a:t>Detener los grupos después de 15-30 minutos dependiendo del tiempo disponible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altLang="en-US" dirty="0"/>
              <a:t>El entrenador entrena a los grupos.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F0BD165-D115-47E5-B1A1-E3C12FE467A9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698284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682750" y="104775"/>
            <a:ext cx="3717925" cy="27876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>
                <a:latin typeface="Arial" panose="020B0604020202020204" pitchFamily="34" charset="0"/>
                <a:cs typeface="Arial" panose="020B0604020202020204" pitchFamily="34" charset="0"/>
              </a:rPr>
              <a:t>En tus grupos usa estas preguntas para evaluar la experiencia.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s-US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La Evaluación Después de la Reunión</a:t>
            </a:r>
          </a:p>
          <a:p>
            <a:pPr marL="342900" marR="0" lvl="0" indent="-342900">
              <a:buFont typeface="+mj-lt"/>
              <a:buAutoNum type="arabicPeriod"/>
            </a:pPr>
            <a:r>
              <a:rPr lang="es-US" b="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¿Cuáles fueron algunas de las experiencias positivas durante el tiempo del grupo?</a:t>
            </a:r>
            <a:endParaRPr lang="en-US" b="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marR="0" lvl="0" indent="-342900">
              <a:buFont typeface="+mj-lt"/>
              <a:buAutoNum type="arabicPeriod"/>
            </a:pPr>
            <a:r>
              <a:rPr lang="en-US" b="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¿</a:t>
            </a:r>
            <a:r>
              <a:rPr lang="en-US" b="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Participaron</a:t>
            </a:r>
            <a:r>
              <a:rPr lang="en-US" b="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b="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todos</a:t>
            </a:r>
            <a:r>
              <a:rPr lang="en-US" b="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?					</a:t>
            </a:r>
          </a:p>
          <a:p>
            <a:pPr marL="342900" marR="0" lvl="0" indent="-342900">
              <a:buFont typeface="+mj-lt"/>
              <a:buAutoNum type="arabicPeriod"/>
            </a:pPr>
            <a:r>
              <a:rPr lang="es-US" b="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¿Fueron mis reacciones positivas a las respuestas?</a:t>
            </a:r>
            <a:endParaRPr lang="en-US" b="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marR="0" lvl="0" indent="-342900">
              <a:buFont typeface="+mj-lt"/>
              <a:buAutoNum type="arabicPeriod"/>
            </a:pPr>
            <a:r>
              <a:rPr lang="es-US" b="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¿Hablé demasiado?</a:t>
            </a:r>
            <a:endParaRPr lang="en-US" b="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marR="0" lvl="0" indent="-342900">
              <a:buFont typeface="+mj-lt"/>
              <a:buAutoNum type="arabicPeriod"/>
            </a:pPr>
            <a:r>
              <a:rPr lang="es-US" b="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¿Alguien más habló demasiado?</a:t>
            </a:r>
            <a:endParaRPr lang="en-US" b="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marR="0" lvl="0" indent="-342900">
              <a:buFont typeface="+mj-lt"/>
              <a:buAutoNum type="arabicPeriod"/>
            </a:pPr>
            <a:r>
              <a:rPr lang="es-US" b="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¿Nos desviamos Del tema?</a:t>
            </a:r>
            <a:endParaRPr lang="en-US" b="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marR="0" lvl="0" indent="-342900">
              <a:buFont typeface="+mj-lt"/>
              <a:buAutoNum type="arabicPeriod"/>
            </a:pPr>
            <a:r>
              <a:rPr lang="es-US" b="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¿Lo mantuve simple para los no creyentes y los nuevos creyentes?</a:t>
            </a:r>
            <a:endParaRPr lang="en-US" b="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marR="0" lvl="0" indent="-342900">
              <a:buFont typeface="+mj-lt"/>
              <a:buAutoNum type="arabicPeriod"/>
            </a:pPr>
            <a:r>
              <a:rPr lang="en-US" b="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¿</a:t>
            </a:r>
            <a:r>
              <a:rPr lang="en-US" b="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Otros</a:t>
            </a:r>
            <a:r>
              <a:rPr lang="en-US" b="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b="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observaciones</a:t>
            </a:r>
            <a:r>
              <a:rPr lang="en-US" b="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?</a:t>
            </a:r>
            <a:endParaRPr lang="en-US" b="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171450" marR="0" lvl="0" indent="-171450" algn="l" defTabSz="914400" rtl="0" eaLnBrk="0" fontAlgn="base" latinLnBrk="0" hangingPunct="0"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Pídales</a:t>
            </a:r>
            <a:r>
              <a:rPr lang="en-US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que </a:t>
            </a:r>
            <a:r>
              <a:rPr lang="en-US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compartan</a:t>
            </a:r>
            <a:r>
              <a:rPr lang="en-US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algunas</a:t>
            </a:r>
            <a:r>
              <a:rPr lang="en-US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de sus </a:t>
            </a:r>
            <a:r>
              <a:rPr lang="en-US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observaciones</a:t>
            </a:r>
            <a:r>
              <a:rPr lang="en-US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  <a:p>
            <a:pPr marL="171450" marR="0" lvl="0" indent="-171450" algn="l" defTabSz="914400" rtl="0" eaLnBrk="0" fontAlgn="base" latinLnBrk="0" hangingPunct="0"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¿</a:t>
            </a:r>
            <a:r>
              <a:rPr lang="en-US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Qué</a:t>
            </a:r>
            <a:r>
              <a:rPr lang="en-US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preguntas</a:t>
            </a:r>
            <a:r>
              <a:rPr lang="en-US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tiene</a:t>
            </a:r>
            <a:r>
              <a:rPr lang="en-US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usted</a:t>
            </a:r>
            <a:r>
              <a:rPr lang="en-US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?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F0BD165-D115-47E5-B1A1-E3C12FE467A9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887195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639888" y="123825"/>
            <a:ext cx="3578225" cy="26828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34950" indent="-234950">
              <a:spcAft>
                <a:spcPts val="1200"/>
              </a:spcAft>
              <a:buFont typeface="+mj-lt"/>
              <a:buAutoNum type="arabicPeriod"/>
            </a:pPr>
            <a:r>
              <a:rPr lang="es-ES" sz="1600" b="0" dirty="0"/>
              <a:t>Cuántos estaban en el Taller 1?</a:t>
            </a:r>
          </a:p>
          <a:p>
            <a:pPr marL="692150" lvl="1" indent="-2349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s-ES" sz="1600" b="0" dirty="0"/>
              <a:t>Si no había nadie en el Taller 1, no haga las siguientes preguntas y dedique más tiempo a revisar el Taller 1.</a:t>
            </a:r>
          </a:p>
          <a:p>
            <a:pPr marL="234950" indent="-234950">
              <a:spcAft>
                <a:spcPts val="1200"/>
              </a:spcAft>
              <a:buFont typeface="+mj-lt"/>
              <a:buAutoNum type="arabicPeriod"/>
            </a:pPr>
            <a:r>
              <a:rPr lang="es-ES" sz="1600" b="0" dirty="0"/>
              <a:t>¿Qué comentarios o preguntas tienes sobre el Taller 1?</a:t>
            </a:r>
          </a:p>
          <a:p>
            <a:pPr marL="234950" indent="-234950">
              <a:spcAft>
                <a:spcPts val="1200"/>
              </a:spcAft>
              <a:buFont typeface="+mj-lt"/>
              <a:buAutoNum type="arabicPeriod"/>
            </a:pPr>
            <a:r>
              <a:rPr lang="es-ES" sz="1600" b="0" dirty="0"/>
              <a:t>¿Cuántos son Fundamentos líderes con una persona o un grupo?</a:t>
            </a:r>
          </a:p>
          <a:p>
            <a:pPr marL="234950" indent="-234950">
              <a:spcAft>
                <a:spcPts val="1200"/>
              </a:spcAft>
              <a:buFont typeface="+mj-lt"/>
              <a:buAutoNum type="arabicPeriod"/>
            </a:pPr>
            <a:r>
              <a:rPr lang="es-ES" sz="1600" b="0" dirty="0"/>
              <a:t>¿Cómo está progresando tu grupo de Fundamentos?</a:t>
            </a:r>
          </a:p>
          <a:p>
            <a:pPr marL="234950" indent="-234950">
              <a:spcAft>
                <a:spcPts val="1200"/>
              </a:spcAft>
              <a:buFont typeface="+mj-lt"/>
              <a:buAutoNum type="arabicPeriod"/>
            </a:pPr>
            <a:r>
              <a:rPr lang="es-ES" sz="1600" b="0" dirty="0"/>
              <a:t>¿Cuántos han identificado un aprendiz?</a:t>
            </a:r>
          </a:p>
          <a:p>
            <a:pPr marL="234950" indent="-234950">
              <a:spcAft>
                <a:spcPts val="1200"/>
              </a:spcAft>
              <a:buFont typeface="+mj-lt"/>
              <a:buAutoNum type="arabicPeriod"/>
            </a:pPr>
            <a:r>
              <a:rPr lang="es-ES" sz="1600" b="0" dirty="0"/>
              <a:t>¿Qué preguntas tienes sobre tu grupo de Fundamentos?</a:t>
            </a:r>
          </a:p>
          <a:p>
            <a:pPr marL="234950" indent="-234950">
              <a:spcAft>
                <a:spcPts val="1200"/>
              </a:spcAft>
              <a:buFont typeface="+mj-lt"/>
              <a:buAutoNum type="arabicPeriod"/>
            </a:pPr>
            <a:endParaRPr lang="en-US" sz="1600" b="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>
                <a:solidFill>
                  <a:schemeClr val="tx1"/>
                </a:solidFill>
              </a:rPr>
              <a:t>Formulario</a:t>
            </a:r>
            <a:r>
              <a:rPr lang="en-US" dirty="0">
                <a:solidFill>
                  <a:schemeClr val="tx1"/>
                </a:solidFill>
              </a:rPr>
              <a:t> de </a:t>
            </a:r>
            <a:r>
              <a:rPr lang="en-US" dirty="0" err="1">
                <a:solidFill>
                  <a:schemeClr val="tx1"/>
                </a:solidFill>
              </a:rPr>
              <a:t>información</a:t>
            </a:r>
            <a:endParaRPr lang="en-US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F0BD165-D115-47E5-B1A1-E3C12FE467A9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451352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730375" y="117475"/>
            <a:ext cx="3657600" cy="2743200"/>
          </a:xfrm>
          <a:ln/>
        </p:spPr>
      </p:sp>
      <p:sp>
        <p:nvSpPr>
          <p:cNvPr id="1505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Nuestra </a:t>
            </a:r>
            <a:r>
              <a:rPr lang="en-US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Misión</a:t>
            </a:r>
            <a:endParaRPr lang="en-US" b="1" dirty="0">
              <a:solidFill>
                <a:srgbClr val="0000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Lección</a:t>
            </a:r>
            <a:r>
              <a:rPr lang="en-US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1</a:t>
            </a: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  <a:endParaRPr lang="en-US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>
              <a:spcBef>
                <a:spcPts val="0"/>
              </a:spcBef>
              <a:spcAft>
                <a:spcPts val="1200"/>
              </a:spcAft>
            </a:pPr>
            <a:r>
              <a:rPr lang="es-ES" b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Jesús le ha dado a cada creyente y a cada iglesia una misión:</a:t>
            </a:r>
          </a:p>
          <a:p>
            <a:pPr marL="457200" marR="0" lvl="1">
              <a:spcBef>
                <a:spcPts val="0"/>
              </a:spcBef>
              <a:spcAft>
                <a:spcPts val="1200"/>
              </a:spcAft>
            </a:pPr>
            <a:r>
              <a:rPr lang="es-ES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La Gran Comisión: Hacer multiplicandos discípulos </a:t>
            </a:r>
          </a:p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59947328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639888" y="123825"/>
            <a:ext cx="3578225" cy="26828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419" sz="1600" b="1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El papel de los pastores y líderes Cristianos</a:t>
            </a:r>
            <a:r>
              <a:rPr lang="es-419" sz="16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(Efesios 4: 11-13, 16)</a:t>
            </a:r>
            <a:endParaRPr lang="en-US" sz="1600" kern="1200" dirty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s-419" sz="1600" b="1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Entrenar a los creyentes</a:t>
            </a:r>
            <a:r>
              <a:rPr lang="es-419" sz="16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para hacer el trabajo del ministerio.</a:t>
            </a:r>
            <a:endParaRPr lang="en-US" sz="1600" kern="1200" dirty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s-419" sz="16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Mantenga </a:t>
            </a:r>
            <a:r>
              <a:rPr lang="es-419" sz="1600" b="1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cada ministerio enfocado</a:t>
            </a:r>
            <a:r>
              <a:rPr lang="es-419" sz="16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en la misión de hacer multiplicandos discípulos </a:t>
            </a:r>
            <a:endParaRPr lang="en-US" sz="1600" kern="1200" dirty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s-419" sz="16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Mantener cada ministerio </a:t>
            </a:r>
            <a:r>
              <a:rPr lang="es-419" sz="1600" b="1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funcionando correctamente</a:t>
            </a:r>
            <a:r>
              <a:rPr lang="es-419" sz="16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para cumplir la misión.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en-US" sz="1600" kern="1200" dirty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6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Los pastores entrenar a los líderes del ministerio y los líderes del ministerio entrenar a los trabajadores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6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para que todos los ministerios de la iglesia estén trabajando adecuadamente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6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para hacer multiplicandos discípulos para terminar la Gran Comisión.</a:t>
            </a:r>
            <a:endParaRPr lang="es-419" sz="1600" kern="1200" dirty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  <a:p>
            <a:endParaRPr lang="es-419" sz="1600" kern="1200" dirty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F0BD165-D115-47E5-B1A1-E3C12FE467A9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958164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639888" y="123825"/>
            <a:ext cx="3578225" cy="26828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259492" y="2965622"/>
            <a:ext cx="6596921" cy="5719591"/>
          </a:xfrm>
        </p:spPr>
        <p:txBody>
          <a:bodyPr/>
          <a:lstStyle/>
          <a:p>
            <a:r>
              <a:rPr lang="es-419" sz="1600" b="1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El papel de los creyentes</a:t>
            </a:r>
            <a:r>
              <a:rPr lang="es-419" sz="16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: Hacer el trabajo del ministerio</a:t>
            </a:r>
            <a:endParaRPr lang="en-US" sz="1600" kern="1200" dirty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  <a:p>
            <a:r>
              <a:rPr lang="es-419" sz="16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Aprendemos en la sección "Servir" de Fundamentos:</a:t>
            </a:r>
            <a:endParaRPr lang="en-US" sz="1600" kern="1200" dirty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s-419" sz="16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Cada Cristiano es un ministro, no importa cuál sea su carrera.</a:t>
            </a:r>
            <a:endParaRPr lang="en-US" sz="1600" kern="1200" dirty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s-419" sz="16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La importancia de su ministerio.</a:t>
            </a:r>
            <a:endParaRPr lang="en-US" sz="1600" kern="1200" dirty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s-US" sz="16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¡Usted fue </a:t>
            </a:r>
            <a:r>
              <a:rPr lang="es-US" sz="1600" u="sng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creado</a:t>
            </a:r>
            <a:r>
              <a:rPr lang="es-US" sz="16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para el ministerio! </a:t>
            </a:r>
            <a:r>
              <a:rPr lang="es-US" sz="1600" i="1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Efesios 2:10</a:t>
            </a:r>
            <a:endParaRPr lang="en-US" sz="1600" kern="1200" dirty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s-US" sz="16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¡Has sido </a:t>
            </a:r>
            <a:r>
              <a:rPr lang="es-US" sz="1600" u="sng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llamado</a:t>
            </a:r>
            <a:r>
              <a:rPr lang="es-US" sz="16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al ministerio!</a:t>
            </a:r>
            <a:r>
              <a:rPr lang="es-US" sz="1600" i="1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Gálatas 1:15</a:t>
            </a:r>
            <a:endParaRPr lang="en-US" sz="1600" kern="1200" dirty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s-US" sz="16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¡Has sido </a:t>
            </a:r>
            <a:r>
              <a:rPr lang="es-US" sz="1600" u="sng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equipado</a:t>
            </a:r>
            <a:r>
              <a:rPr lang="es-US" sz="16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para el ministerio!</a:t>
            </a:r>
            <a:r>
              <a:rPr lang="es-US" sz="1600" i="1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1 Pedro 4:10 </a:t>
            </a:r>
            <a:endParaRPr lang="en-US" sz="1600" kern="1200" dirty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s-US" sz="16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¡El Cuerpo de Cristo necesita tu ministerio!</a:t>
            </a:r>
            <a:r>
              <a:rPr lang="es-US" sz="1600" i="1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1 </a:t>
            </a:r>
            <a:r>
              <a:rPr lang="es-US" sz="1600" i="1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Cor</a:t>
            </a:r>
            <a:r>
              <a:rPr lang="es-US" sz="1600" i="1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12:27</a:t>
            </a:r>
            <a:endParaRPr lang="en-US" sz="1600" kern="1200" dirty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s-US" sz="16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¡Tendrá </a:t>
            </a:r>
            <a:r>
              <a:rPr lang="es-US" sz="1600" u="sng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galardones</a:t>
            </a:r>
            <a:r>
              <a:rPr lang="es-US" sz="16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por su ministerio!</a:t>
            </a:r>
            <a:r>
              <a:rPr lang="es-US" sz="1600" i="1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Colosenses 3:23, 24</a:t>
            </a:r>
            <a:endParaRPr lang="en-US" sz="1600" kern="1200" dirty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s-419" sz="16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Cómo encontrar tu lugar alegre de ministerio</a:t>
            </a:r>
            <a:endParaRPr lang="en-US" sz="1600" kern="1200" dirty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s-419" sz="16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Cuando usted este utilizando sus dones y habilidades </a:t>
            </a:r>
            <a:endParaRPr lang="en-US" sz="1600" kern="1200" dirty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s-419" sz="16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en el área del deseo de su corazón  </a:t>
            </a:r>
            <a:endParaRPr lang="en-US" sz="1600" kern="1200" dirty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s-419" sz="16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de la manera que mejor expresa su personalidad y experiencia</a:t>
            </a:r>
            <a:endParaRPr lang="en-US" sz="1600" kern="1200" dirty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  <a:p>
            <a:pPr marL="0" marR="0">
              <a:spcBef>
                <a:spcPts val="0"/>
              </a:spcBef>
              <a:spcAft>
                <a:spcPts val="1200"/>
              </a:spcAft>
            </a:pPr>
            <a:endParaRPr lang="en-US" sz="1600" b="1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F0BD165-D115-47E5-B1A1-E3C12FE467A9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442594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639888" y="123825"/>
            <a:ext cx="3578225" cy="26828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>
              <a:spcAft>
                <a:spcPts val="1200"/>
              </a:spcAft>
              <a:defRPr/>
            </a:pPr>
            <a:r>
              <a:rPr lang="es-ES" b="1" dirty="0">
                <a:ea typeface="Calibri"/>
                <a:cs typeface="Arial" charset="0"/>
              </a:rPr>
              <a:t>Multiplicar Discípulos</a:t>
            </a:r>
            <a:endParaRPr lang="en-US" b="1" dirty="0">
              <a:latin typeface="Times New Roman"/>
              <a:ea typeface="Times New Roman"/>
              <a:cs typeface="Arial" charset="0"/>
            </a:endParaRP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s-419" sz="16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Fundamentos no es un programa a corto plazo. 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s-419" sz="16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Es una herramienta para hacer discípulos como lo hizo Jesús: </a:t>
            </a:r>
          </a:p>
          <a:p>
            <a:pPr marL="742950" marR="0" lvl="1" indent="-28575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s-419" sz="16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de cerca, personal y con el tiempo. 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s-419" sz="1600" kern="1200" dirty="0">
                <a:effectLst/>
                <a:latin typeface="Arial" charset="0"/>
                <a:ea typeface="+mn-ea"/>
                <a:cs typeface="+mn-cs"/>
              </a:rPr>
              <a:t>Se puede usar con una persona o con 2-10 personas más.</a:t>
            </a:r>
            <a:endParaRPr lang="en-US" sz="1600" kern="1200" dirty="0">
              <a:effectLst/>
              <a:latin typeface="Arial" charset="0"/>
              <a:ea typeface="+mn-ea"/>
              <a:cs typeface="+mn-cs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endParaRPr lang="es-ES" sz="1600" b="1" dirty="0">
              <a:ea typeface="Calibri"/>
              <a:cs typeface="Arial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lang="es-419" sz="1600" kern="1200" dirty="0">
                <a:effectLst/>
                <a:latin typeface="Arial" charset="0"/>
                <a:ea typeface="+mn-ea"/>
                <a:cs typeface="+mn-cs"/>
              </a:rPr>
              <a:t>Los no crey</a:t>
            </a:r>
            <a:r>
              <a:rPr lang="es-419" sz="16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entes asisten Fundamentos, aceptan a Cristo y se convierten en discípulos de Cristo.</a:t>
            </a:r>
            <a:endParaRPr lang="en-US" sz="1600" kern="1200" dirty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s-419" sz="16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La mayoría de los discípulos aprenderán sus dones espirituales, habilidades y llamamiento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s-419" sz="16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para estar en un ministerio particular.</a:t>
            </a:r>
            <a:endParaRPr lang="en-US" sz="1600" kern="1200" dirty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s-419" sz="16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Algunos de los discípulos con los dones espirituales, habilidades y llamamiento adecuados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s-419" sz="16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se convertirán en líderes de Fundamentos a través del proceso de aprendizaje y hacer discípulos.</a:t>
            </a:r>
            <a:endParaRPr lang="en-US" sz="1600" kern="1200" dirty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endParaRPr lang="en-US" sz="1600" b="1" kern="1200" dirty="0">
              <a:effectLst/>
              <a:latin typeface="Arial"/>
              <a:ea typeface="Calibri"/>
            </a:endParaRPr>
          </a:p>
          <a:p>
            <a:pPr marL="0" marR="0" lvl="0" indent="0" algn="ctr" defTabSz="914400" rtl="0" eaLnBrk="0" fontAlgn="base" latinLnBrk="0" hangingPunct="0"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endParaRPr lang="en-US" sz="1600" b="1" kern="1200" dirty="0">
              <a:effectLst/>
              <a:latin typeface="Arial"/>
              <a:ea typeface="Calibri"/>
            </a:endParaRPr>
          </a:p>
          <a:p>
            <a:pPr>
              <a:spcAft>
                <a:spcPts val="1200"/>
              </a:spcAft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F0BD165-D115-47E5-B1A1-E3C12FE467A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4274256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639888" y="123825"/>
            <a:ext cx="3578225" cy="26828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185351" y="3163330"/>
            <a:ext cx="6671062" cy="5521883"/>
          </a:xfrm>
        </p:spPr>
        <p:txBody>
          <a:bodyPr/>
          <a:lstStyle/>
          <a:p>
            <a:r>
              <a:rPr lang="es-MX" sz="16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Muchas cosas nos distraen de nuestra misión. </a:t>
            </a:r>
            <a:endParaRPr lang="en-US" sz="1600" kern="1200" dirty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Nuestros deseos pecaminosos nos distraen de nuestra misión cuando el mundo y el Diablo nos tientan. </a:t>
            </a:r>
            <a:endParaRPr lang="en-US" kern="1200" dirty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Nuestras iglesias hacen muchas cosas buenas, pero estas cosas buenas nos distraen de nuestra verdadera misión, la Gran Comisión.</a:t>
            </a:r>
            <a:endParaRPr lang="en-US" kern="1200" dirty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s-MX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Recuerden el dicho, </a:t>
            </a:r>
            <a:r>
              <a:rPr lang="es-MX" b="1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“Lo bueno es enemigo de lo mejor”. </a:t>
            </a:r>
            <a:endParaRPr lang="en-US" b="1" kern="1200" dirty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F0BD165-D115-47E5-B1A1-E3C12FE467A9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87470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B26F9953-1F53-4299-B58B-E1843B34D8DA}" type="slidenum">
              <a:rPr lang="en-US" altLang="en-US" smtClean="0"/>
              <a:pPr eaLnBrk="1" hangingPunct="1">
                <a:spcBef>
                  <a:spcPct val="0"/>
                </a:spcBef>
              </a:pPr>
              <a:t>2</a:t>
            </a:fld>
            <a:endParaRPr lang="en-US" altLang="en-US"/>
          </a:p>
        </p:txBody>
      </p:sp>
      <p:sp>
        <p:nvSpPr>
          <p:cNvPr id="1249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730375" y="117475"/>
            <a:ext cx="3657600" cy="2743200"/>
          </a:xfrm>
          <a:ln/>
        </p:spPr>
      </p:sp>
      <p:sp>
        <p:nvSpPr>
          <p:cNvPr id="1249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>
              <a:spcAft>
                <a:spcPts val="1200"/>
              </a:spcAft>
            </a:pPr>
            <a:r>
              <a:rPr lang="en-US" altLang="en-US" b="1" dirty="0"/>
              <a:t>Taller 1 </a:t>
            </a:r>
            <a:r>
              <a:rPr lang="en-US" altLang="en-US" b="1" u="sng" dirty="0"/>
              <a:t>Repaso</a:t>
            </a:r>
          </a:p>
          <a:p>
            <a:pPr algn="ctr">
              <a:spcAft>
                <a:spcPts val="1200"/>
              </a:spcAft>
            </a:pPr>
            <a:r>
              <a:rPr lang="es-ES" b="1" dirty="0"/>
              <a:t>Cómo hacer Crecer su Iglesia</a:t>
            </a:r>
          </a:p>
          <a:p>
            <a:pPr algn="ctr">
              <a:spcAft>
                <a:spcPts val="1200"/>
              </a:spcAft>
            </a:pPr>
            <a:r>
              <a:rPr lang="en-US" b="0" dirty="0" err="1"/>
              <a:t>Multiplicar</a:t>
            </a:r>
            <a:r>
              <a:rPr lang="en-US" b="0" dirty="0"/>
              <a:t> </a:t>
            </a:r>
            <a:r>
              <a:rPr lang="en-US" b="0" dirty="0" err="1"/>
              <a:t>Discípulos</a:t>
            </a:r>
            <a:endParaRPr lang="en-US" b="0" dirty="0"/>
          </a:p>
          <a:p>
            <a:pPr eaLnBrk="1" hangingPunct="1"/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68653396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639888" y="123825"/>
            <a:ext cx="3578225" cy="26828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185351" y="3064476"/>
            <a:ext cx="6671062" cy="5620737"/>
          </a:xfrm>
        </p:spPr>
        <p:txBody>
          <a:bodyPr/>
          <a:lstStyle/>
          <a:p>
            <a:r>
              <a:rPr lang="es-MX" sz="16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Es esencial que sepamos cuál es nuestra misión y que nos mantengamos en curso para terminarla. </a:t>
            </a:r>
            <a:endParaRPr lang="en-US" sz="1600" kern="1200" dirty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s-MX" sz="16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El apóstol Pablo nos dio un ejemplo excelente de mantener nuestro curso cuando dijo, </a:t>
            </a:r>
            <a:endParaRPr lang="en-US" sz="1600" kern="1200" dirty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  <a:p>
            <a:pPr lvl="1"/>
            <a:r>
              <a:rPr lang="es-MX" sz="16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“Así que yo no corro como quien no tiene meta” (1 Corintios 9:26).</a:t>
            </a:r>
            <a:endParaRPr lang="en-US" sz="1600" kern="1200" dirty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  <a:p>
            <a:r>
              <a:rPr lang="es-MX" sz="16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 Jesús nos dijo en Juan 15:8, </a:t>
            </a:r>
            <a:endParaRPr lang="en-US" sz="1600" kern="1200" dirty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  <a:p>
            <a:r>
              <a:rPr lang="es-MX" sz="16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“Mi Padre es glorificado cuando ustedes dan mucho fruto y muestran así que son mis discípulos”. </a:t>
            </a:r>
            <a:endParaRPr lang="en-US" sz="1600" kern="1200" dirty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s-MX" sz="16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Sabemos por la Gran Comisión que glorificamos a Dios mediante llevando el fruto de multiplicandos discípulos.</a:t>
            </a:r>
            <a:endParaRPr lang="en-US" sz="1600" kern="1200" dirty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  <a:p>
            <a:r>
              <a:rPr lang="es-MX" dirty="0"/>
              <a:t> En resumen:</a:t>
            </a:r>
          </a:p>
          <a:p>
            <a:r>
              <a:rPr lang="es-MX" sz="1600" b="1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Nuestra misión es la misión de Dios.</a:t>
            </a:r>
            <a:endParaRPr lang="en-US" sz="1600" b="1" kern="1200" dirty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s-MX" sz="16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Le ha dado a cada creyente y a cada iglesia su misión.</a:t>
            </a:r>
            <a:endParaRPr lang="en-US" sz="1600" kern="1200" dirty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s-MX" sz="16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Él ha demostrado como lograr Su misión por medio de Jesús, Pablo y otros</a:t>
            </a:r>
            <a:endParaRPr lang="en-US" sz="1600" kern="1200" dirty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s-MX" sz="16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Él nos ha dado todo recurso que necesitamos para lograr su misión: Su Espíritu, Su Palabra, Su iglesia, dones espirituales y habilidades, etc.</a:t>
            </a:r>
            <a:endParaRPr lang="en-US" sz="1600" kern="1200" dirty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s-MX" sz="16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Debemos mantenernos en curso para lograr su misión, la Gran Comisión</a:t>
            </a:r>
            <a:endParaRPr lang="en-US" sz="1600" kern="1200" dirty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F0BD165-D115-47E5-B1A1-E3C12FE467A9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38906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639888" y="123825"/>
            <a:ext cx="3578225" cy="26828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R="0" lvl="0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</a:pPr>
            <a:r>
              <a:rPr lang="es-ES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En grupos de 2-5 hablen sobre:</a:t>
            </a:r>
          </a:p>
          <a:p>
            <a:pPr marL="0" marR="0" lvl="0" indent="0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</a:pPr>
            <a:r>
              <a:rPr lang="es-ES" b="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Por qué la Gran Comisión es la misión de Dios</a:t>
            </a:r>
          </a:p>
          <a:p>
            <a:pPr marL="914400" lvl="1" indent="-457200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s-ES" b="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para cada creyente</a:t>
            </a:r>
          </a:p>
          <a:p>
            <a:pPr marL="914400" lvl="1" indent="-457200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s-ES" b="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cada iglesia</a:t>
            </a:r>
          </a:p>
          <a:p>
            <a:pPr marL="914400" lvl="1" indent="-457200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s-ES" b="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y para ti</a:t>
            </a:r>
            <a:endParaRPr lang="en-US" b="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1022350" marR="0" lvl="0" indent="-342900" algn="l" defTabSz="914400" rtl="0" eaLnBrk="1" fontAlgn="base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"/>
              <a:tabLst/>
              <a:defRPr/>
            </a:pPr>
            <a:endParaRPr kumimoji="0" lang="en-US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/>
              <a:t>Pídales a los participantes que compartan de qué hablaron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/>
              <a:t>Preguntas?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F0BD165-D115-47E5-B1A1-E3C12FE467A9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337429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639888" y="123825"/>
            <a:ext cx="3578225" cy="26828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s-MX" sz="1600" b="1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Viviendo una Vida Cristiana Balanceada</a:t>
            </a:r>
            <a:endParaRPr lang="en-US" sz="1600" b="1" kern="1200" dirty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  <a:p>
            <a:pPr algn="ctr"/>
            <a:r>
              <a:rPr lang="es-MX" sz="1600" b="1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Lección 2</a:t>
            </a:r>
            <a:endParaRPr lang="en-US" sz="1600" b="1" kern="1200" dirty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F0BD165-D115-47E5-B1A1-E3C12FE467A9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036686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639888" y="123825"/>
            <a:ext cx="3578225" cy="26828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sz="1600" b="1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Áreas de la Vida para Mantener en Balance</a:t>
            </a:r>
            <a:endParaRPr lang="en-US" sz="1600" kern="1200" dirty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  <a:p>
            <a:r>
              <a:rPr lang="es-MX" sz="16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Hay varias áreas de nuestras vidas que deben mantenerse en equilibrio para que podamos cumplir la misión de Dios de la Gran Comisión.</a:t>
            </a:r>
            <a:endParaRPr lang="en-US" sz="1600" kern="1200" dirty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en-US" sz="1600" dirty="0" err="1">
                <a:solidFill>
                  <a:srgbClr val="000000"/>
                </a:solidFill>
                <a:ea typeface="Calibri"/>
              </a:rPr>
              <a:t>Ministerio</a:t>
            </a:r>
            <a:r>
              <a:rPr lang="en-US" sz="1600" dirty="0">
                <a:solidFill>
                  <a:srgbClr val="000000"/>
                </a:solidFill>
                <a:ea typeface="Calibri"/>
              </a:rPr>
              <a:t>/Carrera</a:t>
            </a:r>
            <a:endParaRPr lang="en-US" sz="1600" dirty="0">
              <a:ea typeface="Calibri"/>
            </a:endParaRP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0000"/>
                </a:solidFill>
                <a:ea typeface="Calibri"/>
              </a:rPr>
              <a:t>Vida Social</a:t>
            </a:r>
            <a:endParaRPr lang="en-US" sz="1600" dirty="0">
              <a:ea typeface="Calibri"/>
            </a:endParaRP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en-US" sz="1600" dirty="0" err="1">
                <a:solidFill>
                  <a:srgbClr val="000000"/>
                </a:solidFill>
                <a:ea typeface="Calibri"/>
              </a:rPr>
              <a:t>Ejercicio</a:t>
            </a:r>
            <a:r>
              <a:rPr lang="en-US" sz="1600" dirty="0">
                <a:solidFill>
                  <a:srgbClr val="000000"/>
                </a:solidFill>
                <a:ea typeface="Calibri"/>
              </a:rPr>
              <a:t>/</a:t>
            </a:r>
            <a:r>
              <a:rPr lang="en-US" sz="1600" dirty="0" err="1">
                <a:solidFill>
                  <a:srgbClr val="000000"/>
                </a:solidFill>
                <a:ea typeface="Calibri"/>
              </a:rPr>
              <a:t>salud</a:t>
            </a:r>
            <a:endParaRPr lang="en-US" sz="1600" dirty="0">
              <a:ea typeface="Calibri"/>
            </a:endParaRP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en-US" sz="1600" dirty="0" err="1">
                <a:solidFill>
                  <a:srgbClr val="000000"/>
                </a:solidFill>
                <a:ea typeface="Calibri"/>
              </a:rPr>
              <a:t>Crecimiento</a:t>
            </a:r>
            <a:r>
              <a:rPr lang="en-US" sz="1600" dirty="0">
                <a:solidFill>
                  <a:srgbClr val="000000"/>
                </a:solidFill>
                <a:ea typeface="Calibri"/>
              </a:rPr>
              <a:t> </a:t>
            </a:r>
            <a:r>
              <a:rPr lang="en-US" sz="1600" dirty="0" err="1">
                <a:solidFill>
                  <a:srgbClr val="000000"/>
                </a:solidFill>
                <a:ea typeface="Calibri"/>
              </a:rPr>
              <a:t>Espiritual</a:t>
            </a:r>
            <a:endParaRPr lang="en-US" sz="1600" dirty="0">
              <a:ea typeface="Calibri"/>
            </a:endParaRP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en-US" sz="1600" dirty="0" err="1">
                <a:solidFill>
                  <a:srgbClr val="000000"/>
                </a:solidFill>
                <a:ea typeface="Calibri"/>
              </a:rPr>
              <a:t>Crecimiento</a:t>
            </a:r>
            <a:r>
              <a:rPr lang="en-US" sz="1600" dirty="0">
                <a:solidFill>
                  <a:srgbClr val="000000"/>
                </a:solidFill>
                <a:ea typeface="Calibri"/>
              </a:rPr>
              <a:t> Personal</a:t>
            </a:r>
            <a:endParaRPr lang="en-US" sz="1600" dirty="0">
              <a:ea typeface="Calibri"/>
            </a:endParaRP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en-US" sz="1600" dirty="0" err="1">
                <a:solidFill>
                  <a:srgbClr val="000000"/>
                </a:solidFill>
                <a:ea typeface="Calibri"/>
              </a:rPr>
              <a:t>Matrimonio</a:t>
            </a:r>
            <a:r>
              <a:rPr lang="en-US" sz="1600" dirty="0">
                <a:solidFill>
                  <a:srgbClr val="000000"/>
                </a:solidFill>
                <a:ea typeface="Calibri"/>
              </a:rPr>
              <a:t> y Familia</a:t>
            </a:r>
            <a:endParaRPr lang="en-US" sz="1600" dirty="0">
              <a:ea typeface="Calibri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s-MX" sz="16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El desequilibrio en estas áreas provoca cansancio </a:t>
            </a:r>
          </a:p>
          <a:p>
            <a:pPr marL="742950" marR="0" lvl="1" indent="-28575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s-MX" sz="16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en pastores, </a:t>
            </a:r>
          </a:p>
          <a:p>
            <a:pPr marL="742950" marR="0" lvl="1" indent="-28575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s-MX" sz="16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líderes de iglesias, </a:t>
            </a:r>
          </a:p>
          <a:p>
            <a:pPr marL="742950" marR="0" lvl="1" indent="-28575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s-MX" sz="16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y miembros de iglesias.</a:t>
            </a:r>
            <a:endParaRPr lang="en-US" sz="1600" kern="1200" dirty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s-ES" sz="1600" kern="1200" baseline="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Piensa en tu vida en estas áreas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s-ES" sz="1600" kern="1200" baseline="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¿Cuál es un área en la que lo estás haciendo bien?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s-ES" sz="1600" kern="1200" baseline="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¿Cuál es un área en la que necesita mejorar?</a:t>
            </a:r>
            <a:endParaRPr lang="en-US" kern="1200" baseline="0" dirty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F0BD165-D115-47E5-B1A1-E3C12FE467A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6056591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639888" y="123825"/>
            <a:ext cx="3578225" cy="26828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sz="1600" b="1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Cómo vivir una Vida Cristiana balanceada</a:t>
            </a:r>
            <a:endParaRPr lang="en-US" sz="1600" kern="1200" dirty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  <a:p>
            <a:r>
              <a:rPr lang="es-MX" sz="1600" b="1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  A. Seguir el Ejemplo de Jesús</a:t>
            </a:r>
            <a:endParaRPr lang="en-US" sz="1600" kern="1200" dirty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s-MX" sz="16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Jesús sabía cuál era su misión </a:t>
            </a:r>
            <a:endParaRPr lang="en-US" sz="1600" kern="1200" dirty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s-MX" sz="16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No permitió que otras personas lo distrajeran de Su misión. </a:t>
            </a:r>
            <a:endParaRPr lang="en-US" sz="1600" kern="1200" dirty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s-MX" sz="16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En Marcos 1:36-38 los discípulos de Jesús inconscientemente trataban de distraerlo de su misión</a:t>
            </a:r>
            <a:endParaRPr lang="en-US" sz="1600" kern="1200" dirty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s-MX" sz="16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Jesús no sería disuadido de su misión:</a:t>
            </a:r>
            <a:endParaRPr lang="en-US" sz="1600" kern="1200" dirty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  <a:p>
            <a:r>
              <a:rPr lang="es-MX" sz="1600" i="1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“Simón y sus compañeros salieron a buscarlo.</a:t>
            </a:r>
            <a:r>
              <a:rPr lang="es-MX" sz="1600" b="1" i="1" kern="1200" baseline="300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 </a:t>
            </a:r>
            <a:r>
              <a:rPr lang="es-MX" sz="1600" i="1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Por fin lo encontraron y le dijeron:</a:t>
            </a:r>
            <a:endParaRPr lang="en-US" sz="1600" kern="1200" dirty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  <a:p>
            <a:r>
              <a:rPr lang="es-MX" sz="1600" i="1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“¡Todo el mundo te busca!”.</a:t>
            </a:r>
            <a:r>
              <a:rPr lang="es-MX" sz="1600" b="1" i="1" kern="1200" baseline="300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 </a:t>
            </a:r>
            <a:r>
              <a:rPr lang="es-MX" sz="1600" i="1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Jesús respondió, “</a:t>
            </a:r>
            <a:r>
              <a:rPr lang="es-MX" sz="1600" b="1" i="1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Vámonos de aquí</a:t>
            </a:r>
            <a:r>
              <a:rPr lang="es-MX" sz="1600" i="1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-a otras aldeas cercanas- donde también pueda predicar. </a:t>
            </a:r>
            <a:r>
              <a:rPr lang="es-MX" sz="1600" b="1" i="1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Para esto he venido”</a:t>
            </a:r>
            <a:endParaRPr lang="en-US" sz="1600" kern="1200" dirty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  <a:p>
            <a:pPr marL="22860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  <a:endParaRPr lang="en-US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s-MX" sz="16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Jesús reprendió a Pedro por no comprender las prioridades de Dios en Mateo 16:21-23.</a:t>
            </a:r>
            <a:endParaRPr lang="en-US" sz="1600" kern="1200" dirty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  <a:p>
            <a:r>
              <a:rPr lang="es-MX" sz="1600" i="1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“Quieres hacerme tropezar; </a:t>
            </a:r>
            <a:r>
              <a:rPr lang="es-MX" sz="1600" b="1" i="1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no piensas en las cosas de Dios</a:t>
            </a:r>
            <a:r>
              <a:rPr lang="es-MX" sz="1600" i="1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sino en las de los hombres.”</a:t>
            </a:r>
            <a:endParaRPr lang="en-US" sz="1600" kern="1200" dirty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F0BD165-D115-47E5-B1A1-E3C12FE467A9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145962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639888" y="123825"/>
            <a:ext cx="3578225" cy="26828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s-MX" sz="1600" b="1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Si queremos lograr la misión de Dios,</a:t>
            </a:r>
            <a:endParaRPr lang="en-US" sz="1600" kern="1200" dirty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  <a:p>
            <a:pPr algn="ctr"/>
            <a:r>
              <a:rPr lang="es-MX" sz="1600" b="1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entonces debemos seguir las prioridades de Dios</a:t>
            </a:r>
            <a:endParaRPr lang="en-US" sz="1600" kern="1200" dirty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  <a:p>
            <a:pPr algn="ctr"/>
            <a:r>
              <a:rPr lang="es-MX" sz="1600" b="1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tal como lo hizo Jesús</a:t>
            </a:r>
            <a:endParaRPr lang="en-US" sz="1600" kern="1200" dirty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F0BD165-D115-47E5-B1A1-E3C12FE467A9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377683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639888" y="123825"/>
            <a:ext cx="3578225" cy="26828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172995" y="3015049"/>
            <a:ext cx="6683417" cy="5832389"/>
          </a:xfrm>
        </p:spPr>
        <p:txBody>
          <a:bodyPr/>
          <a:lstStyle/>
          <a:p>
            <a:r>
              <a:rPr lang="es-MX" sz="1600" b="1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Obstáculos a una Vida Cristiana Balanceada</a:t>
            </a:r>
            <a:endParaRPr lang="en-US" sz="1600" kern="1200" dirty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  <a:p>
            <a:r>
              <a:rPr lang="es-MX" sz="16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Los siguientes son obstáculos a una vida cristiana balanceada.</a:t>
            </a:r>
            <a:endParaRPr lang="en-US" sz="1600" kern="1200" dirty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  <a:p>
            <a:pPr marL="342900" lvl="0" indent="-342900">
              <a:buFont typeface="+mj-lt"/>
              <a:buAutoNum type="arabicPeriod"/>
            </a:pPr>
            <a:r>
              <a:rPr lang="es-MX" sz="16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Nuestros deseos pecaminosos en lugar de la voluntad de Dios</a:t>
            </a:r>
            <a:endParaRPr lang="en-US" sz="1600" kern="1200" dirty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  <a:p>
            <a:pPr marL="342900" lvl="0" indent="-342900">
              <a:buFont typeface="+mj-lt"/>
              <a:buAutoNum type="arabicPeriod"/>
            </a:pPr>
            <a:r>
              <a:rPr lang="es-MX" sz="16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Intentar complacer a otras personas en lugar de Dios</a:t>
            </a:r>
            <a:endParaRPr lang="en-US" sz="1600" kern="1200" dirty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  <a:p>
            <a:pPr marL="342900" lvl="0" indent="-342900">
              <a:buFont typeface="+mj-lt"/>
              <a:buAutoNum type="arabicPeriod"/>
            </a:pPr>
            <a:r>
              <a:rPr lang="es-MX" sz="16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Intentar cumplir las expectativas de los líderes y miembros de nuestra iglesia en lugar de cumplir las expectativas de Dios</a:t>
            </a:r>
            <a:endParaRPr lang="en-US" sz="1600" kern="1200" dirty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  <a:p>
            <a:pPr marL="342900" lvl="0" indent="-342900">
              <a:buFont typeface="+mj-lt"/>
              <a:buAutoNum type="arabicPeriod"/>
            </a:pPr>
            <a:r>
              <a:rPr lang="es-MX" sz="16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Intentar cumplir las expectativas de nuestra familia en lugar de cumplir las expectativas de Dios</a:t>
            </a:r>
            <a:endParaRPr lang="en-US" sz="1600" kern="1200" dirty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  <a:p>
            <a:pPr marL="342900" lvl="0" indent="-342900">
              <a:buFont typeface="+mj-lt"/>
              <a:buAutoNum type="arabicPeriod"/>
            </a:pPr>
            <a:r>
              <a:rPr lang="es-MX" sz="16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Nuestra cultura intenta imponer expectativas en nosotros que son contrarias a las expectativas de Dios.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s-MX" sz="16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Debemos recordar que somos “</a:t>
            </a:r>
            <a:r>
              <a:rPr lang="es-MX" sz="1600" i="1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peregrinos y extranjeros</a:t>
            </a:r>
            <a:r>
              <a:rPr lang="es-MX" sz="16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” en la tierra (1 Pedro 2:11) </a:t>
            </a:r>
            <a:endParaRPr lang="en-US" sz="1600" kern="1200" dirty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s-MX" sz="16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porque somos “</a:t>
            </a:r>
            <a:r>
              <a:rPr lang="es-MX" sz="1600" i="1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ciudadanos</a:t>
            </a:r>
            <a:r>
              <a:rPr lang="es-MX" sz="16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” del Reino de Dios (Filipenses 3:20). </a:t>
            </a:r>
            <a:endParaRPr lang="en-US" sz="1600" kern="1200" dirty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s-MX" sz="16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Siempre tendremos que manejar la tensión de ser un extranjero en una tierra extranjera.</a:t>
            </a:r>
            <a:endParaRPr lang="en-US" sz="1600" kern="1200" dirty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  <a:p>
            <a:r>
              <a:rPr lang="es-MX" sz="16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En resumen: </a:t>
            </a:r>
            <a:endParaRPr lang="en-US" sz="1600" kern="1200" dirty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s-MX" sz="16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Dios nos ha dado una misión, </a:t>
            </a:r>
            <a:endParaRPr lang="en-US" sz="1600" kern="1200" dirty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s-MX" sz="16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Jesús nunca permitió que nada lo detuviera de lograr Su misión. </a:t>
            </a:r>
            <a:endParaRPr lang="en-US" sz="1600" kern="1200" dirty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s-MX" sz="16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Tenemos muchos obstáculos a vencer para lograr la misión de Dios.</a:t>
            </a:r>
            <a:endParaRPr lang="en-US" sz="1600" kern="1200" dirty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F0BD165-D115-47E5-B1A1-E3C12FE467A9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380733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639888" y="123825"/>
            <a:ext cx="3578225" cy="26828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R="0" lvl="0">
              <a:spcBef>
                <a:spcPts val="0"/>
              </a:spcBef>
              <a:spcAft>
                <a:spcPts val="1200"/>
              </a:spcAft>
            </a:pPr>
            <a:r>
              <a:rPr lang="es-ES" sz="1600" b="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En sus grupos hablen sobre:</a:t>
            </a:r>
          </a:p>
          <a:p>
            <a:pPr marL="457200" marR="0" lvl="0" indent="-457200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s-ES" sz="1600" b="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Obstáculos para cumplir la Gran Comisión</a:t>
            </a:r>
          </a:p>
          <a:p>
            <a:pPr marL="457200" marR="0" lvl="0" indent="-457200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s-ES" sz="1600" b="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Obstáculos para una vida Cristiana equilibrada</a:t>
            </a:r>
            <a:endParaRPr lang="en-US" sz="1600" b="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34950" marR="0" lvl="0" indent="-234950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en-US" b="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s-ES" dirty="0"/>
              <a:t>Pídales a los participantes que compartan de qué hablaron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s-ES" dirty="0"/>
              <a:t>Preguntas?</a:t>
            </a:r>
            <a:endParaRPr lang="en-US" b="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F0BD165-D115-47E5-B1A1-E3C12FE467A9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787527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639888" y="123825"/>
            <a:ext cx="3578225" cy="26828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296561" y="2806701"/>
            <a:ext cx="6559851" cy="6040738"/>
          </a:xfrm>
        </p:spPr>
        <p:txBody>
          <a:bodyPr/>
          <a:lstStyle/>
          <a:p>
            <a:pPr>
              <a:spcAft>
                <a:spcPts val="300"/>
              </a:spcAft>
            </a:pPr>
            <a:r>
              <a:rPr lang="es-MX" sz="1600" b="1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C. Cómo Vencer los Obstáculos a una Vida Cristiana Balanceada</a:t>
            </a:r>
            <a:endParaRPr lang="en-US" sz="1200" kern="1200" dirty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  <a:p>
            <a:pPr>
              <a:spcAft>
                <a:spcPts val="300"/>
              </a:spcAft>
            </a:pPr>
            <a:r>
              <a:rPr lang="es-MX" sz="16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1. Debemos asegurarnos que Jesús es nuestro único maestro. </a:t>
            </a:r>
            <a:endParaRPr lang="en-US" sz="1600" kern="1200" dirty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  <a:p>
            <a:pPr marL="285750" lvl="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s-MX" sz="16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Jesús nos dijo en Mateo 6:24, </a:t>
            </a:r>
            <a:endParaRPr lang="en-US" sz="1600" kern="1200" dirty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  <a:p>
            <a:pPr marL="742950" lvl="1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s-MX" sz="1600" i="1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“Nadie puede servir a dos señores, </a:t>
            </a:r>
            <a:endParaRPr lang="en-US" sz="1600" kern="1200" dirty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  <a:p>
            <a:pPr marL="742950" lvl="1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s-MX" sz="1600" i="1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pues menospreciará a uno y amará al otro, </a:t>
            </a:r>
            <a:endParaRPr lang="en-US" sz="1600" kern="1200" dirty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  <a:p>
            <a:pPr marL="742950" lvl="1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s-MX" sz="1600" i="1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o querrá mucho a uno y despreciará al otro…”.</a:t>
            </a:r>
            <a:r>
              <a:rPr lang="es-MX" sz="16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</a:t>
            </a:r>
            <a:endParaRPr lang="en-US" sz="1600" kern="1200" dirty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  <a:p>
            <a:pPr marL="285750" lvl="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s-MX" sz="16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Las cosas que nos distraen de nuestra misión son nuestro maestro</a:t>
            </a:r>
            <a:endParaRPr lang="en-US" sz="1600" kern="1200" dirty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s-MX" sz="16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 Para ser un discípulo de Jesús y permitirle ser nuestro Maestro requiere </a:t>
            </a:r>
            <a:endParaRPr lang="en-US" sz="1600" kern="1200" dirty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  <a:p>
            <a:pPr marL="742950" lvl="1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s-MX" sz="16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de nuestro compromiso total y del poder de Dios en nosotros. </a:t>
            </a:r>
            <a:endParaRPr lang="en-US" sz="1600" kern="1200" dirty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  <a:p>
            <a:pPr marL="285750" lvl="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s-MX" sz="16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Esto lo que se necesita para vencer todos los obstáculos y lograr la misión de Dios.</a:t>
            </a:r>
            <a:endParaRPr lang="en-US" sz="1600" kern="1200" dirty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  <a:p>
            <a:pPr>
              <a:spcAft>
                <a:spcPts val="300"/>
              </a:spcAft>
            </a:pPr>
            <a:r>
              <a:rPr lang="es-MX" sz="16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 2. Debemos pensar en las prioridades en términos de balance en lugar de una lista. </a:t>
            </a:r>
            <a:endParaRPr lang="en-US" sz="1600" kern="1200" dirty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  <a:p>
            <a:pPr marL="285750" lvl="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s-MX" sz="16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Todas las áreas de la vida necesitan algo de atención para mantenerlas en equilibrio.</a:t>
            </a:r>
            <a:endParaRPr lang="en-US" sz="1600" kern="1200" dirty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  <a:p>
            <a:pPr marL="285750" lvl="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s-MX" sz="16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Hacer Jesús nuestro Maestro y luego todas las demás áreas de la vida se pueden mantener en equilibrio adecuado.</a:t>
            </a:r>
            <a:endParaRPr lang="en-US" sz="1600" kern="1200" dirty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s-MX" sz="16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 Debes dedicar tanto tiempo a cada área de la vida como creas que Dios quiere que des.</a:t>
            </a:r>
            <a:endParaRPr lang="en-US" sz="1600" kern="1200" dirty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s-MX" sz="16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Cuando hay crisis, usted y Dios pueden decidir juntos cuánto se puede usted desviar de su plan</a:t>
            </a:r>
            <a:endParaRPr lang="en-US" sz="1600" kern="1200" dirty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  <a:p>
            <a:pPr>
              <a:spcAft>
                <a:spcPts val="300"/>
              </a:spcAft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F0BD165-D115-47E5-B1A1-E3C12FE467A9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858077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639888" y="123825"/>
            <a:ext cx="3578225" cy="26828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s-MX" sz="16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Un </a:t>
            </a:r>
            <a:r>
              <a:rPr lang="es-MX" sz="1600" b="1" u="sng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calendario semanal</a:t>
            </a:r>
            <a:r>
              <a:rPr lang="es-MX" sz="16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es su herramienta más poderosa</a:t>
            </a:r>
            <a:endParaRPr lang="en-US" sz="1600" kern="1200" dirty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s-MX" sz="16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para administrar tu vida y cumplir la misión de Dios.</a:t>
            </a:r>
            <a:endParaRPr lang="en-US" sz="1600" kern="1200" dirty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s-MX" sz="16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Si usted no maneja su vida,</a:t>
            </a:r>
            <a:endParaRPr lang="en-US" sz="1600" kern="1200" dirty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s-MX" sz="16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Otras personas gestionarán por usted.</a:t>
            </a:r>
            <a:endParaRPr lang="en-US" sz="1600" kern="1200" dirty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s-MX" sz="16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Ir a </a:t>
            </a:r>
            <a:r>
              <a:rPr lang="es-MX" sz="1600" b="1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foundationsglobal.com</a:t>
            </a:r>
            <a:r>
              <a:rPr lang="es-MX" sz="16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,</a:t>
            </a:r>
            <a:endParaRPr lang="en-US" sz="1600" kern="1200" dirty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s-MX" sz="16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"Otros Recursos Discipulado",</a:t>
            </a:r>
            <a:endParaRPr lang="en-US" sz="1600" kern="1200" dirty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s-MX" sz="16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"Crear un Calendario semanal para manejar su vida".</a:t>
            </a:r>
            <a:endParaRPr lang="en-US" sz="1600" kern="1200" dirty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F0BD165-D115-47E5-B1A1-E3C12FE467A9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00774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" y="3273383"/>
            <a:ext cx="6856412" cy="4825314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Aft>
                <a:spcPts val="300"/>
              </a:spcAft>
            </a:pPr>
            <a:r>
              <a:rPr lang="es-US" kern="1200" dirty="0">
                <a:solidFill>
                  <a:schemeClr val="tx1"/>
                </a:solidFill>
                <a:effectLst/>
              </a:rPr>
              <a:t>La Gran Comisión es más conocida por</a:t>
            </a:r>
            <a:r>
              <a:rPr lang="es-US" i="1" kern="1200" dirty="0">
                <a:solidFill>
                  <a:schemeClr val="tx1"/>
                </a:solidFill>
                <a:effectLst/>
              </a:rPr>
              <a:t> </a:t>
            </a:r>
            <a:r>
              <a:rPr lang="es-US" kern="1200" dirty="0">
                <a:solidFill>
                  <a:schemeClr val="tx1"/>
                </a:solidFill>
                <a:effectLst/>
              </a:rPr>
              <a:t>Mateo 28:19-20:</a:t>
            </a:r>
            <a:endParaRPr lang="en-US" kern="1200" dirty="0">
              <a:solidFill>
                <a:schemeClr val="tx1"/>
              </a:solidFill>
              <a:effectLst/>
            </a:endParaRPr>
          </a:p>
          <a:p>
            <a:pPr>
              <a:spcAft>
                <a:spcPts val="300"/>
              </a:spcAft>
            </a:pPr>
            <a:r>
              <a:rPr lang="es-US" i="1" kern="1200" dirty="0">
                <a:solidFill>
                  <a:schemeClr val="tx1"/>
                </a:solidFill>
                <a:effectLst/>
              </a:rPr>
              <a:t> </a:t>
            </a:r>
            <a:r>
              <a:rPr lang="es-US" kern="1200" dirty="0">
                <a:solidFill>
                  <a:schemeClr val="tx1"/>
                </a:solidFill>
                <a:effectLst/>
              </a:rPr>
              <a:t>Como Hacer Discípulos:</a:t>
            </a:r>
            <a:endParaRPr lang="en-US" kern="1200" dirty="0">
              <a:solidFill>
                <a:schemeClr val="tx1"/>
              </a:solidFill>
              <a:effectLst/>
            </a:endParaRPr>
          </a:p>
          <a:p>
            <a:pPr marL="171450" lvl="0" indent="-1714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s-US" b="1" kern="1200" dirty="0">
                <a:solidFill>
                  <a:schemeClr val="tx1"/>
                </a:solidFill>
                <a:effectLst/>
              </a:rPr>
              <a:t>Qué</a:t>
            </a:r>
            <a:r>
              <a:rPr lang="es-US" kern="1200" dirty="0">
                <a:solidFill>
                  <a:schemeClr val="tx1"/>
                </a:solidFill>
                <a:effectLst/>
              </a:rPr>
              <a:t> debemos hacer:</a:t>
            </a:r>
            <a:endParaRPr lang="en-US" kern="1200" dirty="0">
              <a:solidFill>
                <a:schemeClr val="tx1"/>
              </a:solidFill>
              <a:effectLst/>
            </a:endParaRPr>
          </a:p>
          <a:p>
            <a:pPr marL="395288" lvl="1" indent="-1714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s-US" u="sng" kern="1200" dirty="0">
                <a:solidFill>
                  <a:schemeClr val="tx1"/>
                </a:solidFill>
                <a:effectLst/>
              </a:rPr>
              <a:t>Hacer Discípulos</a:t>
            </a:r>
            <a:r>
              <a:rPr lang="es-US" kern="1200" dirty="0">
                <a:solidFill>
                  <a:schemeClr val="tx1"/>
                </a:solidFill>
                <a:effectLst/>
              </a:rPr>
              <a:t>: Como lo definió Jesús utilizando el proceso de Jesús</a:t>
            </a:r>
            <a:endParaRPr lang="en-US" kern="1200" dirty="0">
              <a:solidFill>
                <a:schemeClr val="tx1"/>
              </a:solidFill>
              <a:effectLst/>
            </a:endParaRPr>
          </a:p>
          <a:p>
            <a:pPr marL="171450" lvl="0" indent="-1714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s-US" b="1" kern="1200" dirty="0">
                <a:solidFill>
                  <a:schemeClr val="tx1"/>
                </a:solidFill>
                <a:effectLst/>
              </a:rPr>
              <a:t>Donde</a:t>
            </a:r>
            <a:r>
              <a:rPr lang="es-US" kern="1200" dirty="0">
                <a:solidFill>
                  <a:schemeClr val="tx1"/>
                </a:solidFill>
                <a:effectLst/>
              </a:rPr>
              <a:t> estamos para hacerlo:</a:t>
            </a:r>
            <a:endParaRPr lang="en-US" kern="1200" dirty="0">
              <a:solidFill>
                <a:schemeClr val="tx1"/>
              </a:solidFill>
              <a:effectLst/>
            </a:endParaRPr>
          </a:p>
          <a:p>
            <a:pPr marL="395288" lvl="1" indent="-1714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s-US" u="sng" kern="1200" dirty="0">
                <a:solidFill>
                  <a:schemeClr val="tx1"/>
                </a:solidFill>
                <a:effectLst/>
              </a:rPr>
              <a:t>Todas Las Naciones</a:t>
            </a:r>
            <a:r>
              <a:rPr lang="es-US" kern="1200" dirty="0">
                <a:solidFill>
                  <a:schemeClr val="tx1"/>
                </a:solidFill>
                <a:effectLst/>
              </a:rPr>
              <a:t>: Toda nación (sin discriminar), el mundo entero</a:t>
            </a:r>
            <a:endParaRPr lang="en-US" kern="1200" dirty="0">
              <a:solidFill>
                <a:schemeClr val="tx1"/>
              </a:solidFill>
              <a:effectLst/>
            </a:endParaRPr>
          </a:p>
          <a:p>
            <a:pPr marL="171450" lvl="0" indent="-1714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s-US" b="1" kern="1200" dirty="0">
                <a:solidFill>
                  <a:schemeClr val="tx1"/>
                </a:solidFill>
                <a:effectLst/>
              </a:rPr>
              <a:t>Cómo</a:t>
            </a:r>
            <a:r>
              <a:rPr lang="es-US" kern="1200" dirty="0">
                <a:solidFill>
                  <a:schemeClr val="tx1"/>
                </a:solidFill>
                <a:effectLst/>
              </a:rPr>
              <a:t> debemos hacerlo:</a:t>
            </a:r>
            <a:endParaRPr lang="en-US" kern="1200" dirty="0">
              <a:solidFill>
                <a:schemeClr val="tx1"/>
              </a:solidFill>
              <a:effectLst/>
            </a:endParaRPr>
          </a:p>
          <a:p>
            <a:pPr marL="395288" lvl="1" indent="-1714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s-US" u="sng" kern="1200" dirty="0">
                <a:solidFill>
                  <a:schemeClr val="tx1"/>
                </a:solidFill>
                <a:effectLst/>
              </a:rPr>
              <a:t>Ir</a:t>
            </a:r>
            <a:r>
              <a:rPr lang="es-US" kern="1200" dirty="0">
                <a:solidFill>
                  <a:schemeClr val="tx1"/>
                </a:solidFill>
                <a:effectLst/>
              </a:rPr>
              <a:t>: En el transcurso de su vida, donde quiera que vaya, dondequiera que esté, todo el tiempo</a:t>
            </a:r>
            <a:endParaRPr lang="en-US" kern="1200" dirty="0">
              <a:solidFill>
                <a:schemeClr val="tx1"/>
              </a:solidFill>
              <a:effectLst/>
            </a:endParaRPr>
          </a:p>
          <a:p>
            <a:pPr marL="395288" lvl="1" indent="-1714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s-US" u="sng" kern="1200" dirty="0">
                <a:solidFill>
                  <a:schemeClr val="tx1"/>
                </a:solidFill>
                <a:effectLst/>
              </a:rPr>
              <a:t>Bautizando</a:t>
            </a:r>
            <a:r>
              <a:rPr lang="es-US" kern="1200" dirty="0">
                <a:solidFill>
                  <a:schemeClr val="tx1"/>
                </a:solidFill>
                <a:effectLst/>
              </a:rPr>
              <a:t>: Haciendo discípulos comienza con </a:t>
            </a:r>
            <a:r>
              <a:rPr lang="es-US" u="sng" kern="1200" dirty="0" err="1">
                <a:solidFill>
                  <a:schemeClr val="tx1"/>
                </a:solidFill>
                <a:effectLst/>
              </a:rPr>
              <a:t>Evangelizmo</a:t>
            </a:r>
            <a:r>
              <a:rPr lang="es-US" kern="1200" dirty="0">
                <a:solidFill>
                  <a:schemeClr val="tx1"/>
                </a:solidFill>
                <a:effectLst/>
              </a:rPr>
              <a:t>, </a:t>
            </a:r>
            <a:endParaRPr lang="en-US" kern="1200" dirty="0">
              <a:solidFill>
                <a:schemeClr val="tx1"/>
              </a:solidFill>
              <a:effectLst/>
            </a:endParaRPr>
          </a:p>
          <a:p>
            <a:pPr marL="630238" lvl="2" indent="-1714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s-US" kern="1200" dirty="0">
                <a:solidFill>
                  <a:schemeClr val="tx1"/>
                </a:solidFill>
                <a:effectLst/>
              </a:rPr>
              <a:t>Guiando la gente a tener fe en Cristo.</a:t>
            </a:r>
            <a:endParaRPr lang="en-US" kern="1200" dirty="0">
              <a:solidFill>
                <a:schemeClr val="tx1"/>
              </a:solidFill>
              <a:effectLst/>
            </a:endParaRPr>
          </a:p>
          <a:p>
            <a:pPr lvl="1" indent="-2222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s-US" u="sng" kern="1200" dirty="0">
                <a:solidFill>
                  <a:schemeClr val="tx1"/>
                </a:solidFill>
                <a:effectLst/>
              </a:rPr>
              <a:t>Enseñando obediencia a todos</a:t>
            </a:r>
            <a:r>
              <a:rPr lang="es-US" kern="1200" dirty="0">
                <a:solidFill>
                  <a:schemeClr val="tx1"/>
                </a:solidFill>
                <a:effectLst/>
              </a:rPr>
              <a:t> los mandamientos de Jesús: </a:t>
            </a:r>
            <a:r>
              <a:rPr lang="es-US" u="sng" kern="1200" dirty="0">
                <a:solidFill>
                  <a:schemeClr val="tx1"/>
                </a:solidFill>
                <a:effectLst/>
              </a:rPr>
              <a:t>Discipulado</a:t>
            </a:r>
            <a:endParaRPr lang="en-US" kern="1200" dirty="0">
              <a:solidFill>
                <a:schemeClr val="tx1"/>
              </a:solidFill>
              <a:effectLst/>
            </a:endParaRPr>
          </a:p>
          <a:p>
            <a:pPr marL="630238" lvl="2" indent="-1714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s-US" kern="1200" dirty="0">
                <a:solidFill>
                  <a:schemeClr val="tx1"/>
                </a:solidFill>
                <a:effectLst/>
              </a:rPr>
              <a:t>Madurando en obedecer y seguir todos los pasos indicados por Jesús para un discípulo </a:t>
            </a:r>
            <a:endParaRPr lang="en-US" kern="1200" dirty="0">
              <a:solidFill>
                <a:schemeClr val="tx1"/>
              </a:solidFill>
              <a:effectLst/>
            </a:endParaRPr>
          </a:p>
          <a:p>
            <a:pPr marL="395288" lvl="1" indent="-1714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s-US" u="sng" kern="1200" dirty="0">
                <a:solidFill>
                  <a:schemeClr val="tx1"/>
                </a:solidFill>
                <a:effectLst/>
              </a:rPr>
              <a:t>Yo estoy con vosotros por siempre</a:t>
            </a:r>
            <a:r>
              <a:rPr lang="es-US" kern="1200" dirty="0">
                <a:solidFill>
                  <a:schemeClr val="tx1"/>
                </a:solidFill>
                <a:effectLst/>
              </a:rPr>
              <a:t>: Hacer discípulos a través del Poder de Jesús.</a:t>
            </a:r>
            <a:endParaRPr lang="en-US" kern="1200" dirty="0">
              <a:solidFill>
                <a:schemeClr val="tx1"/>
              </a:solidFill>
              <a:effectLst/>
            </a:endParaRPr>
          </a:p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s-US" kern="1200" dirty="0">
                <a:solidFill>
                  <a:schemeClr val="tx1"/>
                </a:solidFill>
                <a:effectLst/>
              </a:rPr>
              <a:t> La Gran Comisión incluye el evangelismo y el discipulado. </a:t>
            </a:r>
            <a:endParaRPr lang="en-US" kern="1200" dirty="0">
              <a:solidFill>
                <a:schemeClr val="tx1"/>
              </a:solidFill>
              <a:effectLst/>
            </a:endParaRPr>
          </a:p>
          <a:p>
            <a:pPr marL="519113" lvl="1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s-US" kern="1200" dirty="0">
                <a:solidFill>
                  <a:schemeClr val="tx1"/>
                </a:solidFill>
                <a:effectLst/>
              </a:rPr>
              <a:t>Ambos son esenciales terminar la Gran Comisión.</a:t>
            </a:r>
            <a:endParaRPr lang="en-US" kern="1200" dirty="0">
              <a:solidFill>
                <a:schemeClr val="tx1"/>
              </a:solidFill>
              <a:effectLst/>
            </a:endParaRPr>
          </a:p>
          <a:p>
            <a:pPr marL="741363" lvl="1" indent="-285750">
              <a:spcBef>
                <a:spcPts val="0"/>
              </a:spcBef>
              <a:spcAft>
                <a:spcPts val="300"/>
              </a:spcAft>
              <a:buFont typeface="Courier New" panose="02070309020205020404" pitchFamily="49" charset="0"/>
              <a:buChar char="o"/>
            </a:pPr>
            <a:endParaRPr lang="en-US" dirty="0"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128002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2DA75720-E3F3-48DB-A05D-7D08F635DA11}" type="slidenum">
              <a:rPr lang="en-US" altLang="en-US" smtClean="0"/>
              <a:pPr eaLnBrk="1" hangingPunct="1">
                <a:spcBef>
                  <a:spcPct val="0"/>
                </a:spcBef>
              </a:pPr>
              <a:t>3</a:t>
            </a:fld>
            <a:endParaRPr lang="en-US" altLang="en-US"/>
          </a:p>
        </p:txBody>
      </p:sp>
      <p:sp>
        <p:nvSpPr>
          <p:cNvPr id="1280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509713" y="184150"/>
            <a:ext cx="3838575" cy="2879725"/>
          </a:xfrm>
          <a:prstGeom prst="rect">
            <a:avLst/>
          </a:prstGeom>
          <a:ln/>
        </p:spPr>
      </p:sp>
    </p:spTree>
    <p:extLst>
      <p:ext uri="{BB962C8B-B14F-4D97-AF65-F5344CB8AC3E}">
        <p14:creationId xmlns:p14="http://schemas.microsoft.com/office/powerpoint/2010/main" val="286124608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27000"/>
            <a:ext cx="4114800" cy="308610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185351" y="3447535"/>
            <a:ext cx="6671062" cy="5237678"/>
          </a:xfrm>
        </p:spPr>
        <p:txBody>
          <a:bodyPr/>
          <a:lstStyle/>
          <a:p>
            <a:pPr algn="ctr"/>
            <a:r>
              <a:rPr lang="en-US" b="1" dirty="0" err="1"/>
              <a:t>Cómo</a:t>
            </a:r>
            <a:r>
              <a:rPr lang="en-US" b="1" dirty="0"/>
              <a:t> </a:t>
            </a:r>
            <a:r>
              <a:rPr lang="en-US" b="1" dirty="0" err="1"/>
              <a:t>Descargar</a:t>
            </a:r>
            <a:endParaRPr lang="en-US" b="1" dirty="0"/>
          </a:p>
          <a:p>
            <a:pPr algn="ctr"/>
            <a:endParaRPr lang="en-US" b="1" dirty="0"/>
          </a:p>
          <a:p>
            <a:pPr algn="ctr"/>
            <a:r>
              <a:rPr lang="es-ES" sz="1600" b="1" i="0" strike="noStrike" kern="1200" dirty="0">
                <a:effectLst/>
                <a:latin typeface="Arial" charset="0"/>
                <a:ea typeface="+mn-ea"/>
                <a:cs typeface="+mn-c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“Crear un calendario semanal para manejar su vida</a:t>
            </a:r>
            <a:r>
              <a:rPr lang="es-ES" sz="1600" b="1" i="0" strike="noStrike" kern="1200" dirty="0">
                <a:effectLst/>
                <a:latin typeface="Arial" charset="0"/>
                <a:ea typeface="+mn-ea"/>
                <a:cs typeface="+mn-cs"/>
              </a:rPr>
              <a:t>”</a:t>
            </a:r>
            <a:endParaRPr lang="es-ES" sz="1600" b="1" i="0" kern="1200" dirty="0">
              <a:effectLst/>
              <a:latin typeface="Arial" charset="0"/>
              <a:ea typeface="+mn-ea"/>
              <a:cs typeface="+mn-cs"/>
            </a:endParaRPr>
          </a:p>
          <a:p>
            <a:pPr marL="514350" indent="-514350">
              <a:buFont typeface="+mj-lt"/>
              <a:buAutoNum type="arabicPeriod"/>
            </a:pPr>
            <a:r>
              <a:rPr lang="es-ES" sz="1600" b="0" dirty="0"/>
              <a:t>Ir a foundationsglobal.com</a:t>
            </a:r>
          </a:p>
          <a:p>
            <a:pPr marL="514350" indent="-514350">
              <a:buFont typeface="+mj-lt"/>
              <a:buAutoNum type="arabicPeriod"/>
            </a:pPr>
            <a:r>
              <a:rPr lang="es-ES" sz="1600" b="0" dirty="0"/>
              <a:t>Seleccione el idioma</a:t>
            </a:r>
          </a:p>
          <a:p>
            <a:pPr marL="514350" indent="-514350">
              <a:buFont typeface="+mj-lt"/>
              <a:buAutoNum type="arabicPeriod"/>
            </a:pPr>
            <a:r>
              <a:rPr lang="es-ES" sz="1600" b="0" dirty="0"/>
              <a:t>Seleccione Descargar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9E644A76-BDF8-4AA5-9129-3B203D0D6F0A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920516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639888" y="123825"/>
            <a:ext cx="3578225" cy="26828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296561" y="2940909"/>
            <a:ext cx="6559851" cy="5906530"/>
          </a:xfrm>
        </p:spPr>
        <p:txBody>
          <a:bodyPr/>
          <a:lstStyle/>
          <a:p>
            <a:r>
              <a:rPr lang="es-MX" sz="16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3. Ahora debemos aprender a decir “</a:t>
            </a:r>
            <a:r>
              <a:rPr lang="es-MX" sz="1600" b="1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no</a:t>
            </a:r>
            <a:r>
              <a:rPr lang="es-MX" sz="16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” a las personas cuando nos presionen para hacer cosas que nos desvíen de las prioridades de Dios para nuestras vidas. </a:t>
            </a:r>
            <a:endParaRPr lang="en-US" sz="1600" kern="1200" dirty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s-MX" sz="16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Aquí está un ejemplo de cómo responder a alguien que le ha pedido que haga algo que es una buena cosa, pero los conflictos con las prioridades de su declaración de misión.</a:t>
            </a:r>
            <a:endParaRPr lang="en-US" sz="1600" kern="1200" dirty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s-MX" sz="16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En este ejemplo alguien le ha pedido que visite cada familia en su iglesia mensualmente.</a:t>
            </a:r>
            <a:endParaRPr lang="en-US" sz="1600" kern="1200" dirty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  <a:p>
            <a:pPr marL="342900" indent="-342900">
              <a:buFont typeface="+mj-lt"/>
              <a:buAutoNum type="alphaLcPeriod"/>
            </a:pPr>
            <a:r>
              <a:rPr lang="es-MX" sz="1600" b="1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Estoy de acuerdo con usted que</a:t>
            </a:r>
            <a:r>
              <a:rPr lang="es-MX" sz="16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cada familia en nuestra iglesia es importante y que su bienestar espiritual es mi responsabilidad.</a:t>
            </a:r>
            <a:endParaRPr lang="en-US" sz="1600" kern="1200" dirty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  <a:p>
            <a:pPr marL="342900" lvl="0" indent="-342900">
              <a:buFont typeface="+mj-lt"/>
              <a:buAutoNum type="alphaLcPeriod"/>
            </a:pPr>
            <a:r>
              <a:rPr lang="es-MX" sz="1600" b="1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Sin embargo, también es verdad que</a:t>
            </a:r>
            <a:r>
              <a:rPr lang="es-MX" sz="16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la mejor manera de suplir sus necesidades no son que yo lo haga personalmente sino por medio de entrenar líderes que pueden dar a nuestras familias el mejor cuidado. </a:t>
            </a:r>
            <a:endParaRPr lang="en-US" sz="1600" kern="1200" dirty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s-MX" sz="16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Sabemos por Efesios 4:12 que uno de “mis” roles principales como pastor es entrenar a otros líderes para hacer el trabajo del ministerio. </a:t>
            </a:r>
            <a:endParaRPr lang="en-US" sz="1600" kern="1200" dirty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s-MX" sz="16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Siendo obediente a Dios nos permitirá crecer como iglesia para la gloria de Dios y nos proveerá el cuidado que nuestras familias merecen.</a:t>
            </a:r>
            <a:endParaRPr lang="en-US" sz="1600" kern="1200" dirty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  <a:p>
            <a:pPr marL="342900" lvl="0" indent="-342900">
              <a:buFont typeface="+mj-lt"/>
              <a:buAutoNum type="alphaLcPeriod"/>
            </a:pPr>
            <a:r>
              <a:rPr lang="es-MX" sz="1600" b="1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Por lo tanto, creo que Dios me está guiando a</a:t>
            </a:r>
            <a:r>
              <a:rPr lang="es-MX" sz="16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ministrar a nuestras familias por entrenando líderes que cuiden de ellas.</a:t>
            </a:r>
            <a:endParaRPr lang="en-US" sz="1600" kern="1200" dirty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F0BD165-D115-47E5-B1A1-E3C12FE467A9}" type="slidenum">
              <a:rPr lang="en-US" smtClean="0"/>
              <a:pPr>
                <a:defRPr/>
              </a:pPr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579231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639888" y="123825"/>
            <a:ext cx="3578225" cy="26828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1">
              <a:spcBef>
                <a:spcPts val="0"/>
              </a:spcBef>
              <a:spcAft>
                <a:spcPts val="1200"/>
              </a:spcAft>
            </a:pPr>
            <a:r>
              <a:rPr lang="es-ES" b="0" dirty="0">
                <a:latin typeface="Arial"/>
                <a:ea typeface="Calibri"/>
              </a:rPr>
              <a:t>En su grupo, practique lidiar con este problema:</a:t>
            </a:r>
          </a:p>
          <a:p>
            <a:pPr lvl="1" indent="-457200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s-ES" b="0" dirty="0"/>
              <a:t>Está teniendo un tiempo de calidad con su familia </a:t>
            </a:r>
          </a:p>
          <a:p>
            <a:pPr lvl="2" indent="-457200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s-ES" b="0" dirty="0"/>
              <a:t>y un miembro de la iglesia llama </a:t>
            </a:r>
          </a:p>
          <a:p>
            <a:pPr lvl="2" indent="-457200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s-ES" b="0" dirty="0"/>
              <a:t>y quiere hablar con usted sobre un problema con otro miembro de la iglesia</a:t>
            </a:r>
          </a:p>
          <a:p>
            <a:pPr lvl="2" indent="-457200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es-ES" b="0" dirty="0"/>
          </a:p>
          <a:p>
            <a:pPr lvl="1" indent="-457200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s-ES" b="0" dirty="0"/>
              <a:t>Piense en un tema actual con el que está lidiando </a:t>
            </a:r>
          </a:p>
          <a:p>
            <a:pPr lvl="2" indent="-457200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s-ES" b="0" dirty="0"/>
              <a:t>y usando este enfoque practique cómo manejarlo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/>
              <a:t>Pídales a los participantes que compartan de qué hablaron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/>
              <a:t>Preguntas?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F0BD165-D115-47E5-B1A1-E3C12FE467A9}" type="slidenum">
              <a:rPr lang="en-US" smtClean="0"/>
              <a:pPr>
                <a:defRPr/>
              </a:pPr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72576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639888" y="123825"/>
            <a:ext cx="3578225" cy="26828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s-419" sz="1600" b="1" kern="1200" dirty="0">
                <a:effectLst/>
                <a:latin typeface="Arial" charset="0"/>
                <a:ea typeface="+mn-ea"/>
                <a:cs typeface="+mn-cs"/>
              </a:rPr>
              <a:t>Desafíos Personales</a:t>
            </a:r>
            <a:endParaRPr lang="en-US" sz="1600" kern="1200" dirty="0">
              <a:effectLst/>
              <a:latin typeface="Arial" charset="0"/>
              <a:ea typeface="+mn-ea"/>
              <a:cs typeface="+mn-cs"/>
            </a:endParaRPr>
          </a:p>
          <a:p>
            <a:pPr algn="ctr"/>
            <a:r>
              <a:rPr lang="es-419" sz="1600" b="1" kern="1200" dirty="0">
                <a:effectLst/>
                <a:latin typeface="Arial" charset="0"/>
                <a:ea typeface="+mn-ea"/>
                <a:cs typeface="+mn-cs"/>
              </a:rPr>
              <a:t>Lección 3</a:t>
            </a:r>
            <a:endParaRPr lang="en-US" sz="1600" kern="1200" dirty="0">
              <a:effectLst/>
              <a:latin typeface="Arial" charset="0"/>
              <a:ea typeface="+mn-ea"/>
              <a:cs typeface="+mn-cs"/>
            </a:endParaRPr>
          </a:p>
          <a:p>
            <a:pPr lvl="1" indent="-457200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600" b="0" dirty="0" err="1">
                <a:latin typeface="Arial"/>
                <a:ea typeface="Calibri"/>
              </a:rPr>
              <a:t>Cansancio</a:t>
            </a:r>
            <a:r>
              <a:rPr lang="en-US" sz="1600" b="0" dirty="0">
                <a:latin typeface="Arial"/>
                <a:ea typeface="Calibri"/>
              </a:rPr>
              <a:t>/</a:t>
            </a:r>
            <a:r>
              <a:rPr lang="en-US" sz="1600" b="0" dirty="0" err="1">
                <a:latin typeface="Arial"/>
                <a:ea typeface="Calibri"/>
              </a:rPr>
              <a:t>Depresión</a:t>
            </a:r>
            <a:endParaRPr lang="en-US" sz="1600" b="0" dirty="0">
              <a:latin typeface="Arial"/>
              <a:ea typeface="Calibri"/>
            </a:endParaRPr>
          </a:p>
          <a:p>
            <a:pPr lvl="1" indent="-457200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600" b="0" dirty="0" err="1">
                <a:latin typeface="Arial"/>
                <a:ea typeface="Calibri"/>
              </a:rPr>
              <a:t>Expectativas</a:t>
            </a:r>
            <a:endParaRPr lang="en-US" sz="1600" b="0" dirty="0">
              <a:latin typeface="Arial"/>
              <a:ea typeface="Calibri"/>
            </a:endParaRPr>
          </a:p>
          <a:p>
            <a:pPr lvl="1" indent="-457200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600" b="0" dirty="0" err="1">
                <a:latin typeface="Arial"/>
                <a:ea typeface="Calibri"/>
              </a:rPr>
              <a:t>Matrimonio</a:t>
            </a:r>
            <a:endParaRPr lang="en-US" sz="1600" b="0" dirty="0">
              <a:latin typeface="Arial"/>
              <a:ea typeface="Calibri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F0BD165-D115-47E5-B1A1-E3C12FE467A9}" type="slidenum">
              <a:rPr lang="en-US" smtClean="0"/>
              <a:pPr>
                <a:defRPr/>
              </a:pPr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307766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846263" y="0"/>
            <a:ext cx="3165475" cy="2374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185351" y="2374466"/>
            <a:ext cx="6671062" cy="6310748"/>
          </a:xfrm>
        </p:spPr>
        <p:txBody>
          <a:bodyPr/>
          <a:lstStyle/>
          <a:p>
            <a:pPr>
              <a:spcAft>
                <a:spcPts val="0"/>
              </a:spcAft>
            </a:pPr>
            <a:r>
              <a:rPr lang="es-419" sz="16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1. Cansancio - Ser </a:t>
            </a:r>
            <a:r>
              <a:rPr lang="es-419" sz="1600" b="1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físicamente</a:t>
            </a:r>
            <a:r>
              <a:rPr lang="es-419" sz="16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incapaz de ministrar; falta de energía, falta de sueño</a:t>
            </a:r>
            <a:endParaRPr lang="en-US" sz="1600" kern="1200" dirty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  <a:p>
            <a:pPr>
              <a:spcAft>
                <a:spcPts val="0"/>
              </a:spcAft>
            </a:pPr>
            <a:r>
              <a:rPr lang="es-419" sz="16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2. Depresión - Ser </a:t>
            </a:r>
            <a:r>
              <a:rPr lang="es-419" sz="1600" b="1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emocionalmente</a:t>
            </a:r>
            <a:r>
              <a:rPr lang="es-419" sz="16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incapaz de ministrar; falta de propósito, tristeza, desánimo, desesperanza.</a:t>
            </a:r>
            <a:endParaRPr lang="en-US" sz="1600" kern="1200" dirty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  <a:p>
            <a:pPr>
              <a:spcAft>
                <a:spcPts val="0"/>
              </a:spcAft>
            </a:pPr>
            <a:r>
              <a:rPr lang="es-419" sz="1600" b="1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A. El cansancio y la depresión pueden ser el resultado de:</a:t>
            </a:r>
            <a:endParaRPr lang="en-US" sz="1600" kern="1200" dirty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  <a:p>
            <a:pPr>
              <a:spcAft>
                <a:spcPts val="0"/>
              </a:spcAft>
            </a:pPr>
            <a:r>
              <a:rPr lang="es-419" sz="16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1. El exceso de trabajo</a:t>
            </a:r>
            <a:endParaRPr lang="en-US" sz="1600" kern="1200" dirty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  <a:p>
            <a:pPr>
              <a:spcAft>
                <a:spcPts val="0"/>
              </a:spcAft>
            </a:pPr>
            <a:r>
              <a:rPr lang="es-419" sz="16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2. La falta de resultados</a:t>
            </a:r>
            <a:endParaRPr lang="en-US" sz="1600" kern="1200" dirty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  <a:p>
            <a:pPr>
              <a:spcAft>
                <a:spcPts val="0"/>
              </a:spcAft>
            </a:pPr>
            <a:r>
              <a:rPr lang="es-419" sz="16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3. La vida en familia</a:t>
            </a:r>
            <a:endParaRPr lang="en-US" sz="1600" kern="1200" dirty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  <a:p>
            <a:pPr>
              <a:spcAft>
                <a:spcPts val="0"/>
              </a:spcAft>
            </a:pPr>
            <a:r>
              <a:rPr lang="es-419" sz="16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4. Las personas difíciles</a:t>
            </a:r>
            <a:endParaRPr lang="en-US" sz="1600" kern="1200" dirty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  <a:p>
            <a:pPr>
              <a:spcAft>
                <a:spcPts val="0"/>
              </a:spcAft>
            </a:pPr>
            <a:r>
              <a:rPr lang="es-419" sz="16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5. Tratar de hacer feliz a la gente</a:t>
            </a:r>
            <a:endParaRPr lang="en-US" sz="1600" kern="1200" dirty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  <a:p>
            <a:pPr>
              <a:spcAft>
                <a:spcPts val="0"/>
              </a:spcAft>
            </a:pPr>
            <a:r>
              <a:rPr lang="es-419" sz="16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6. Tratar de hacer feliz a Dios</a:t>
            </a:r>
            <a:endParaRPr lang="en-US" sz="1600" kern="1200" dirty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  <a:p>
            <a:pPr>
              <a:spcAft>
                <a:spcPts val="0"/>
              </a:spcAft>
            </a:pPr>
            <a:r>
              <a:rPr lang="es-419" sz="1600" b="1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B. El cansancio y la depresión pueden dar lugar a:</a:t>
            </a:r>
            <a:endParaRPr lang="en-US" sz="1600" kern="1200" dirty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  <a:p>
            <a:pPr>
              <a:spcAft>
                <a:spcPts val="0"/>
              </a:spcAft>
            </a:pPr>
            <a:r>
              <a:rPr lang="es-419" sz="16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1. Culpa y vergüenza - Los pastores no se supone que se deprimen o se cansan</a:t>
            </a:r>
            <a:endParaRPr lang="en-US" sz="1600" kern="1200" dirty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  <a:p>
            <a:pPr>
              <a:spcAft>
                <a:spcPts val="0"/>
              </a:spcAft>
            </a:pPr>
            <a:r>
              <a:rPr lang="es-419" sz="16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2. La pérdida de alegría - A Usted no le gusta ir a trabajar</a:t>
            </a:r>
            <a:endParaRPr lang="en-US" sz="1600" kern="1200" dirty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  <a:p>
            <a:pPr>
              <a:spcAft>
                <a:spcPts val="0"/>
              </a:spcAft>
            </a:pPr>
            <a:r>
              <a:rPr lang="es-419" sz="16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3. La soledad - Usted no tiene amigos cercanos o confidentes</a:t>
            </a:r>
            <a:endParaRPr lang="en-US" sz="1600" kern="1200" dirty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  <a:p>
            <a:pPr>
              <a:spcAft>
                <a:spcPts val="0"/>
              </a:spcAft>
            </a:pPr>
            <a:r>
              <a:rPr lang="es-419" sz="16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4. La amargura - Se siente resentido y cínico hacia las personas</a:t>
            </a:r>
            <a:endParaRPr lang="en-US" sz="1600" kern="1200" dirty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  <a:p>
            <a:pPr>
              <a:spcAft>
                <a:spcPts val="0"/>
              </a:spcAft>
            </a:pPr>
            <a:r>
              <a:rPr lang="es-419" sz="16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5. La ira - Es áspero con la gente y habla con sarcasmo</a:t>
            </a:r>
            <a:endParaRPr lang="en-US" sz="1600" kern="1200" dirty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  <a:p>
            <a:pPr>
              <a:spcAft>
                <a:spcPts val="0"/>
              </a:spcAft>
            </a:pPr>
            <a:r>
              <a:rPr lang="es-419" sz="1600" b="1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C. Pasos a tratar con cansancio y la depresión:</a:t>
            </a:r>
            <a:endParaRPr lang="en-US" sz="1600" kern="1200" dirty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  <a:p>
            <a:pPr>
              <a:spcAft>
                <a:spcPts val="0"/>
              </a:spcAft>
            </a:pPr>
            <a:r>
              <a:rPr lang="es-419" sz="16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1. Busque asistencia médica si es necesario</a:t>
            </a:r>
            <a:endParaRPr lang="en-US" sz="1600" kern="1200" dirty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  <a:p>
            <a:pPr>
              <a:spcAft>
                <a:spcPts val="0"/>
              </a:spcAft>
            </a:pPr>
            <a:r>
              <a:rPr lang="es-419" sz="16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2. Hable con Dios y dígale cómo se siente</a:t>
            </a:r>
            <a:endParaRPr lang="en-US" sz="1600" kern="1200" dirty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  <a:p>
            <a:pPr>
              <a:spcAft>
                <a:spcPts val="0"/>
              </a:spcAft>
            </a:pPr>
            <a:r>
              <a:rPr lang="es-419" sz="16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3. Aprenda a decir "No" a las demandas de su iglesia</a:t>
            </a:r>
            <a:endParaRPr lang="en-US" sz="1600" kern="1200" dirty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  <a:p>
            <a:pPr>
              <a:spcAft>
                <a:spcPts val="0"/>
              </a:spcAft>
            </a:pPr>
            <a:r>
              <a:rPr lang="es-419" sz="16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4. Use un calendario para administrar su tiempo</a:t>
            </a:r>
            <a:endParaRPr lang="en-US" sz="1600" kern="1200" dirty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  <a:p>
            <a:pPr>
              <a:spcAft>
                <a:spcPts val="0"/>
              </a:spcAft>
            </a:pPr>
            <a:r>
              <a:rPr lang="es-419" sz="16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5. Entrenar a sus líderes para que hagan algo de su trabajo</a:t>
            </a:r>
            <a:endParaRPr lang="en-US" sz="1600" kern="1200" dirty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  <a:p>
            <a:pPr>
              <a:spcAft>
                <a:spcPts val="0"/>
              </a:spcAft>
            </a:pPr>
            <a:r>
              <a:rPr lang="es-419" sz="16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6. Tenga un hobby fuera de la iglesia</a:t>
            </a:r>
            <a:endParaRPr lang="en-US" sz="1600" kern="1200" dirty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  <a:p>
            <a:pPr>
              <a:spcAft>
                <a:spcPts val="0"/>
              </a:spcAft>
            </a:pPr>
            <a:r>
              <a:rPr lang="es-419" sz="16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7. Encontrar otro pastor con quien pueda compartir sus problemas </a:t>
            </a:r>
            <a:endParaRPr lang="en-US" sz="1600" kern="1200" dirty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  <a:p>
            <a:pPr>
              <a:spcAft>
                <a:spcPts val="0"/>
              </a:spcAft>
            </a:pPr>
            <a:endParaRPr lang="en-US" sz="1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F0BD165-D115-47E5-B1A1-E3C12FE467A9}" type="slidenum">
              <a:rPr lang="en-US" smtClean="0"/>
              <a:pPr>
                <a:defRPr/>
              </a:pPr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171537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787525" y="0"/>
            <a:ext cx="3279775" cy="24590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0" y="2459039"/>
            <a:ext cx="6856413" cy="6226176"/>
          </a:xfrm>
        </p:spPr>
        <p:txBody>
          <a:bodyPr/>
          <a:lstStyle/>
          <a:p>
            <a:pPr>
              <a:spcAft>
                <a:spcPts val="0"/>
              </a:spcAft>
            </a:pPr>
            <a:r>
              <a:rPr lang="es-419" sz="16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Expectativas - La forma de ver lo que sucederá en su ministerio</a:t>
            </a:r>
            <a:endParaRPr lang="en-US" sz="1600" kern="1200" dirty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  <a:p>
            <a:pPr>
              <a:spcAft>
                <a:spcPts val="0"/>
              </a:spcAft>
            </a:pPr>
            <a:r>
              <a:rPr lang="es-419" sz="1600" b="1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A. Áreas en las que los pastores tienen expectativas:</a:t>
            </a:r>
            <a:endParaRPr lang="en-US" sz="1600" kern="1200" dirty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  <a:p>
            <a:pPr marL="342900" lvl="0" indent="-342900">
              <a:spcAft>
                <a:spcPts val="0"/>
              </a:spcAft>
              <a:buFont typeface="+mj-lt"/>
              <a:buAutoNum type="arabicPeriod"/>
            </a:pPr>
            <a:r>
              <a:rPr lang="es-419" sz="16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Las personas - No a todo el mundo le caerá bien, algunos son muy difíciles</a:t>
            </a:r>
            <a:endParaRPr lang="en-US" sz="1600" kern="1200" dirty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  <a:p>
            <a:pPr marL="342900" lvl="0" indent="-342900">
              <a:spcAft>
                <a:spcPts val="0"/>
              </a:spcAft>
              <a:buFont typeface="+mj-lt"/>
              <a:buAutoNum type="arabicPeriod"/>
            </a:pPr>
            <a:r>
              <a:rPr lang="es-419" sz="16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Los resultados - En términos de asistencia, dinero, etc.</a:t>
            </a:r>
            <a:endParaRPr lang="en-US" sz="1600" kern="1200" dirty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  <a:p>
            <a:pPr marL="342900" lvl="0" indent="-342900">
              <a:spcAft>
                <a:spcPts val="0"/>
              </a:spcAft>
              <a:buFont typeface="+mj-lt"/>
              <a:buAutoNum type="arabicPeriod"/>
            </a:pPr>
            <a:r>
              <a:rPr lang="es-419" sz="16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El dinero / salario</a:t>
            </a:r>
            <a:endParaRPr lang="en-US" sz="1600" kern="1200" dirty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  <a:p>
            <a:pPr marL="342900" lvl="0" indent="-342900">
              <a:spcAft>
                <a:spcPts val="0"/>
              </a:spcAft>
              <a:buFont typeface="+mj-lt"/>
              <a:buAutoNum type="arabicPeriod"/>
            </a:pPr>
            <a:r>
              <a:rPr lang="es-419" sz="16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Condiciones de trabajo</a:t>
            </a:r>
            <a:endParaRPr lang="en-US" sz="1600" kern="1200" dirty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  <a:p>
            <a:pPr>
              <a:spcAft>
                <a:spcPts val="0"/>
              </a:spcAft>
            </a:pPr>
            <a:r>
              <a:rPr lang="es-419" sz="16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 </a:t>
            </a:r>
            <a:r>
              <a:rPr lang="es-419" sz="1600" b="1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B. ¿Qué ocurre cuando las personas dejen su iglesia?</a:t>
            </a:r>
            <a:endParaRPr lang="en-US" sz="1600" kern="1200" dirty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  <a:p>
            <a:pPr>
              <a:spcAft>
                <a:spcPts val="0"/>
              </a:spcAft>
            </a:pPr>
            <a:r>
              <a:rPr lang="es-419" sz="16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1. La gente se va de las iglesias todo el tiempo</a:t>
            </a:r>
            <a:endParaRPr lang="en-US" sz="1600" kern="1200" dirty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  <a:p>
            <a:pPr>
              <a:spcAft>
                <a:spcPts val="0"/>
              </a:spcAft>
            </a:pPr>
            <a:r>
              <a:rPr lang="es-419" sz="16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2. Cuando se van, generalmente no vuelven</a:t>
            </a:r>
            <a:endParaRPr lang="en-US" sz="1600" kern="1200" dirty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  <a:p>
            <a:pPr>
              <a:spcAft>
                <a:spcPts val="0"/>
              </a:spcAft>
            </a:pPr>
            <a:r>
              <a:rPr lang="es-419" sz="16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3. Recuerda la parábola del sembrador</a:t>
            </a:r>
            <a:endParaRPr lang="en-US" sz="1600" kern="1200" dirty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  <a:p>
            <a:pPr>
              <a:spcAft>
                <a:spcPts val="0"/>
              </a:spcAft>
            </a:pPr>
            <a:r>
              <a:rPr lang="es-419" sz="16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 </a:t>
            </a:r>
            <a:r>
              <a:rPr lang="es-419" sz="1600" b="1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C. ¿Qué ocurre cuando la junta de su Iglesia no cumple con sus expectativas?</a:t>
            </a:r>
            <a:endParaRPr lang="en-US" sz="1600" kern="1200" dirty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  <a:p>
            <a:pPr>
              <a:spcAft>
                <a:spcPts val="0"/>
              </a:spcAft>
            </a:pPr>
            <a:r>
              <a:rPr lang="es-419" sz="16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1. Ore por ellos</a:t>
            </a:r>
            <a:endParaRPr lang="en-US" sz="1600" kern="1200" dirty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  <a:p>
            <a:pPr>
              <a:spcAft>
                <a:spcPts val="0"/>
              </a:spcAft>
            </a:pPr>
            <a:r>
              <a:rPr lang="es-419" sz="16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2. Ellos tienen diferentes puntos de vista</a:t>
            </a:r>
            <a:endParaRPr lang="en-US" sz="1600" kern="1200" dirty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  <a:p>
            <a:pPr>
              <a:spcAft>
                <a:spcPts val="0"/>
              </a:spcAft>
            </a:pPr>
            <a:r>
              <a:rPr lang="es-419" sz="16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3. Guiarlos sabiamente hacia una visión común</a:t>
            </a:r>
            <a:endParaRPr lang="en-US" sz="1600" kern="1200" dirty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  <a:p>
            <a:pPr>
              <a:spcAft>
                <a:spcPts val="0"/>
              </a:spcAft>
            </a:pPr>
            <a:r>
              <a:rPr lang="es-419" sz="16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4. Lea "Como Manejar el Cambio para Ser una Iglesia </a:t>
            </a:r>
            <a:r>
              <a:rPr lang="es-419" sz="1600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Discipuladora</a:t>
            </a:r>
            <a:r>
              <a:rPr lang="es-419" sz="16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" en foundationsglobal.com, "Otros Recursos Discipulado"</a:t>
            </a:r>
            <a:endParaRPr lang="en-US" sz="1600" kern="1200" dirty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  <a:p>
            <a:pPr>
              <a:spcAft>
                <a:spcPts val="0"/>
              </a:spcAft>
            </a:pPr>
            <a:r>
              <a:rPr lang="es-419" sz="16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 </a:t>
            </a:r>
            <a:r>
              <a:rPr lang="es-419" sz="1600" b="1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D. Cómo tener expectativas realistas:</a:t>
            </a:r>
            <a:endParaRPr lang="en-US" sz="1600" kern="1200" dirty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  <a:p>
            <a:pPr>
              <a:spcAft>
                <a:spcPts val="0"/>
              </a:spcAft>
            </a:pPr>
            <a:r>
              <a:rPr lang="es-419" sz="16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1. ¿Deberíamos tener incluso expectativas? </a:t>
            </a:r>
            <a:endParaRPr lang="en-US" sz="1600" kern="1200" dirty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  <a:p>
            <a:pPr>
              <a:spcAft>
                <a:spcPts val="0"/>
              </a:spcAft>
            </a:pPr>
            <a:r>
              <a:rPr lang="es-419" sz="16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2. Mire la vida de Pablo y lo que experimentó</a:t>
            </a:r>
            <a:endParaRPr lang="en-US" sz="1600" kern="1200" dirty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  <a:p>
            <a:pPr>
              <a:spcAft>
                <a:spcPts val="0"/>
              </a:spcAft>
            </a:pPr>
            <a:r>
              <a:rPr lang="es-419" sz="16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3. No se trata de usted</a:t>
            </a:r>
            <a:endParaRPr lang="en-US" sz="1600" kern="1200" dirty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  <a:p>
            <a:pPr>
              <a:spcAft>
                <a:spcPts val="0"/>
              </a:spcAft>
            </a:pPr>
            <a:r>
              <a:rPr lang="es-419" sz="16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4. Se trata de Jesús</a:t>
            </a:r>
            <a:endParaRPr lang="en-US" sz="1600" kern="1200" dirty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  <a:p>
            <a:pPr>
              <a:spcAft>
                <a:spcPts val="0"/>
              </a:spcAft>
            </a:pPr>
            <a:r>
              <a:rPr lang="es-419" sz="16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5. Haga lo mejor que pueda y busque las áreas en que pueda mejorar su ministerio</a:t>
            </a:r>
            <a:endParaRPr lang="en-US" sz="1600" kern="1200" dirty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  <a:p>
            <a:pPr>
              <a:spcAft>
                <a:spcPts val="0"/>
              </a:spcAft>
            </a:pPr>
            <a:r>
              <a:rPr lang="es-419" sz="16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6. </a:t>
            </a:r>
            <a:r>
              <a:rPr lang="es-ES" sz="16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Encontrar otra persona con quien pueda compartir sus expectativas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F0BD165-D115-47E5-B1A1-E3C12FE467A9}" type="slidenum">
              <a:rPr lang="en-US" smtClean="0"/>
              <a:pPr>
                <a:defRPr/>
              </a:pPr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6797914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92350" y="0"/>
            <a:ext cx="2273300" cy="17049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185351" y="1569308"/>
            <a:ext cx="6671062" cy="7115908"/>
          </a:xfrm>
        </p:spPr>
        <p:txBody>
          <a:bodyPr/>
          <a:lstStyle/>
          <a:p>
            <a:pPr>
              <a:spcAft>
                <a:spcPts val="0"/>
              </a:spcAft>
            </a:pPr>
            <a:r>
              <a:rPr lang="es-419" sz="1500" b="1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III. Matrimonio</a:t>
            </a:r>
            <a:endParaRPr lang="en-US" sz="1500" kern="1200" dirty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  <a:p>
            <a:pPr>
              <a:spcAft>
                <a:spcPts val="0"/>
              </a:spcAft>
            </a:pPr>
            <a:r>
              <a:rPr lang="es-419" sz="1500" b="1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A. En los Estados Unidos:</a:t>
            </a:r>
            <a:endParaRPr lang="en-US" sz="1500" kern="1200" dirty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  <a:p>
            <a:pPr>
              <a:spcAft>
                <a:spcPts val="0"/>
              </a:spcAft>
            </a:pPr>
            <a:r>
              <a:rPr lang="es-419" sz="15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1. 30-50% de los matrimonios de los pastores terminan en divorcio</a:t>
            </a:r>
            <a:endParaRPr lang="en-US" sz="1500" kern="1200" dirty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  <a:p>
            <a:pPr>
              <a:spcAft>
                <a:spcPts val="0"/>
              </a:spcAft>
            </a:pPr>
            <a:r>
              <a:rPr lang="es-419" sz="15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2. El 80% de las cónyuges de los pastores dicen que su cónyuge está sobrecargado de trabajo</a:t>
            </a:r>
            <a:endParaRPr lang="en-US" sz="1500" kern="1200" dirty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  <a:p>
            <a:pPr>
              <a:spcAft>
                <a:spcPts val="0"/>
              </a:spcAft>
            </a:pPr>
            <a:r>
              <a:rPr lang="es-419" sz="15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3. El 80% de las cónyuges de los pastores anhelan que su cónyuge hubiera elegido otra profesión</a:t>
            </a:r>
            <a:endParaRPr lang="en-US" sz="1500" kern="1200" dirty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  <a:p>
            <a:pPr>
              <a:spcAft>
                <a:spcPts val="0"/>
              </a:spcAft>
            </a:pPr>
            <a:r>
              <a:rPr lang="es-419" sz="15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4. La mayoría de las cónyuges de pastores dicen que el acontecimiento más destructivo que se produjo en el matrimonio fue el día en que entraron al ministerio</a:t>
            </a:r>
            <a:endParaRPr lang="en-US" sz="1500" kern="1200" dirty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  <a:p>
            <a:pPr>
              <a:spcAft>
                <a:spcPts val="0"/>
              </a:spcAft>
            </a:pPr>
            <a:r>
              <a:rPr lang="es-419" sz="15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5. El 40% de los pastores encuestados dijeron que han tenido una relación marital adicional desde el inicio de su ministerio.</a:t>
            </a:r>
            <a:endParaRPr lang="en-US" sz="1500" kern="1200" dirty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  <a:p>
            <a:pPr>
              <a:spcAft>
                <a:spcPts val="0"/>
              </a:spcAft>
            </a:pPr>
            <a:r>
              <a:rPr lang="es-419" sz="15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 </a:t>
            </a:r>
            <a:r>
              <a:rPr lang="es-419" sz="1500" b="1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B. ¿Cómo sabes si esto está sucediendo o podría sucederte?</a:t>
            </a:r>
            <a:endParaRPr lang="en-US" sz="1500" kern="1200" dirty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  <a:p>
            <a:pPr>
              <a:spcAft>
                <a:spcPts val="0"/>
              </a:spcAft>
            </a:pPr>
            <a:r>
              <a:rPr lang="es-419" sz="15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1. Usted no ora con su esposa</a:t>
            </a:r>
            <a:endParaRPr lang="en-US" sz="1500" kern="1200" dirty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  <a:p>
            <a:pPr>
              <a:spcAft>
                <a:spcPts val="0"/>
              </a:spcAft>
            </a:pPr>
            <a:r>
              <a:rPr lang="es-419" sz="15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2. Usted no tiene regularmente relaciones sexuales con su esposa</a:t>
            </a:r>
            <a:endParaRPr lang="en-US" sz="1500" kern="1200" dirty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  <a:p>
            <a:pPr>
              <a:spcAft>
                <a:spcPts val="0"/>
              </a:spcAft>
            </a:pPr>
            <a:r>
              <a:rPr lang="es-419" sz="15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3. No pasa algún tiempo de calidad con su esposa</a:t>
            </a:r>
            <a:endParaRPr lang="en-US" sz="1500" kern="1200" dirty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  <a:p>
            <a:pPr>
              <a:spcAft>
                <a:spcPts val="0"/>
              </a:spcAft>
            </a:pPr>
            <a:r>
              <a:rPr lang="es-419" sz="15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4. Se pasa tiempo inapropiado con el sexo opuesto </a:t>
            </a:r>
            <a:endParaRPr lang="en-US" sz="1500" kern="1200" dirty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  <a:p>
            <a:pPr>
              <a:spcAft>
                <a:spcPts val="0"/>
              </a:spcAft>
            </a:pPr>
            <a:r>
              <a:rPr lang="es-419" sz="15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5. Busca maneras para estar lejos de casa</a:t>
            </a:r>
            <a:endParaRPr lang="en-US" sz="1500" kern="1200" dirty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  <a:p>
            <a:pPr>
              <a:spcAft>
                <a:spcPts val="0"/>
              </a:spcAft>
            </a:pPr>
            <a:r>
              <a:rPr lang="es-419" sz="15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 </a:t>
            </a:r>
            <a:r>
              <a:rPr lang="es-419" sz="1500" b="1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C. Algunas soluciones prácticas:</a:t>
            </a:r>
            <a:endParaRPr lang="en-US" sz="1500" kern="1200" dirty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  <a:p>
            <a:pPr>
              <a:spcAft>
                <a:spcPts val="0"/>
              </a:spcAft>
            </a:pPr>
            <a:r>
              <a:rPr lang="es-419" sz="15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1. Su esposa es lo primero, no la iglesia</a:t>
            </a:r>
            <a:endParaRPr lang="en-US" sz="1500" kern="1200" dirty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  <a:p>
            <a:pPr>
              <a:spcAft>
                <a:spcPts val="0"/>
              </a:spcAft>
            </a:pPr>
            <a:r>
              <a:rPr lang="es-419" sz="15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2. Orar con su esposa todos los días en privado</a:t>
            </a:r>
            <a:endParaRPr lang="en-US" sz="1500" kern="1200" dirty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  <a:p>
            <a:pPr>
              <a:spcAft>
                <a:spcPts val="0"/>
              </a:spcAft>
            </a:pPr>
            <a:r>
              <a:rPr lang="es-419" sz="15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3. Tome un día libre a la semana y apague el teléfono</a:t>
            </a:r>
            <a:endParaRPr lang="en-US" sz="1500" kern="1200" dirty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  <a:p>
            <a:pPr>
              <a:spcAft>
                <a:spcPts val="0"/>
              </a:spcAft>
            </a:pPr>
            <a:r>
              <a:rPr lang="es-419" sz="15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4. Si usted vive en la iglesia, considerar mudarse para tener algo de privacidad</a:t>
            </a:r>
            <a:endParaRPr lang="en-US" sz="1500" kern="1200" dirty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  <a:p>
            <a:pPr>
              <a:spcAft>
                <a:spcPts val="0"/>
              </a:spcAft>
            </a:pPr>
            <a:r>
              <a:rPr lang="es-419" sz="15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5. Tenga una cita con su esposa una vez por semana</a:t>
            </a:r>
            <a:endParaRPr lang="en-US" sz="1500" kern="1200" dirty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  <a:p>
            <a:pPr>
              <a:spcAft>
                <a:spcPts val="0"/>
              </a:spcAft>
            </a:pPr>
            <a:r>
              <a:rPr lang="es-419" sz="15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6. Nunca estar solo con el sexo opuesto por más de unos minutos</a:t>
            </a:r>
            <a:endParaRPr lang="en-US" sz="1500" kern="1200" dirty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  <a:p>
            <a:pPr>
              <a:spcAft>
                <a:spcPts val="0"/>
              </a:spcAft>
            </a:pPr>
            <a:r>
              <a:rPr lang="es-419" sz="15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7. No aconseje al sexo opuesto por su cuenta</a:t>
            </a:r>
            <a:endParaRPr lang="en-US" sz="1500" kern="1200" dirty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  <a:p>
            <a:pPr>
              <a:spcAft>
                <a:spcPts val="0"/>
              </a:spcAft>
            </a:pPr>
            <a:r>
              <a:rPr lang="es-419" sz="15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• Corre el riesgo de convertirse en un apego emocional a ellos, se convierten en la respuesta a sus desafíos</a:t>
            </a:r>
            <a:endParaRPr lang="en-US" sz="1500" kern="1200" dirty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  <a:p>
            <a:pPr>
              <a:spcAft>
                <a:spcPts val="0"/>
              </a:spcAft>
            </a:pPr>
            <a:r>
              <a:rPr lang="es-419" sz="15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• Se pueden volver emocionalmente unido a usted, usted se convierte en la respuesta a sus desafíos</a:t>
            </a:r>
            <a:endParaRPr lang="en-US" sz="1500" kern="1200" dirty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  <a:p>
            <a:pPr>
              <a:spcAft>
                <a:spcPts val="0"/>
              </a:spcAft>
            </a:pPr>
            <a:r>
              <a:rPr lang="es-419" sz="15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8. Busque a otro pastor para hablar sobre su matrimonio</a:t>
            </a:r>
            <a:endParaRPr lang="en-US" sz="1500" kern="1200" dirty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  <a:p>
            <a:pPr marL="0" marR="0" lvl="0" indent="0">
              <a:spcBef>
                <a:spcPts val="0"/>
              </a:spcBef>
              <a:spcAft>
                <a:spcPts val="0"/>
              </a:spcAft>
              <a:buFont typeface="+mj-lt"/>
              <a:buNone/>
            </a:pPr>
            <a:endParaRPr lang="en-US" sz="1500" dirty="0">
              <a:effectLst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F0BD165-D115-47E5-B1A1-E3C12FE467A9}" type="slidenum">
              <a:rPr lang="en-US" smtClean="0"/>
              <a:pPr>
                <a:defRPr/>
              </a:pPr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7745005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639888" y="123825"/>
            <a:ext cx="3578225" cy="26828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Aft>
                <a:spcPts val="1200"/>
              </a:spcAft>
            </a:pPr>
            <a:r>
              <a:rPr lang="es-ES" dirty="0"/>
              <a:t>En sus grupos:</a:t>
            </a:r>
          </a:p>
          <a:p>
            <a:pPr>
              <a:spcAft>
                <a:spcPts val="1200"/>
              </a:spcAft>
            </a:pPr>
            <a:r>
              <a:rPr lang="es-ES" b="0" dirty="0"/>
              <a:t>Hable acerca de cómo cada una de estas áreas es una lucha para muchos pastores, líderes Cristianos y creyentes.</a:t>
            </a:r>
          </a:p>
          <a:p>
            <a:pPr marL="914400" lvl="1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b="0" dirty="0" err="1"/>
              <a:t>Cansancio</a:t>
            </a:r>
            <a:r>
              <a:rPr lang="en-US" b="0" dirty="0"/>
              <a:t>/</a:t>
            </a:r>
            <a:r>
              <a:rPr lang="en-US" b="0" dirty="0" err="1"/>
              <a:t>Depresión</a:t>
            </a:r>
            <a:endParaRPr lang="en-US" b="0" dirty="0"/>
          </a:p>
          <a:p>
            <a:pPr marL="914400" lvl="1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b="0" dirty="0" err="1"/>
              <a:t>Expectativas</a:t>
            </a:r>
            <a:endParaRPr lang="en-US" b="0" dirty="0"/>
          </a:p>
          <a:p>
            <a:pPr marL="914400" lvl="1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b="0" dirty="0" err="1"/>
              <a:t>Matrimonio</a:t>
            </a:r>
            <a:endParaRPr lang="en-US" b="0" dirty="0"/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b="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/>
              <a:t>Pídales a los participantes que compartan de qué hablaron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F0BD165-D115-47E5-B1A1-E3C12FE467A9}" type="slidenum">
              <a:rPr lang="en-US" smtClean="0"/>
              <a:pPr>
                <a:defRPr/>
              </a:pPr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8493333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639888" y="123825"/>
            <a:ext cx="3578225" cy="26828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s-MX" sz="1600" b="1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Estableciendo Metas para Desarrollo Personal</a:t>
            </a:r>
            <a:endParaRPr lang="en-US" sz="1600" kern="1200" dirty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  <a:p>
            <a:pPr algn="ctr"/>
            <a:r>
              <a:rPr lang="es-MX" sz="1600" b="1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Lección 4</a:t>
            </a:r>
            <a:endParaRPr lang="en-US" sz="1600" kern="1200" dirty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  <a:p>
            <a:r>
              <a:rPr lang="es-MX" sz="1600" b="1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I. Cómo Establecer Metas Logrables</a:t>
            </a:r>
            <a:endParaRPr lang="en-US" sz="1200" kern="1200" dirty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  <a:p>
            <a:r>
              <a:rPr lang="es-MX" sz="16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Ahora aprenderá cómo establecer metas logrables para tener su vida en balance. </a:t>
            </a:r>
            <a:endParaRPr lang="en-US" sz="1600" kern="1200" dirty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  <a:p>
            <a:pPr marL="342900" lvl="0" indent="-342900">
              <a:buFont typeface="+mj-lt"/>
              <a:buAutoNum type="arabicPeriod"/>
            </a:pPr>
            <a:r>
              <a:rPr lang="es-MX" sz="16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Para continuar creciendo y desarrollándonos, necesitamos establecer metas y lograrlas para mejorar el resto de nuestras vidas. </a:t>
            </a:r>
            <a:endParaRPr lang="en-US" sz="1600" kern="1200" dirty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  <a:p>
            <a:pPr marL="342900" lvl="0" indent="-342900">
              <a:buFont typeface="+mj-lt"/>
              <a:buAutoNum type="arabicPeriod"/>
            </a:pPr>
            <a:r>
              <a:rPr lang="es-MX" sz="16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Así es como continuamos creciendo espiritualmente y llegamos a ser más como Jesús. Buenas metas son específicas, medibles y realizable. </a:t>
            </a:r>
            <a:r>
              <a:rPr lang="es-419" sz="16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Aquí tienen algunos ejemplos de buenas metas:</a:t>
            </a:r>
            <a:endParaRPr lang="en-US" sz="1600" kern="1200" dirty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  <a:p>
            <a:pPr marL="800100" lvl="1" indent="-342900">
              <a:buFont typeface="+mj-lt"/>
              <a:buAutoNum type="alphaLcPeriod"/>
            </a:pPr>
            <a:r>
              <a:rPr lang="es-MX" sz="16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Tendré una cita con mi esposa todos los jueves por la noche empezando este jueves.</a:t>
            </a:r>
            <a:endParaRPr lang="en-US" sz="1600" kern="1200" dirty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  <a:p>
            <a:pPr marL="800100" lvl="1" indent="-342900">
              <a:buFont typeface="+mj-lt"/>
              <a:buAutoNum type="alphaLcPeriod"/>
            </a:pPr>
            <a:r>
              <a:rPr lang="es-MX" sz="16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Invitaré siete personas para estar en mi grupo Fundamentos para este viernes.</a:t>
            </a:r>
            <a:endParaRPr lang="en-US" sz="1600" kern="1200" dirty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  <a:p>
            <a:pPr marL="800100" lvl="1" indent="-342900">
              <a:buFont typeface="+mj-lt"/>
              <a:buAutoNum type="alphaLcPeriod"/>
            </a:pPr>
            <a:r>
              <a:rPr lang="es-MX" sz="16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Terminaré mi preparación del Grupo Fundamentos para este martes.</a:t>
            </a:r>
            <a:endParaRPr lang="en-US" sz="1600" kern="1200" dirty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  <a:p>
            <a:pPr marL="800100" lvl="1" indent="-342900">
              <a:buFont typeface="+mj-lt"/>
              <a:buAutoNum type="alphaLcPeriod"/>
            </a:pPr>
            <a:r>
              <a:rPr lang="es-MX" sz="16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Invitaré tres personas a venir a la iglesia conmigo para este miércoles.</a:t>
            </a:r>
            <a:endParaRPr lang="en-US" sz="1600" kern="1200" dirty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  <a:p>
            <a:pPr marL="742950" lvl="1" indent="-285750">
              <a:buFont typeface="+mj-lt"/>
              <a:buAutoNum type="alphaLcPeriod"/>
            </a:pPr>
            <a:endParaRPr lang="en-US" dirty="0">
              <a:effectLst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F0BD165-D115-47E5-B1A1-E3C12FE467A9}" type="slidenum">
              <a:rPr lang="en-US" smtClean="0"/>
              <a:pPr>
                <a:defRPr/>
              </a:pPr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721166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639888" y="123825"/>
            <a:ext cx="3578225" cy="26828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s-MX" sz="16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 </a:t>
            </a:r>
            <a:r>
              <a:rPr lang="es-MX" sz="1600" b="1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II. Como Priorizar Metas</a:t>
            </a:r>
            <a:endParaRPr lang="en-US" sz="1600" kern="1200" dirty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  <a:p>
            <a:r>
              <a:rPr lang="es-MX" sz="16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1. Encierra en un círculo el área más débil de tu vida.</a:t>
            </a:r>
            <a:endParaRPr lang="en-US" sz="1600" kern="1200" dirty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  <a:p>
            <a:pPr marL="800100" lvl="1" indent="-342900">
              <a:buFont typeface="+mj-lt"/>
              <a:buAutoNum type="alphaLcPeriod"/>
            </a:pPr>
            <a:r>
              <a:rPr lang="en-US" sz="1600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Ministerio</a:t>
            </a:r>
            <a:r>
              <a:rPr lang="en-US" sz="16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/Carrera</a:t>
            </a:r>
          </a:p>
          <a:p>
            <a:pPr marL="800100" lvl="1" indent="-342900">
              <a:buFont typeface="+mj-lt"/>
              <a:buAutoNum type="alphaLcPeriod"/>
            </a:pPr>
            <a:r>
              <a:rPr lang="en-US" sz="1600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Matrimonio</a:t>
            </a:r>
            <a:r>
              <a:rPr lang="en-US" sz="16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y Familia</a:t>
            </a:r>
          </a:p>
          <a:p>
            <a:pPr marL="800100" lvl="1" indent="-342900">
              <a:buFont typeface="+mj-lt"/>
              <a:buAutoNum type="alphaLcPeriod"/>
            </a:pPr>
            <a:r>
              <a:rPr lang="en-US" sz="1600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Crecimiento</a:t>
            </a:r>
            <a:r>
              <a:rPr lang="en-US" sz="16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</a:t>
            </a:r>
            <a:r>
              <a:rPr lang="en-US" sz="1600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Espiritual</a:t>
            </a:r>
            <a:endParaRPr lang="en-US" sz="1600" kern="1200" dirty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  <a:p>
            <a:pPr marL="800100" lvl="1" indent="-342900">
              <a:buFont typeface="+mj-lt"/>
              <a:buAutoNum type="alphaLcPeriod"/>
            </a:pPr>
            <a:r>
              <a:rPr lang="en-US" sz="16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Vida Social</a:t>
            </a:r>
          </a:p>
          <a:p>
            <a:pPr marL="800100" lvl="1" indent="-342900">
              <a:buFont typeface="+mj-lt"/>
              <a:buAutoNum type="alphaLcPeriod"/>
            </a:pPr>
            <a:r>
              <a:rPr lang="en-US" sz="1600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Ejercicio</a:t>
            </a:r>
            <a:r>
              <a:rPr lang="en-US" sz="16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/</a:t>
            </a:r>
            <a:r>
              <a:rPr lang="en-US" sz="1600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Salud</a:t>
            </a:r>
            <a:endParaRPr lang="en-US" sz="1600" kern="1200" dirty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  <a:p>
            <a:pPr marL="800100" lvl="1" indent="-342900">
              <a:buFont typeface="+mj-lt"/>
              <a:buAutoNum type="alphaLcPeriod"/>
            </a:pPr>
            <a:r>
              <a:rPr lang="en-US" sz="1600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Crecimiento</a:t>
            </a:r>
            <a:r>
              <a:rPr lang="en-US" sz="16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Personal</a:t>
            </a:r>
            <a:endParaRPr lang="en-US" dirty="0">
              <a:effectLst/>
            </a:endParaRPr>
          </a:p>
          <a:p>
            <a:pPr marL="800100" lvl="1" indent="-342900">
              <a:buFont typeface="+mj-lt"/>
              <a:buAutoNum type="alphaLcPeriod"/>
            </a:pPr>
            <a:endParaRPr lang="en-US" sz="1600" kern="1200" dirty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F0BD165-D115-47E5-B1A1-E3C12FE467A9}" type="slidenum">
              <a:rPr lang="en-US" smtClean="0"/>
              <a:pPr>
                <a:defRPr/>
              </a:pPr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495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8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600200" y="149225"/>
            <a:ext cx="3657600" cy="2743200"/>
          </a:xfrm>
          <a:prstGeom prst="rect">
            <a:avLst/>
          </a:prstGeom>
          <a:ln/>
        </p:spPr>
      </p:sp>
      <p:sp>
        <p:nvSpPr>
          <p:cNvPr id="2068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23569" y="3352799"/>
            <a:ext cx="6734431" cy="54191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/>
            <a:r>
              <a:rPr lang="es-US" b="1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Plan de Discipulado de Fundamentos</a:t>
            </a:r>
            <a:endParaRPr lang="en-US" kern="1200" dirty="0"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ctr">
              <a:spcBef>
                <a:spcPts val="0"/>
              </a:spcBef>
            </a:pPr>
            <a:endParaRPr lang="en-US" b="1" dirty="0">
              <a:solidFill>
                <a:srgbClr val="00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>
              <a:spcBef>
                <a:spcPts val="0"/>
              </a:spcBef>
              <a:tabLst>
                <a:tab pos="228600" algn="l"/>
              </a:tabLst>
            </a:pPr>
            <a:r>
              <a:rPr lang="es-ES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Nuestra misión </a:t>
            </a:r>
            <a:endParaRPr lang="en-US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marR="0" lvl="0" indent="-342900">
              <a:spcBef>
                <a:spcPts val="0"/>
              </a:spcBef>
              <a:buFont typeface="Symbol" panose="05050102010706020507" pitchFamily="18" charset="2"/>
              <a:buChar char=""/>
              <a:tabLst>
                <a:tab pos="228600" algn="l"/>
              </a:tabLst>
            </a:pPr>
            <a:r>
              <a:rPr lang="es-US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Nuestra misión es la misma misión de Jesús: Hacer Discípulos.</a:t>
            </a:r>
            <a:endParaRPr lang="en-US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s-US" b="1" kern="1200" dirty="0"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US" b="1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Definición de un discípulo</a:t>
            </a:r>
            <a:endParaRPr lang="en-US" kern="1200" dirty="0"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lvl="0" indent="-228600">
              <a:buFont typeface="Arial" panose="020B0604020202020204" pitchFamily="34" charset="0"/>
              <a:buChar char="•"/>
            </a:pPr>
            <a:r>
              <a:rPr lang="es-US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Una persona que está llegando a ser como Jesús. </a:t>
            </a:r>
          </a:p>
          <a:p>
            <a:pPr marL="228600" lvl="0" indent="-228600">
              <a:buFont typeface="Arial" panose="020B0604020202020204" pitchFamily="34" charset="0"/>
              <a:buChar char="•"/>
            </a:pPr>
            <a:endParaRPr lang="es-US" kern="1200" dirty="0"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lvl="0" indent="-228600">
              <a:buFont typeface="Arial" panose="020B0604020202020204" pitchFamily="34" charset="0"/>
              <a:buChar char="•"/>
            </a:pPr>
            <a:r>
              <a:rPr lang="es-US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El discipulado solo ocurre </a:t>
            </a:r>
          </a:p>
          <a:p>
            <a:pPr marL="685800" lvl="1" indent="-228600">
              <a:buFont typeface="Arial" panose="020B0604020202020204" pitchFamily="34" charset="0"/>
              <a:buChar char="•"/>
            </a:pPr>
            <a:r>
              <a:rPr lang="es-US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de cerca, </a:t>
            </a:r>
          </a:p>
          <a:p>
            <a:pPr marL="685800" lvl="1" indent="-228600">
              <a:buFont typeface="Arial" panose="020B0604020202020204" pitchFamily="34" charset="0"/>
              <a:buChar char="•"/>
            </a:pPr>
            <a:r>
              <a:rPr lang="es-US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en persona </a:t>
            </a:r>
          </a:p>
          <a:p>
            <a:pPr marL="685800" lvl="1" indent="-228600">
              <a:buFont typeface="Arial" panose="020B0604020202020204" pitchFamily="34" charset="0"/>
              <a:buChar char="•"/>
            </a:pPr>
            <a:r>
              <a:rPr lang="es-US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y con el tiempo.</a:t>
            </a:r>
          </a:p>
        </p:txBody>
      </p:sp>
      <p:sp>
        <p:nvSpPr>
          <p:cNvPr id="4" name="Rectangle 7">
            <a:extLst>
              <a:ext uri="{FF2B5EF4-FFF2-40B4-BE49-F238E27FC236}">
                <a16:creationId xmlns:a16="http://schemas.microsoft.com/office/drawing/2014/main" id="{83EFFB99-C939-4226-9277-983299C3148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2DA75720-E3F3-48DB-A05D-7D08F635DA11}" type="slidenum">
              <a:rPr lang="en-US" altLang="en-US" smtClean="0"/>
              <a:pPr eaLnBrk="1" hangingPunct="1">
                <a:spcBef>
                  <a:spcPct val="0"/>
                </a:spcBef>
              </a:pPr>
              <a:t>4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639888" y="123825"/>
            <a:ext cx="3578225" cy="26828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600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Ejemplos</a:t>
            </a:r>
            <a:r>
              <a:rPr lang="en-US" sz="16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de </a:t>
            </a:r>
            <a:r>
              <a:rPr lang="en-US" sz="1600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establecer</a:t>
            </a:r>
            <a:r>
              <a:rPr lang="en-US" sz="16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</a:t>
            </a:r>
            <a:r>
              <a:rPr lang="en-US" sz="1600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metas</a:t>
            </a:r>
            <a:r>
              <a:rPr lang="en-US" sz="16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: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s-MX" sz="16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Área que necesita mejorar: Matrimonio y Familia</a:t>
            </a:r>
            <a:endParaRPr lang="en-US" sz="1600" kern="1200" dirty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s-MX" sz="16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Tema: Necesito pasar tiempo de calidad con mi esposa regularmente</a:t>
            </a:r>
            <a:endParaRPr lang="en-US" sz="1600" kern="1200" dirty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s-MX" sz="16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Meta para mejorar: Tendré una cita con mi esposa todos los jueves por la noche empezando este jueves.</a:t>
            </a:r>
            <a:endParaRPr lang="en-US" sz="1600" kern="1200" dirty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s-MX" sz="16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Área que necesita mejorar: Ejercicio/Salud</a:t>
            </a:r>
            <a:endParaRPr lang="en-US" sz="1600" kern="1200" dirty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s-MX" sz="16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Tema: Necesito estar en mejor condición física</a:t>
            </a:r>
            <a:endParaRPr lang="en-US" sz="1600" kern="1200" dirty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s-MX" sz="16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Meta para mejorar: Voy a tomar una caminata de 40 minutos los lunes, miércoles y viernes a comienzo de este lunes.</a:t>
            </a:r>
            <a:endParaRPr lang="en-US" sz="1600" kern="1200" dirty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kern="1200" baseline="0" dirty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F0BD165-D115-47E5-B1A1-E3C12FE467A9}" type="slidenum">
              <a:rPr lang="en-US" smtClean="0"/>
              <a:pPr>
                <a:defRPr/>
              </a:pPr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8312846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639888" y="123825"/>
            <a:ext cx="3578225" cy="26828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marR="0" indent="-285750">
              <a:lnSpc>
                <a:spcPct val="115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s-ES" sz="1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Escriba el área que necesita más mejoras en su vida</a:t>
            </a:r>
          </a:p>
          <a:p>
            <a:pPr marL="285750" marR="0" indent="-285750">
              <a:lnSpc>
                <a:spcPct val="115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s-ES" sz="1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Escriba el problema específico que necesita mejorarse</a:t>
            </a:r>
          </a:p>
          <a:p>
            <a:pPr marL="285750" marR="0" indent="-285750">
              <a:lnSpc>
                <a:spcPct val="115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s-ES" sz="1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Escriba una meta para mejorar</a:t>
            </a:r>
          </a:p>
          <a:p>
            <a:pPr marL="285750" indent="-285750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es-MX" dirty="0"/>
              <a:t>Asegúrese de que su meta sea específico, medible y realizable.</a:t>
            </a:r>
            <a:endParaRPr lang="en-US" sz="1600" kern="1200" baseline="0" dirty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F0BD165-D115-47E5-B1A1-E3C12FE467A9}" type="slidenum">
              <a:rPr lang="en-US" smtClean="0"/>
              <a:pPr>
                <a:defRPr/>
              </a:pPr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6520420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639888" y="123825"/>
            <a:ext cx="3578225" cy="26828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s-MX" sz="1600" b="1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Compañero de Rendición de Cuentas</a:t>
            </a:r>
            <a:endParaRPr lang="en-US" sz="1600" kern="1200" dirty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  <a:p>
            <a:pPr algn="ctr"/>
            <a:r>
              <a:rPr lang="es-MX" sz="1600" b="1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Lección 5</a:t>
            </a:r>
            <a:endParaRPr lang="en-US" sz="1600" kern="1200" dirty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  <a:p>
            <a:r>
              <a:rPr lang="es-MX" sz="1600" b="1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I. Introducción</a:t>
            </a:r>
            <a:endParaRPr lang="en-US" sz="1600" kern="1200" dirty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sz="16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Todos, sin importar la madurez espiritual, necesitan tener un compañero de rendición de cuentas para poder alcanzar de forma consistente sus metas. </a:t>
            </a:r>
            <a:endParaRPr lang="en-US" sz="1600" kern="1200" dirty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  <a:p>
            <a:r>
              <a:rPr lang="es-419" sz="16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“Por eso, confiésense unos a otros sus pecados, y oren unos por otros, para que sean sanados.” </a:t>
            </a:r>
            <a:endParaRPr lang="en-US" sz="1600" kern="1200" dirty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  <a:p>
            <a:r>
              <a:rPr lang="es-419" sz="16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(Santiago 5:16)</a:t>
            </a:r>
            <a:endParaRPr lang="en-US" sz="1600" kern="1200" dirty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F0BD165-D115-47E5-B1A1-E3C12FE467A9}" type="slidenum">
              <a:rPr lang="en-US" smtClean="0"/>
              <a:pPr>
                <a:defRPr/>
              </a:pPr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0797950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639888" y="123825"/>
            <a:ext cx="3578225" cy="26828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Aft>
                <a:spcPts val="0"/>
              </a:spcAft>
            </a:pPr>
            <a:r>
              <a:rPr lang="es-MX" sz="1600" b="1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II. Directrices de Rendición de Cuentas</a:t>
            </a:r>
            <a:endParaRPr lang="en-US" sz="1600" kern="1200" dirty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  <a:p>
            <a:pPr>
              <a:spcAft>
                <a:spcPts val="0"/>
              </a:spcAft>
            </a:pPr>
            <a:r>
              <a:rPr lang="es-MX" sz="16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Aquí hay algunos directrices recomendados con los que ambos compañeros de rendición de cuentas deben estar de acuerdo.</a:t>
            </a:r>
            <a:endParaRPr lang="en-US" sz="1600" kern="1200" dirty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  <a:p>
            <a:pPr marL="342900" lvl="0" indent="-342900">
              <a:spcAft>
                <a:spcPts val="0"/>
              </a:spcAft>
              <a:buFont typeface="+mj-lt"/>
              <a:buAutoNum type="arabicPeriod"/>
            </a:pPr>
            <a:r>
              <a:rPr lang="es-MX" sz="16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Nos pediremos rendición de cuentas el uno al otro para ayudarnos lograr nuestras metas.</a:t>
            </a:r>
            <a:endParaRPr lang="en-US" sz="1600" kern="1200" dirty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  <a:p>
            <a:pPr marL="342900" lvl="0" indent="-342900">
              <a:spcAft>
                <a:spcPts val="0"/>
              </a:spcAft>
              <a:buFont typeface="+mj-lt"/>
              <a:buAutoNum type="arabicPeriod"/>
            </a:pPr>
            <a:r>
              <a:rPr lang="en-US" sz="1600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Reunirnos</a:t>
            </a:r>
            <a:r>
              <a:rPr lang="en-US" sz="16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</a:t>
            </a:r>
            <a:r>
              <a:rPr lang="en-US" sz="1600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cada</a:t>
            </a:r>
            <a:r>
              <a:rPr lang="en-US" sz="16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dos </a:t>
            </a:r>
            <a:r>
              <a:rPr lang="en-US" sz="1600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semanas</a:t>
            </a:r>
            <a:r>
              <a:rPr lang="en-US" sz="16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.</a:t>
            </a:r>
          </a:p>
          <a:p>
            <a:pPr marL="342900" lvl="0" indent="-342900">
              <a:spcAft>
                <a:spcPts val="0"/>
              </a:spcAft>
              <a:buFont typeface="+mj-lt"/>
              <a:buAutoNum type="arabicPeriod"/>
            </a:pPr>
            <a:r>
              <a:rPr lang="es-MX" sz="16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Hacer nuestras reuniones una prioridad y reunirnos a tiempo.</a:t>
            </a:r>
            <a:endParaRPr lang="en-US" sz="1600" kern="1200" dirty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  <a:p>
            <a:pPr marL="342900" lvl="0" indent="-342900">
              <a:spcAft>
                <a:spcPts val="0"/>
              </a:spcAft>
              <a:buFont typeface="+mj-lt"/>
              <a:buAutoNum type="arabicPeriod"/>
            </a:pPr>
            <a:r>
              <a:rPr lang="en-US" sz="1600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Mantener</a:t>
            </a:r>
            <a:r>
              <a:rPr lang="en-US" sz="16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</a:t>
            </a:r>
            <a:r>
              <a:rPr lang="en-US" sz="1600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estricta</a:t>
            </a:r>
            <a:r>
              <a:rPr lang="en-US" sz="16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</a:t>
            </a:r>
            <a:r>
              <a:rPr lang="en-US" sz="1600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confidencialidad</a:t>
            </a:r>
            <a:r>
              <a:rPr lang="en-US" sz="16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.</a:t>
            </a:r>
          </a:p>
          <a:p>
            <a:pPr marL="342900" lvl="0" indent="-342900">
              <a:spcAft>
                <a:spcPts val="0"/>
              </a:spcAft>
              <a:buFont typeface="+mj-lt"/>
              <a:buAutoNum type="arabicPeriod"/>
            </a:pPr>
            <a:r>
              <a:rPr lang="es-419" sz="16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Ayude a su compañero a hallar puntos ciegos. </a:t>
            </a:r>
            <a:endParaRPr lang="en-US" sz="1600" kern="1200" dirty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  <a:p>
            <a:pPr marL="742950" lvl="1" indent="-28575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s-419" sz="16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Un punto ciego es el área que necesita mejoramiento la cual no podemos ver en nosotros mismos. </a:t>
            </a:r>
            <a:endParaRPr lang="en-US" sz="1600" kern="1200" dirty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  <a:p>
            <a:pPr marL="742950" lvl="1" indent="-28575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s-419" sz="16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Si usted ve que su compañero de rendición de cuentas pasa por alto, temas en los que realmente necesita trabajar, dígaselo y de motivación para establecer metas y desarrollar planes para manejar estos temas.</a:t>
            </a:r>
            <a:endParaRPr lang="en-US" sz="1600" kern="1200" dirty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  <a:p>
            <a:pPr marL="342900" lvl="0" indent="-342900">
              <a:spcAft>
                <a:spcPts val="0"/>
              </a:spcAft>
              <a:buFont typeface="+mj-lt"/>
              <a:buAutoNum type="arabicPeriod"/>
            </a:pPr>
            <a:r>
              <a:rPr lang="es-419" sz="16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Rete a su compañero. </a:t>
            </a:r>
            <a:endParaRPr lang="en-US" sz="1600" kern="1200" dirty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  <a:p>
            <a:pPr marL="742950" lvl="1" indent="-28575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s-419" sz="16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Algunas veces es bueno que rete a su compañero de rendición de cuentas (y a usted mismo) para hacer un compromiso y lograr una meta que expanda su fe.</a:t>
            </a:r>
            <a:endParaRPr lang="en-US" sz="1600" kern="1200" dirty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  <a:p>
            <a:pPr marL="342900" lvl="0" indent="-342900">
              <a:spcAft>
                <a:spcPts val="0"/>
              </a:spcAft>
              <a:buFont typeface="+mj-lt"/>
              <a:buAutoNum type="arabicPeriod"/>
            </a:pPr>
            <a:r>
              <a:rPr lang="es-419" sz="16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Evaluaremos periódicamente el compañerismo de rendición de cuentas y lo terminaremos de forma amistosa si eso es lo mejor. Entonces se debe encontrar a otra persona con quien pueda tener rendición de cuentas.</a:t>
            </a:r>
            <a:endParaRPr lang="en-US" sz="1600" kern="1200" dirty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  <a:p>
            <a:pPr>
              <a:spcAft>
                <a:spcPts val="0"/>
              </a:spcAft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F0BD165-D115-47E5-B1A1-E3C12FE467A9}" type="slidenum">
              <a:rPr lang="en-US" smtClean="0"/>
              <a:pPr>
                <a:defRPr/>
              </a:pPr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3142110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639888" y="123825"/>
            <a:ext cx="3578225" cy="26828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sz="1600" b="1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III. Reuniones de Rendición de Cuentas</a:t>
            </a:r>
            <a:endParaRPr lang="en-US" sz="1600" kern="1200" dirty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6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Reúnase con otra persona y practique una reunión de rendición de cuenta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s-ES" sz="16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Usa la meta que te has fijado</a:t>
            </a:r>
          </a:p>
          <a:p>
            <a:endParaRPr lang="es-ES" sz="1600" kern="1200" dirty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6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Pídales a los participantes que compartan algo de su experiencia.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419" sz="1600" kern="1200" dirty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  <a:p>
            <a:r>
              <a:rPr lang="es-419" sz="16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En cada reunión:</a:t>
            </a:r>
            <a:endParaRPr lang="en-US" sz="1600" kern="1200" dirty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  <a:p>
            <a:pPr marL="342900" lvl="0" indent="-342900">
              <a:buFont typeface="+mj-lt"/>
              <a:buAutoNum type="arabicPeriod"/>
            </a:pPr>
            <a:r>
              <a:rPr lang="es-MX" sz="16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Compartir nuestras metas específicas y medibles</a:t>
            </a:r>
            <a:endParaRPr lang="en-US" sz="1600" kern="1200" dirty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  <a:p>
            <a:pPr marL="342900" lvl="0" indent="-342900">
              <a:buFont typeface="+mj-lt"/>
              <a:buAutoNum type="arabicPeriod"/>
            </a:pPr>
            <a:r>
              <a:rPr lang="es-MX" sz="16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Compartir nuestro plan para lograr nuestros metas	</a:t>
            </a:r>
            <a:endParaRPr lang="en-US" sz="1600" kern="1200" dirty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  <a:p>
            <a:pPr marL="342900" lvl="0" indent="-342900">
              <a:buFont typeface="+mj-lt"/>
              <a:buAutoNum type="arabicPeriod"/>
            </a:pPr>
            <a:r>
              <a:rPr lang="es-MX" sz="16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Compartir nuestro progreso para lograr nuestras metas</a:t>
            </a:r>
            <a:endParaRPr lang="en-US" sz="1600" kern="1200" dirty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  <a:p>
            <a:pPr marL="342900" lvl="0" indent="-342900">
              <a:buFont typeface="+mj-lt"/>
              <a:buAutoNum type="arabicPeriod"/>
            </a:pPr>
            <a:r>
              <a:rPr lang="es-MX" sz="16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Discutiremos soluciones a los problemas que nos evitan lograr nuestras metas</a:t>
            </a:r>
            <a:endParaRPr lang="en-US" sz="1600" kern="1200" dirty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  <a:p>
            <a:pPr marL="342900" lvl="0" indent="-342900">
              <a:buFont typeface="+mj-lt"/>
              <a:buAutoNum type="arabicPeriod"/>
            </a:pPr>
            <a:r>
              <a:rPr lang="es-MX" sz="16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Motivarnos uno al otro para lograr nuestros metas</a:t>
            </a:r>
            <a:endParaRPr lang="en-US" sz="1600" kern="1200" dirty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  <a:p>
            <a:pPr marL="342900" lvl="0" indent="-342900">
              <a:buFont typeface="+mj-lt"/>
              <a:buAutoNum type="arabicPeriod"/>
            </a:pPr>
            <a:r>
              <a:rPr lang="es-MX" sz="16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Orar el uno por el otro</a:t>
            </a:r>
            <a:endParaRPr lang="en-US" sz="1600" kern="1200" dirty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F0BD165-D115-47E5-B1A1-E3C12FE467A9}" type="slidenum">
              <a:rPr lang="en-US" smtClean="0"/>
              <a:pPr>
                <a:defRPr/>
              </a:pPr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2116165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638300" y="0"/>
            <a:ext cx="3578225" cy="26828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0" y="2682875"/>
            <a:ext cx="6856413" cy="6459537"/>
          </a:xfrm>
        </p:spPr>
        <p:txBody>
          <a:bodyPr/>
          <a:lstStyle/>
          <a:p>
            <a:pPr>
              <a:spcAft>
                <a:spcPts val="0"/>
              </a:spcAft>
            </a:pPr>
            <a:r>
              <a:rPr lang="es-MX" sz="1600" b="1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IV. Cualidades Importantes para un Compañero de Rendición de Cuentas</a:t>
            </a:r>
            <a:endParaRPr lang="en-US" sz="1200" kern="1200" dirty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  <a:p>
            <a:pPr marL="342900" lvl="0" indent="-342900">
              <a:spcAft>
                <a:spcPts val="0"/>
              </a:spcAft>
              <a:buFont typeface="+mj-lt"/>
              <a:buAutoNum type="arabicPeriod"/>
            </a:pPr>
            <a:r>
              <a:rPr lang="es-MX" sz="16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“Practique lo que predica”</a:t>
            </a:r>
            <a:endParaRPr lang="en-US" sz="1600" kern="1200" dirty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  <a:p>
            <a:pPr marL="742950" lvl="1" indent="-28575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s-MX" sz="16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Usted debe de estar implementando metas y teniendo progreso hacia tus metas si usted espera que otros lo hagan. </a:t>
            </a:r>
            <a:endParaRPr lang="en-US" sz="1600" kern="1200" dirty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  <a:p>
            <a:pPr marL="342900" lvl="0" indent="-342900">
              <a:spcAft>
                <a:spcPts val="0"/>
              </a:spcAft>
              <a:buFont typeface="+mj-lt"/>
              <a:buAutoNum type="arabicPeriod"/>
            </a:pPr>
            <a:r>
              <a:rPr lang="es-MX" sz="16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Dé y reciba gracia</a:t>
            </a:r>
            <a:endParaRPr lang="en-US" sz="1600" kern="1200" dirty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  <a:p>
            <a:pPr marL="742950" lvl="1" indent="-28575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s-MX" sz="16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Trate a su compañero de rendición de cuentas con la misma gracia que usted recibe de Dios.</a:t>
            </a:r>
            <a:endParaRPr lang="en-US" sz="1600" kern="1200" dirty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  <a:p>
            <a:pPr marL="742950" lvl="1" indent="-28575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s-MX" sz="16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Este enfoque de lograr metas y la misión de Dios puede tornarse fácilmente en legalismo, si lo permitimos.</a:t>
            </a:r>
            <a:endParaRPr lang="en-US" sz="1600" kern="1200" dirty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  <a:p>
            <a:pPr marL="742950" lvl="1" indent="-28575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s-MX" sz="16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Use ánimo como para motivar y no la crítica.</a:t>
            </a:r>
            <a:endParaRPr lang="en-US" sz="1600" kern="1200" dirty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  <a:p>
            <a:pPr marL="342900" lvl="0" indent="-342900">
              <a:spcAft>
                <a:spcPts val="0"/>
              </a:spcAft>
              <a:buFont typeface="+mj-lt"/>
              <a:buAutoNum type="arabicPeriod"/>
            </a:pPr>
            <a:r>
              <a:rPr lang="es-MX" sz="16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Balancee la gracia con disciplina</a:t>
            </a:r>
            <a:endParaRPr lang="en-US" sz="1600" kern="1200" dirty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  <a:p>
            <a:pPr marL="742950" lvl="1" indent="-28575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s-MX" sz="16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Si su compañero de rendición de </a:t>
            </a:r>
            <a:r>
              <a:rPr lang="es-MX" sz="1600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cuentaso</a:t>
            </a:r>
            <a:r>
              <a:rPr lang="es-MX" sz="16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no responde al ánimo y la gracia, debe mantenerlos en pedirles cuentas para que logren sus metas.</a:t>
            </a:r>
            <a:endParaRPr lang="en-US" sz="1600" kern="1200" dirty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  <a:p>
            <a:pPr marL="742950" lvl="1" indent="-28575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s-MX" sz="16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Si la persona no desea cumplir sus compromisos razonables, detenga luego el relación de rendición de cuentas hasta que la persona esté dispuesta a seguir con su compromiso.</a:t>
            </a:r>
            <a:endParaRPr lang="en-US" sz="1600" kern="1200" dirty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  <a:p>
            <a:pPr marL="342900" lvl="0" indent="-342900">
              <a:spcAft>
                <a:spcPts val="0"/>
              </a:spcAft>
              <a:buFont typeface="+mj-lt"/>
              <a:buAutoNum type="arabicPeriod"/>
            </a:pPr>
            <a:r>
              <a:rPr lang="es-MX" sz="16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Haga lo amable</a:t>
            </a:r>
            <a:endParaRPr lang="en-US" sz="1600" kern="1200" dirty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  <a:p>
            <a:pPr marL="742950" lvl="1" indent="-28575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s-MX" sz="16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A veces, lo amable es pasar por alto y perdonar algo sin decir palabra. Otras veces lo amable para hacer es dar una reprimenda severa. Lo amable incluye ambos de estos extremos y todo lo que está en medio.</a:t>
            </a:r>
            <a:endParaRPr lang="en-US" sz="1600" kern="1200" dirty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  <a:p>
            <a:pPr marL="742950" lvl="1" indent="-28575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s-MX" sz="16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Siempre, busca formas de hacer conocer a su compañero de rendición de cuentas que es amado y que lo aprecia.</a:t>
            </a:r>
            <a:endParaRPr lang="en-US" sz="1600" kern="1200" dirty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  <a:p>
            <a:pPr marL="0" marR="0" lvl="0" indent="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None/>
            </a:pPr>
            <a:endParaRPr lang="en-US" sz="16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spcAft>
                <a:spcPts val="0"/>
              </a:spcAft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F0BD165-D115-47E5-B1A1-E3C12FE467A9}" type="slidenum">
              <a:rPr lang="en-US" smtClean="0"/>
              <a:pPr>
                <a:defRPr/>
              </a:pPr>
              <a:t>45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8631624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639888" y="123825"/>
            <a:ext cx="3578225" cy="26828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185351" y="2965622"/>
            <a:ext cx="6671062" cy="5719591"/>
          </a:xfrm>
        </p:spPr>
        <p:txBody>
          <a:bodyPr/>
          <a:lstStyle/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s-ES" sz="1600" b="0" dirty="0"/>
              <a:t>Escriba los nombres de compañeros de rendición de cuentas</a:t>
            </a:r>
          </a:p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s-ES" sz="1600" b="0" dirty="0"/>
              <a:t>Encierra en un círculo un nombre que contactarás</a:t>
            </a:r>
          </a:p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s-ES" sz="1600" b="0" dirty="0"/>
              <a:t>Escriba la fecha en que hace contacto</a:t>
            </a:r>
            <a:endParaRPr lang="en-US" sz="1600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F0BD165-D115-47E5-B1A1-E3C12FE467A9}" type="slidenum">
              <a:rPr lang="en-US" smtClean="0"/>
              <a:pPr>
                <a:defRPr/>
              </a:pPr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7020531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639888" y="123825"/>
            <a:ext cx="3578225" cy="26828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sz="1600" b="1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Resumen de Cierre</a:t>
            </a:r>
            <a:endParaRPr lang="en-US" sz="1600" kern="1200" dirty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  <a:p>
            <a:pPr marL="342900" lvl="0" indent="-342900">
              <a:buFont typeface="+mj-lt"/>
              <a:buAutoNum type="arabicPeriod"/>
            </a:pPr>
            <a:r>
              <a:rPr lang="es-MX" sz="16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Sé dueño de tu historia</a:t>
            </a:r>
            <a:endParaRPr lang="en-US" sz="1600" kern="1200" dirty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s-MX" sz="16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Continuar madurando como discípulo de Jesús</a:t>
            </a:r>
            <a:endParaRPr lang="en-US" sz="1600" kern="1200" dirty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  <a:p>
            <a:pPr marL="342900" lvl="0" indent="-342900">
              <a:buFont typeface="+mj-lt"/>
              <a:buAutoNum type="arabicPeriod"/>
            </a:pPr>
            <a:r>
              <a:rPr lang="es-MX" sz="16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Descubre tu Llamado</a:t>
            </a:r>
            <a:endParaRPr lang="en-US" sz="1600" kern="1200" dirty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s-MX" sz="16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Hacer multiplicandos discípulos</a:t>
            </a:r>
            <a:endParaRPr lang="en-US" sz="1600" kern="1200" dirty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  <a:p>
            <a:pPr marL="342900" lvl="0" indent="-342900">
              <a:buFont typeface="+mj-lt"/>
              <a:buAutoNum type="arabicPeriod"/>
            </a:pPr>
            <a:r>
              <a:rPr lang="es-MX" sz="16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Impacta tu mundo obedeciendo la Gran Comisión</a:t>
            </a:r>
            <a:endParaRPr lang="en-US" sz="1600" kern="1200" dirty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s-MX" sz="16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Esta es la misión de cada iglesia y cada creyente.</a:t>
            </a:r>
            <a:endParaRPr lang="en-US" sz="1600" kern="1200" dirty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s-MX" sz="16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Jesús nos dio esta misión 5 veces después de su muerte y resurrección.</a:t>
            </a:r>
            <a:endParaRPr lang="en-US" sz="1600" kern="1200" dirty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F0BD165-D115-47E5-B1A1-E3C12FE467A9}" type="slidenum">
              <a:rPr lang="en-US" smtClean="0"/>
              <a:pPr>
                <a:defRPr/>
              </a:pPr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4553769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639888" y="123825"/>
            <a:ext cx="3578225" cy="26828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ctr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Font typeface="+mj-lt"/>
              <a:buNone/>
            </a:pPr>
            <a:r>
              <a:rPr lang="es-ES" sz="18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Preguntas y Comentarios</a:t>
            </a:r>
          </a:p>
          <a:p>
            <a:pPr marL="514350" marR="0" indent="-51435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Font typeface="+mj-lt"/>
              <a:buAutoNum type="arabicPeriod"/>
            </a:pPr>
            <a:r>
              <a:rPr lang="es-ES" sz="1600" b="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Nuestra Misión</a:t>
            </a:r>
          </a:p>
          <a:p>
            <a:pPr marL="514350" marR="0" indent="-51435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Font typeface="+mj-lt"/>
              <a:buAutoNum type="arabicPeriod"/>
            </a:pPr>
            <a:r>
              <a:rPr lang="es-ES" sz="1600" b="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Viviendo una Vida Cristiana Balanceada</a:t>
            </a:r>
          </a:p>
          <a:p>
            <a:pPr marL="514350" marR="0" indent="-51435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Font typeface="+mj-lt"/>
              <a:buAutoNum type="arabicPeriod"/>
            </a:pPr>
            <a:r>
              <a:rPr lang="es-ES" sz="1600" b="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Desafíos Personales</a:t>
            </a:r>
          </a:p>
          <a:p>
            <a:pPr marL="514350" marR="0" indent="-51435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Font typeface="+mj-lt"/>
              <a:buAutoNum type="arabicPeriod"/>
            </a:pPr>
            <a:r>
              <a:rPr lang="es-ES" sz="1600" b="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Establecer Metas para el Desarrollo Persona</a:t>
            </a:r>
          </a:p>
          <a:p>
            <a:pPr marL="514350" marR="0" indent="-51435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Font typeface="+mj-lt"/>
              <a:buAutoNum type="arabicPeriod"/>
            </a:pPr>
            <a:r>
              <a:rPr lang="es-ES" sz="1600" b="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Compañero de Rendición de Cuentas</a:t>
            </a:r>
          </a:p>
          <a:p>
            <a:pPr>
              <a:spcAft>
                <a:spcPts val="1200"/>
              </a:spcAft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F0BD165-D115-47E5-B1A1-E3C12FE467A9}" type="slidenum">
              <a:rPr lang="en-US" smtClean="0"/>
              <a:pPr>
                <a:defRPr/>
              </a:pPr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4777689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639888" y="123825"/>
            <a:ext cx="3578225" cy="26828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sz="1600" b="1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Implementación</a:t>
            </a:r>
            <a:endParaRPr lang="en-US" sz="1600" kern="1200" dirty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  <a:p>
            <a:pPr marL="342900" lvl="0" indent="-342900">
              <a:buFont typeface="+mj-lt"/>
              <a:buAutoNum type="arabicPeriod"/>
            </a:pPr>
            <a:r>
              <a:rPr lang="es-MX" sz="16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Continúa haciendo discípulos con Fundamentos</a:t>
            </a:r>
            <a:endParaRPr lang="en-US" sz="1600" kern="1200" dirty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  <a:p>
            <a:pPr marL="342900" lvl="0" indent="-342900">
              <a:buFont typeface="+mj-lt"/>
              <a:buAutoNum type="arabicPeriod"/>
            </a:pPr>
            <a:r>
              <a:rPr lang="es-MX" sz="16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Identificar y entrenador los aprendices de Fundamentos</a:t>
            </a:r>
            <a:endParaRPr lang="en-US" sz="1600" kern="1200" dirty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  <a:p>
            <a:pPr marL="342900" lvl="0" indent="-342900">
              <a:buFont typeface="+mj-lt"/>
              <a:buAutoNum type="arabicPeriod"/>
            </a:pPr>
            <a:r>
              <a:rPr lang="es-MX" sz="16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Trabaja en tu meta personal</a:t>
            </a:r>
            <a:endParaRPr lang="en-US" sz="1600" kern="1200" dirty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  <a:p>
            <a:pPr marL="342900" indent="-342900">
              <a:buFont typeface="+mj-lt"/>
              <a:buAutoNum type="arabicPeriod"/>
            </a:pPr>
            <a:r>
              <a:rPr lang="es-MX" sz="16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Comience a reunirse con su compañero de rendición de cuentas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F0BD165-D115-47E5-B1A1-E3C12FE467A9}" type="slidenum">
              <a:rPr lang="en-US" smtClean="0"/>
              <a:pPr>
                <a:defRPr/>
              </a:pPr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472502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730375" y="117475"/>
            <a:ext cx="3657600" cy="2743200"/>
          </a:xfrm>
          <a:ln/>
        </p:spPr>
      </p:sp>
      <p:sp>
        <p:nvSpPr>
          <p:cNvPr id="13005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/>
            <a:r>
              <a:rPr lang="es-US" b="1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Línea de Tiempo de la Gran Comisión</a:t>
            </a:r>
            <a:endParaRPr lang="en-US" kern="1200" dirty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s-US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Jesús </a:t>
            </a:r>
            <a:r>
              <a:rPr lang="es-US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dió</a:t>
            </a:r>
            <a:r>
              <a:rPr lang="es-US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esta comisión </a:t>
            </a:r>
            <a:endParaRPr lang="en-US" kern="1200" dirty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s-US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después de Su Crucifixión y Resurrección </a:t>
            </a:r>
            <a:endParaRPr lang="en-US" kern="1200" dirty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s-US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y durante su Ascensión al cielo</a:t>
            </a:r>
            <a:endParaRPr lang="en-US" kern="1200" dirty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s-US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cinco veces</a:t>
            </a:r>
            <a:endParaRPr lang="en-US" kern="1200" dirty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s-US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a diferentes grupos de gente </a:t>
            </a:r>
            <a:endParaRPr lang="en-US" kern="1200" dirty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s-US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en diferentes lugares </a:t>
            </a:r>
            <a:endParaRPr lang="en-US" kern="1200" dirty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s-US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y en diferentes momentos. </a:t>
            </a:r>
            <a:endParaRPr lang="en-US" kern="1200" dirty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s-US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Todo lo que dijo Jesús después de Su muerte y resurrección con tal repetición </a:t>
            </a:r>
            <a:endParaRPr lang="en-US" kern="1200" dirty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s-US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nos debe motivar a la obediencia.</a:t>
            </a:r>
            <a:endParaRPr lang="en-US" kern="1200" dirty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  <a:p>
            <a:pPr>
              <a:spcBef>
                <a:spcPts val="0"/>
              </a:spcBef>
              <a:spcAft>
                <a:spcPts val="600"/>
              </a:spcAft>
            </a:pP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409596049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3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639888" y="123825"/>
            <a:ext cx="3578225" cy="2682875"/>
          </a:xfrm>
          <a:ln/>
        </p:spPr>
      </p:sp>
      <p:sp>
        <p:nvSpPr>
          <p:cNvPr id="22630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en-US" b="0" dirty="0" err="1"/>
              <a:t>Agradecerles</a:t>
            </a:r>
            <a:r>
              <a:rPr lang="en-US" altLang="en-US" b="0" dirty="0"/>
              <a:t> por </a:t>
            </a:r>
            <a:r>
              <a:rPr lang="en-US" altLang="en-US" b="0" dirty="0" err="1"/>
              <a:t>su</a:t>
            </a:r>
            <a:r>
              <a:rPr lang="en-US" altLang="en-US" b="0" dirty="0"/>
              <a:t> </a:t>
            </a:r>
            <a:r>
              <a:rPr lang="en-US" altLang="en-US" b="0" dirty="0" err="1"/>
              <a:t>participación</a:t>
            </a:r>
            <a:endParaRPr lang="en-US" altLang="en-US" dirty="0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730375" y="117475"/>
            <a:ext cx="3657600" cy="2743200"/>
          </a:xfrm>
          <a:ln/>
        </p:spPr>
      </p:sp>
      <p:sp>
        <p:nvSpPr>
          <p:cNvPr id="22528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 eaLnBrk="1" hangingPunct="1">
              <a:spcAft>
                <a:spcPts val="1200"/>
              </a:spcAft>
            </a:pPr>
            <a:r>
              <a:rPr lang="en-US" altLang="en-US" b="1" dirty="0"/>
              <a:t>Taller 3</a:t>
            </a:r>
          </a:p>
          <a:p>
            <a:pPr algn="ctr" eaLnBrk="1" hangingPunct="1">
              <a:spcAft>
                <a:spcPts val="1200"/>
              </a:spcAft>
            </a:pPr>
            <a:r>
              <a:rPr lang="es-ES" altLang="en-US" b="1" dirty="0"/>
              <a:t>Como Entender y Aplicar la Biblia</a:t>
            </a:r>
          </a:p>
          <a:p>
            <a:pPr algn="ctr" eaLnBrk="1" hangingPunct="1">
              <a:spcAft>
                <a:spcPts val="1200"/>
              </a:spcAft>
            </a:pPr>
            <a:r>
              <a:rPr lang="es-ES" altLang="en-US" b="0" dirty="0"/>
              <a:t>Cómo Predicar Efectivamente</a:t>
            </a:r>
          </a:p>
          <a:p>
            <a:pPr algn="ctr" eaLnBrk="1" hangingPunct="1"/>
            <a:endParaRPr lang="en-US" altLang="en-US" b="1" dirty="0"/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s-ES" altLang="en-US" b="0" dirty="0"/>
              <a:t>Hable sobre cuándo será el próximo taller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s-ES" altLang="en-US" b="0" dirty="0"/>
              <a:t>Pídale al anfitrión que cierre en oración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s-ES" altLang="en-US" b="0" dirty="0"/>
              <a:t>Tomar una foto grupal</a:t>
            </a:r>
            <a:endParaRPr lang="en-US" altLang="en-US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4E988E50-0BA8-4F11-AB76-489ACFECDDBD}" type="slidenum">
              <a:rPr lang="en-US" altLang="en-US" smtClean="0"/>
              <a:pPr eaLnBrk="1" hangingPunct="1">
                <a:spcBef>
                  <a:spcPct val="0"/>
                </a:spcBef>
              </a:pPr>
              <a:t>6</a:t>
            </a:fld>
            <a:endParaRPr lang="en-US" altLang="en-US"/>
          </a:p>
        </p:txBody>
      </p:sp>
      <p:sp>
        <p:nvSpPr>
          <p:cNvPr id="1310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682750" y="104775"/>
            <a:ext cx="3717925" cy="2787650"/>
          </a:xfrm>
          <a:ln/>
        </p:spPr>
      </p:sp>
      <p:sp>
        <p:nvSpPr>
          <p:cNvPr id="13107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06627" y="3249827"/>
            <a:ext cx="5918887" cy="520837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s-US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Después de Su resurrección y antes de su ascensión, Jesús le dijo a sus discípulos en Juan 20:21, “Como me envió el Padre, así también yo os envío.” </a:t>
            </a:r>
            <a:endParaRPr lang="en-US" kern="1200" dirty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s-US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Les dijo que hicieran discípulos tal como lo hizo </a:t>
            </a:r>
            <a:endParaRPr lang="en-US" kern="1200" dirty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s-US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y llegaran a todas las naciones.</a:t>
            </a:r>
            <a:endParaRPr lang="en-US" kern="1200" dirty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  <a:p>
            <a:r>
              <a:rPr lang="es-US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 </a:t>
            </a:r>
            <a:endParaRPr lang="en-US" kern="1200" dirty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  <a:p>
            <a:r>
              <a:rPr lang="es-US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Pablo es un ejemplo de obediencia a la Gran Comisión</a:t>
            </a:r>
            <a:endParaRPr lang="en-US" kern="1200" dirty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s-US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cuando él entrenó a Timoteo </a:t>
            </a:r>
            <a:endParaRPr lang="en-US" kern="1200" dirty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s-US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para que él entrenara a hombres fieles </a:t>
            </a:r>
            <a:endParaRPr lang="en-US" kern="1200" dirty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s-US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quienes a su vez entrenarían también a otros </a:t>
            </a:r>
            <a:endParaRPr lang="en-US" kern="1200" dirty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s-US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para terminar así la Gran Comisión. </a:t>
            </a:r>
            <a:endParaRPr lang="en-US" kern="1200" dirty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  <a:p>
            <a:pPr eaLnBrk="1" hangingPunct="1"/>
            <a:endParaRPr lang="en-US" altLang="en-US" sz="1600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9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682750" y="104775"/>
            <a:ext cx="3717925" cy="2787650"/>
          </a:xfrm>
          <a:ln/>
        </p:spPr>
      </p:sp>
      <p:sp>
        <p:nvSpPr>
          <p:cNvPr id="2099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48281" y="3015049"/>
            <a:ext cx="6708132" cy="5443151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s-US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Componentes de un discípulo de Jesús:</a:t>
            </a:r>
            <a:endParaRPr lang="en-US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s-ES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Adoración, Comunión, La Palabra de Dios, Oración, Servicio, y Evangelismo</a:t>
            </a:r>
          </a:p>
          <a:p>
            <a:pPr lvl="0">
              <a:spcAft>
                <a:spcPts val="0"/>
              </a:spcAft>
            </a:pPr>
            <a:r>
              <a:rPr lang="es-US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Estos componentes proporcionan un resumen de todos los mandamientos de Jesús.</a:t>
            </a:r>
            <a:endParaRPr lang="en-US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s-US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La Biblia no es un menú que usamos para elegir qué áreas queremos obedecer</a:t>
            </a:r>
            <a:endParaRPr lang="en-US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s-US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Un discípulo necesita crecer espiritualmente en todas estas áreas.</a:t>
            </a:r>
          </a:p>
          <a:p>
            <a:pPr marL="520700" marR="0" lvl="1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sz="16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s-US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Proceso de Discipulado de Fundamentos</a:t>
            </a:r>
            <a:endParaRPr lang="en-US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s-US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Jesús usó cuatro fases de entrenamiento distintos para hacer discípulos y nosotros hacemos lo mismo. </a:t>
            </a:r>
            <a:endParaRPr lang="en-US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742950" marR="0" lvl="1" indent="-285750"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s-US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Seguimos un proceso de “Venir-Crecer-Servir-Ir”. </a:t>
            </a:r>
            <a:endParaRPr lang="en-US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s-US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Esta figura muestra cómo todos los componentes de un discípulo son </a:t>
            </a:r>
            <a:r>
              <a:rPr lang="es-US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incluídos</a:t>
            </a:r>
            <a:r>
              <a:rPr lang="es-US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en el proceso de hacer discípulos.</a:t>
            </a:r>
            <a:endParaRPr lang="en-US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299EC855-85C8-4636-94D1-D2021B3D799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61A33481-CB89-42A7-9E43-F98DCCF2FD68}" type="slidenum">
              <a:rPr lang="en-US" smtClean="0"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682750" y="104775"/>
            <a:ext cx="3717925" cy="27876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s-US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El material de Fundamentos puede usarse para discipular a una persona</a:t>
            </a:r>
            <a:endParaRPr lang="en-US" kern="1200" dirty="0"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s-US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o con grupos de 2-10 otras personas </a:t>
            </a:r>
            <a:endParaRPr lang="en-US" kern="1200" dirty="0"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US" b="1" kern="1200" dirty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  <a:p>
            <a:r>
              <a:rPr lang="es-US" b="1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¿A quién puede invitar a estar en su Grupo de Fundamentos?</a:t>
            </a:r>
            <a:endParaRPr lang="en-US" kern="1200" dirty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  <a:p>
            <a:r>
              <a:rPr lang="es-US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1. Familia cercana</a:t>
            </a:r>
            <a:endParaRPr lang="en-US" kern="1200" dirty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  <a:p>
            <a:r>
              <a:rPr lang="es-US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2. Parientes</a:t>
            </a:r>
            <a:endParaRPr lang="en-US" kern="1200" dirty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  <a:p>
            <a:r>
              <a:rPr lang="es-US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3. Amigos cercanos</a:t>
            </a:r>
            <a:endParaRPr lang="en-US" kern="1200" dirty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  <a:p>
            <a:r>
              <a:rPr lang="es-US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4. Vecinos y compañeros de trabajo</a:t>
            </a:r>
            <a:endParaRPr lang="en-US" kern="1200" dirty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  <a:p>
            <a:r>
              <a:rPr lang="es-US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5. Conocidos</a:t>
            </a:r>
            <a:endParaRPr lang="en-US" kern="1200" dirty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  <a:p>
            <a:r>
              <a:rPr lang="es-US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6. Miembros de la iglesia</a:t>
            </a:r>
            <a:endParaRPr lang="en-US" kern="1200" dirty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F0BD165-D115-47E5-B1A1-E3C12FE467A9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497319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682750" y="104775"/>
            <a:ext cx="3717925" cy="27876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14300" marR="0">
              <a:spcBef>
                <a:spcPts val="0"/>
              </a:spcBef>
            </a:pPr>
            <a:r>
              <a:rPr lang="en-US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Recordatorios</a:t>
            </a:r>
            <a:r>
              <a:rPr lang="en-US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Pre-</a:t>
            </a:r>
            <a:r>
              <a:rPr lang="en-US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Reunión</a:t>
            </a:r>
            <a:endParaRPr lang="en-US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marR="0" lvl="0" indent="-342900">
              <a:spcBef>
                <a:spcPts val="0"/>
              </a:spcBef>
              <a:buFont typeface="+mj-lt"/>
              <a:buAutoNum type="arabicPeriod"/>
            </a:pPr>
            <a:r>
              <a:rPr lang="es-US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No hables demasiado</a:t>
            </a:r>
            <a:endParaRPr lang="en-US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marR="0" lvl="0" indent="-342900">
              <a:spcBef>
                <a:spcPts val="0"/>
              </a:spcBef>
              <a:buFont typeface="+mj-lt"/>
              <a:buAutoNum type="arabicPeriod"/>
            </a:pPr>
            <a:r>
              <a:rPr lang="es-US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Recuerda que Dios es el maestro.</a:t>
            </a:r>
            <a:endParaRPr lang="en-US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marR="0" lvl="0" indent="-342900">
              <a:spcBef>
                <a:spcPts val="0"/>
              </a:spcBef>
              <a:buFont typeface="+mj-lt"/>
              <a:buAutoNum type="arabicPeriod"/>
            </a:pPr>
            <a:r>
              <a:rPr lang="es-US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Haz preguntas y </a:t>
            </a:r>
            <a:r>
              <a:rPr lang="es-US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escuch</a:t>
            </a:r>
            <a:endParaRPr lang="en-US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800100" marR="0" lvl="1" indent="-342900">
              <a:spcBef>
                <a:spcPts val="0"/>
              </a:spcBef>
              <a:buFont typeface="Symbol" panose="05050102010706020507" pitchFamily="18" charset="2"/>
              <a:buChar char=""/>
            </a:pPr>
            <a:r>
              <a:rPr lang="es-US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Ayudar a la gente a </a:t>
            </a:r>
            <a:r>
              <a:rPr lang="es-US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auto-descubrir</a:t>
            </a:r>
            <a:endParaRPr lang="en-US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marR="0" lvl="0" indent="-342900">
              <a:spcBef>
                <a:spcPts val="0"/>
              </a:spcBef>
              <a:buFont typeface="+mj-lt"/>
              <a:buAutoNum type="arabicPeriod"/>
            </a:pPr>
            <a:r>
              <a:rPr lang="es-US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Mantenlo simple para los no creyentes y los nuevos creyentes.</a:t>
            </a:r>
            <a:endParaRPr lang="en-US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marR="0" lvl="0" indent="-342900">
              <a:spcBef>
                <a:spcPts val="0"/>
              </a:spcBef>
              <a:buFont typeface="+mj-lt"/>
              <a:buAutoNum type="arabicPeriod"/>
            </a:pPr>
            <a:r>
              <a:rPr lang="es-US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Asegúrese que todos participen</a:t>
            </a:r>
            <a:endParaRPr lang="en-US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marR="0" lvl="0" indent="-342900">
              <a:spcBef>
                <a:spcPts val="0"/>
              </a:spcBef>
              <a:buFont typeface="+mj-lt"/>
              <a:buAutoNum type="arabicPeriod"/>
            </a:pPr>
            <a:r>
              <a:rPr lang="es-MX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Dar retroalimentación positiva a cada respuesta</a:t>
            </a:r>
            <a:endParaRPr lang="en-US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F0BD165-D115-47E5-B1A1-E3C12FE467A9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81136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BE39E3-2680-44CE-A119-58D3E85DDF3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82840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13EB5E-731F-4F37-877D-0A035C1F79F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50058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67200" cy="5181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71600"/>
            <a:ext cx="4267200" cy="5181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CA5076-8B2C-40C6-BD64-0B9A49E22E3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715328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248301-CD1C-420C-BD1A-988C50C53B0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583444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6849BE-4991-4E75-B1EA-08DCDEFF858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819332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B8E7B5-E8E7-44F7-AB42-C114A9D0CBD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359717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C33B93-7BAE-4CEE-B8E6-1D3E906CFC7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046020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6C82F6-5D00-4CE6-9055-3226E271EAB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902862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4AB66E-B05F-4117-81E0-9092446BF06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136626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43700" y="152400"/>
            <a:ext cx="2171700" cy="64008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62700" cy="64008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6495DB-82F3-4860-A445-60CAB9A4492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361714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8382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228600" y="1371600"/>
            <a:ext cx="8686800" cy="51816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66C806-5D5A-4139-B441-43734CC98CE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84442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3200">
                <a:solidFill>
                  <a:schemeClr val="bg1"/>
                </a:solidFill>
              </a:defRPr>
            </a:lvl1pPr>
            <a:lvl2pPr>
              <a:defRPr sz="3200">
                <a:solidFill>
                  <a:schemeClr val="bg1"/>
                </a:solidFill>
              </a:defRPr>
            </a:lvl2pPr>
            <a:lvl3pPr>
              <a:defRPr sz="3200">
                <a:solidFill>
                  <a:schemeClr val="bg1"/>
                </a:solidFill>
              </a:defRPr>
            </a:lvl3pPr>
            <a:lvl4pPr>
              <a:defRPr sz="3200">
                <a:solidFill>
                  <a:schemeClr val="bg1"/>
                </a:solidFill>
              </a:defRPr>
            </a:lvl4pPr>
            <a:lvl5pPr>
              <a:defRPr sz="3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9B9CB1-A073-45C1-9019-4AEF47B2006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52329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95AAAC-2398-4CD4-8DA4-D678C1759B1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440118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1D094E-DF7E-4E62-845D-4C515743B8C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744196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AA0591-90DE-4281-B5A2-7121B35AFF0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43938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C557F4-E352-47C4-A5BB-BD95FBBA019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403837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8664B3-FE00-41FB-B3E5-F90179C8E2F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569946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AA44DF-79FB-48C7-88EF-CAA80E1EDE4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163627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898AAD-6119-4653-8245-D4A184DFC89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365837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9810ED-D539-4B20-9114-09CA5A5B56E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341284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72BC91-BBA2-4D9C-BD0F-79317C0FEEC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620118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9F362C-6837-4476-B963-4F745C38A55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91168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3D5811-BF0F-4932-9DB0-2FEFFEBD559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164977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57180C-BCB5-4D14-A7AC-0F01091BB2E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797980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E8EC9B-432A-4AC1-8B2E-08EBB72A463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054526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B3C54B-C6A2-4287-B55A-80F8A823E4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197832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852913-3427-4387-BF43-A3BFF62F37F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961821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BFDA1D-B788-4FF5-93EC-6937002FEA1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120585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70CD3F-4944-4D39-B500-99B1D4EB556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140142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A91D79-C1F9-41D7-911E-55E62ABA40C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349952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FC3738-9EDA-417C-885C-58345F2AC01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372577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5563F1-6517-4741-B86E-A8CB2D0DB8B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620347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7C01ED-6A49-4284-B8D8-D9FA10F56CA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04221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53E786-615C-4D51-ACA2-730AF00230D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43106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210C97-9A22-4FCF-8370-C4CFE3EBFD4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386441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4F6F03-7135-4FCF-8FCB-8A27E00F17E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840557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AF578A-3E87-4D17-B510-FC836E2E7AB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975444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D14E1F-C4FB-4A9A-9B3D-A9D7569F362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938643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612814-49FE-45B6-A7D6-194150FD19B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70344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7C8B79-703C-41EC-80D8-E364FABF575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278402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27471D-36DC-4476-9008-509B453218E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840708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E3B6AF-D19C-4E72-AF45-D010D440395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612576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941334-BBB7-4C89-87A6-94A11EC9311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667961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CA4682-7C54-4C2B-AAA3-0AFCD876BAF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93588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304712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D28A05-BCA8-4519-9237-EBF295F5583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104852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DBE04F-4ABE-4C1F-8CC3-AA5E04C3722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729160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360EE6-F319-4800-AB70-D2E4D3213B7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739639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F5A102-1CC5-4EBA-AE52-5214CA5733C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889732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6484B8-4366-4BF5-B06C-251DE83B3A1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531439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B756A0-B4B2-4C0C-978B-D9EB11CED68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522518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C2DCE0-487F-47A1-9D43-D6D1225F889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763338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C6D969-B96E-4E19-82A1-E20BA0D3DFA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66732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A252AC-D579-450C-A759-0A54B2DF3EB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73191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7864EE-1C44-4EED-9D16-C889CD103E4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03410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4099694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378F7B-04E9-4432-B047-9CBC9672D79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691476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7A39AA-9BD6-4D00-AED7-DDB9317720B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594024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E3A84A-5B2C-4F5F-86BF-E6544DDFED0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129511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2C7AD7-E634-4B76-AB2C-9E6CF8B057D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973296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6908B4-E98E-49AD-B7FC-CEBF1D48418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364631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956C0C-B2A8-44E5-952C-7995B8E7495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341920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5557BA-EC80-4CBA-890F-3900CC09629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33142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FEC800-079A-4D46-AE99-7DA7F6DEB78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6182310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B0D987-DD2B-4126-A7E7-E95F0787F3E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6618881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C16B4F-1F73-42A1-9784-815EE03B8CC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40869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4F04BC-5FB9-459F-AC88-0D41263C90F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424627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D95E7A-2C63-4EF1-850A-DE7F379CCC0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8266741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9105A0-FE3B-4DDF-92C8-74D08638F61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6545780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BC01CD-813E-40EA-B51D-2C58A17316D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0799646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0C11EF-F848-4AF4-B07E-86977047EE7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8329196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C825CE-E6EF-41E6-BB2E-FCB403351D7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4367366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2B473F-9237-4A30-9E7C-AD3BF36DADE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2849532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A6CFA3-56FA-42A0-A979-45FC9AE4B5E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1462178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BFBA99-F4D7-4295-A611-0B4C6F24861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3107838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7A1A98-B864-4A24-AF82-AF14FC80811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8104410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D65441-CFF1-40D3-8A28-D0D216F2F0B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16695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8CB990-D8A2-438E-BCA1-D8DCBC9884F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5206322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9FE962-3AC6-4686-A5F3-C1BAB8C573A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0803116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AEB501-19BD-47A1-9860-20F03C64D26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1597596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2666EF-E4C6-4E0F-8FFD-5372A1191B8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0789951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D65BA2-311B-449D-8F1A-56A7F161D0F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7423329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15F23F-6DFC-4F66-9BD7-5F7719E17E5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3366546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B1EE7A-DCA4-4B0F-A4EE-040C6231851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6434427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70114D-E2B0-48E1-9D78-C362709C8B2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5524544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61C948-E8C3-45B5-A524-35A78F53F15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9713983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25508B-9A98-46C3-A1F3-66DE3D1FF43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13866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234224-0E36-4D16-BE49-B21294DB845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99645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1.jp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152400"/>
            <a:ext cx="91440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86800" cy="518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10400" y="6381750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solidFill>
                  <a:schemeClr val="bg1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9FADCB23-E0C0-4523-8AD6-7DFD0D7DE35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175" r:id="rId1"/>
    <p:sldLayoutId id="2147486176" r:id="rId2"/>
    <p:sldLayoutId id="2147486177" r:id="rId3"/>
    <p:sldLayoutId id="2147486178" r:id="rId4"/>
    <p:sldLayoutId id="2147486261" r:id="rId5"/>
    <p:sldLayoutId id="2147486262" r:id="rId6"/>
    <p:sldLayoutId id="2147486179" r:id="rId7"/>
    <p:sldLayoutId id="2147486180" r:id="rId8"/>
    <p:sldLayoutId id="2147486181" r:id="rId9"/>
    <p:sldLayoutId id="2147486182" r:id="rId10"/>
    <p:sldLayoutId id="2147486183" r:id="rId11"/>
    <p:sldLayoutId id="2147486184" r:id="rId12"/>
    <p:sldLayoutId id="2147486185" r:id="rId13"/>
    <p:sldLayoutId id="2147486186" r:id="rId14"/>
    <p:sldLayoutId id="2147486187" r:id="rId15"/>
    <p:sldLayoutId id="2147486188" r:id="rId16"/>
    <p:sldLayoutId id="2147486189" r:id="rId17"/>
    <p:sldLayoutId id="2147486190" r:id="rId18"/>
    <p:sldLayoutId id="2147486191" r:id="rId19"/>
    <p:sldLayoutId id="2147486192" r:id="rId20"/>
    <p:sldLayoutId id="2147486193" r:id="rId21"/>
    <p:sldLayoutId id="2147486194" r:id="rId22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3200">
          <a:solidFill>
            <a:schemeClr val="bg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bg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3200">
          <a:solidFill>
            <a:schemeClr val="bg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3200">
          <a:solidFill>
            <a:schemeClr val="bg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8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8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8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8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fld id="{D3F50CA4-8375-4F95-B9B9-3EC55BD8673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195" r:id="rId1"/>
    <p:sldLayoutId id="2147486196" r:id="rId2"/>
    <p:sldLayoutId id="2147486197" r:id="rId3"/>
    <p:sldLayoutId id="2147486198" r:id="rId4"/>
    <p:sldLayoutId id="2147486199" r:id="rId5"/>
    <p:sldLayoutId id="2147486200" r:id="rId6"/>
    <p:sldLayoutId id="2147486201" r:id="rId7"/>
    <p:sldLayoutId id="2147486202" r:id="rId8"/>
    <p:sldLayoutId id="2147486203" r:id="rId9"/>
    <p:sldLayoutId id="2147486204" r:id="rId10"/>
    <p:sldLayoutId id="2147486205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307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fld id="{280F6B08-FE8A-4E7B-AA1B-10B97DEC768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206" r:id="rId1"/>
    <p:sldLayoutId id="2147486207" r:id="rId2"/>
    <p:sldLayoutId id="2147486208" r:id="rId3"/>
    <p:sldLayoutId id="2147486209" r:id="rId4"/>
    <p:sldLayoutId id="2147486210" r:id="rId5"/>
    <p:sldLayoutId id="2147486211" r:id="rId6"/>
    <p:sldLayoutId id="2147486212" r:id="rId7"/>
    <p:sldLayoutId id="2147486213" r:id="rId8"/>
    <p:sldLayoutId id="2147486214" r:id="rId9"/>
    <p:sldLayoutId id="2147486215" r:id="rId10"/>
    <p:sldLayoutId id="2147486216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409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fld id="{9E63EDFA-3EDA-43FD-B787-66E58692E99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217" r:id="rId1"/>
    <p:sldLayoutId id="2147486218" r:id="rId2"/>
    <p:sldLayoutId id="2147486219" r:id="rId3"/>
    <p:sldLayoutId id="2147486220" r:id="rId4"/>
    <p:sldLayoutId id="2147486221" r:id="rId5"/>
    <p:sldLayoutId id="2147486222" r:id="rId6"/>
    <p:sldLayoutId id="2147486223" r:id="rId7"/>
    <p:sldLayoutId id="2147486224" r:id="rId8"/>
    <p:sldLayoutId id="2147486225" r:id="rId9"/>
    <p:sldLayoutId id="2147486226" r:id="rId10"/>
    <p:sldLayoutId id="2147486227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fld id="{8A8E2016-D548-4EE1-B50A-697DD5007E7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228" r:id="rId1"/>
    <p:sldLayoutId id="2147486229" r:id="rId2"/>
    <p:sldLayoutId id="2147486230" r:id="rId3"/>
    <p:sldLayoutId id="2147486231" r:id="rId4"/>
    <p:sldLayoutId id="2147486232" r:id="rId5"/>
    <p:sldLayoutId id="2147486233" r:id="rId6"/>
    <p:sldLayoutId id="2147486234" r:id="rId7"/>
    <p:sldLayoutId id="2147486235" r:id="rId8"/>
    <p:sldLayoutId id="2147486236" r:id="rId9"/>
    <p:sldLayoutId id="2147486237" r:id="rId10"/>
    <p:sldLayoutId id="2147486238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614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fld id="{919AE136-B74E-49CA-92E7-6985372EBAB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239" r:id="rId1"/>
    <p:sldLayoutId id="2147486240" r:id="rId2"/>
    <p:sldLayoutId id="2147486241" r:id="rId3"/>
    <p:sldLayoutId id="2147486242" r:id="rId4"/>
    <p:sldLayoutId id="2147486243" r:id="rId5"/>
    <p:sldLayoutId id="2147486244" r:id="rId6"/>
    <p:sldLayoutId id="2147486245" r:id="rId7"/>
    <p:sldLayoutId id="2147486246" r:id="rId8"/>
    <p:sldLayoutId id="2147486247" r:id="rId9"/>
    <p:sldLayoutId id="2147486248" r:id="rId10"/>
    <p:sldLayoutId id="2147486249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717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fld id="{D62E6AC1-4130-42E8-A533-A340D9BEC12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250" r:id="rId1"/>
    <p:sldLayoutId id="2147486251" r:id="rId2"/>
    <p:sldLayoutId id="2147486252" r:id="rId3"/>
    <p:sldLayoutId id="2147486253" r:id="rId4"/>
    <p:sldLayoutId id="2147486254" r:id="rId5"/>
    <p:sldLayoutId id="2147486255" r:id="rId6"/>
    <p:sldLayoutId id="2147486256" r:id="rId7"/>
    <p:sldLayoutId id="2147486257" r:id="rId8"/>
    <p:sldLayoutId id="2147486258" r:id="rId9"/>
    <p:sldLayoutId id="2147486259" r:id="rId10"/>
    <p:sldLayoutId id="2147486260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4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4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4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3200">
                <a:solidFill>
                  <a:schemeClr val="bg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3200">
                <a:solidFill>
                  <a:schemeClr val="bg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3200">
                <a:solidFill>
                  <a:schemeClr val="bg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chemeClr val="bg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chemeClr val="bg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chemeClr val="bg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chemeClr val="bg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chemeClr val="tx1"/>
              </a:solidFill>
            </a:endParaRPr>
          </a:p>
        </p:txBody>
      </p:sp>
      <p:sp>
        <p:nvSpPr>
          <p:cNvPr id="10243" name="TextBox 10"/>
          <p:cNvSpPr txBox="1">
            <a:spLocks noChangeArrowheads="1"/>
          </p:cNvSpPr>
          <p:nvPr/>
        </p:nvSpPr>
        <p:spPr bwMode="auto">
          <a:xfrm>
            <a:off x="0" y="3546253"/>
            <a:ext cx="9144000" cy="21852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3200">
                <a:solidFill>
                  <a:schemeClr val="bg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3200">
                <a:solidFill>
                  <a:schemeClr val="bg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3200">
                <a:solidFill>
                  <a:schemeClr val="bg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chemeClr val="bg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chemeClr val="bg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chemeClr val="bg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chemeClr val="bg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800" dirty="0"/>
              <a:t>TALLER 2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n-US" sz="4400" dirty="0"/>
              <a:t>Cómo Equilibrar la Vida Personal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n-US" sz="4400" dirty="0"/>
              <a:t>y Ministerio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45327" y="6434254"/>
            <a:ext cx="14831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dirty="0">
                <a:solidFill>
                  <a:schemeClr val="bg1"/>
                </a:solidFill>
              </a:rPr>
              <a:t>2-1-20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7153B9F1-DA13-41BE-8B20-519E43739585}"/>
              </a:ext>
            </a:extLst>
          </p:cNvPr>
          <p:cNvGrpSpPr/>
          <p:nvPr/>
        </p:nvGrpSpPr>
        <p:grpSpPr>
          <a:xfrm>
            <a:off x="1962686" y="471014"/>
            <a:ext cx="5218628" cy="2682472"/>
            <a:chOff x="1962686" y="471014"/>
            <a:chExt cx="5218628" cy="2682472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438947B9-0F74-46B2-B230-181A2E6235C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962686" y="471014"/>
              <a:ext cx="5218628" cy="2682472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1632CDA7-C28F-4244-A8F0-5E509A9D14C5}"/>
                </a:ext>
              </a:extLst>
            </p:cNvPr>
            <p:cNvSpPr txBox="1"/>
            <p:nvPr/>
          </p:nvSpPr>
          <p:spPr>
            <a:xfrm>
              <a:off x="2880360" y="2139895"/>
              <a:ext cx="3383280" cy="64008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 anchor="ctr" anchorCtr="1">
              <a:spAutoFit/>
            </a:bodyPr>
            <a:lstStyle/>
            <a:p>
              <a:pPr algn="ctr"/>
              <a:r>
                <a:rPr lang="en-US" sz="3200" b="0" dirty="0"/>
                <a:t>FOUNDATIONS</a:t>
              </a:r>
            </a:p>
          </p:txBody>
        </p:sp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2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3200">
                <a:solidFill>
                  <a:schemeClr val="bg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3200">
                <a:solidFill>
                  <a:schemeClr val="bg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3200">
                <a:solidFill>
                  <a:schemeClr val="bg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chemeClr val="bg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chemeClr val="bg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chemeClr val="bg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chemeClr val="bg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/>
              <a:t>18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 b="1"/>
          </a:p>
        </p:txBody>
      </p:sp>
      <p:pic>
        <p:nvPicPr>
          <p:cNvPr id="8" name="Picture 7" descr="A group of people in a room&#10;&#10;Description automatically generated">
            <a:extLst>
              <a:ext uri="{FF2B5EF4-FFF2-40B4-BE49-F238E27FC236}">
                <a16:creationId xmlns:a16="http://schemas.microsoft.com/office/drawing/2014/main" id="{A2D81A4D-2F3F-483B-AC55-74C7420D71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3566BC1C-6141-4E7A-9656-AADE9753F3A4}"/>
              </a:ext>
            </a:extLst>
          </p:cNvPr>
          <p:cNvSpPr/>
          <p:nvPr/>
        </p:nvSpPr>
        <p:spPr>
          <a:xfrm>
            <a:off x="2620108" y="4129614"/>
            <a:ext cx="6356375" cy="223138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s-MX" sz="3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Fundamentos</a:t>
            </a: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s-ES" sz="3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Crecer</a:t>
            </a: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s-ES" sz="3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Capítulo 1. La Palabra de Dios</a:t>
            </a:r>
          </a:p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es-ES" altLang="en-US" sz="3200" b="0" dirty="0"/>
              <a:t>El entrenador lidera 4 personas</a:t>
            </a:r>
            <a:endParaRPr lang="es-MX" sz="32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endParaRPr lang="en-US" sz="1100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1" name="Slide Number Placeholder 3">
            <a:extLst>
              <a:ext uri="{FF2B5EF4-FFF2-40B4-BE49-F238E27FC236}">
                <a16:creationId xmlns:a16="http://schemas.microsoft.com/office/drawing/2014/main" id="{2D6EEEB0-A006-42E7-93E9-12A3853E46B5}"/>
              </a:ext>
            </a:extLst>
          </p:cNvPr>
          <p:cNvSpPr txBox="1">
            <a:spLocks/>
          </p:cNvSpPr>
          <p:nvPr/>
        </p:nvSpPr>
        <p:spPr bwMode="auto">
          <a:xfrm>
            <a:off x="7010400" y="6360994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400" b="0" kern="1200">
                <a:solidFill>
                  <a:schemeClr val="bg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b="1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b="1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b="1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b="1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>
              <a:defRPr/>
            </a:pPr>
            <a:r>
              <a:rPr lang="en-US" sz="1800" dirty="0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43946639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BBECF6A-127A-4335-814A-6AF379D848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6B8E7B5-E8E7-44F7-AB42-C114A9D0CBDC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  <p:pic>
        <p:nvPicPr>
          <p:cNvPr id="4" name="Picture 3" descr="A group of people in a room&#10;&#10;Description automatically generated">
            <a:extLst>
              <a:ext uri="{FF2B5EF4-FFF2-40B4-BE49-F238E27FC236}">
                <a16:creationId xmlns:a16="http://schemas.microsoft.com/office/drawing/2014/main" id="{3D6E1541-EC76-4334-801A-BDEA0F8133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74106B76-BB79-4B21-9ADC-DB04C1EA634B}"/>
              </a:ext>
            </a:extLst>
          </p:cNvPr>
          <p:cNvSpPr txBox="1">
            <a:spLocks/>
          </p:cNvSpPr>
          <p:nvPr/>
        </p:nvSpPr>
        <p:spPr bwMode="auto">
          <a:xfrm>
            <a:off x="7010400" y="6360994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400" b="0" kern="1200">
                <a:solidFill>
                  <a:schemeClr val="bg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b="1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b="1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b="1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b="1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>
              <a:defRPr/>
            </a:pPr>
            <a:r>
              <a:rPr lang="en-US" sz="1800" dirty="0"/>
              <a:t>3-4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185BF87-5049-425C-9E75-B4C38C4E3654}"/>
              </a:ext>
            </a:extLst>
          </p:cNvPr>
          <p:cNvSpPr/>
          <p:nvPr/>
        </p:nvSpPr>
        <p:spPr>
          <a:xfrm>
            <a:off x="1737429" y="4073443"/>
            <a:ext cx="7195556" cy="213904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285750" lvl="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s-ES" altLang="en-US" sz="3200" b="0" kern="0" dirty="0">
                <a:latin typeface="Arial"/>
              </a:rPr>
              <a:t>Formar grupos de 2-5 personas</a:t>
            </a:r>
          </a:p>
          <a:p>
            <a:pPr marL="285750" lvl="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s-ES" altLang="en-US" sz="3200" b="0" kern="0" dirty="0">
                <a:latin typeface="Arial"/>
              </a:rPr>
              <a:t>Cada grupo elige un líder</a:t>
            </a:r>
          </a:p>
          <a:p>
            <a:pPr marL="285750" lvl="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s-ES" altLang="en-US" sz="3200" b="0" kern="0" dirty="0">
                <a:latin typeface="Arial"/>
              </a:rPr>
              <a:t>Discuta "Jesús y la Palabra de Dios" preguntas 4-5 </a:t>
            </a:r>
            <a:endParaRPr lang="en-US" altLang="en-US" sz="3200" b="0" kern="0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7842118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BBECF6A-127A-4335-814A-6AF379D848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6B8E7B5-E8E7-44F7-AB42-C114A9D0CBDC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  <p:pic>
        <p:nvPicPr>
          <p:cNvPr id="4" name="Picture 3" descr="A group of people in a room&#10;&#10;Description automatically generated">
            <a:extLst>
              <a:ext uri="{FF2B5EF4-FFF2-40B4-BE49-F238E27FC236}">
                <a16:creationId xmlns:a16="http://schemas.microsoft.com/office/drawing/2014/main" id="{3D6E1541-EC76-4334-801A-BDEA0F8133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74106B76-BB79-4B21-9ADC-DB04C1EA634B}"/>
              </a:ext>
            </a:extLst>
          </p:cNvPr>
          <p:cNvSpPr txBox="1">
            <a:spLocks/>
          </p:cNvSpPr>
          <p:nvPr/>
        </p:nvSpPr>
        <p:spPr bwMode="auto">
          <a:xfrm>
            <a:off x="7010400" y="6360994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400" b="0" kern="1200">
                <a:solidFill>
                  <a:schemeClr val="bg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b="1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b="1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b="1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b="1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>
              <a:defRPr/>
            </a:pPr>
            <a:r>
              <a:rPr lang="en-US" sz="1800" dirty="0"/>
              <a:t>5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102014B-80FD-46B1-87E0-9AA1C5B0C9F0}"/>
              </a:ext>
            </a:extLst>
          </p:cNvPr>
          <p:cNvSpPr/>
          <p:nvPr/>
        </p:nvSpPr>
        <p:spPr>
          <a:xfrm>
            <a:off x="1195754" y="3004381"/>
            <a:ext cx="7772398" cy="316240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285750" lvl="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s-ES" altLang="en-US" sz="3200" b="0" kern="0" dirty="0">
                <a:latin typeface="Arial"/>
              </a:rPr>
              <a:t>Los grupos eligen un nuevo líder</a:t>
            </a:r>
          </a:p>
          <a:p>
            <a:pPr marL="285750" lvl="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s-ES" altLang="en-US" sz="3200" b="0" kern="0" dirty="0">
                <a:latin typeface="Arial"/>
              </a:rPr>
              <a:t>Discuta "Podemos confiar en la Palabra de Dios" </a:t>
            </a:r>
          </a:p>
          <a:p>
            <a:pPr marL="285750" lvl="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s-ES" altLang="en-US" sz="3200" b="0" kern="0" dirty="0">
                <a:latin typeface="Arial"/>
              </a:rPr>
              <a:t>y "De qué manera le ayuda la Palabra de Dios“ </a:t>
            </a:r>
          </a:p>
          <a:p>
            <a:pPr marL="280988" lvl="0">
              <a:spcAft>
                <a:spcPts val="300"/>
              </a:spcAft>
            </a:pPr>
            <a:r>
              <a:rPr lang="es-ES" altLang="en-US" sz="3200" b="0" kern="0" dirty="0">
                <a:latin typeface="Arial"/>
              </a:rPr>
              <a:t>preguntas 6-11</a:t>
            </a:r>
            <a:endParaRPr lang="en-US" altLang="en-US" sz="3200" b="0" kern="0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2426459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B3C3B6CF-EFD7-4FCB-92B6-17F37FB3979D}"/>
              </a:ext>
            </a:extLst>
          </p:cNvPr>
          <p:cNvSpPr/>
          <p:nvPr/>
        </p:nvSpPr>
        <p:spPr>
          <a:xfrm>
            <a:off x="252663" y="1163252"/>
            <a:ext cx="8891337" cy="52091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>
              <a:spcBef>
                <a:spcPts val="0"/>
              </a:spcBef>
              <a:spcAft>
                <a:spcPts val="900"/>
              </a:spcAft>
              <a:buFont typeface="+mj-lt"/>
              <a:buAutoNum type="arabicPeriod"/>
            </a:pPr>
            <a:r>
              <a:rPr lang="es-US" sz="2800" b="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¿Cuáles fueron algunas de las experiencias positivas durante el tiempo del grupo?</a:t>
            </a:r>
            <a:endParaRPr lang="en-US" sz="2800" b="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900"/>
              </a:spcAft>
              <a:buFont typeface="+mj-lt"/>
              <a:buAutoNum type="arabicPeriod"/>
            </a:pPr>
            <a:r>
              <a:rPr lang="en-US" sz="2800" b="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¿</a:t>
            </a:r>
            <a:r>
              <a:rPr lang="en-US" sz="2800" b="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Participaron</a:t>
            </a:r>
            <a:r>
              <a:rPr lang="en-US" sz="2800" b="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b="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todos</a:t>
            </a:r>
            <a:r>
              <a:rPr lang="en-US" sz="2800" b="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?					</a:t>
            </a:r>
            <a:endParaRPr lang="en-US" sz="2800" b="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900"/>
              </a:spcAft>
              <a:buFont typeface="+mj-lt"/>
              <a:buAutoNum type="arabicPeriod"/>
            </a:pPr>
            <a:r>
              <a:rPr lang="es-US" sz="2800" b="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¿Fueron mis reacciones positivas a las respuestas?</a:t>
            </a:r>
            <a:endParaRPr lang="en-US" sz="2800" b="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900"/>
              </a:spcAft>
              <a:buFont typeface="+mj-lt"/>
              <a:buAutoNum type="arabicPeriod"/>
            </a:pPr>
            <a:r>
              <a:rPr lang="es-US" sz="2800" b="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¿Hablé demasiado?</a:t>
            </a:r>
            <a:endParaRPr lang="en-US" sz="2800" b="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900"/>
              </a:spcAft>
              <a:buFont typeface="+mj-lt"/>
              <a:buAutoNum type="arabicPeriod"/>
            </a:pPr>
            <a:r>
              <a:rPr lang="es-US" sz="2800" b="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¿Alguien más habló demasiado?</a:t>
            </a:r>
            <a:endParaRPr lang="en-US" sz="2800" b="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900"/>
              </a:spcAft>
              <a:buFont typeface="+mj-lt"/>
              <a:buAutoNum type="arabicPeriod"/>
            </a:pPr>
            <a:r>
              <a:rPr lang="es-US" sz="2800" b="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¿Nos desviamos Del tema?</a:t>
            </a:r>
            <a:endParaRPr lang="en-US" sz="2800" b="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900"/>
              </a:spcAft>
              <a:buFont typeface="+mj-lt"/>
              <a:buAutoNum type="arabicPeriod"/>
            </a:pPr>
            <a:r>
              <a:rPr lang="es-US" sz="2800" b="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¿Lo mantuve simple para los no creyentes y los nuevos creyentes?</a:t>
            </a:r>
            <a:endParaRPr lang="en-US" sz="2800" b="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900"/>
              </a:spcAft>
              <a:buFont typeface="+mj-lt"/>
              <a:buAutoNum type="arabicPeriod"/>
            </a:pPr>
            <a:r>
              <a:rPr lang="en-US" sz="2800" b="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¿</a:t>
            </a:r>
            <a:r>
              <a:rPr lang="en-US" sz="2800" b="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Otras</a:t>
            </a:r>
            <a:r>
              <a:rPr lang="en-US" sz="2800" b="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b="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observaciones</a:t>
            </a:r>
            <a:r>
              <a:rPr lang="en-US" sz="2800" b="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?</a:t>
            </a:r>
            <a:endParaRPr lang="en-US" sz="2800" b="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7441CE5-DFDC-497C-88F1-45E24A032A61}"/>
              </a:ext>
            </a:extLst>
          </p:cNvPr>
          <p:cNvSpPr/>
          <p:nvPr/>
        </p:nvSpPr>
        <p:spPr>
          <a:xfrm>
            <a:off x="96252" y="295257"/>
            <a:ext cx="7616311" cy="6222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1430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s-US" sz="320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La Evaluación Después de la Reunión</a:t>
            </a:r>
            <a:endParaRPr lang="en-US" sz="240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2" descr="Image result for checklist clipart">
            <a:extLst>
              <a:ext uri="{FF2B5EF4-FFF2-40B4-BE49-F238E27FC236}">
                <a16:creationId xmlns:a16="http://schemas.microsoft.com/office/drawing/2014/main" id="{BAC3B254-CD57-48D8-8ED9-AFBAD2F738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2563" y="61496"/>
            <a:ext cx="1297231" cy="1894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150523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Content Placeholder 2"/>
          <p:cNvSpPr>
            <a:spLocks noGrp="1"/>
          </p:cNvSpPr>
          <p:nvPr>
            <p:ph idx="1"/>
          </p:nvPr>
        </p:nvSpPr>
        <p:spPr>
          <a:xfrm>
            <a:off x="193430" y="1516535"/>
            <a:ext cx="8950569" cy="3824930"/>
          </a:xfrm>
          <a:ln>
            <a:noFill/>
          </a:ln>
        </p:spPr>
        <p:txBody>
          <a:bodyPr/>
          <a:lstStyle/>
          <a:p>
            <a:pPr marL="228600" indent="-228600">
              <a:spcBef>
                <a:spcPts val="0"/>
              </a:spcBef>
              <a:spcAft>
                <a:spcPts val="1200"/>
              </a:spcAft>
            </a:pPr>
            <a:r>
              <a:rPr lang="es-ES" dirty="0"/>
              <a:t>¿Progreso del discipulado con Fundamentos?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s-ES" dirty="0"/>
              <a:t>¿Progreso haciendo aprendices?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s-ES" dirty="0"/>
              <a:t>¿Comentarios o preguntas sobre el Taller 1?</a:t>
            </a:r>
            <a:endParaRPr lang="en-US" dirty="0">
              <a:ln w="6350">
                <a:noFill/>
              </a:ln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85416109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BA038B7-C1C4-4FAF-9069-E3206409F4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z="1800" dirty="0"/>
              <a:t>7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B037929-5D1B-4B0F-BE84-D1A8B19C44EF}"/>
              </a:ext>
            </a:extLst>
          </p:cNvPr>
          <p:cNvSpPr/>
          <p:nvPr/>
        </p:nvSpPr>
        <p:spPr>
          <a:xfrm>
            <a:off x="0" y="213832"/>
            <a:ext cx="9144000" cy="11828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s-419" sz="36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Nuestra Misión</a:t>
            </a:r>
            <a:endParaRPr lang="en-US" sz="3600" dirty="0">
              <a:solidFill>
                <a:schemeClr val="bg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s-419" sz="28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Lección 1</a:t>
            </a:r>
            <a:endParaRPr lang="en-US" sz="2800" dirty="0"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A102A83-4504-4F10-A177-A64F4E681ED7}"/>
              </a:ext>
            </a:extLst>
          </p:cNvPr>
          <p:cNvSpPr/>
          <p:nvPr/>
        </p:nvSpPr>
        <p:spPr>
          <a:xfrm>
            <a:off x="204395" y="1900730"/>
            <a:ext cx="8939605" cy="22744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s-ES" sz="3200" b="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La misión de cada creyente y cada iglesia</a:t>
            </a:r>
          </a:p>
          <a:p>
            <a:pPr marL="0" marR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endParaRPr lang="es-ES" sz="2400" b="0" dirty="0">
              <a:solidFill>
                <a:schemeClr val="bg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s-419" sz="36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La Gran Comisión: </a:t>
            </a:r>
          </a:p>
          <a:p>
            <a:pPr marL="0" lvl="1" algn="ctr">
              <a:spcBef>
                <a:spcPts val="0"/>
              </a:spcBef>
              <a:spcAft>
                <a:spcPts val="1200"/>
              </a:spcAft>
            </a:pPr>
            <a:r>
              <a:rPr lang="es-ES" sz="36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Hacer multiplicandos discípulos </a:t>
            </a:r>
            <a:endParaRPr lang="es-ES" sz="2000" dirty="0">
              <a:solidFill>
                <a:schemeClr val="bg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287793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26C51CD-DAD9-4780-99BC-3A881AE804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z="1800" dirty="0"/>
              <a:t>7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53B8D27-46C3-4D2A-AA70-31F1C3EA0021}"/>
              </a:ext>
            </a:extLst>
          </p:cNvPr>
          <p:cNvSpPr txBox="1"/>
          <p:nvPr/>
        </p:nvSpPr>
        <p:spPr>
          <a:xfrm>
            <a:off x="286871" y="1320484"/>
            <a:ext cx="8857129" cy="3847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s-ES" sz="3600" dirty="0">
                <a:solidFill>
                  <a:schemeClr val="bg1"/>
                </a:solidFill>
              </a:rPr>
              <a:t>El Papel de los Pastores y Líderes </a:t>
            </a:r>
            <a:r>
              <a:rPr lang="en-US" sz="1050" dirty="0">
                <a:solidFill>
                  <a:schemeClr val="bg1"/>
                </a:solidFill>
              </a:rPr>
              <a:t> </a:t>
            </a:r>
          </a:p>
          <a:p>
            <a:pPr algn="ctr">
              <a:spcAft>
                <a:spcPts val="1200"/>
              </a:spcAft>
            </a:pPr>
            <a:endParaRPr lang="en-US" sz="800" dirty="0">
              <a:solidFill>
                <a:schemeClr val="bg1"/>
              </a:solidFill>
            </a:endParaRPr>
          </a:p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s-ES" sz="3200" u="sng" dirty="0">
                <a:solidFill>
                  <a:schemeClr val="bg1"/>
                </a:solidFill>
              </a:rPr>
              <a:t>Entrenar a los creyentes</a:t>
            </a:r>
            <a:r>
              <a:rPr lang="es-ES" sz="3200" b="0" dirty="0">
                <a:solidFill>
                  <a:schemeClr val="bg1"/>
                </a:solidFill>
              </a:rPr>
              <a:t> para el ministerio.</a:t>
            </a:r>
          </a:p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s-ES" sz="3200" b="0" dirty="0">
                <a:solidFill>
                  <a:schemeClr val="bg1"/>
                </a:solidFill>
              </a:rPr>
              <a:t>Mantener </a:t>
            </a:r>
            <a:r>
              <a:rPr lang="es-ES" sz="3200" u="sng" dirty="0">
                <a:solidFill>
                  <a:schemeClr val="bg1"/>
                </a:solidFill>
              </a:rPr>
              <a:t>cada ministerio enfocado</a:t>
            </a:r>
            <a:r>
              <a:rPr lang="es-ES" sz="3200" dirty="0">
                <a:solidFill>
                  <a:schemeClr val="bg1"/>
                </a:solidFill>
              </a:rPr>
              <a:t> </a:t>
            </a:r>
            <a:r>
              <a:rPr lang="es-ES" sz="3200" b="0" dirty="0">
                <a:solidFill>
                  <a:schemeClr val="bg1"/>
                </a:solidFill>
              </a:rPr>
              <a:t>en la misión </a:t>
            </a:r>
          </a:p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200" b="0" dirty="0" err="1">
                <a:solidFill>
                  <a:schemeClr val="bg1"/>
                </a:solidFill>
              </a:rPr>
              <a:t>Mantener</a:t>
            </a:r>
            <a:r>
              <a:rPr lang="en-US" sz="3200" b="0" dirty="0">
                <a:solidFill>
                  <a:schemeClr val="bg1"/>
                </a:solidFill>
              </a:rPr>
              <a:t> </a:t>
            </a:r>
            <a:r>
              <a:rPr lang="en-US" sz="3200" b="0" dirty="0" err="1">
                <a:solidFill>
                  <a:schemeClr val="bg1"/>
                </a:solidFill>
              </a:rPr>
              <a:t>cada</a:t>
            </a:r>
            <a:r>
              <a:rPr lang="en-US" sz="3200" b="0" dirty="0">
                <a:solidFill>
                  <a:schemeClr val="bg1"/>
                </a:solidFill>
              </a:rPr>
              <a:t> </a:t>
            </a:r>
            <a:r>
              <a:rPr lang="en-US" sz="3200" b="0" dirty="0" err="1">
                <a:solidFill>
                  <a:schemeClr val="bg1"/>
                </a:solidFill>
              </a:rPr>
              <a:t>ministerio</a:t>
            </a:r>
            <a:r>
              <a:rPr lang="en-US" sz="3200" b="0" dirty="0">
                <a:solidFill>
                  <a:schemeClr val="bg1"/>
                </a:solidFill>
              </a:rPr>
              <a:t> </a:t>
            </a:r>
            <a:r>
              <a:rPr lang="en-US" sz="3200" u="sng" dirty="0" err="1">
                <a:solidFill>
                  <a:schemeClr val="bg1"/>
                </a:solidFill>
              </a:rPr>
              <a:t>funcionando</a:t>
            </a:r>
            <a:r>
              <a:rPr lang="en-US" sz="3200" u="sng" dirty="0">
                <a:solidFill>
                  <a:schemeClr val="bg1"/>
                </a:solidFill>
              </a:rPr>
              <a:t> </a:t>
            </a:r>
            <a:r>
              <a:rPr lang="en-US" sz="3200" u="sng" dirty="0" err="1">
                <a:solidFill>
                  <a:schemeClr val="bg1"/>
                </a:solidFill>
              </a:rPr>
              <a:t>correctamente</a:t>
            </a:r>
            <a:r>
              <a:rPr lang="en-US" sz="3200" u="sng" dirty="0">
                <a:solidFill>
                  <a:schemeClr val="bg1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44818726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26C51CD-DAD9-4780-99BC-3A881AE804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z="1800" dirty="0"/>
              <a:t>7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53B8D27-46C3-4D2A-AA70-31F1C3EA0021}"/>
              </a:ext>
            </a:extLst>
          </p:cNvPr>
          <p:cNvSpPr txBox="1"/>
          <p:nvPr/>
        </p:nvSpPr>
        <p:spPr>
          <a:xfrm>
            <a:off x="286871" y="868456"/>
            <a:ext cx="8857129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s-ES" sz="3600" dirty="0">
                <a:solidFill>
                  <a:schemeClr val="bg1"/>
                </a:solidFill>
              </a:rPr>
              <a:t>El Papel de los Creyentes </a:t>
            </a:r>
          </a:p>
          <a:p>
            <a:pPr algn="ctr">
              <a:spcAft>
                <a:spcPts val="1200"/>
              </a:spcAft>
            </a:pPr>
            <a:r>
              <a:rPr lang="es-ES" sz="3600" b="0" dirty="0">
                <a:solidFill>
                  <a:schemeClr val="bg1"/>
                </a:solidFill>
              </a:rPr>
              <a:t>Hacer el trabajo del ministerio</a:t>
            </a:r>
            <a:endParaRPr lang="en-US" sz="2800" b="0" dirty="0">
              <a:solidFill>
                <a:schemeClr val="bg1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EB3F459-E24F-41D1-A3BA-5B2B32BFD011}"/>
              </a:ext>
            </a:extLst>
          </p:cNvPr>
          <p:cNvSpPr/>
          <p:nvPr/>
        </p:nvSpPr>
        <p:spPr>
          <a:xfrm>
            <a:off x="1072661" y="2819446"/>
            <a:ext cx="8071339" cy="35086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1200"/>
              </a:spcAft>
            </a:pPr>
            <a:r>
              <a:rPr lang="es-ES" sz="3200" b="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Aprendemos en la sección "Servir" de Fundamentos:</a:t>
            </a:r>
          </a:p>
          <a:p>
            <a:pPr marL="914400" lvl="1" indent="-457200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s-ES" sz="3200" b="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Cada Cristiano es un ministro</a:t>
            </a:r>
          </a:p>
          <a:p>
            <a:pPr marL="914400" lvl="1" indent="-457200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s-ES" sz="3200" b="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La importancia de su ministerio</a:t>
            </a:r>
          </a:p>
          <a:p>
            <a:pPr marL="914400" lvl="1" indent="-457200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200" b="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Cómo</a:t>
            </a:r>
            <a:r>
              <a:rPr lang="en-US" sz="3200" b="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b="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encontrar</a:t>
            </a:r>
            <a:r>
              <a:rPr lang="en-US" sz="3200" b="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b="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tu</a:t>
            </a:r>
            <a:r>
              <a:rPr lang="en-US" sz="3200" b="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b="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lugar</a:t>
            </a:r>
            <a:r>
              <a:rPr lang="en-US" sz="3200" b="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b="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alegre</a:t>
            </a:r>
            <a:r>
              <a:rPr lang="en-US" sz="3200" b="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de </a:t>
            </a:r>
            <a:r>
              <a:rPr lang="en-US" sz="3200" b="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ministerio</a:t>
            </a:r>
            <a:endParaRPr lang="en-US" sz="3200" b="0" dirty="0">
              <a:solidFill>
                <a:schemeClr val="bg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858083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B1B600E-37CE-4EB6-AC4F-00882907DE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6</a:t>
            </a:r>
          </a:p>
        </p:txBody>
      </p:sp>
      <p:sp>
        <p:nvSpPr>
          <p:cNvPr id="19" name="Text Box 2824">
            <a:extLst>
              <a:ext uri="{FF2B5EF4-FFF2-40B4-BE49-F238E27FC236}">
                <a16:creationId xmlns:a16="http://schemas.microsoft.com/office/drawing/2014/main" id="{8BD42A90-5261-4546-B1E1-CB87C118B9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507" y="568357"/>
            <a:ext cx="9088494" cy="5743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pPr lvl="0" algn="ctr" defTabSz="914400" fontAlgn="base"/>
            <a:r>
              <a:rPr lang="es-ES" sz="3600" b="1" dirty="0">
                <a:solidFill>
                  <a:srgbClr val="FFFFFF"/>
                </a:solidFill>
                <a:ea typeface="Calibri"/>
                <a:cs typeface="Arial" charset="0"/>
              </a:rPr>
              <a:t>Multiplicar Discípulos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/>
              <a:ea typeface="Times New Roman"/>
              <a:cs typeface="Arial" charset="0"/>
            </a:endParaRPr>
          </a:p>
        </p:txBody>
      </p:sp>
      <p:sp>
        <p:nvSpPr>
          <p:cNvPr id="20" name="Text Box 17">
            <a:extLst>
              <a:ext uri="{FF2B5EF4-FFF2-40B4-BE49-F238E27FC236}">
                <a16:creationId xmlns:a16="http://schemas.microsoft.com/office/drawing/2014/main" id="{0648C42E-5000-4575-8EEB-B5C0B19889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2172" y="1654482"/>
            <a:ext cx="2377440" cy="561373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pPr lvl="0" algn="ctr" defTabSz="914400" fontAlgn="base"/>
            <a:r>
              <a:rPr lang="en-US" sz="2800" b="0" dirty="0" err="1">
                <a:solidFill>
                  <a:srgbClr val="FFFFFF"/>
                </a:solidFill>
                <a:ea typeface="Calibri"/>
                <a:cs typeface="Arial" charset="0"/>
              </a:rPr>
              <a:t>Fundamentos</a:t>
            </a:r>
            <a:r>
              <a:rPr lang="en-US" sz="2800" b="0" dirty="0">
                <a:solidFill>
                  <a:srgbClr val="FFFFFF"/>
                </a:solidFill>
                <a:ea typeface="Calibri"/>
                <a:cs typeface="Arial" charset="0"/>
              </a:rPr>
              <a:t> </a:t>
            </a:r>
            <a:r>
              <a:rPr lang="en-US" sz="2800" b="0" dirty="0" err="1">
                <a:solidFill>
                  <a:srgbClr val="FFFFFF"/>
                </a:solidFill>
                <a:ea typeface="Calibri"/>
                <a:cs typeface="Arial" charset="0"/>
              </a:rPr>
              <a:t>Líderes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Calibri"/>
              <a:cs typeface="Arial" charset="0"/>
            </a:endParaRPr>
          </a:p>
        </p:txBody>
      </p:sp>
      <p:sp>
        <p:nvSpPr>
          <p:cNvPr id="21" name="Text Box 19">
            <a:extLst>
              <a:ext uri="{FF2B5EF4-FFF2-40B4-BE49-F238E27FC236}">
                <a16:creationId xmlns:a16="http://schemas.microsoft.com/office/drawing/2014/main" id="{E3E53CE4-A7B7-43E8-8A3C-8EE70FA915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58486" y="3882316"/>
            <a:ext cx="1909190" cy="1233845"/>
          </a:xfrm>
          <a:prstGeom prst="rect">
            <a:avLst/>
          </a:prstGeom>
          <a:noFill/>
          <a:ln w="5715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rot="0" vert="horz" wrap="square" lIns="91440" tIns="45720" rIns="91440" bIns="45720" anchor="ctr" anchorCtr="0" upright="1">
            <a:noAutofit/>
          </a:bodyPr>
          <a:lstStyle/>
          <a:p>
            <a:pPr lvl="0" algn="ctr" defTabSz="914400" fontAlgn="base"/>
            <a:r>
              <a:rPr lang="en-US" sz="2800" b="0" dirty="0" err="1">
                <a:solidFill>
                  <a:srgbClr val="FFFFFF"/>
                </a:solidFill>
                <a:ea typeface="Calibri"/>
                <a:cs typeface="Arial" charset="0"/>
              </a:rPr>
              <a:t>Ministerios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/>
              <a:ea typeface="Times New Roman"/>
              <a:cs typeface="Arial" charset="0"/>
            </a:endParaRPr>
          </a:p>
        </p:txBody>
      </p:sp>
      <p:sp>
        <p:nvSpPr>
          <p:cNvPr id="22" name="TextBox 30">
            <a:extLst>
              <a:ext uri="{FF2B5EF4-FFF2-40B4-BE49-F238E27FC236}">
                <a16:creationId xmlns:a16="http://schemas.microsoft.com/office/drawing/2014/main" id="{0321C0CC-1D85-4867-90BA-61F7F5D36924}"/>
              </a:ext>
            </a:extLst>
          </p:cNvPr>
          <p:cNvSpPr txBox="1"/>
          <p:nvPr/>
        </p:nvSpPr>
        <p:spPr>
          <a:xfrm>
            <a:off x="4572000" y="3869941"/>
            <a:ext cx="1921425" cy="5095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Calibri"/>
                <a:cs typeface="Arial" charset="0"/>
              </a:rPr>
              <a:t>Discipulos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/>
              <a:ea typeface="Times New Roman"/>
              <a:cs typeface="Arial" charset="0"/>
            </a:endParaRP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9ECE0B57-1779-4024-8063-2F5053C1D44C}"/>
              </a:ext>
            </a:extLst>
          </p:cNvPr>
          <p:cNvSpPr>
            <a:spLocks/>
          </p:cNvSpPr>
          <p:nvPr/>
        </p:nvSpPr>
        <p:spPr>
          <a:xfrm>
            <a:off x="2284808" y="3310519"/>
            <a:ext cx="2377440" cy="2377440"/>
          </a:xfrm>
          <a:prstGeom prst="ellipse">
            <a:avLst/>
          </a:prstGeom>
          <a:noFill/>
          <a:ln w="57150" cap="flat" cmpd="sng" algn="ctr">
            <a:solidFill>
              <a:schemeClr val="bg1"/>
            </a:solidFill>
            <a:prstDash val="solid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Times New Roman"/>
                <a:cs typeface="Arial" charset="0"/>
              </a:rPr>
              <a:t> 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/>
              <a:ea typeface="Times New Roman"/>
              <a:cs typeface="Arial" charset="0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DA7B5E0E-4301-46D9-87E4-E737B32086AA}"/>
              </a:ext>
            </a:extLst>
          </p:cNvPr>
          <p:cNvSpPr/>
          <p:nvPr/>
        </p:nvSpPr>
        <p:spPr>
          <a:xfrm>
            <a:off x="2157616" y="4259705"/>
            <a:ext cx="2623430" cy="508312"/>
          </a:xfrm>
          <a:prstGeom prst="rect">
            <a:avLst/>
          </a:prstGeom>
          <a:ln>
            <a:noFill/>
          </a:ln>
        </p:spPr>
        <p:txBody>
          <a:bodyPr wrap="square" anchor="ctr"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Calibri"/>
                <a:cs typeface="Arial" charset="0"/>
              </a:rPr>
              <a:t>Fundamentos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Calibri"/>
                <a:cs typeface="Arial" charset="0"/>
              </a:rPr>
              <a:t> 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/>
              <a:ea typeface="Times New Roman"/>
              <a:cs typeface="Arial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FC31DA42-C3E3-44B5-90E7-F45C3476794A}"/>
              </a:ext>
            </a:extLst>
          </p:cNvPr>
          <p:cNvSpPr/>
          <p:nvPr/>
        </p:nvSpPr>
        <p:spPr>
          <a:xfrm>
            <a:off x="0" y="0"/>
            <a:ext cx="9088493" cy="5176228"/>
          </a:xfrm>
          <a:prstGeom prst="rect">
            <a:avLst/>
          </a:prstGeom>
          <a:noFill/>
          <a:ln w="19050" cap="flat" cmpd="sng" algn="ctr">
            <a:noFill/>
            <a:prstDash val="solid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Times New Roman"/>
                <a:cs typeface="Arial" charset="0"/>
              </a:rPr>
              <a:t> 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/>
              <a:ea typeface="Times New Roman"/>
              <a:cs typeface="Arial" charset="0"/>
            </a:endParaRP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0E1FD9F2-E4B9-4F12-AE76-36D9D46B6525}"/>
              </a:ext>
            </a:extLst>
          </p:cNvPr>
          <p:cNvCxnSpPr>
            <a:cxnSpLocks/>
            <a:stCxn id="29" idx="6"/>
            <a:endCxn id="21" idx="1"/>
          </p:cNvCxnSpPr>
          <p:nvPr/>
        </p:nvCxnSpPr>
        <p:spPr>
          <a:xfrm>
            <a:off x="4662248" y="4499239"/>
            <a:ext cx="2496238" cy="0"/>
          </a:xfrm>
          <a:prstGeom prst="straightConnector1">
            <a:avLst/>
          </a:prstGeom>
          <a:noFill/>
          <a:ln w="152400" cap="flat" cmpd="sng" algn="ctr">
            <a:solidFill>
              <a:schemeClr val="bg1"/>
            </a:solidFill>
            <a:prstDash val="solid"/>
            <a:headEnd type="none" w="med" len="med"/>
            <a:tailEnd type="triangle" w="sm" len="med"/>
          </a:ln>
          <a:effectLst/>
        </p:spPr>
      </p:cxnSp>
      <p:cxnSp>
        <p:nvCxnSpPr>
          <p:cNvPr id="26" name="Elbow Connector 16">
            <a:extLst>
              <a:ext uri="{FF2B5EF4-FFF2-40B4-BE49-F238E27FC236}">
                <a16:creationId xmlns:a16="http://schemas.microsoft.com/office/drawing/2014/main" id="{7B3B74C5-2837-4B5D-BA92-4E50C3D1EDAB}"/>
              </a:ext>
            </a:extLst>
          </p:cNvPr>
          <p:cNvCxnSpPr>
            <a:cxnSpLocks/>
            <a:endCxn id="29" idx="0"/>
          </p:cNvCxnSpPr>
          <p:nvPr/>
        </p:nvCxnSpPr>
        <p:spPr>
          <a:xfrm rot="10800000">
            <a:off x="3473529" y="3310520"/>
            <a:ext cx="3040947" cy="1188719"/>
          </a:xfrm>
          <a:prstGeom prst="bentConnector4">
            <a:avLst>
              <a:gd name="adj1" fmla="val -1004"/>
              <a:gd name="adj2" fmla="val 153922"/>
            </a:avLst>
          </a:prstGeom>
          <a:noFill/>
          <a:ln w="57150" cap="flat" cmpd="sng" algn="ctr">
            <a:solidFill>
              <a:schemeClr val="bg1"/>
            </a:solidFill>
            <a:prstDash val="solid"/>
            <a:headEnd type="none" w="med" len="med"/>
            <a:tailEnd type="triangle" w="lg" len="lg"/>
          </a:ln>
          <a:effectLst/>
        </p:spPr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C97B924C-C9C9-45AC-8078-BAA4D583E1C0}"/>
              </a:ext>
            </a:extLst>
          </p:cNvPr>
          <p:cNvCxnSpPr>
            <a:cxnSpLocks/>
          </p:cNvCxnSpPr>
          <p:nvPr/>
        </p:nvCxnSpPr>
        <p:spPr>
          <a:xfrm>
            <a:off x="215153" y="4582081"/>
            <a:ext cx="2069655" cy="0"/>
          </a:xfrm>
          <a:prstGeom prst="straightConnector1">
            <a:avLst/>
          </a:prstGeom>
          <a:noFill/>
          <a:ln w="152400" cap="flat" cmpd="sng" algn="ctr">
            <a:solidFill>
              <a:schemeClr val="bg1"/>
            </a:solidFill>
            <a:prstDash val="solid"/>
            <a:headEnd type="none" w="med" len="med"/>
            <a:tailEnd type="triangle" w="sm" len="med"/>
          </a:ln>
          <a:effectLst/>
        </p:spPr>
      </p:cxnSp>
      <p:sp>
        <p:nvSpPr>
          <p:cNvPr id="28" name="Text Box 3524">
            <a:extLst>
              <a:ext uri="{FF2B5EF4-FFF2-40B4-BE49-F238E27FC236}">
                <a16:creationId xmlns:a16="http://schemas.microsoft.com/office/drawing/2014/main" id="{FE5C9697-7800-41EC-B89B-8796F60639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324" y="3509457"/>
            <a:ext cx="2173792" cy="509531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pPr lvl="0" algn="ctr" defTabSz="914400" fontAlgn="base"/>
            <a:r>
              <a:rPr lang="en-US" sz="2800" b="0" dirty="0">
                <a:solidFill>
                  <a:srgbClr val="FFFFFF"/>
                </a:solidFill>
                <a:ea typeface="Calibri"/>
                <a:cs typeface="Arial" charset="0"/>
              </a:rPr>
              <a:t>No </a:t>
            </a:r>
            <a:r>
              <a:rPr lang="en-US" sz="2800" b="0" dirty="0" err="1">
                <a:solidFill>
                  <a:srgbClr val="FFFFFF"/>
                </a:solidFill>
                <a:ea typeface="Calibri"/>
                <a:cs typeface="Arial" charset="0"/>
              </a:rPr>
              <a:t>Creyentes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/>
              <a:ea typeface="Times New Roman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681031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8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3200">
                <a:solidFill>
                  <a:schemeClr val="bg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3200">
                <a:solidFill>
                  <a:schemeClr val="bg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3200">
                <a:solidFill>
                  <a:schemeClr val="bg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chemeClr val="bg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chemeClr val="bg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chemeClr val="bg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chemeClr val="bg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/>
              <a:t>8</a:t>
            </a:r>
          </a:p>
        </p:txBody>
      </p:sp>
      <p:sp>
        <p:nvSpPr>
          <p:cNvPr id="2" name="Rectangle 1"/>
          <p:cNvSpPr/>
          <p:nvPr/>
        </p:nvSpPr>
        <p:spPr>
          <a:xfrm>
            <a:off x="545123" y="1325325"/>
            <a:ext cx="8598877" cy="26171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98463" lvl="1" indent="-398463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</a:pPr>
            <a:r>
              <a:rPr lang="es-ES" sz="3200" b="0" dirty="0">
                <a:solidFill>
                  <a:schemeClr val="bg1"/>
                </a:solidFill>
                <a:latin typeface="Arial"/>
                <a:ea typeface="Calibri"/>
              </a:rPr>
              <a:t>Muchas cosas nos distraen de nuestra misión</a:t>
            </a:r>
            <a:r>
              <a:rPr lang="en-US" sz="3200" b="0" dirty="0">
                <a:solidFill>
                  <a:schemeClr val="bg1"/>
                </a:solidFill>
                <a:latin typeface="Arial"/>
                <a:ea typeface="Calibri"/>
              </a:rPr>
              <a:t>: </a:t>
            </a:r>
          </a:p>
          <a:p>
            <a:pPr marL="514350" lvl="1" indent="-514350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200" b="0" dirty="0" err="1">
                <a:solidFill>
                  <a:schemeClr val="bg1"/>
                </a:solidFill>
                <a:latin typeface="Arial"/>
                <a:ea typeface="Calibri"/>
              </a:rPr>
              <a:t>Nuestros</a:t>
            </a:r>
            <a:r>
              <a:rPr lang="en-US" sz="3200" b="0" dirty="0">
                <a:solidFill>
                  <a:schemeClr val="bg1"/>
                </a:solidFill>
                <a:latin typeface="Arial"/>
                <a:ea typeface="Calibri"/>
              </a:rPr>
              <a:t> </a:t>
            </a:r>
            <a:r>
              <a:rPr lang="en-US" sz="3200" b="0" dirty="0" err="1">
                <a:solidFill>
                  <a:schemeClr val="bg1"/>
                </a:solidFill>
                <a:latin typeface="Arial"/>
                <a:ea typeface="Calibri"/>
              </a:rPr>
              <a:t>deseos</a:t>
            </a:r>
            <a:r>
              <a:rPr lang="en-US" sz="3200" b="0" dirty="0">
                <a:solidFill>
                  <a:schemeClr val="bg1"/>
                </a:solidFill>
                <a:latin typeface="Arial"/>
                <a:ea typeface="Calibri"/>
              </a:rPr>
              <a:t> </a:t>
            </a:r>
            <a:r>
              <a:rPr lang="en-US" sz="3200" b="0" dirty="0" err="1">
                <a:solidFill>
                  <a:schemeClr val="bg1"/>
                </a:solidFill>
                <a:latin typeface="Arial"/>
                <a:ea typeface="Calibri"/>
              </a:rPr>
              <a:t>pecaminosos</a:t>
            </a:r>
            <a:endParaRPr lang="en-US" sz="3200" b="0" dirty="0">
              <a:solidFill>
                <a:schemeClr val="bg1"/>
              </a:solidFill>
              <a:latin typeface="Arial"/>
              <a:ea typeface="Calibri"/>
            </a:endParaRPr>
          </a:p>
          <a:p>
            <a:pPr marL="514350" lvl="1" indent="-514350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s-ES" sz="3200" b="0" dirty="0">
                <a:solidFill>
                  <a:schemeClr val="bg1"/>
                </a:solidFill>
                <a:latin typeface="Arial"/>
                <a:ea typeface="Calibri"/>
              </a:rPr>
              <a:t>Buenas cosas que dejan nuestra misión principal sin hacer</a:t>
            </a:r>
            <a:endParaRPr lang="en-US" sz="1600" b="0" dirty="0">
              <a:solidFill>
                <a:schemeClr val="bg1"/>
              </a:solidFill>
              <a:latin typeface="Arial"/>
              <a:ea typeface="Calibri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EE604CB-B2D1-4E5B-89A0-A77B64410F8A}"/>
              </a:ext>
            </a:extLst>
          </p:cNvPr>
          <p:cNvSpPr/>
          <p:nvPr/>
        </p:nvSpPr>
        <p:spPr>
          <a:xfrm>
            <a:off x="1" y="4515801"/>
            <a:ext cx="9144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3600" dirty="0">
                <a:solidFill>
                  <a:schemeClr val="bg1"/>
                </a:solidFill>
              </a:rPr>
              <a:t>“Lo bueno es enemigo de lo mejor”</a:t>
            </a:r>
            <a:endParaRPr lang="en-US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42042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4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3200">
                <a:solidFill>
                  <a:schemeClr val="bg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3200">
                <a:solidFill>
                  <a:schemeClr val="bg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3200">
                <a:solidFill>
                  <a:schemeClr val="bg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chemeClr val="bg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chemeClr val="bg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chemeClr val="bg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chemeClr val="bg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chemeClr val="tx1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C26583F-1805-474D-8CEA-8EC0112D9622}"/>
              </a:ext>
            </a:extLst>
          </p:cNvPr>
          <p:cNvSpPr txBox="1"/>
          <p:nvPr/>
        </p:nvSpPr>
        <p:spPr>
          <a:xfrm>
            <a:off x="0" y="1626361"/>
            <a:ext cx="9143999" cy="2739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altLang="en-US" sz="6000" dirty="0">
                <a:solidFill>
                  <a:schemeClr val="bg1"/>
                </a:solidFill>
              </a:rPr>
              <a:t>Taller 1 </a:t>
            </a:r>
            <a:r>
              <a:rPr lang="en-US" altLang="en-US" sz="5400" u="sng" dirty="0">
                <a:solidFill>
                  <a:schemeClr val="bg1"/>
                </a:solidFill>
              </a:rPr>
              <a:t>Repaso</a:t>
            </a:r>
            <a:endParaRPr lang="en-US" altLang="en-US" sz="6000" u="sng" dirty="0">
              <a:solidFill>
                <a:schemeClr val="bg1"/>
              </a:solidFill>
            </a:endParaRPr>
          </a:p>
          <a:p>
            <a:pPr algn="ctr">
              <a:spcAft>
                <a:spcPts val="1200"/>
              </a:spcAft>
            </a:pPr>
            <a:r>
              <a:rPr lang="es-ES" sz="4800" dirty="0">
                <a:solidFill>
                  <a:schemeClr val="bg1"/>
                </a:solidFill>
              </a:rPr>
              <a:t>Cómo hacer Crecer su Iglesia</a:t>
            </a:r>
          </a:p>
          <a:p>
            <a:pPr algn="ctr">
              <a:spcAft>
                <a:spcPts val="1200"/>
              </a:spcAft>
            </a:pPr>
            <a:r>
              <a:rPr lang="en-US" sz="4400" b="0" dirty="0" err="1">
                <a:solidFill>
                  <a:schemeClr val="bg1"/>
                </a:solidFill>
              </a:rPr>
              <a:t>Multiplicar</a:t>
            </a:r>
            <a:r>
              <a:rPr lang="en-US" sz="4400" b="0" dirty="0">
                <a:solidFill>
                  <a:schemeClr val="bg1"/>
                </a:solidFill>
              </a:rPr>
              <a:t> </a:t>
            </a:r>
            <a:r>
              <a:rPr lang="en-US" sz="4400" b="0" dirty="0" err="1">
                <a:solidFill>
                  <a:schemeClr val="bg1"/>
                </a:solidFill>
              </a:rPr>
              <a:t>Discípulos</a:t>
            </a:r>
            <a:endParaRPr lang="en-US" sz="4400" b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134920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86861" y="1456021"/>
            <a:ext cx="8757138" cy="36871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s-ES" sz="3200" b="0" dirty="0">
                <a:solidFill>
                  <a:schemeClr val="bg1"/>
                </a:solidFill>
              </a:rPr>
              <a:t>El Apóstol Pablo:</a:t>
            </a:r>
          </a:p>
          <a:p>
            <a:pPr lvl="0"/>
            <a:r>
              <a:rPr lang="es-ES" sz="3200" b="0" dirty="0">
                <a:solidFill>
                  <a:schemeClr val="bg1"/>
                </a:solidFill>
              </a:rPr>
              <a:t>Corro con una </a:t>
            </a:r>
            <a:r>
              <a:rPr lang="es-ES" sz="3200" u="sng" dirty="0">
                <a:solidFill>
                  <a:schemeClr val="bg1"/>
                </a:solidFill>
              </a:rPr>
              <a:t>meta clara</a:t>
            </a:r>
            <a:r>
              <a:rPr lang="es-ES" sz="3200" dirty="0">
                <a:solidFill>
                  <a:schemeClr val="bg1"/>
                </a:solidFill>
              </a:rPr>
              <a:t> </a:t>
            </a:r>
            <a:r>
              <a:rPr lang="es-ES" sz="3200" b="0" dirty="0">
                <a:solidFill>
                  <a:schemeClr val="bg1"/>
                </a:solidFill>
              </a:rPr>
              <a:t>en mente</a:t>
            </a:r>
            <a:endParaRPr lang="en-US" sz="3200" b="0" dirty="0">
              <a:solidFill>
                <a:schemeClr val="bg1"/>
              </a:solidFill>
            </a:endParaRPr>
          </a:p>
          <a:p>
            <a:endParaRPr lang="en-US" sz="3200" b="0" dirty="0">
              <a:solidFill>
                <a:schemeClr val="bg1"/>
              </a:solidFill>
            </a:endParaRPr>
          </a:p>
          <a:p>
            <a:endParaRPr lang="en-US" sz="3200" b="0" dirty="0">
              <a:solidFill>
                <a:schemeClr val="bg1"/>
              </a:solidFill>
            </a:endParaRPr>
          </a:p>
          <a:p>
            <a:pPr marL="0" lv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b="0" dirty="0">
                <a:solidFill>
                  <a:schemeClr val="bg1"/>
                </a:solidFill>
                <a:latin typeface="Arial"/>
                <a:ea typeface="Calibri"/>
              </a:rPr>
              <a:t>Jesús:</a:t>
            </a:r>
          </a:p>
          <a:p>
            <a:pPr marL="0" lv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s-ES" sz="3200" b="0" dirty="0">
                <a:solidFill>
                  <a:schemeClr val="bg1"/>
                </a:solidFill>
                <a:latin typeface="Arial"/>
                <a:ea typeface="Calibri"/>
              </a:rPr>
              <a:t>Ustedes dan </a:t>
            </a:r>
            <a:r>
              <a:rPr lang="es-ES" sz="3200" u="sng" dirty="0">
                <a:solidFill>
                  <a:schemeClr val="bg1"/>
                </a:solidFill>
                <a:latin typeface="Arial"/>
                <a:ea typeface="Calibri"/>
              </a:rPr>
              <a:t>mucho fruto</a:t>
            </a:r>
            <a:r>
              <a:rPr lang="es-ES" sz="3200" dirty="0">
                <a:solidFill>
                  <a:schemeClr val="bg1"/>
                </a:solidFill>
                <a:latin typeface="Arial"/>
                <a:ea typeface="Calibri"/>
              </a:rPr>
              <a:t> </a:t>
            </a:r>
          </a:p>
          <a:p>
            <a:pPr marL="0" lv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s-ES" sz="3200" b="0" dirty="0">
                <a:solidFill>
                  <a:schemeClr val="bg1"/>
                </a:solidFill>
                <a:latin typeface="Arial"/>
                <a:ea typeface="Calibri"/>
              </a:rPr>
              <a:t>y muestran así que son mis discípulos</a:t>
            </a:r>
            <a:endParaRPr lang="en-US" sz="3200" b="0" dirty="0">
              <a:solidFill>
                <a:schemeClr val="bg1"/>
              </a:solidFill>
            </a:endParaRPr>
          </a:p>
        </p:txBody>
      </p:sp>
      <p:sp>
        <p:nvSpPr>
          <p:cNvPr id="16388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010400" y="6435539"/>
            <a:ext cx="2133600" cy="476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3200">
                <a:solidFill>
                  <a:schemeClr val="bg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3200">
                <a:solidFill>
                  <a:schemeClr val="bg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3200">
                <a:solidFill>
                  <a:schemeClr val="bg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chemeClr val="bg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chemeClr val="bg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chemeClr val="bg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chemeClr val="bg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/>
              <a:t>8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CC0E8EE6-EB17-485E-BBDC-CD6003BE1823}"/>
              </a:ext>
            </a:extLst>
          </p:cNvPr>
          <p:cNvGrpSpPr>
            <a:grpSpLocks noChangeAspect="1"/>
          </p:cNvGrpSpPr>
          <p:nvPr/>
        </p:nvGrpSpPr>
        <p:grpSpPr>
          <a:xfrm>
            <a:off x="3657601" y="2152924"/>
            <a:ext cx="5486399" cy="2047176"/>
            <a:chOff x="1584077" y="607323"/>
            <a:chExt cx="6549614" cy="2443900"/>
          </a:xfrm>
        </p:grpSpPr>
        <p:pic>
          <p:nvPicPr>
            <p:cNvPr id="1030" name="Picture 6" descr="Image result for target">
              <a:extLst>
                <a:ext uri="{FF2B5EF4-FFF2-40B4-BE49-F238E27FC236}">
                  <a16:creationId xmlns:a16="http://schemas.microsoft.com/office/drawing/2014/main" id="{CA50281D-DFDA-42D7-BA2B-552B598DF0C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220" t="7662" r="10616" b="6221"/>
            <a:stretch/>
          </p:blipFill>
          <p:spPr bwMode="auto">
            <a:xfrm>
              <a:off x="5887109" y="607323"/>
              <a:ext cx="2246582" cy="24439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Arrow: Right 4">
              <a:extLst>
                <a:ext uri="{FF2B5EF4-FFF2-40B4-BE49-F238E27FC236}">
                  <a16:creationId xmlns:a16="http://schemas.microsoft.com/office/drawing/2014/main" id="{70984FB0-FA28-4CA6-AB25-09C7AB517C80}"/>
                </a:ext>
              </a:extLst>
            </p:cNvPr>
            <p:cNvSpPr/>
            <p:nvPr/>
          </p:nvSpPr>
          <p:spPr bwMode="auto">
            <a:xfrm>
              <a:off x="1584077" y="1364817"/>
              <a:ext cx="5426324" cy="928911"/>
            </a:xfrm>
            <a:prstGeom prst="rightArrow">
              <a:avLst>
                <a:gd name="adj1" fmla="val 61598"/>
                <a:gd name="adj2" fmla="val 151790"/>
              </a:avLst>
            </a:prstGeom>
            <a:solidFill>
              <a:srgbClr val="FFCC66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32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rPr>
                <a:t>Great Commission</a:t>
              </a:r>
            </a:p>
          </p:txBody>
        </p: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2F8FCC47-8E91-4E5A-982D-FAB89EF9D59D}"/>
              </a:ext>
            </a:extLst>
          </p:cNvPr>
          <p:cNvSpPr/>
          <p:nvPr/>
        </p:nvSpPr>
        <p:spPr>
          <a:xfrm>
            <a:off x="0" y="230435"/>
            <a:ext cx="91439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3600" dirty="0">
                <a:solidFill>
                  <a:schemeClr val="bg1"/>
                </a:solidFill>
              </a:rPr>
              <a:t>Sepamos la misión y mantente en curso</a:t>
            </a:r>
          </a:p>
        </p:txBody>
      </p:sp>
    </p:spTree>
    <p:extLst>
      <p:ext uri="{BB962C8B-B14F-4D97-AF65-F5344CB8AC3E}">
        <p14:creationId xmlns:p14="http://schemas.microsoft.com/office/powerpoint/2010/main" val="395227086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214FD7FF-B26A-4F5C-AC1F-7EC83FF49DAE}"/>
              </a:ext>
            </a:extLst>
          </p:cNvPr>
          <p:cNvSpPr/>
          <p:nvPr/>
        </p:nvSpPr>
        <p:spPr>
          <a:xfrm>
            <a:off x="351692" y="1441055"/>
            <a:ext cx="8792307" cy="349127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marR="0" lvl="0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</a:pPr>
            <a:r>
              <a:rPr lang="es-ES" sz="3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En grupos de 2-5 hablen sobre:</a:t>
            </a:r>
          </a:p>
          <a:p>
            <a:pPr marR="0" lvl="0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</a:pPr>
            <a:r>
              <a:rPr lang="es-ES" sz="3200" b="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Por qué la Gran Comisión es la misión de Dios</a:t>
            </a:r>
          </a:p>
          <a:p>
            <a:pPr marL="1828800" lvl="3" indent="-457200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s-ES" sz="3200" b="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para cada creyente</a:t>
            </a:r>
          </a:p>
          <a:p>
            <a:pPr marL="1828800" lvl="3" indent="-457200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s-ES" sz="3200" b="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cada iglesia</a:t>
            </a:r>
          </a:p>
          <a:p>
            <a:pPr marL="1828800" lvl="3" indent="-457200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s-ES" sz="3200" b="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y para ti</a:t>
            </a:r>
            <a:endParaRPr lang="en-US" sz="3200" b="0" dirty="0">
              <a:solidFill>
                <a:schemeClr val="bg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30284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/>
          <p:cNvSpPr>
            <a:spLocks noGrp="1"/>
          </p:cNvSpPr>
          <p:nvPr>
            <p:ph type="title"/>
          </p:nvPr>
        </p:nvSpPr>
        <p:spPr>
          <a:xfrm>
            <a:off x="0" y="126085"/>
            <a:ext cx="9144000" cy="1172584"/>
          </a:xfrm>
        </p:spPr>
        <p:txBody>
          <a:bodyPr/>
          <a:lstStyle/>
          <a:p>
            <a:pPr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s-ES" dirty="0"/>
              <a:t>Viviendo una Vida Cristiana Equilibrada</a:t>
            </a:r>
            <a:br>
              <a:rPr lang="es-ES" dirty="0"/>
            </a:br>
            <a:r>
              <a:rPr lang="es-ES" sz="3200" b="0" dirty="0"/>
              <a:t>Lección 2</a:t>
            </a:r>
            <a:endParaRPr lang="en-US" b="0" dirty="0"/>
          </a:p>
        </p:txBody>
      </p:sp>
      <p:sp>
        <p:nvSpPr>
          <p:cNvPr id="16388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3200">
                <a:solidFill>
                  <a:schemeClr val="bg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3200">
                <a:solidFill>
                  <a:schemeClr val="bg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3200">
                <a:solidFill>
                  <a:schemeClr val="bg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chemeClr val="bg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chemeClr val="bg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chemeClr val="bg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chemeClr val="bg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/>
              <a:t>9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7FD151F-521F-4F67-A753-42BA546345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4333" y="1941507"/>
            <a:ext cx="6175333" cy="3525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354303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2675"/>
          </a:xfrm>
        </p:spPr>
        <p:txBody>
          <a:bodyPr/>
          <a:lstStyle/>
          <a:p>
            <a:r>
              <a:rPr lang="es-ES" sz="3200" dirty="0"/>
              <a:t>Áreas de la Vida para Mantener en Balance</a:t>
            </a:r>
            <a:endParaRPr lang="en-US" sz="3200" dirty="0"/>
          </a:p>
        </p:txBody>
      </p:sp>
      <p:sp>
        <p:nvSpPr>
          <p:cNvPr id="16388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3200">
                <a:solidFill>
                  <a:schemeClr val="bg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3200">
                <a:solidFill>
                  <a:schemeClr val="bg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3200">
                <a:solidFill>
                  <a:schemeClr val="bg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chemeClr val="bg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chemeClr val="bg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chemeClr val="bg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chemeClr val="bg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800" dirty="0">
                <a:solidFill>
                  <a:srgbClr val="FFFFFF"/>
                </a:solidFill>
              </a:rPr>
              <a:t>9</a:t>
            </a:r>
          </a:p>
        </p:txBody>
      </p:sp>
      <p:grpSp>
        <p:nvGrpSpPr>
          <p:cNvPr id="16404" name="Group 16403">
            <a:extLst>
              <a:ext uri="{FF2B5EF4-FFF2-40B4-BE49-F238E27FC236}">
                <a16:creationId xmlns:a16="http://schemas.microsoft.com/office/drawing/2014/main" id="{962F9002-898C-48A7-9811-B2E9A645C44E}"/>
              </a:ext>
            </a:extLst>
          </p:cNvPr>
          <p:cNvGrpSpPr>
            <a:grpSpLocks noChangeAspect="1"/>
          </p:cNvGrpSpPr>
          <p:nvPr/>
        </p:nvGrpSpPr>
        <p:grpSpPr>
          <a:xfrm>
            <a:off x="1627095" y="740777"/>
            <a:ext cx="5942862" cy="5942411"/>
            <a:chOff x="3299012" y="888682"/>
            <a:chExt cx="5550946" cy="5550525"/>
          </a:xfrm>
        </p:grpSpPr>
        <p:sp>
          <p:nvSpPr>
            <p:cNvPr id="21" name="Oval 20"/>
            <p:cNvSpPr/>
            <p:nvPr/>
          </p:nvSpPr>
          <p:spPr>
            <a:xfrm>
              <a:off x="3299012" y="888682"/>
              <a:ext cx="5550946" cy="5550525"/>
            </a:xfrm>
            <a:prstGeom prst="ellipse">
              <a:avLst/>
            </a:prstGeom>
            <a:solidFill>
              <a:srgbClr val="CCFFFF"/>
            </a:solidFill>
            <a:ln w="25400" cap="flat" cmpd="sng" algn="ctr">
              <a:solidFill>
                <a:schemeClr val="tx1"/>
              </a:solidFill>
              <a:prstDash val="solid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fontAlgn="base">
                <a:lnSpc>
                  <a:spcPct val="115000"/>
                </a:lnSpc>
              </a:pPr>
              <a:r>
                <a:rPr lang="en-US" sz="1100" b="1">
                  <a:solidFill>
                    <a:srgbClr val="000000"/>
                  </a:solidFill>
                  <a:latin typeface="Arial"/>
                  <a:ea typeface="Times New Roman"/>
                  <a:cs typeface="Arial"/>
                </a:rPr>
                <a:t> </a:t>
              </a:r>
              <a:endParaRPr lang="en-US" sz="1100" b="1">
                <a:solidFill>
                  <a:srgbClr val="000000"/>
                </a:solidFill>
                <a:latin typeface="Arial"/>
                <a:ea typeface="Calibri"/>
                <a:cs typeface="Arial"/>
              </a:endParaRPr>
            </a:p>
          </p:txBody>
        </p:sp>
        <p:sp>
          <p:nvSpPr>
            <p:cNvPr id="8" name="Text Box 91"/>
            <p:cNvSpPr txBox="1">
              <a:spLocks noChangeAspect="1" noChangeArrowheads="1"/>
            </p:cNvSpPr>
            <p:nvPr/>
          </p:nvSpPr>
          <p:spPr bwMode="auto">
            <a:xfrm>
              <a:off x="5155650" y="1563902"/>
              <a:ext cx="1964901" cy="7314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algn="ctr"/>
              <a:r>
                <a:rPr lang="en-US" sz="2800" dirty="0" err="1">
                  <a:solidFill>
                    <a:srgbClr val="000000"/>
                  </a:solidFill>
                  <a:ea typeface="Calibri"/>
                </a:rPr>
                <a:t>Ministerio</a:t>
              </a:r>
              <a:r>
                <a:rPr lang="en-US" sz="2800" dirty="0">
                  <a:solidFill>
                    <a:srgbClr val="000000"/>
                  </a:solidFill>
                  <a:ea typeface="Calibri"/>
                </a:rPr>
                <a:t>/</a:t>
              </a:r>
              <a:endParaRPr lang="en-US" sz="2800" dirty="0">
                <a:ea typeface="Calibri"/>
              </a:endParaRPr>
            </a:p>
            <a:p>
              <a:pPr algn="ctr"/>
              <a:r>
                <a:rPr lang="en-US" sz="2800" dirty="0">
                  <a:solidFill>
                    <a:srgbClr val="000000"/>
                  </a:solidFill>
                  <a:ea typeface="Calibri"/>
                </a:rPr>
                <a:t>Carrera</a:t>
              </a:r>
              <a:endParaRPr lang="en-US" sz="2800" dirty="0">
                <a:ea typeface="Calibri"/>
              </a:endParaRPr>
            </a:p>
          </p:txBody>
        </p:sp>
        <p:sp>
          <p:nvSpPr>
            <p:cNvPr id="9" name="Text Box 92"/>
            <p:cNvSpPr txBox="1">
              <a:spLocks noChangeAspect="1" noChangeArrowheads="1"/>
            </p:cNvSpPr>
            <p:nvPr/>
          </p:nvSpPr>
          <p:spPr bwMode="auto">
            <a:xfrm>
              <a:off x="3460708" y="2580730"/>
              <a:ext cx="1964901" cy="8615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algn="ctr"/>
              <a:r>
                <a:rPr lang="en-US" sz="2800" dirty="0" err="1">
                  <a:solidFill>
                    <a:srgbClr val="000000"/>
                  </a:solidFill>
                  <a:ea typeface="Calibri"/>
                </a:rPr>
                <a:t>Matrimonio</a:t>
              </a:r>
              <a:r>
                <a:rPr lang="en-US" sz="2800" dirty="0">
                  <a:solidFill>
                    <a:srgbClr val="000000"/>
                  </a:solidFill>
                  <a:ea typeface="Calibri"/>
                </a:rPr>
                <a:t> y Familia</a:t>
              </a:r>
              <a:endParaRPr lang="en-US" sz="2800" dirty="0">
                <a:ea typeface="Calibri"/>
              </a:endParaRPr>
            </a:p>
          </p:txBody>
        </p:sp>
        <p:sp>
          <p:nvSpPr>
            <p:cNvPr id="10" name="Text Box 93"/>
            <p:cNvSpPr txBox="1">
              <a:spLocks noChangeAspect="1" noChangeArrowheads="1"/>
            </p:cNvSpPr>
            <p:nvPr/>
          </p:nvSpPr>
          <p:spPr bwMode="auto">
            <a:xfrm>
              <a:off x="6866615" y="4052343"/>
              <a:ext cx="1828855" cy="7250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algn="ctr"/>
              <a:r>
                <a:rPr lang="en-US" sz="2800" dirty="0" err="1">
                  <a:solidFill>
                    <a:srgbClr val="000000"/>
                  </a:solidFill>
                  <a:ea typeface="Calibri"/>
                </a:rPr>
                <a:t>Ejercicio</a:t>
              </a:r>
              <a:r>
                <a:rPr lang="en-US" sz="2800" dirty="0">
                  <a:solidFill>
                    <a:srgbClr val="000000"/>
                  </a:solidFill>
                  <a:ea typeface="Calibri"/>
                </a:rPr>
                <a:t>/</a:t>
              </a:r>
              <a:endParaRPr lang="en-US" sz="2800" dirty="0">
                <a:ea typeface="Calibri"/>
              </a:endParaRPr>
            </a:p>
            <a:p>
              <a:pPr algn="ctr"/>
              <a:r>
                <a:rPr lang="en-US" sz="2800" dirty="0" err="1">
                  <a:solidFill>
                    <a:srgbClr val="000000"/>
                  </a:solidFill>
                  <a:ea typeface="Calibri"/>
                </a:rPr>
                <a:t>salud</a:t>
              </a:r>
              <a:endParaRPr lang="en-US" sz="2800" dirty="0">
                <a:ea typeface="Calibri"/>
              </a:endParaRPr>
            </a:p>
          </p:txBody>
        </p:sp>
        <p:sp>
          <p:nvSpPr>
            <p:cNvPr id="11" name="Text Box 94"/>
            <p:cNvSpPr txBox="1">
              <a:spLocks noChangeAspect="1" noChangeArrowheads="1"/>
            </p:cNvSpPr>
            <p:nvPr/>
          </p:nvSpPr>
          <p:spPr bwMode="auto">
            <a:xfrm>
              <a:off x="6798591" y="2549786"/>
              <a:ext cx="1964901" cy="9323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algn="ctr"/>
              <a:r>
                <a:rPr lang="en-US" sz="2800" dirty="0">
                  <a:solidFill>
                    <a:srgbClr val="000000"/>
                  </a:solidFill>
                  <a:ea typeface="Calibri"/>
                </a:rPr>
                <a:t>Vida</a:t>
              </a:r>
            </a:p>
            <a:p>
              <a:pPr algn="ctr"/>
              <a:r>
                <a:rPr lang="en-US" sz="2800" dirty="0">
                  <a:solidFill>
                    <a:srgbClr val="000000"/>
                  </a:solidFill>
                  <a:ea typeface="Calibri"/>
                </a:rPr>
                <a:t> Social</a:t>
              </a:r>
              <a:endParaRPr lang="en-US" sz="2800" dirty="0">
                <a:ea typeface="Calibri"/>
              </a:endParaRPr>
            </a:p>
          </p:txBody>
        </p:sp>
        <p:sp>
          <p:nvSpPr>
            <p:cNvPr id="12" name="Text Box 97"/>
            <p:cNvSpPr txBox="1">
              <a:spLocks noChangeAspect="1" noChangeArrowheads="1"/>
            </p:cNvSpPr>
            <p:nvPr/>
          </p:nvSpPr>
          <p:spPr bwMode="auto">
            <a:xfrm>
              <a:off x="5076079" y="5029763"/>
              <a:ext cx="2265790" cy="7755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algn="ctr"/>
              <a:r>
                <a:rPr lang="en-US" sz="2800" dirty="0" err="1">
                  <a:solidFill>
                    <a:srgbClr val="000000"/>
                  </a:solidFill>
                  <a:ea typeface="Calibri"/>
                </a:rPr>
                <a:t>Crecimiento</a:t>
              </a:r>
              <a:r>
                <a:rPr lang="en-US" sz="2800" dirty="0">
                  <a:solidFill>
                    <a:srgbClr val="000000"/>
                  </a:solidFill>
                  <a:ea typeface="Calibri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a typeface="Calibri"/>
                </a:rPr>
                <a:t>Espiritual</a:t>
              </a:r>
              <a:endParaRPr lang="en-US" sz="2800" dirty="0">
                <a:ea typeface="Calibri"/>
              </a:endParaRPr>
            </a:p>
          </p:txBody>
        </p:sp>
        <p:sp>
          <p:nvSpPr>
            <p:cNvPr id="13" name="Text Box 98"/>
            <p:cNvSpPr txBox="1">
              <a:spLocks noChangeAspect="1" noChangeArrowheads="1"/>
            </p:cNvSpPr>
            <p:nvPr/>
          </p:nvSpPr>
          <p:spPr bwMode="auto">
            <a:xfrm>
              <a:off x="3340052" y="4010211"/>
              <a:ext cx="2099673" cy="76720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algn="ctr"/>
              <a:r>
                <a:rPr lang="en-US" sz="2800" dirty="0" err="1">
                  <a:solidFill>
                    <a:srgbClr val="000000"/>
                  </a:solidFill>
                  <a:ea typeface="Calibri"/>
                </a:rPr>
                <a:t>Crecimiento</a:t>
              </a:r>
              <a:r>
                <a:rPr lang="en-US" sz="2800" dirty="0">
                  <a:solidFill>
                    <a:srgbClr val="000000"/>
                  </a:solidFill>
                  <a:ea typeface="Calibri"/>
                </a:rPr>
                <a:t> Personal</a:t>
              </a:r>
              <a:endParaRPr lang="en-US" sz="2800" dirty="0">
                <a:ea typeface="Calibri"/>
              </a:endParaRPr>
            </a:p>
          </p:txBody>
        </p:sp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5B8E941F-2D54-4905-92D6-3BC0BF2DA0DC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4409326" y="1444540"/>
              <a:ext cx="3330319" cy="4441252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F31AE302-41E1-44E5-89CE-2D5B1492E004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4409326" y="1444540"/>
              <a:ext cx="3330319" cy="4441252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219DAC8A-88BD-4657-BF05-54E974DE8E8B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3299012" y="3665166"/>
              <a:ext cx="5550946" cy="0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22" name="Oval 21"/>
            <p:cNvSpPr>
              <a:spLocks noChangeAspect="1" noChangeArrowheads="1"/>
            </p:cNvSpPr>
            <p:nvPr/>
          </p:nvSpPr>
          <p:spPr bwMode="auto">
            <a:xfrm>
              <a:off x="5155650" y="2656404"/>
              <a:ext cx="1879069" cy="1879015"/>
            </a:xfrm>
            <a:prstGeom prst="ellipse">
              <a:avLst/>
            </a:prstGeom>
            <a:solidFill>
              <a:srgbClr val="FFFF00"/>
            </a:solidFill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fontAlgn="base">
                <a:lnSpc>
                  <a:spcPct val="115000"/>
                </a:lnSpc>
              </a:pPr>
              <a:r>
                <a:rPr lang="en-US" sz="1100" b="1">
                  <a:solidFill>
                    <a:srgbClr val="FFFFFF"/>
                  </a:solidFill>
                  <a:latin typeface="Arial"/>
                  <a:ea typeface="Times New Roman"/>
                  <a:cs typeface="Arial"/>
                </a:rPr>
                <a:t> </a:t>
              </a:r>
              <a:endParaRPr lang="en-US" sz="1100" b="1">
                <a:solidFill>
                  <a:srgbClr val="FFFFFF"/>
                </a:solidFill>
                <a:latin typeface="Arial"/>
                <a:ea typeface="Calibri"/>
                <a:cs typeface="Arial"/>
              </a:endParaRPr>
            </a:p>
          </p:txBody>
        </p:sp>
        <p:sp>
          <p:nvSpPr>
            <p:cNvPr id="23" name="Text Box 96"/>
            <p:cNvSpPr txBox="1">
              <a:spLocks noChangeAspect="1" noChangeArrowheads="1"/>
            </p:cNvSpPr>
            <p:nvPr/>
          </p:nvSpPr>
          <p:spPr bwMode="auto">
            <a:xfrm>
              <a:off x="5155650" y="3150747"/>
              <a:ext cx="1879069" cy="102639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algn="ctr" fontAlgn="base"/>
              <a:r>
                <a:rPr lang="en-US" sz="2800" b="1" dirty="0">
                  <a:solidFill>
                    <a:srgbClr val="000000"/>
                  </a:solidFill>
                  <a:ea typeface="Calibri"/>
                  <a:cs typeface="Arial" charset="0"/>
                </a:rPr>
                <a:t>Gran </a:t>
              </a:r>
              <a:r>
                <a:rPr lang="en-US" sz="2800" b="1" dirty="0" err="1">
                  <a:solidFill>
                    <a:srgbClr val="000000"/>
                  </a:solidFill>
                  <a:ea typeface="Calibri"/>
                  <a:cs typeface="Arial" charset="0"/>
                </a:rPr>
                <a:t>Comisión</a:t>
              </a:r>
              <a:endParaRPr lang="en-US" sz="2400" b="1" dirty="0">
                <a:solidFill>
                  <a:srgbClr val="000000"/>
                </a:solidFill>
                <a:latin typeface="Times New Roman"/>
                <a:ea typeface="Calibri"/>
                <a:cs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0354557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6A09C21-D79F-4753-8948-F9DE3BE615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z="1800" dirty="0"/>
              <a:t>9</a:t>
            </a:r>
          </a:p>
          <a:p>
            <a:pPr>
              <a:defRPr/>
            </a:pPr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9BA7494-9A7D-49EC-924D-985B8E65C1F9}"/>
              </a:ext>
            </a:extLst>
          </p:cNvPr>
          <p:cNvSpPr/>
          <p:nvPr/>
        </p:nvSpPr>
        <p:spPr>
          <a:xfrm>
            <a:off x="717176" y="1289223"/>
            <a:ext cx="7996518" cy="3272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es-ES" sz="4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Seguir el Ejemplo de Jesús</a:t>
            </a:r>
          </a:p>
          <a:p>
            <a:pPr algn="ctr">
              <a:spcBef>
                <a:spcPts val="0"/>
              </a:spcBef>
              <a:spcAft>
                <a:spcPts val="0"/>
              </a:spcAft>
            </a:pPr>
            <a:endParaRPr lang="en-US" sz="3600" dirty="0">
              <a:solidFill>
                <a:schemeClr val="bg1"/>
              </a:solidFill>
              <a:latin typeface="Arial" panose="020B0604020202020204" pitchFamily="34" charset="0"/>
              <a:ea typeface="Calibri" panose="020F0502020204030204" pitchFamily="34" charset="0"/>
            </a:endParaRPr>
          </a:p>
          <a:p>
            <a:pPr marL="466725" indent="-466725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Font typeface="Symbol" panose="05050102010706020507" pitchFamily="18" charset="2"/>
              <a:buChar char=""/>
            </a:pPr>
            <a:r>
              <a:rPr lang="es-ES" sz="3600" b="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Jesús sabía cuál era su misión </a:t>
            </a:r>
          </a:p>
          <a:p>
            <a:pPr marL="466725" indent="-466725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Font typeface="Symbol" panose="05050102010706020507" pitchFamily="18" charset="2"/>
              <a:buChar char=""/>
            </a:pPr>
            <a:r>
              <a:rPr lang="es-ES" sz="3600" b="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No permitió que otras personas lo distrajeran de Su misión</a:t>
            </a:r>
            <a:endParaRPr lang="en-US" sz="3600" b="0" dirty="0">
              <a:solidFill>
                <a:schemeClr val="bg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103391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6A09C21-D79F-4753-8948-F9DE3BE615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z="1800" dirty="0"/>
              <a:t>9</a:t>
            </a:r>
          </a:p>
          <a:p>
            <a:pPr>
              <a:defRPr/>
            </a:pPr>
            <a:endParaRPr lang="en-US" sz="1800" dirty="0"/>
          </a:p>
          <a:p>
            <a:pPr>
              <a:defRPr/>
            </a:pPr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4367644-0643-4B4B-BCD8-9AD12E8CA7F7}"/>
              </a:ext>
            </a:extLst>
          </p:cNvPr>
          <p:cNvSpPr/>
          <p:nvPr/>
        </p:nvSpPr>
        <p:spPr>
          <a:xfrm>
            <a:off x="0" y="2011840"/>
            <a:ext cx="9144000" cy="21033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algn="ctr">
              <a:lnSpc>
                <a:spcPct val="115000"/>
              </a:lnSpc>
              <a:spcBef>
                <a:spcPts val="0"/>
              </a:spcBef>
              <a:spcAft>
                <a:spcPts val="600"/>
              </a:spcAft>
            </a:pPr>
            <a:r>
              <a:rPr lang="es-ES" sz="36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Si queremos lograr la misión de Dios,</a:t>
            </a:r>
          </a:p>
          <a:p>
            <a:pPr marL="0" marR="0" algn="ctr">
              <a:lnSpc>
                <a:spcPct val="115000"/>
              </a:lnSpc>
              <a:spcBef>
                <a:spcPts val="0"/>
              </a:spcBef>
              <a:spcAft>
                <a:spcPts val="600"/>
              </a:spcAft>
            </a:pPr>
            <a:r>
              <a:rPr lang="es-ES" sz="36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entonces debemos seguir </a:t>
            </a:r>
          </a:p>
          <a:p>
            <a:pPr marL="0" marR="0" algn="ctr">
              <a:lnSpc>
                <a:spcPct val="115000"/>
              </a:lnSpc>
              <a:spcBef>
                <a:spcPts val="0"/>
              </a:spcBef>
              <a:spcAft>
                <a:spcPts val="600"/>
              </a:spcAft>
            </a:pPr>
            <a:r>
              <a:rPr lang="es-ES" sz="36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las prioridades de Dios</a:t>
            </a:r>
          </a:p>
        </p:txBody>
      </p:sp>
    </p:spTree>
    <p:extLst>
      <p:ext uri="{BB962C8B-B14F-4D97-AF65-F5344CB8AC3E}">
        <p14:creationId xmlns:p14="http://schemas.microsoft.com/office/powerpoint/2010/main" val="415262446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/>
          <p:cNvSpPr>
            <a:spLocks noGrp="1"/>
          </p:cNvSpPr>
          <p:nvPr>
            <p:ph type="title"/>
          </p:nvPr>
        </p:nvSpPr>
        <p:spPr>
          <a:xfrm>
            <a:off x="-1" y="238125"/>
            <a:ext cx="9144000" cy="903642"/>
          </a:xfrm>
        </p:spPr>
        <p:txBody>
          <a:bodyPr/>
          <a:lstStyle/>
          <a:p>
            <a:r>
              <a:rPr lang="en-US" dirty="0" err="1"/>
              <a:t>Obstáculos</a:t>
            </a:r>
            <a:r>
              <a:rPr lang="en-US" dirty="0"/>
              <a:t> a una Vida Cristiana </a:t>
            </a:r>
            <a:r>
              <a:rPr lang="en-US" dirty="0" err="1"/>
              <a:t>Balanceada</a:t>
            </a:r>
            <a:endParaRPr lang="en-US" sz="3200" dirty="0"/>
          </a:p>
        </p:txBody>
      </p:sp>
      <p:sp>
        <p:nvSpPr>
          <p:cNvPr id="16388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3200">
                <a:solidFill>
                  <a:schemeClr val="bg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3200">
                <a:solidFill>
                  <a:schemeClr val="bg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3200">
                <a:solidFill>
                  <a:schemeClr val="bg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chemeClr val="bg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chemeClr val="bg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chemeClr val="bg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chemeClr val="bg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/>
              <a:t>10</a:t>
            </a:r>
          </a:p>
        </p:txBody>
      </p:sp>
      <p:sp>
        <p:nvSpPr>
          <p:cNvPr id="2" name="Rectangle 1"/>
          <p:cNvSpPr/>
          <p:nvPr/>
        </p:nvSpPr>
        <p:spPr>
          <a:xfrm>
            <a:off x="933060" y="1450079"/>
            <a:ext cx="8210939" cy="49316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indent="-457200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s-ES" sz="3200" b="0" dirty="0">
                <a:solidFill>
                  <a:schemeClr val="bg1"/>
                </a:solidFill>
                <a:latin typeface="Arial"/>
                <a:ea typeface="Calibri"/>
              </a:rPr>
              <a:t>Nuestros deseos pecaminosos</a:t>
            </a:r>
          </a:p>
          <a:p>
            <a:pPr lvl="1" indent="-457200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s-ES" sz="3200" b="0" dirty="0">
                <a:solidFill>
                  <a:schemeClr val="bg1"/>
                </a:solidFill>
                <a:latin typeface="Arial"/>
                <a:ea typeface="Calibri"/>
              </a:rPr>
              <a:t>Complacer a otras personas en lugar de a Dios</a:t>
            </a:r>
          </a:p>
          <a:p>
            <a:pPr lvl="1" indent="-457200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s-ES" sz="3200" b="0" dirty="0">
                <a:solidFill>
                  <a:schemeClr val="bg1"/>
                </a:solidFill>
                <a:latin typeface="Arial"/>
                <a:ea typeface="Calibri"/>
              </a:rPr>
              <a:t>Las expectativas de</a:t>
            </a:r>
          </a:p>
          <a:p>
            <a:pPr lvl="2" indent="-457200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–"/>
            </a:pPr>
            <a:r>
              <a:rPr lang="es-ES" sz="3200" b="0" dirty="0">
                <a:solidFill>
                  <a:schemeClr val="bg1"/>
                </a:solidFill>
                <a:latin typeface="Arial"/>
                <a:ea typeface="Calibri"/>
              </a:rPr>
              <a:t>líderes y miembros de la iglesia</a:t>
            </a:r>
          </a:p>
          <a:p>
            <a:pPr lvl="2" indent="-457200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–"/>
            </a:pPr>
            <a:r>
              <a:rPr lang="es-ES" sz="3200" b="0" dirty="0">
                <a:solidFill>
                  <a:schemeClr val="bg1"/>
                </a:solidFill>
                <a:latin typeface="Arial"/>
                <a:ea typeface="Calibri"/>
              </a:rPr>
              <a:t>familia</a:t>
            </a:r>
          </a:p>
          <a:p>
            <a:pPr lvl="2" indent="-457200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–"/>
            </a:pPr>
            <a:r>
              <a:rPr lang="es-ES" sz="3200" b="0" dirty="0">
                <a:solidFill>
                  <a:schemeClr val="bg1"/>
                </a:solidFill>
                <a:latin typeface="Arial"/>
                <a:ea typeface="Calibri"/>
              </a:rPr>
              <a:t>cultura</a:t>
            </a:r>
            <a:endParaRPr lang="en-US" sz="3200" b="0" dirty="0">
              <a:solidFill>
                <a:schemeClr val="bg1"/>
              </a:solidFill>
              <a:latin typeface="Arial"/>
              <a:ea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2616419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23410C2-C621-4E12-AF6C-9714667D7E28}"/>
              </a:ext>
            </a:extLst>
          </p:cNvPr>
          <p:cNvSpPr/>
          <p:nvPr/>
        </p:nvSpPr>
        <p:spPr>
          <a:xfrm>
            <a:off x="633046" y="1707983"/>
            <a:ext cx="8510954" cy="2369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>
              <a:spcBef>
                <a:spcPts val="0"/>
              </a:spcBef>
              <a:spcAft>
                <a:spcPts val="1200"/>
              </a:spcAft>
            </a:pPr>
            <a:r>
              <a:rPr lang="es-ES" sz="3200" b="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En sus grupos hablen sobre:</a:t>
            </a:r>
          </a:p>
          <a:p>
            <a:pPr marL="457200" marR="0" lvl="0" indent="-457200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s-ES" sz="3200" b="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Obstáculos para cumplir la Gran Comisión</a:t>
            </a:r>
          </a:p>
          <a:p>
            <a:pPr marL="457200" marR="0" lvl="0" indent="-457200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s-ES" sz="3200" b="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Obstáculos para una vida Cristiana equilibrada</a:t>
            </a:r>
            <a:endParaRPr lang="en-US" sz="3200" b="0" dirty="0">
              <a:solidFill>
                <a:schemeClr val="bg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381234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/>
          <p:cNvSpPr>
            <a:spLocks noGrp="1"/>
          </p:cNvSpPr>
          <p:nvPr>
            <p:ph type="title"/>
          </p:nvPr>
        </p:nvSpPr>
        <p:spPr>
          <a:xfrm>
            <a:off x="0" y="349487"/>
            <a:ext cx="9144000" cy="1118795"/>
          </a:xfrm>
        </p:spPr>
        <p:txBody>
          <a:bodyPr/>
          <a:lstStyle/>
          <a:p>
            <a:r>
              <a:rPr lang="es-MX" dirty="0"/>
              <a:t>Cómo Vencer los Obstáculos a una Vida Cristiana Balanceada</a:t>
            </a:r>
            <a:endParaRPr lang="en-US" dirty="0"/>
          </a:p>
        </p:txBody>
      </p:sp>
      <p:sp>
        <p:nvSpPr>
          <p:cNvPr id="16388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3200">
                <a:solidFill>
                  <a:schemeClr val="bg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3200">
                <a:solidFill>
                  <a:schemeClr val="bg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3200">
                <a:solidFill>
                  <a:schemeClr val="bg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chemeClr val="bg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chemeClr val="bg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chemeClr val="bg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chemeClr val="bg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/>
              <a:t>10</a:t>
            </a:r>
          </a:p>
        </p:txBody>
      </p:sp>
      <p:sp>
        <p:nvSpPr>
          <p:cNvPr id="2" name="Rectangle 1"/>
          <p:cNvSpPr/>
          <p:nvPr/>
        </p:nvSpPr>
        <p:spPr>
          <a:xfrm>
            <a:off x="1308847" y="2480503"/>
            <a:ext cx="7574444" cy="13306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3200" b="0" dirty="0">
                <a:solidFill>
                  <a:schemeClr val="bg1"/>
                </a:solidFill>
                <a:latin typeface="Arial"/>
                <a:ea typeface="Calibri"/>
              </a:rPr>
              <a:t>1. </a:t>
            </a:r>
            <a:r>
              <a:rPr lang="es-ES" sz="3200" b="0" dirty="0">
                <a:solidFill>
                  <a:schemeClr val="bg1"/>
                </a:solidFill>
                <a:latin typeface="Arial"/>
                <a:ea typeface="Calibri"/>
              </a:rPr>
              <a:t>Jesús es nuestro único maestro</a:t>
            </a:r>
            <a:endParaRPr lang="en-US" sz="3200" b="0" dirty="0">
              <a:solidFill>
                <a:schemeClr val="bg1"/>
              </a:solidFill>
              <a:latin typeface="Arial"/>
              <a:ea typeface="Calibri"/>
            </a:endParaRPr>
          </a:p>
          <a:p>
            <a:pPr marL="520700" indent="-466725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3200" b="0" dirty="0">
                <a:solidFill>
                  <a:schemeClr val="bg1"/>
                </a:solidFill>
                <a:latin typeface="Arial"/>
                <a:ea typeface="Calibri"/>
              </a:rPr>
              <a:t>2. </a:t>
            </a:r>
            <a:r>
              <a:rPr lang="es-ES" sz="3200" b="0" dirty="0">
                <a:solidFill>
                  <a:schemeClr val="bg1"/>
                </a:solidFill>
                <a:latin typeface="Arial"/>
                <a:ea typeface="Calibri"/>
              </a:rPr>
              <a:t>El meta es el equilibrio</a:t>
            </a:r>
            <a:endParaRPr lang="en-US" sz="3200" b="0" dirty="0">
              <a:solidFill>
                <a:schemeClr val="bg1"/>
              </a:solidFill>
              <a:latin typeface="Arial"/>
              <a:ea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9507953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8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3200">
                <a:solidFill>
                  <a:schemeClr val="bg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3200">
                <a:solidFill>
                  <a:schemeClr val="bg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3200">
                <a:solidFill>
                  <a:schemeClr val="bg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chemeClr val="bg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chemeClr val="bg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chemeClr val="bg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chemeClr val="bg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/>
              <a:t>10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 dirty="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 dirty="0"/>
          </a:p>
        </p:txBody>
      </p:sp>
      <p:sp>
        <p:nvSpPr>
          <p:cNvPr id="3" name="TextBox 2"/>
          <p:cNvSpPr txBox="1"/>
          <p:nvPr/>
        </p:nvSpPr>
        <p:spPr>
          <a:xfrm>
            <a:off x="0" y="2089847"/>
            <a:ext cx="345589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4000" b="0" dirty="0">
                <a:solidFill>
                  <a:schemeClr val="bg1"/>
                </a:solidFill>
              </a:rPr>
              <a:t>Un </a:t>
            </a:r>
            <a:r>
              <a:rPr lang="en-US" sz="4000" b="0" dirty="0" err="1">
                <a:solidFill>
                  <a:schemeClr val="bg1"/>
                </a:solidFill>
              </a:rPr>
              <a:t>calendario</a:t>
            </a:r>
            <a:r>
              <a:rPr lang="en-US" sz="4000" b="0" dirty="0">
                <a:solidFill>
                  <a:schemeClr val="bg1"/>
                </a:solidFill>
              </a:rPr>
              <a:t> </a:t>
            </a:r>
            <a:r>
              <a:rPr lang="en-US" sz="4000" b="0" dirty="0" err="1">
                <a:solidFill>
                  <a:schemeClr val="bg1"/>
                </a:solidFill>
              </a:rPr>
              <a:t>semanal</a:t>
            </a:r>
            <a:r>
              <a:rPr lang="en-US" sz="4000" b="0" dirty="0">
                <a:solidFill>
                  <a:schemeClr val="bg1"/>
                </a:solidFill>
              </a:rPr>
              <a:t>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C55E5A5-97E8-4257-B7C8-217AD3752AE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4148"/>
          <a:stretch/>
        </p:blipFill>
        <p:spPr>
          <a:xfrm>
            <a:off x="3623155" y="1248382"/>
            <a:ext cx="5368395" cy="3991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97752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Related image">
            <a:extLst>
              <a:ext uri="{FF2B5EF4-FFF2-40B4-BE49-F238E27FC236}">
                <a16:creationId xmlns:a16="http://schemas.microsoft.com/office/drawing/2014/main" id="{A47B2A7E-D916-400E-8139-321405F455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4247" y="3381249"/>
            <a:ext cx="6171747" cy="3476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>
          <a:xfrm>
            <a:off x="28121" y="84759"/>
            <a:ext cx="9144000" cy="1028424"/>
          </a:xfrm>
          <a:ln>
            <a:noFill/>
          </a:ln>
        </p:spPr>
        <p:txBody>
          <a:bodyPr/>
          <a:lstStyle/>
          <a:p>
            <a:r>
              <a:rPr lang="en-US" altLang="en-US" dirty="0">
                <a:ln w="6350">
                  <a:noFill/>
                </a:ln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 </a:t>
            </a:r>
            <a:r>
              <a:rPr lang="en-US" altLang="en-US" sz="2800" dirty="0"/>
              <a:t> </a:t>
            </a:r>
            <a:r>
              <a:rPr lang="en-US" altLang="en-US" dirty="0"/>
              <a:t>La Gran </a:t>
            </a:r>
            <a:r>
              <a:rPr lang="en-US" altLang="en-US" dirty="0" err="1"/>
              <a:t>Comisión</a:t>
            </a:r>
            <a:br>
              <a:rPr lang="en-US" altLang="en-US" dirty="0"/>
            </a:br>
            <a:r>
              <a:rPr lang="en-US" altLang="en-US" sz="3200" dirty="0"/>
              <a:t> </a:t>
            </a:r>
            <a:r>
              <a:rPr lang="en-US" altLang="en-US" sz="2800" b="0" dirty="0"/>
              <a:t>Mateo 28:19-20</a:t>
            </a:r>
            <a:endParaRPr lang="en-US" altLang="en-US" sz="2000" b="0" dirty="0">
              <a:ln w="6350">
                <a:noFill/>
              </a:ln>
              <a:effectLst>
                <a:glow rad="101600">
                  <a:schemeClr val="accent4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3DE4517-3184-4C3E-9A84-AB05936B2F93}"/>
              </a:ext>
            </a:extLst>
          </p:cNvPr>
          <p:cNvSpPr/>
          <p:nvPr/>
        </p:nvSpPr>
        <p:spPr>
          <a:xfrm>
            <a:off x="14060" y="1113183"/>
            <a:ext cx="9115879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 eaLnBrk="0" hangingPunct="0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s-ES" sz="3000" b="0" kern="0" dirty="0">
                <a:solidFill>
                  <a:srgbClr val="FFFFFF"/>
                </a:solidFill>
                <a:latin typeface="Arial"/>
                <a:cs typeface="+mn-cs"/>
              </a:rPr>
              <a:t>Jesús predicó a las multitudes y sanó a muchos </a:t>
            </a:r>
          </a:p>
          <a:p>
            <a:pPr marL="457200" lvl="0" indent="-457200" eaLnBrk="0" hangingPunct="0">
              <a:spcBef>
                <a:spcPts val="0"/>
              </a:spcBef>
              <a:spcAft>
                <a:spcPts val="0"/>
              </a:spcAft>
              <a:buFontTx/>
              <a:buChar char="•"/>
            </a:pPr>
            <a:r>
              <a:rPr lang="es-ES" sz="3000" b="0" kern="0" dirty="0">
                <a:solidFill>
                  <a:srgbClr val="FFFFFF"/>
                </a:solidFill>
                <a:latin typeface="Arial"/>
                <a:cs typeface="+mn-cs"/>
              </a:rPr>
              <a:t>Pero el entrenó a doce hombres ordinarios </a:t>
            </a:r>
          </a:p>
          <a:p>
            <a:pPr lvl="1" eaLnBrk="0" hangingPunct="0">
              <a:spcBef>
                <a:spcPts val="0"/>
              </a:spcBef>
              <a:spcAft>
                <a:spcPts val="1200"/>
              </a:spcAft>
            </a:pPr>
            <a:r>
              <a:rPr lang="es-ES" sz="3000" b="0" kern="0" dirty="0">
                <a:solidFill>
                  <a:srgbClr val="FFFFFF"/>
                </a:solidFill>
                <a:latin typeface="Arial"/>
              </a:rPr>
              <a:t>por tres años para que fuesen sus discípulos </a:t>
            </a:r>
          </a:p>
          <a:p>
            <a:pPr marL="457200" lvl="0" indent="-457200" eaLnBrk="0" hangingPunct="0">
              <a:spcBef>
                <a:spcPts val="0"/>
              </a:spcBef>
              <a:spcAft>
                <a:spcPts val="1200"/>
              </a:spcAft>
              <a:buFontTx/>
              <a:buChar char="•"/>
            </a:pPr>
            <a:r>
              <a:rPr lang="es-ES" sz="3000" b="0" kern="0" dirty="0">
                <a:solidFill>
                  <a:srgbClr val="FFFFFF"/>
                </a:solidFill>
                <a:latin typeface="Arial"/>
                <a:cs typeface="+mn-cs"/>
              </a:rPr>
              <a:t>Sus discípulos debían entrenar a otros discípulos </a:t>
            </a:r>
            <a:endParaRPr lang="en-US" sz="3000" b="0" kern="0" dirty="0">
              <a:solidFill>
                <a:srgbClr val="FFFFFF"/>
              </a:solidFill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9093655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group of people&#10;&#10;Description automatically generated">
            <a:extLst>
              <a:ext uri="{FF2B5EF4-FFF2-40B4-BE49-F238E27FC236}">
                <a16:creationId xmlns:a16="http://schemas.microsoft.com/office/drawing/2014/main" id="{A47FA4F1-32C6-45D3-BF9F-F1EB717F4F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423" y="1916903"/>
            <a:ext cx="8177154" cy="494109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3D85E17-4F44-4F09-8FE4-7041E5A39300}"/>
              </a:ext>
            </a:extLst>
          </p:cNvPr>
          <p:cNvSpPr txBox="1"/>
          <p:nvPr/>
        </p:nvSpPr>
        <p:spPr>
          <a:xfrm>
            <a:off x="2022231" y="185878"/>
            <a:ext cx="712176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spcAft>
                <a:spcPts val="0"/>
              </a:spcAft>
              <a:buFont typeface="+mj-lt"/>
              <a:buAutoNum type="arabicPeriod"/>
            </a:pPr>
            <a:r>
              <a:rPr lang="es-ES" sz="3200" b="0" dirty="0">
                <a:solidFill>
                  <a:schemeClr val="bg1"/>
                </a:solidFill>
              </a:rPr>
              <a:t>Ir a foundationsglobal.com</a:t>
            </a:r>
          </a:p>
          <a:p>
            <a:pPr marL="514350" indent="-514350">
              <a:spcAft>
                <a:spcPts val="0"/>
              </a:spcAft>
              <a:buFont typeface="+mj-lt"/>
              <a:buAutoNum type="arabicPeriod"/>
            </a:pPr>
            <a:r>
              <a:rPr lang="es-ES" sz="3200" b="0" dirty="0">
                <a:solidFill>
                  <a:schemeClr val="bg1"/>
                </a:solidFill>
              </a:rPr>
              <a:t>Seleccione el idioma</a:t>
            </a:r>
          </a:p>
          <a:p>
            <a:pPr marL="514350" indent="-514350">
              <a:spcAft>
                <a:spcPts val="0"/>
              </a:spcAft>
              <a:buFont typeface="+mj-lt"/>
              <a:buAutoNum type="arabicPeriod"/>
            </a:pPr>
            <a:r>
              <a:rPr lang="es-ES" sz="3200" b="0" dirty="0">
                <a:solidFill>
                  <a:schemeClr val="bg1"/>
                </a:solidFill>
              </a:rPr>
              <a:t>Seleccione Descargar</a:t>
            </a:r>
          </a:p>
        </p:txBody>
      </p:sp>
    </p:spTree>
    <p:extLst>
      <p:ext uri="{BB962C8B-B14F-4D97-AF65-F5344CB8AC3E}">
        <p14:creationId xmlns:p14="http://schemas.microsoft.com/office/powerpoint/2010/main" val="402435093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8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010400" y="6435539"/>
            <a:ext cx="2133600" cy="476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3200">
                <a:solidFill>
                  <a:schemeClr val="bg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3200">
                <a:solidFill>
                  <a:schemeClr val="bg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3200">
                <a:solidFill>
                  <a:schemeClr val="bg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chemeClr val="bg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chemeClr val="bg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chemeClr val="bg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chemeClr val="bg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/>
              <a:t>11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FC364AF-BF93-4999-B74E-C6DE2DD0F55B}"/>
              </a:ext>
            </a:extLst>
          </p:cNvPr>
          <p:cNvSpPr/>
          <p:nvPr/>
        </p:nvSpPr>
        <p:spPr>
          <a:xfrm>
            <a:off x="2076131" y="2105561"/>
            <a:ext cx="4403770" cy="16312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4000" dirty="0">
                <a:solidFill>
                  <a:schemeClr val="bg1"/>
                </a:solidFill>
              </a:rPr>
              <a:t>Aprender a decir </a:t>
            </a:r>
          </a:p>
          <a:p>
            <a:pPr algn="ctr"/>
            <a:r>
              <a:rPr lang="es-ES" sz="6000" dirty="0">
                <a:solidFill>
                  <a:srgbClr val="FF0000"/>
                </a:solidFill>
              </a:rPr>
              <a:t>“No” </a:t>
            </a:r>
            <a:endParaRPr lang="en-US" sz="6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645408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8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3200">
                <a:solidFill>
                  <a:schemeClr val="bg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3200">
                <a:solidFill>
                  <a:schemeClr val="bg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3200">
                <a:solidFill>
                  <a:schemeClr val="bg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chemeClr val="bg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chemeClr val="bg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chemeClr val="bg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chemeClr val="bg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/>
              <a:t>11</a:t>
            </a:r>
          </a:p>
        </p:txBody>
      </p:sp>
      <p:sp>
        <p:nvSpPr>
          <p:cNvPr id="2" name="Rectangle 1"/>
          <p:cNvSpPr/>
          <p:nvPr/>
        </p:nvSpPr>
        <p:spPr>
          <a:xfrm>
            <a:off x="281354" y="351234"/>
            <a:ext cx="8862646" cy="6155531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marL="0" lvl="1">
              <a:spcBef>
                <a:spcPts val="0"/>
              </a:spcBef>
              <a:spcAft>
                <a:spcPts val="1200"/>
              </a:spcAft>
            </a:pPr>
            <a:r>
              <a:rPr lang="es-ES" sz="3200" b="0" dirty="0">
                <a:solidFill>
                  <a:schemeClr val="bg1"/>
                </a:solidFill>
                <a:latin typeface="Arial"/>
                <a:ea typeface="Calibri"/>
              </a:rPr>
              <a:t>En su grupo, practique lidiar con este problema:</a:t>
            </a:r>
          </a:p>
          <a:p>
            <a:pPr lvl="1" indent="-457200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s-ES" sz="3200" b="0" dirty="0">
                <a:solidFill>
                  <a:schemeClr val="bg1"/>
                </a:solidFill>
              </a:rPr>
              <a:t>Está teniendo un tiempo de calidad con su familia </a:t>
            </a:r>
          </a:p>
          <a:p>
            <a:pPr lvl="2" indent="-457200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s-ES" sz="3200" b="0" dirty="0">
                <a:solidFill>
                  <a:schemeClr val="bg1"/>
                </a:solidFill>
              </a:rPr>
              <a:t>y un miembro de la iglesia llama </a:t>
            </a:r>
          </a:p>
          <a:p>
            <a:pPr lvl="2" indent="-457200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s-ES" sz="3200" b="0" dirty="0">
                <a:solidFill>
                  <a:schemeClr val="bg1"/>
                </a:solidFill>
              </a:rPr>
              <a:t>y quiere hablar con usted sobre un problema con otro miembro de la iglesia</a:t>
            </a:r>
          </a:p>
          <a:p>
            <a:pPr lvl="2" indent="-457200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es-ES" sz="1050" b="0" dirty="0">
              <a:solidFill>
                <a:schemeClr val="bg1"/>
              </a:solidFill>
            </a:endParaRPr>
          </a:p>
          <a:p>
            <a:pPr lvl="1" indent="-457200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s-ES" sz="3200" b="0" dirty="0">
                <a:solidFill>
                  <a:schemeClr val="bg1"/>
                </a:solidFill>
              </a:rPr>
              <a:t>Piense en un tema actual con el que está lidiando </a:t>
            </a:r>
          </a:p>
          <a:p>
            <a:pPr lvl="2" indent="-457200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s-ES" sz="3200" b="0" dirty="0">
                <a:solidFill>
                  <a:schemeClr val="bg1"/>
                </a:solidFill>
              </a:rPr>
              <a:t>y usando este enfoque practique cómo manejarlo</a:t>
            </a:r>
          </a:p>
        </p:txBody>
      </p:sp>
    </p:spTree>
    <p:extLst>
      <p:ext uri="{BB962C8B-B14F-4D97-AF65-F5344CB8AC3E}">
        <p14:creationId xmlns:p14="http://schemas.microsoft.com/office/powerpoint/2010/main" val="288093944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/>
          <p:cNvSpPr>
            <a:spLocks noGrp="1"/>
          </p:cNvSpPr>
          <p:nvPr>
            <p:ph type="title"/>
          </p:nvPr>
        </p:nvSpPr>
        <p:spPr>
          <a:xfrm>
            <a:off x="0" y="64566"/>
            <a:ext cx="9144000" cy="1118795"/>
          </a:xfrm>
        </p:spPr>
        <p:txBody>
          <a:bodyPr/>
          <a:lstStyle/>
          <a:p>
            <a:r>
              <a:rPr lang="en-US" dirty="0" err="1"/>
              <a:t>Desafíos</a:t>
            </a:r>
            <a:r>
              <a:rPr lang="en-US" dirty="0"/>
              <a:t> </a:t>
            </a:r>
            <a:r>
              <a:rPr lang="en-US" dirty="0" err="1"/>
              <a:t>Personales</a:t>
            </a:r>
            <a:br>
              <a:rPr lang="en-US" dirty="0"/>
            </a:br>
            <a:r>
              <a:rPr lang="en-US" sz="3200" dirty="0" err="1"/>
              <a:t>Lección</a:t>
            </a:r>
            <a:r>
              <a:rPr lang="en-US" sz="3200" dirty="0"/>
              <a:t> 3</a:t>
            </a:r>
            <a:endParaRPr lang="en-US" dirty="0"/>
          </a:p>
        </p:txBody>
      </p:sp>
      <p:sp>
        <p:nvSpPr>
          <p:cNvPr id="16388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3200">
                <a:solidFill>
                  <a:schemeClr val="bg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3200">
                <a:solidFill>
                  <a:schemeClr val="bg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3200">
                <a:solidFill>
                  <a:schemeClr val="bg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chemeClr val="bg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chemeClr val="bg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chemeClr val="bg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chemeClr val="bg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/>
              <a:t>12</a:t>
            </a:r>
          </a:p>
        </p:txBody>
      </p:sp>
      <p:sp>
        <p:nvSpPr>
          <p:cNvPr id="2" name="Rectangle 1"/>
          <p:cNvSpPr/>
          <p:nvPr/>
        </p:nvSpPr>
        <p:spPr>
          <a:xfrm>
            <a:off x="125506" y="2176217"/>
            <a:ext cx="5009298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indent="-457200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600" b="0" dirty="0" err="1">
                <a:solidFill>
                  <a:schemeClr val="bg1"/>
                </a:solidFill>
                <a:latin typeface="Arial"/>
                <a:ea typeface="Calibri"/>
              </a:rPr>
              <a:t>Cansancio</a:t>
            </a:r>
            <a:r>
              <a:rPr lang="en-US" sz="3600" b="0" dirty="0">
                <a:solidFill>
                  <a:schemeClr val="bg1"/>
                </a:solidFill>
                <a:latin typeface="Arial"/>
                <a:ea typeface="Calibri"/>
              </a:rPr>
              <a:t>/</a:t>
            </a:r>
            <a:r>
              <a:rPr lang="en-US" sz="3600" b="0" dirty="0" err="1">
                <a:solidFill>
                  <a:schemeClr val="bg1"/>
                </a:solidFill>
                <a:latin typeface="Arial"/>
                <a:ea typeface="Calibri"/>
              </a:rPr>
              <a:t>Depresión</a:t>
            </a:r>
            <a:endParaRPr lang="en-US" sz="3600" b="0" dirty="0">
              <a:solidFill>
                <a:schemeClr val="bg1"/>
              </a:solidFill>
              <a:latin typeface="Arial"/>
              <a:ea typeface="Calibri"/>
            </a:endParaRPr>
          </a:p>
          <a:p>
            <a:pPr lvl="1" indent="-457200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600" b="0" dirty="0" err="1">
                <a:solidFill>
                  <a:schemeClr val="bg1"/>
                </a:solidFill>
                <a:latin typeface="Arial"/>
                <a:ea typeface="Calibri"/>
              </a:rPr>
              <a:t>Expectativas</a:t>
            </a:r>
            <a:endParaRPr lang="en-US" sz="3600" b="0" dirty="0">
              <a:solidFill>
                <a:schemeClr val="bg1"/>
              </a:solidFill>
              <a:latin typeface="Arial"/>
              <a:ea typeface="Calibri"/>
            </a:endParaRPr>
          </a:p>
          <a:p>
            <a:pPr lvl="1" indent="-457200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600" b="0" dirty="0" err="1">
                <a:solidFill>
                  <a:schemeClr val="bg1"/>
                </a:solidFill>
                <a:latin typeface="Arial"/>
                <a:ea typeface="Calibri"/>
              </a:rPr>
              <a:t>Matrimonio</a:t>
            </a:r>
            <a:endParaRPr lang="en-US" sz="3600" b="0" dirty="0">
              <a:solidFill>
                <a:schemeClr val="bg1"/>
              </a:solidFill>
              <a:latin typeface="Arial"/>
              <a:ea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49A72EB-26A2-4884-B947-F65EAA8A50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34804" y="1288869"/>
            <a:ext cx="4009196" cy="4951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775469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8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3200">
                <a:solidFill>
                  <a:schemeClr val="bg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3200">
                <a:solidFill>
                  <a:schemeClr val="bg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3200">
                <a:solidFill>
                  <a:schemeClr val="bg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chemeClr val="bg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chemeClr val="bg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chemeClr val="bg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chemeClr val="bg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/>
              <a:t>12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7CFA4A4-B52D-46E7-9F25-685E483CCE89}"/>
              </a:ext>
            </a:extLst>
          </p:cNvPr>
          <p:cNvSpPr/>
          <p:nvPr/>
        </p:nvSpPr>
        <p:spPr>
          <a:xfrm>
            <a:off x="0" y="470776"/>
            <a:ext cx="91440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4400" kern="0" dirty="0" err="1">
                <a:solidFill>
                  <a:srgbClr val="FFFFFF"/>
                </a:solidFill>
                <a:latin typeface="Arial"/>
                <a:ea typeface="+mj-ea"/>
                <a:cs typeface="+mj-cs"/>
              </a:rPr>
              <a:t>Cansancio</a:t>
            </a:r>
            <a:r>
              <a:rPr lang="en-US" sz="4400" kern="0" dirty="0">
                <a:solidFill>
                  <a:srgbClr val="FFFFFF"/>
                </a:solidFill>
                <a:latin typeface="Arial"/>
                <a:ea typeface="+mj-ea"/>
                <a:cs typeface="+mj-cs"/>
              </a:rPr>
              <a:t>/</a:t>
            </a:r>
            <a:r>
              <a:rPr lang="en-US" sz="4400" kern="0" dirty="0" err="1">
                <a:solidFill>
                  <a:srgbClr val="FFFFFF"/>
                </a:solidFill>
                <a:latin typeface="Arial"/>
                <a:ea typeface="+mj-ea"/>
                <a:cs typeface="+mj-cs"/>
              </a:rPr>
              <a:t>Depresión</a:t>
            </a:r>
            <a:endParaRPr lang="en-US" sz="4400" kern="0" dirty="0">
              <a:solidFill>
                <a:srgbClr val="FFFFFF"/>
              </a:solidFill>
              <a:latin typeface="Arial"/>
              <a:ea typeface="+mj-ea"/>
              <a:cs typeface="+mj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9583C41-D09E-48B3-AF79-2E3FB7B743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63373" y="1739614"/>
            <a:ext cx="5817253" cy="3878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960460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8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3200">
                <a:solidFill>
                  <a:schemeClr val="bg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3200">
                <a:solidFill>
                  <a:schemeClr val="bg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3200">
                <a:solidFill>
                  <a:schemeClr val="bg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chemeClr val="bg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chemeClr val="bg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chemeClr val="bg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chemeClr val="bg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/>
              <a:t>13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D7BBC04-D4B9-4140-9F12-F0FEAF41EE40}"/>
              </a:ext>
            </a:extLst>
          </p:cNvPr>
          <p:cNvSpPr/>
          <p:nvPr/>
        </p:nvSpPr>
        <p:spPr>
          <a:xfrm>
            <a:off x="0" y="523875"/>
            <a:ext cx="91440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4400" dirty="0" err="1">
                <a:solidFill>
                  <a:schemeClr val="bg1"/>
                </a:solidFill>
              </a:rPr>
              <a:t>Expectativas</a:t>
            </a:r>
            <a:endParaRPr lang="en-US" sz="4400" b="0" kern="0" dirty="0">
              <a:solidFill>
                <a:schemeClr val="bg1"/>
              </a:solidFill>
              <a:latin typeface="Arial"/>
              <a:ea typeface="+mj-ea"/>
              <a:cs typeface="+mj-cs"/>
            </a:endParaRPr>
          </a:p>
        </p:txBody>
      </p:sp>
      <p:pic>
        <p:nvPicPr>
          <p:cNvPr id="1028" name="Picture 4" descr="Image result for man holding the weight of the world">
            <a:extLst>
              <a:ext uri="{FF2B5EF4-FFF2-40B4-BE49-F238E27FC236}">
                <a16:creationId xmlns:a16="http://schemas.microsoft.com/office/drawing/2014/main" id="{0C173CE9-003E-41D2-AE91-BA5D0AE25F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5475" y="1640042"/>
            <a:ext cx="5353050" cy="4084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725415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8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3200">
                <a:solidFill>
                  <a:schemeClr val="bg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3200">
                <a:solidFill>
                  <a:schemeClr val="bg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3200">
                <a:solidFill>
                  <a:schemeClr val="bg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chemeClr val="bg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chemeClr val="bg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chemeClr val="bg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chemeClr val="bg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/>
              <a:t>14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E72F47C-E1E4-4F31-B500-2F019E355550}"/>
              </a:ext>
            </a:extLst>
          </p:cNvPr>
          <p:cNvSpPr txBox="1"/>
          <p:nvPr/>
        </p:nvSpPr>
        <p:spPr>
          <a:xfrm>
            <a:off x="0" y="502023"/>
            <a:ext cx="9144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4400" dirty="0" err="1">
                <a:solidFill>
                  <a:schemeClr val="bg1"/>
                </a:solidFill>
              </a:rPr>
              <a:t>Matrimonio</a:t>
            </a:r>
            <a:endParaRPr lang="en-US" sz="4400" dirty="0">
              <a:solidFill>
                <a:schemeClr val="bg1"/>
              </a:solidFill>
            </a:endParaRPr>
          </a:p>
        </p:txBody>
      </p:sp>
      <p:pic>
        <p:nvPicPr>
          <p:cNvPr id="2056" name="Picture 8" descr="Image result for hands with wedding rings pictures">
            <a:extLst>
              <a:ext uri="{FF2B5EF4-FFF2-40B4-BE49-F238E27FC236}">
                <a16:creationId xmlns:a16="http://schemas.microsoft.com/office/drawing/2014/main" id="{8C38F68F-AAFA-4CE0-831C-C326D307653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20" b="23399"/>
          <a:stretch/>
        </p:blipFill>
        <p:spPr bwMode="auto">
          <a:xfrm>
            <a:off x="2811061" y="1599640"/>
            <a:ext cx="3521877" cy="3658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732357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8BDF8F6-24D8-4419-A260-FBE6F77BBBC6}"/>
              </a:ext>
            </a:extLst>
          </p:cNvPr>
          <p:cNvSpPr txBox="1"/>
          <p:nvPr/>
        </p:nvSpPr>
        <p:spPr>
          <a:xfrm>
            <a:off x="591671" y="1351508"/>
            <a:ext cx="8552329" cy="415498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s-ES" sz="3200" dirty="0">
                <a:solidFill>
                  <a:schemeClr val="bg1"/>
                </a:solidFill>
              </a:rPr>
              <a:t>En sus grupos:</a:t>
            </a:r>
          </a:p>
          <a:p>
            <a:pPr>
              <a:spcAft>
                <a:spcPts val="1200"/>
              </a:spcAft>
            </a:pPr>
            <a:r>
              <a:rPr lang="es-ES" sz="3200" b="0" dirty="0">
                <a:solidFill>
                  <a:schemeClr val="bg1"/>
                </a:solidFill>
              </a:rPr>
              <a:t>Hable acerca de cómo cada una de estas áreas es una lucha para muchos pastores, líderes Cristianos y creyentes.</a:t>
            </a:r>
          </a:p>
          <a:p>
            <a:pPr marL="914400" lvl="1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200" b="0" dirty="0" err="1">
                <a:solidFill>
                  <a:schemeClr val="bg1"/>
                </a:solidFill>
              </a:rPr>
              <a:t>Cansancio</a:t>
            </a:r>
            <a:r>
              <a:rPr lang="en-US" sz="3200" b="0" dirty="0">
                <a:solidFill>
                  <a:schemeClr val="bg1"/>
                </a:solidFill>
              </a:rPr>
              <a:t>/</a:t>
            </a:r>
            <a:r>
              <a:rPr lang="en-US" sz="3200" b="0" dirty="0" err="1">
                <a:solidFill>
                  <a:schemeClr val="bg1"/>
                </a:solidFill>
              </a:rPr>
              <a:t>Depresión</a:t>
            </a:r>
            <a:endParaRPr lang="en-US" sz="3200" b="0" dirty="0">
              <a:solidFill>
                <a:schemeClr val="bg1"/>
              </a:solidFill>
            </a:endParaRPr>
          </a:p>
          <a:p>
            <a:pPr marL="914400" lvl="1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200" b="0" dirty="0" err="1">
                <a:solidFill>
                  <a:schemeClr val="bg1"/>
                </a:solidFill>
              </a:rPr>
              <a:t>Expectativas</a:t>
            </a:r>
            <a:endParaRPr lang="en-US" sz="3200" b="0" dirty="0">
              <a:solidFill>
                <a:schemeClr val="bg1"/>
              </a:solidFill>
            </a:endParaRPr>
          </a:p>
          <a:p>
            <a:pPr marL="914400" lvl="1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200" b="0" dirty="0" err="1">
                <a:solidFill>
                  <a:schemeClr val="bg1"/>
                </a:solidFill>
              </a:rPr>
              <a:t>Matrimonio</a:t>
            </a:r>
            <a:endParaRPr lang="en-US" sz="3200" b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832968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/>
          <p:cNvSpPr>
            <a:spLocks noGrp="1"/>
          </p:cNvSpPr>
          <p:nvPr>
            <p:ph type="title"/>
          </p:nvPr>
        </p:nvSpPr>
        <p:spPr>
          <a:xfrm>
            <a:off x="43543" y="422030"/>
            <a:ext cx="9144000" cy="1118795"/>
          </a:xfrm>
        </p:spPr>
        <p:txBody>
          <a:bodyPr/>
          <a:lstStyle/>
          <a:p>
            <a:r>
              <a:rPr lang="es-ES" dirty="0"/>
              <a:t>Estableciendo Metas </a:t>
            </a:r>
            <a:br>
              <a:rPr lang="es-ES" dirty="0"/>
            </a:br>
            <a:r>
              <a:rPr lang="es-ES" dirty="0"/>
              <a:t>para Desarrollo Personal</a:t>
            </a:r>
            <a:br>
              <a:rPr lang="es-ES" dirty="0"/>
            </a:br>
            <a:r>
              <a:rPr lang="es-ES" sz="2800" dirty="0"/>
              <a:t>Lección 4</a:t>
            </a:r>
            <a:endParaRPr lang="es-ES" dirty="0"/>
          </a:p>
        </p:txBody>
      </p:sp>
      <p:sp>
        <p:nvSpPr>
          <p:cNvPr id="16388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3200">
                <a:solidFill>
                  <a:schemeClr val="bg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3200">
                <a:solidFill>
                  <a:schemeClr val="bg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3200">
                <a:solidFill>
                  <a:schemeClr val="bg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chemeClr val="bg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chemeClr val="bg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chemeClr val="bg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chemeClr val="bg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/>
              <a:t>15</a:t>
            </a:r>
          </a:p>
        </p:txBody>
      </p:sp>
      <p:sp>
        <p:nvSpPr>
          <p:cNvPr id="2" name="Rectangle 1"/>
          <p:cNvSpPr/>
          <p:nvPr/>
        </p:nvSpPr>
        <p:spPr>
          <a:xfrm>
            <a:off x="5292970" y="2364732"/>
            <a:ext cx="3894574" cy="27710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</a:pPr>
            <a:r>
              <a:rPr lang="es-ES" sz="3200" dirty="0">
                <a:solidFill>
                  <a:schemeClr val="bg1"/>
                </a:solidFill>
                <a:latin typeface="Arial"/>
                <a:ea typeface="Calibri"/>
              </a:rPr>
              <a:t>Buenos metas son</a:t>
            </a:r>
          </a:p>
          <a:p>
            <a:pPr indent="-457200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s-ES" sz="3200" b="0" dirty="0">
                <a:solidFill>
                  <a:schemeClr val="bg1"/>
                </a:solidFill>
                <a:latin typeface="Arial"/>
                <a:ea typeface="Calibri"/>
              </a:rPr>
              <a:t>Específico</a:t>
            </a:r>
          </a:p>
          <a:p>
            <a:pPr lvl="1" indent="-457200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s-ES" sz="3200" b="0" dirty="0">
                <a:solidFill>
                  <a:schemeClr val="bg1"/>
                </a:solidFill>
                <a:latin typeface="Arial"/>
                <a:ea typeface="Calibri"/>
              </a:rPr>
              <a:t>Medibles</a:t>
            </a:r>
          </a:p>
          <a:p>
            <a:pPr lvl="1" indent="-457200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s-ES" sz="3200" b="0" dirty="0">
                <a:solidFill>
                  <a:schemeClr val="bg1"/>
                </a:solidFill>
                <a:latin typeface="Arial"/>
                <a:ea typeface="Calibri"/>
              </a:rPr>
              <a:t>Realizable</a:t>
            </a:r>
            <a:endParaRPr lang="en-US" sz="3200" b="0" dirty="0">
              <a:solidFill>
                <a:schemeClr val="bg1"/>
              </a:solidFill>
              <a:latin typeface="Arial"/>
              <a:ea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F859851-648D-464B-9F54-4508B39B9439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78000"/>
                    </a14:imgEffect>
                    <a14:imgEffect>
                      <a14:colorTemperature colorTemp="11500"/>
                    </a14:imgEffect>
                    <a14:imgEffect>
                      <a14:brightnessContrast bright="86000" contrast="77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3552" y="2220023"/>
            <a:ext cx="4517528" cy="351769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0532624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/>
          <p:cNvSpPr>
            <a:spLocks noGrp="1"/>
          </p:cNvSpPr>
          <p:nvPr>
            <p:ph type="title"/>
          </p:nvPr>
        </p:nvSpPr>
        <p:spPr>
          <a:xfrm>
            <a:off x="0" y="-1"/>
            <a:ext cx="9144000" cy="978533"/>
          </a:xfrm>
        </p:spPr>
        <p:txBody>
          <a:bodyPr/>
          <a:lstStyle/>
          <a:p>
            <a:r>
              <a:rPr lang="es-MX" dirty="0"/>
              <a:t>Como Priorizar Metas</a:t>
            </a:r>
            <a:endParaRPr lang="en-US" dirty="0"/>
          </a:p>
        </p:txBody>
      </p:sp>
      <p:sp>
        <p:nvSpPr>
          <p:cNvPr id="16388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3200">
                <a:solidFill>
                  <a:schemeClr val="bg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3200">
                <a:solidFill>
                  <a:schemeClr val="bg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3200">
                <a:solidFill>
                  <a:schemeClr val="bg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chemeClr val="bg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chemeClr val="bg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chemeClr val="bg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chemeClr val="bg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/>
              <a:t>13</a:t>
            </a:r>
          </a:p>
        </p:txBody>
      </p:sp>
      <p:sp>
        <p:nvSpPr>
          <p:cNvPr id="2" name="Rectangle 1"/>
          <p:cNvSpPr/>
          <p:nvPr/>
        </p:nvSpPr>
        <p:spPr>
          <a:xfrm>
            <a:off x="1764323" y="1392037"/>
            <a:ext cx="5615353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algn="ctr">
              <a:spcBef>
                <a:spcPts val="0"/>
              </a:spcBef>
              <a:spcAft>
                <a:spcPts val="600"/>
              </a:spcAft>
            </a:pPr>
            <a:r>
              <a:rPr lang="es-ES" sz="3200" b="0" dirty="0">
                <a:solidFill>
                  <a:schemeClr val="bg1"/>
                </a:solidFill>
                <a:latin typeface="Arial"/>
                <a:ea typeface="Calibri"/>
              </a:rPr>
              <a:t>Encierra en un círculo el área más débil de tu vida</a:t>
            </a:r>
            <a:endParaRPr lang="en-US" sz="3200" b="0" dirty="0">
              <a:solidFill>
                <a:schemeClr val="bg1"/>
              </a:solidFill>
              <a:latin typeface="Arial"/>
              <a:ea typeface="Calibri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2361FDC-29DB-4776-8F3F-18162053FCE4}"/>
              </a:ext>
            </a:extLst>
          </p:cNvPr>
          <p:cNvSpPr/>
          <p:nvPr/>
        </p:nvSpPr>
        <p:spPr>
          <a:xfrm>
            <a:off x="0" y="2882761"/>
            <a:ext cx="4629237" cy="18774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4">
              <a:spcBef>
                <a:spcPts val="0"/>
              </a:spcBef>
              <a:spcAft>
                <a:spcPts val="1200"/>
              </a:spcAft>
            </a:pPr>
            <a:r>
              <a:rPr lang="es-ES" sz="3200" b="0" dirty="0">
                <a:solidFill>
                  <a:schemeClr val="bg1"/>
                </a:solidFill>
                <a:latin typeface="Arial"/>
                <a:ea typeface="Calibri"/>
              </a:rPr>
              <a:t>a. Ministerio/Carrera</a:t>
            </a:r>
          </a:p>
          <a:p>
            <a:pPr marL="0" lvl="4">
              <a:spcBef>
                <a:spcPts val="0"/>
              </a:spcBef>
              <a:spcAft>
                <a:spcPts val="1200"/>
              </a:spcAft>
            </a:pPr>
            <a:r>
              <a:rPr lang="es-ES" sz="3200" b="0" dirty="0">
                <a:solidFill>
                  <a:schemeClr val="bg1"/>
                </a:solidFill>
                <a:latin typeface="Arial"/>
                <a:ea typeface="Calibri"/>
              </a:rPr>
              <a:t>b. Matrimonio y Familia</a:t>
            </a:r>
          </a:p>
          <a:p>
            <a:pPr marL="0" lvl="4">
              <a:spcBef>
                <a:spcPts val="0"/>
              </a:spcBef>
              <a:spcAft>
                <a:spcPts val="1200"/>
              </a:spcAft>
            </a:pPr>
            <a:r>
              <a:rPr lang="es-ES" sz="3200" b="0" dirty="0">
                <a:solidFill>
                  <a:schemeClr val="bg1"/>
                </a:solidFill>
                <a:latin typeface="Arial"/>
                <a:ea typeface="Calibri"/>
              </a:rPr>
              <a:t>c. Crecimiento Espiritual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382CA32-A411-4241-A6D5-4CD3F6F348A7}"/>
              </a:ext>
            </a:extLst>
          </p:cNvPr>
          <p:cNvSpPr/>
          <p:nvPr/>
        </p:nvSpPr>
        <p:spPr>
          <a:xfrm>
            <a:off x="4629237" y="2882761"/>
            <a:ext cx="4514763" cy="18774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4">
              <a:spcBef>
                <a:spcPts val="0"/>
              </a:spcBef>
              <a:spcAft>
                <a:spcPts val="1200"/>
              </a:spcAft>
            </a:pPr>
            <a:r>
              <a:rPr lang="es-ES" sz="3200" b="0" dirty="0">
                <a:solidFill>
                  <a:schemeClr val="bg1"/>
                </a:solidFill>
                <a:latin typeface="Arial"/>
                <a:ea typeface="Calibri"/>
              </a:rPr>
              <a:t>d. Vida Social</a:t>
            </a:r>
          </a:p>
          <a:p>
            <a:pPr marL="0" lvl="4">
              <a:spcBef>
                <a:spcPts val="0"/>
              </a:spcBef>
              <a:spcAft>
                <a:spcPts val="1200"/>
              </a:spcAft>
            </a:pPr>
            <a:r>
              <a:rPr lang="es-ES" sz="3200" b="0" dirty="0">
                <a:solidFill>
                  <a:schemeClr val="bg1"/>
                </a:solidFill>
                <a:latin typeface="Arial"/>
                <a:ea typeface="Calibri"/>
              </a:rPr>
              <a:t>e. Ejercicio/Salud</a:t>
            </a:r>
          </a:p>
          <a:p>
            <a:pPr marL="0" lvl="4">
              <a:spcBef>
                <a:spcPts val="0"/>
              </a:spcBef>
              <a:spcAft>
                <a:spcPts val="1200"/>
              </a:spcAft>
            </a:pPr>
            <a:r>
              <a:rPr lang="es-ES" sz="3200" b="0" dirty="0">
                <a:solidFill>
                  <a:schemeClr val="bg1"/>
                </a:solidFill>
                <a:latin typeface="Arial"/>
                <a:ea typeface="Calibri"/>
              </a:rPr>
              <a:t>f. Crecimiento Personal</a:t>
            </a:r>
          </a:p>
        </p:txBody>
      </p:sp>
    </p:spTree>
    <p:extLst>
      <p:ext uri="{BB962C8B-B14F-4D97-AF65-F5344CB8AC3E}">
        <p14:creationId xmlns:p14="http://schemas.microsoft.com/office/powerpoint/2010/main" val="32031618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9" name="Content Placeholder 2"/>
          <p:cNvSpPr>
            <a:spLocks noGrp="1"/>
          </p:cNvSpPr>
          <p:nvPr>
            <p:ph idx="1"/>
          </p:nvPr>
        </p:nvSpPr>
        <p:spPr>
          <a:xfrm>
            <a:off x="1603424" y="1495565"/>
            <a:ext cx="6252280" cy="1181374"/>
          </a:xfrm>
        </p:spPr>
        <p:txBody>
          <a:bodyPr/>
          <a:lstStyle/>
          <a:p>
            <a:pPr marL="0" indent="0" algn="ctr">
              <a:buNone/>
            </a:pPr>
            <a:r>
              <a:rPr lang="es-ES" altLang="en-US" dirty="0"/>
              <a:t>Un discípulo es una persona que se está volviendo como Jesús.</a:t>
            </a:r>
            <a:endParaRPr lang="en-US" alt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6C4602C-A50E-44AD-A92D-23D437063E72}"/>
              </a:ext>
            </a:extLst>
          </p:cNvPr>
          <p:cNvSpPr txBox="1"/>
          <p:nvPr/>
        </p:nvSpPr>
        <p:spPr>
          <a:xfrm>
            <a:off x="2243319" y="2875721"/>
            <a:ext cx="4972489" cy="229293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3200" b="0" dirty="0">
                <a:solidFill>
                  <a:schemeClr val="bg1"/>
                </a:solidFill>
              </a:rPr>
              <a:t>El discipulado solo ocurre: </a:t>
            </a:r>
          </a:p>
          <a:p>
            <a:pPr marL="1371600" lvl="2" indent="-4572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s-ES" sz="3200" b="0" dirty="0">
                <a:solidFill>
                  <a:schemeClr val="bg1"/>
                </a:solidFill>
              </a:rPr>
              <a:t>De cerca</a:t>
            </a:r>
          </a:p>
          <a:p>
            <a:pPr marL="1371600" lvl="2" indent="-4572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s-ES" sz="3200" b="0" dirty="0">
                <a:solidFill>
                  <a:schemeClr val="bg1"/>
                </a:solidFill>
              </a:rPr>
              <a:t>En persona</a:t>
            </a:r>
          </a:p>
          <a:p>
            <a:pPr marL="1371600" lvl="2" indent="-4572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s-ES" sz="3200" b="0" dirty="0">
                <a:solidFill>
                  <a:schemeClr val="bg1"/>
                </a:solidFill>
              </a:rPr>
              <a:t>Con el tiempo</a:t>
            </a:r>
            <a:endParaRPr lang="en-US" sz="3200" b="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305F87D-8582-4B6F-8B27-B8BA28331B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z="1800" dirty="0"/>
              <a:t>15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226FFEE9-F55E-4ACF-838B-BBDFEEF946B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97093451"/>
              </p:ext>
            </p:extLst>
          </p:nvPr>
        </p:nvGraphicFramePr>
        <p:xfrm>
          <a:off x="161366" y="269409"/>
          <a:ext cx="8839200" cy="4796483"/>
        </p:xfrm>
        <a:graphic>
          <a:graphicData uri="http://schemas.openxmlformats.org/drawingml/2006/table">
            <a:tbl>
              <a:tblPr firstRow="1" bandRow="1">
                <a:tableStyleId>{FABFCF23-3B69-468F-B69F-88F6DE6A72F2}</a:tableStyleId>
              </a:tblPr>
              <a:tblGrid>
                <a:gridCol w="8839200">
                  <a:extLst>
                    <a:ext uri="{9D8B030D-6E8A-4147-A177-3AD203B41FA5}">
                      <a16:colId xmlns:a16="http://schemas.microsoft.com/office/drawing/2014/main" val="1246722173"/>
                    </a:ext>
                  </a:extLst>
                </a:gridCol>
              </a:tblGrid>
              <a:tr h="1278037">
                <a:tc>
                  <a:txBody>
                    <a:bodyPr/>
                    <a:lstStyle/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es-ES" sz="3200" b="1" u="sng" dirty="0">
                          <a:solidFill>
                            <a:schemeClr val="tx1"/>
                          </a:solidFill>
                        </a:rPr>
                        <a:t>Área que Necesita Mejorar</a:t>
                      </a:r>
                      <a:r>
                        <a:rPr lang="es-ES" sz="3200" b="0" u="none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s-ES" sz="3200" b="0" u="none" dirty="0">
                          <a:solidFill>
                            <a:srgbClr val="C00000"/>
                          </a:solidFill>
                        </a:rPr>
                        <a:t>(</a:t>
                      </a:r>
                      <a:r>
                        <a:rPr lang="es-ES" sz="3200" b="1" u="none" dirty="0">
                          <a:solidFill>
                            <a:srgbClr val="C00000"/>
                          </a:solidFill>
                        </a:rPr>
                        <a:t>Ejemplo)</a:t>
                      </a:r>
                    </a:p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es-ES" sz="3200" b="0" u="none" dirty="0">
                          <a:solidFill>
                            <a:schemeClr val="tx1"/>
                          </a:solidFill>
                        </a:rPr>
                        <a:t>Matrimonio y Familia</a:t>
                      </a:r>
                      <a:endParaRPr lang="en-US" sz="3200" b="0" u="none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EF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20560596"/>
                  </a:ext>
                </a:extLst>
              </a:tr>
              <a:tr h="1788815">
                <a:tc>
                  <a:txBody>
                    <a:bodyPr/>
                    <a:lstStyle/>
                    <a:p>
                      <a:pPr algn="ctr"/>
                      <a:r>
                        <a:rPr lang="en-US" sz="3200" b="1" u="sng" dirty="0" err="1"/>
                        <a:t>Tema</a:t>
                      </a:r>
                      <a:endParaRPr lang="en-US" sz="3200" b="1" u="sng" dirty="0"/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3200" dirty="0">
                          <a:solidFill>
                            <a:srgbClr val="000000"/>
                          </a:solidFill>
                          <a:effectLst/>
                        </a:rPr>
                        <a:t>Necesito pasar tiempo de calidad con mi esposa regularmente</a:t>
                      </a:r>
                      <a:endParaRPr lang="en-US" sz="3200" b="0" u="none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57418621"/>
                  </a:ext>
                </a:extLst>
              </a:tr>
              <a:tr h="1729631">
                <a:tc>
                  <a:txBody>
                    <a:bodyPr/>
                    <a:lstStyle/>
                    <a:p>
                      <a:pPr algn="ctr"/>
                      <a:r>
                        <a:rPr lang="en-US" sz="3200" b="1" u="sng" dirty="0"/>
                        <a:t>Meta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3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Tendré una cita con mi esposa todos los jueves por la noche empezando este jueves.</a:t>
                      </a:r>
                      <a:endParaRPr lang="en-US" sz="2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4149015480"/>
                  </a:ext>
                </a:extLst>
              </a:tr>
            </a:tbl>
          </a:graphicData>
        </a:graphic>
      </p:graphicFrame>
      <p:sp>
        <p:nvSpPr>
          <p:cNvPr id="4" name="Rectangle 3">
            <a:extLst>
              <a:ext uri="{FF2B5EF4-FFF2-40B4-BE49-F238E27FC236}">
                <a16:creationId xmlns:a16="http://schemas.microsoft.com/office/drawing/2014/main" id="{C155A22C-DA54-4B6A-BB6B-39CAA9F77E57}"/>
              </a:ext>
            </a:extLst>
          </p:cNvPr>
          <p:cNvSpPr/>
          <p:nvPr/>
        </p:nvSpPr>
        <p:spPr>
          <a:xfrm>
            <a:off x="161366" y="5352310"/>
            <a:ext cx="8839200" cy="11767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4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s-ES" sz="3200" b="0" dirty="0">
                <a:solidFill>
                  <a:srgbClr val="FFFFFF"/>
                </a:solidFill>
                <a:latin typeface="Arial"/>
                <a:ea typeface="Calibri"/>
              </a:rPr>
              <a:t>Asegúrese de que su meta sea </a:t>
            </a:r>
          </a:p>
          <a:p>
            <a:pPr marL="0" lvl="4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s-ES" sz="3200" b="0" dirty="0">
                <a:solidFill>
                  <a:srgbClr val="FFFFFF"/>
                </a:solidFill>
                <a:latin typeface="Arial"/>
                <a:ea typeface="Calibri"/>
              </a:rPr>
              <a:t>específico, medible y realizable</a:t>
            </a:r>
            <a:endParaRPr lang="en-US" sz="3200" b="0" dirty="0">
              <a:solidFill>
                <a:srgbClr val="FFFFFF"/>
              </a:solidFill>
              <a:latin typeface="Arial"/>
              <a:ea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4651630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305F87D-8582-4B6F-8B27-B8BA28331B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z="1800" dirty="0"/>
              <a:t>15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226FFEE9-F55E-4ACF-838B-BBDFEEF946B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75489961"/>
              </p:ext>
            </p:extLst>
          </p:nvPr>
        </p:nvGraphicFramePr>
        <p:xfrm>
          <a:off x="-57237" y="331054"/>
          <a:ext cx="9201237" cy="4840984"/>
        </p:xfrm>
        <a:graphic>
          <a:graphicData uri="http://schemas.openxmlformats.org/drawingml/2006/table">
            <a:tbl>
              <a:tblPr firstRow="1" bandRow="1">
                <a:tableStyleId>{FABFCF23-3B69-468F-B69F-88F6DE6A72F2}</a:tableStyleId>
              </a:tblPr>
              <a:tblGrid>
                <a:gridCol w="9201237">
                  <a:extLst>
                    <a:ext uri="{9D8B030D-6E8A-4147-A177-3AD203B41FA5}">
                      <a16:colId xmlns:a16="http://schemas.microsoft.com/office/drawing/2014/main" val="1246722173"/>
                    </a:ext>
                  </a:extLst>
                </a:gridCol>
              </a:tblGrid>
              <a:tr h="2501747">
                <a:tc>
                  <a:txBody>
                    <a:bodyPr/>
                    <a:lstStyle/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es-ES" sz="3200" b="1" u="sng" dirty="0">
                          <a:solidFill>
                            <a:schemeClr val="tx1"/>
                          </a:solidFill>
                        </a:rPr>
                        <a:t>Área que Necesita Mejorar</a:t>
                      </a:r>
                      <a:r>
                        <a:rPr lang="es-ES" sz="3200" b="0" u="none" dirty="0">
                          <a:solidFill>
                            <a:schemeClr val="tx1"/>
                          </a:solidFill>
                        </a:rPr>
                        <a:t> </a:t>
                      </a:r>
                    </a:p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endParaRPr lang="es-ES" sz="3200" b="1" u="none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EF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20560596"/>
                  </a:ext>
                </a:extLst>
              </a:tr>
              <a:tr h="1049372">
                <a:tc>
                  <a:txBody>
                    <a:bodyPr/>
                    <a:lstStyle/>
                    <a:p>
                      <a:pPr algn="ctr"/>
                      <a:r>
                        <a:rPr lang="en-US" sz="3200" b="1" u="sng" dirty="0" err="1"/>
                        <a:t>Tema</a:t>
                      </a:r>
                      <a:endParaRPr lang="en-US" sz="3200" b="1" u="sng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57418621"/>
                  </a:ext>
                </a:extLst>
              </a:tr>
              <a:tr h="1289865">
                <a:tc>
                  <a:txBody>
                    <a:bodyPr/>
                    <a:lstStyle/>
                    <a:p>
                      <a:pPr algn="ctr"/>
                      <a:r>
                        <a:rPr lang="en-US" sz="3200" b="1" u="sng" dirty="0"/>
                        <a:t>Meta 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4149015480"/>
                  </a:ext>
                </a:extLst>
              </a:tr>
            </a:tbl>
          </a:graphicData>
        </a:graphic>
      </p:graphicFrame>
      <p:sp>
        <p:nvSpPr>
          <p:cNvPr id="4" name="Rectangle 3">
            <a:extLst>
              <a:ext uri="{FF2B5EF4-FFF2-40B4-BE49-F238E27FC236}">
                <a16:creationId xmlns:a16="http://schemas.microsoft.com/office/drawing/2014/main" id="{C155A22C-DA54-4B6A-BB6B-39CAA9F77E57}"/>
              </a:ext>
            </a:extLst>
          </p:cNvPr>
          <p:cNvSpPr/>
          <p:nvPr/>
        </p:nvSpPr>
        <p:spPr>
          <a:xfrm>
            <a:off x="161366" y="5352310"/>
            <a:ext cx="8839200" cy="11767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4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s-ES" sz="3200" b="0" dirty="0">
                <a:solidFill>
                  <a:srgbClr val="FFFFFF"/>
                </a:solidFill>
                <a:latin typeface="Arial"/>
                <a:ea typeface="Calibri"/>
              </a:rPr>
              <a:t>Asegúrese de que su meta sea </a:t>
            </a:r>
          </a:p>
          <a:p>
            <a:pPr marL="0" lvl="4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s-ES" sz="3200" b="0" dirty="0">
                <a:solidFill>
                  <a:srgbClr val="FFFFFF"/>
                </a:solidFill>
                <a:latin typeface="Arial"/>
                <a:ea typeface="Calibri"/>
              </a:rPr>
              <a:t>específico, medible y realizable</a:t>
            </a:r>
            <a:endParaRPr lang="en-US" sz="3200" b="0" dirty="0">
              <a:solidFill>
                <a:srgbClr val="FFFFFF"/>
              </a:solidFill>
              <a:latin typeface="Arial"/>
              <a:ea typeface="Calibri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DC21EC5C-9AE7-401E-83ED-9ECB4035D457}"/>
              </a:ext>
            </a:extLst>
          </p:cNvPr>
          <p:cNvGrpSpPr/>
          <p:nvPr/>
        </p:nvGrpSpPr>
        <p:grpSpPr>
          <a:xfrm>
            <a:off x="161366" y="874109"/>
            <a:ext cx="9144000" cy="1877437"/>
            <a:chOff x="-57237" y="913284"/>
            <a:chExt cx="9144000" cy="1877437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486B79C1-F776-4C6B-AC9A-665766C5A48D}"/>
                </a:ext>
              </a:extLst>
            </p:cNvPr>
            <p:cNvSpPr/>
            <p:nvPr/>
          </p:nvSpPr>
          <p:spPr>
            <a:xfrm>
              <a:off x="-57237" y="913284"/>
              <a:ext cx="4629237" cy="187743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lvl="4">
                <a:spcBef>
                  <a:spcPts val="0"/>
                </a:spcBef>
                <a:spcAft>
                  <a:spcPts val="1200"/>
                </a:spcAft>
              </a:pPr>
              <a:r>
                <a:rPr lang="es-ES" sz="3200" b="0" dirty="0">
                  <a:latin typeface="Arial"/>
                  <a:ea typeface="Calibri"/>
                </a:rPr>
                <a:t>a. Ministerio/Carrera</a:t>
              </a:r>
            </a:p>
            <a:p>
              <a:pPr marL="0" lvl="4">
                <a:spcBef>
                  <a:spcPts val="0"/>
                </a:spcBef>
                <a:spcAft>
                  <a:spcPts val="1200"/>
                </a:spcAft>
              </a:pPr>
              <a:r>
                <a:rPr lang="es-ES" sz="3200" b="0" dirty="0">
                  <a:latin typeface="Arial"/>
                  <a:ea typeface="Calibri"/>
                </a:rPr>
                <a:t>b. Matrimonio y Familia</a:t>
              </a:r>
            </a:p>
            <a:p>
              <a:pPr marL="0" lvl="4">
                <a:spcBef>
                  <a:spcPts val="0"/>
                </a:spcBef>
                <a:spcAft>
                  <a:spcPts val="1200"/>
                </a:spcAft>
              </a:pPr>
              <a:r>
                <a:rPr lang="es-ES" sz="3200" b="0" dirty="0">
                  <a:latin typeface="Arial"/>
                  <a:ea typeface="Calibri"/>
                </a:rPr>
                <a:t>c. Crecimiento Espiritual</a:t>
              </a: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D51D1B11-5DBB-47C8-80F8-41C85F8E2D75}"/>
                </a:ext>
              </a:extLst>
            </p:cNvPr>
            <p:cNvSpPr/>
            <p:nvPr/>
          </p:nvSpPr>
          <p:spPr>
            <a:xfrm>
              <a:off x="4572000" y="913284"/>
              <a:ext cx="4514763" cy="187743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lvl="4">
                <a:spcBef>
                  <a:spcPts val="0"/>
                </a:spcBef>
                <a:spcAft>
                  <a:spcPts val="1200"/>
                </a:spcAft>
              </a:pPr>
              <a:r>
                <a:rPr lang="es-ES" sz="3200" b="0" dirty="0">
                  <a:latin typeface="Arial"/>
                  <a:ea typeface="Calibri"/>
                </a:rPr>
                <a:t>d. Vida Social</a:t>
              </a:r>
            </a:p>
            <a:p>
              <a:pPr marL="0" lvl="4">
                <a:spcBef>
                  <a:spcPts val="0"/>
                </a:spcBef>
                <a:spcAft>
                  <a:spcPts val="1200"/>
                </a:spcAft>
              </a:pPr>
              <a:r>
                <a:rPr lang="es-ES" sz="3200" b="0" dirty="0">
                  <a:latin typeface="Arial"/>
                  <a:ea typeface="Calibri"/>
                </a:rPr>
                <a:t>e. Ejercicio/Salud</a:t>
              </a:r>
            </a:p>
            <a:p>
              <a:pPr marL="0" lvl="4">
                <a:spcBef>
                  <a:spcPts val="0"/>
                </a:spcBef>
                <a:spcAft>
                  <a:spcPts val="1200"/>
                </a:spcAft>
              </a:pPr>
              <a:r>
                <a:rPr lang="es-ES" sz="3200" b="0" dirty="0">
                  <a:latin typeface="Arial"/>
                  <a:ea typeface="Calibri"/>
                </a:rPr>
                <a:t>f. Crecimiento Personal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7417019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8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3200">
                <a:solidFill>
                  <a:schemeClr val="bg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3200">
                <a:solidFill>
                  <a:schemeClr val="bg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3200">
                <a:solidFill>
                  <a:schemeClr val="bg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chemeClr val="bg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chemeClr val="bg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chemeClr val="bg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chemeClr val="bg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/>
              <a:t>16</a:t>
            </a:r>
          </a:p>
        </p:txBody>
      </p:sp>
      <p:pic>
        <p:nvPicPr>
          <p:cNvPr id="6" name="freely-24928.jpeg" descr="freely-24928.jpeg">
            <a:extLst>
              <a:ext uri="{FF2B5EF4-FFF2-40B4-BE49-F238E27FC236}">
                <a16:creationId xmlns:a16="http://schemas.microsoft.com/office/drawing/2014/main" id="{32CBE764-618B-42BF-AF9E-B7AC06D45EA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/>
                    </a14:imgEffect>
                  </a14:imgLayer>
                </a14:imgProps>
              </a:ext>
            </a:extLst>
          </a:blip>
          <a:srcRect l="22636" t="25064" r="22636" b="3588"/>
          <a:stretch/>
        </p:blipFill>
        <p:spPr>
          <a:xfrm>
            <a:off x="2655404" y="3192207"/>
            <a:ext cx="3833191" cy="3331552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43435" y="1182001"/>
            <a:ext cx="900056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>
              <a:spcBef>
                <a:spcPts val="0"/>
              </a:spcBef>
              <a:spcAft>
                <a:spcPts val="0"/>
              </a:spcAft>
            </a:pPr>
            <a:r>
              <a:rPr lang="es-ES" sz="3200" b="0" dirty="0">
                <a:ln w="3175">
                  <a:noFill/>
                </a:ln>
                <a:solidFill>
                  <a:schemeClr val="bg1"/>
                </a:solidFill>
                <a:latin typeface="Arial"/>
                <a:ea typeface="Calibri"/>
              </a:rPr>
              <a:t>“Por eso, confiésense unos a otros sus pecados, y oren unos por otros, para que sean sanados.” </a:t>
            </a:r>
          </a:p>
          <a:p>
            <a:pPr marL="0" lvl="1">
              <a:spcBef>
                <a:spcPts val="0"/>
              </a:spcBef>
              <a:spcAft>
                <a:spcPts val="0"/>
              </a:spcAft>
            </a:pPr>
            <a:r>
              <a:rPr lang="es-ES" sz="3200" b="0" dirty="0">
                <a:ln w="3175">
                  <a:noFill/>
                </a:ln>
                <a:solidFill>
                  <a:schemeClr val="bg1"/>
                </a:solidFill>
                <a:latin typeface="Arial"/>
                <a:ea typeface="Calibri"/>
              </a:rPr>
              <a:t>(Santiago 5:16)</a:t>
            </a:r>
          </a:p>
        </p:txBody>
      </p:sp>
      <p:sp>
        <p:nvSpPr>
          <p:cNvPr id="16386" name="Title 1"/>
          <p:cNvSpPr>
            <a:spLocks noGrp="1"/>
          </p:cNvSpPr>
          <p:nvPr>
            <p:ph type="title"/>
          </p:nvPr>
        </p:nvSpPr>
        <p:spPr>
          <a:xfrm>
            <a:off x="0" y="84880"/>
            <a:ext cx="9144000" cy="1097121"/>
          </a:xfrm>
        </p:spPr>
        <p:txBody>
          <a:bodyPr/>
          <a:lstStyle/>
          <a:p>
            <a:r>
              <a:rPr lang="es-ES" dirty="0">
                <a:ln w="3175">
                  <a:noFill/>
                </a:ln>
              </a:rPr>
              <a:t>Compañero de Rendición de Cuentas</a:t>
            </a:r>
            <a:br>
              <a:rPr lang="es-ES" dirty="0">
                <a:ln w="3175">
                  <a:noFill/>
                </a:ln>
              </a:rPr>
            </a:br>
            <a:r>
              <a:rPr lang="es-ES" sz="2800" dirty="0">
                <a:ln w="3175">
                  <a:noFill/>
                </a:ln>
              </a:rPr>
              <a:t>Lección 5</a:t>
            </a:r>
            <a:endParaRPr lang="es-ES" dirty="0">
              <a:ln w="3175">
                <a:noFill/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224635745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/>
          <p:cNvSpPr>
            <a:spLocks noGrp="1"/>
          </p:cNvSpPr>
          <p:nvPr>
            <p:ph type="title"/>
          </p:nvPr>
        </p:nvSpPr>
        <p:spPr>
          <a:xfrm>
            <a:off x="0" y="10345"/>
            <a:ext cx="9144000" cy="1043493"/>
          </a:xfrm>
        </p:spPr>
        <p:txBody>
          <a:bodyPr/>
          <a:lstStyle/>
          <a:p>
            <a:r>
              <a:rPr lang="es-ES" dirty="0"/>
              <a:t>Directrices de Rendición de Cuentas</a:t>
            </a:r>
            <a:endParaRPr lang="en-US" sz="3200" dirty="0"/>
          </a:p>
        </p:txBody>
      </p:sp>
      <p:sp>
        <p:nvSpPr>
          <p:cNvPr id="16388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3200">
                <a:solidFill>
                  <a:schemeClr val="bg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3200">
                <a:solidFill>
                  <a:schemeClr val="bg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3200">
                <a:solidFill>
                  <a:schemeClr val="bg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chemeClr val="bg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chemeClr val="bg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chemeClr val="bg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chemeClr val="bg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/>
              <a:t>16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 dirty="0"/>
          </a:p>
        </p:txBody>
      </p:sp>
      <p:sp>
        <p:nvSpPr>
          <p:cNvPr id="2" name="Rectangle 1"/>
          <p:cNvSpPr/>
          <p:nvPr/>
        </p:nvSpPr>
        <p:spPr>
          <a:xfrm>
            <a:off x="527538" y="1053838"/>
            <a:ext cx="8616462" cy="54476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88975" lvl="1" indent="-461963">
              <a:spcBef>
                <a:spcPts val="0"/>
              </a:spcBef>
              <a:spcAft>
                <a:spcPts val="1200"/>
              </a:spcAft>
            </a:pPr>
            <a:r>
              <a:rPr lang="es-ES" sz="3200" b="0" dirty="0">
                <a:solidFill>
                  <a:schemeClr val="bg1"/>
                </a:solidFill>
                <a:latin typeface="Arial"/>
                <a:ea typeface="Calibri"/>
              </a:rPr>
              <a:t>1. Nos pediremos rendición de cuentas </a:t>
            </a:r>
          </a:p>
          <a:p>
            <a:pPr marL="688975" lvl="1" indent="-461963">
              <a:spcBef>
                <a:spcPts val="0"/>
              </a:spcBef>
              <a:spcAft>
                <a:spcPts val="1200"/>
              </a:spcAft>
            </a:pPr>
            <a:r>
              <a:rPr lang="es-ES" sz="3200" b="0" dirty="0">
                <a:solidFill>
                  <a:schemeClr val="bg1"/>
                </a:solidFill>
                <a:latin typeface="Arial"/>
                <a:ea typeface="Calibri"/>
              </a:rPr>
              <a:t>2.	Reunirnos cada dos semanas</a:t>
            </a:r>
          </a:p>
          <a:p>
            <a:pPr marL="688975" lvl="1" indent="-461963">
              <a:spcBef>
                <a:spcPts val="0"/>
              </a:spcBef>
              <a:spcAft>
                <a:spcPts val="1200"/>
              </a:spcAft>
            </a:pPr>
            <a:r>
              <a:rPr lang="es-ES" sz="3200" b="0" dirty="0">
                <a:solidFill>
                  <a:schemeClr val="bg1"/>
                </a:solidFill>
                <a:latin typeface="Arial"/>
                <a:ea typeface="Calibri"/>
              </a:rPr>
              <a:t>3.	Hacer nuestras reuniones una prioridad</a:t>
            </a:r>
          </a:p>
          <a:p>
            <a:pPr marL="688975" lvl="1" indent="-461963">
              <a:spcBef>
                <a:spcPts val="0"/>
              </a:spcBef>
              <a:spcAft>
                <a:spcPts val="1200"/>
              </a:spcAft>
            </a:pPr>
            <a:r>
              <a:rPr lang="es-ES" sz="3200" b="0" dirty="0">
                <a:solidFill>
                  <a:schemeClr val="bg1"/>
                </a:solidFill>
                <a:latin typeface="Arial"/>
                <a:ea typeface="Calibri"/>
              </a:rPr>
              <a:t>4.	Mantener estricta confidencialidad</a:t>
            </a:r>
          </a:p>
          <a:p>
            <a:pPr marL="741362" lvl="1" indent="-514350">
              <a:spcBef>
                <a:spcPts val="0"/>
              </a:spcBef>
              <a:spcAft>
                <a:spcPts val="1200"/>
              </a:spcAft>
              <a:buAutoNum type="arabicPeriod" startAt="5"/>
            </a:pPr>
            <a:r>
              <a:rPr lang="es-ES" sz="3200" b="0" dirty="0">
                <a:solidFill>
                  <a:schemeClr val="bg1"/>
                </a:solidFill>
                <a:latin typeface="Arial"/>
                <a:ea typeface="Calibri"/>
              </a:rPr>
              <a:t>Ayude a su compañero a hallar puntos ciegos</a:t>
            </a:r>
          </a:p>
          <a:p>
            <a:pPr marL="741362" lvl="1" indent="-514350">
              <a:spcBef>
                <a:spcPts val="0"/>
              </a:spcBef>
              <a:spcAft>
                <a:spcPts val="1200"/>
              </a:spcAft>
              <a:buAutoNum type="arabicPeriod" startAt="5"/>
            </a:pPr>
            <a:r>
              <a:rPr lang="en-US" sz="3200" b="0" dirty="0">
                <a:solidFill>
                  <a:schemeClr val="bg1"/>
                </a:solidFill>
                <a:latin typeface="Arial"/>
                <a:ea typeface="Calibri"/>
              </a:rPr>
              <a:t>Rete a </a:t>
            </a:r>
            <a:r>
              <a:rPr lang="en-US" sz="3200" b="0" dirty="0" err="1">
                <a:solidFill>
                  <a:schemeClr val="bg1"/>
                </a:solidFill>
                <a:latin typeface="Arial"/>
                <a:ea typeface="Calibri"/>
              </a:rPr>
              <a:t>su</a:t>
            </a:r>
            <a:r>
              <a:rPr lang="en-US" sz="3200" b="0" dirty="0">
                <a:solidFill>
                  <a:schemeClr val="bg1"/>
                </a:solidFill>
                <a:latin typeface="Arial"/>
                <a:ea typeface="Calibri"/>
              </a:rPr>
              <a:t> </a:t>
            </a:r>
            <a:r>
              <a:rPr lang="en-US" sz="3200" b="0" dirty="0" err="1">
                <a:solidFill>
                  <a:schemeClr val="bg1"/>
                </a:solidFill>
                <a:latin typeface="Arial"/>
                <a:ea typeface="Calibri"/>
              </a:rPr>
              <a:t>compañero</a:t>
            </a:r>
            <a:endParaRPr lang="en-US" sz="3200" b="0" dirty="0">
              <a:solidFill>
                <a:schemeClr val="bg1"/>
              </a:solidFill>
              <a:latin typeface="Arial"/>
              <a:ea typeface="Calibri"/>
            </a:endParaRPr>
          </a:p>
          <a:p>
            <a:pPr marL="741362" lvl="1" indent="-514350">
              <a:spcBef>
                <a:spcPts val="0"/>
              </a:spcBef>
              <a:spcAft>
                <a:spcPts val="1200"/>
              </a:spcAft>
              <a:buAutoNum type="arabicPeriod" startAt="5"/>
            </a:pPr>
            <a:r>
              <a:rPr lang="es-ES" sz="3200" b="0" dirty="0">
                <a:solidFill>
                  <a:schemeClr val="bg1"/>
                </a:solidFill>
                <a:latin typeface="Arial"/>
                <a:ea typeface="Calibri"/>
              </a:rPr>
              <a:t>Evaluaremos periódicamente el compañerismo de rendición de cuentas </a:t>
            </a:r>
            <a:endParaRPr lang="en-US" sz="3200" b="0" dirty="0">
              <a:solidFill>
                <a:schemeClr val="bg1"/>
              </a:solidFill>
              <a:latin typeface="Arial"/>
              <a:ea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9433032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/>
          <p:cNvSpPr>
            <a:spLocks noGrp="1"/>
          </p:cNvSpPr>
          <p:nvPr>
            <p:ph type="title"/>
          </p:nvPr>
        </p:nvSpPr>
        <p:spPr>
          <a:xfrm>
            <a:off x="-21519" y="137309"/>
            <a:ext cx="9144000" cy="891392"/>
          </a:xfrm>
        </p:spPr>
        <p:txBody>
          <a:bodyPr/>
          <a:lstStyle/>
          <a:p>
            <a:r>
              <a:rPr lang="es-ES" dirty="0"/>
              <a:t>Reuniones de Rendición de Cuentas</a:t>
            </a:r>
            <a:endParaRPr lang="en-US" sz="3200" dirty="0"/>
          </a:p>
        </p:txBody>
      </p:sp>
      <p:sp>
        <p:nvSpPr>
          <p:cNvPr id="2" name="Rectangle 1"/>
          <p:cNvSpPr/>
          <p:nvPr/>
        </p:nvSpPr>
        <p:spPr>
          <a:xfrm>
            <a:off x="490330" y="1316334"/>
            <a:ext cx="8632151" cy="47777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66725" lvl="1" indent="-466725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Font typeface="+mj-lt"/>
              <a:buAutoNum type="arabicPeriod"/>
            </a:pPr>
            <a:r>
              <a:rPr lang="es-ES" sz="3200" b="0" dirty="0">
                <a:solidFill>
                  <a:schemeClr val="bg1"/>
                </a:solidFill>
                <a:latin typeface="Arial"/>
                <a:ea typeface="Calibri"/>
              </a:rPr>
              <a:t>Comparte nuestro objetivo</a:t>
            </a:r>
          </a:p>
          <a:p>
            <a:pPr marL="466725" lvl="1" indent="-466725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Font typeface="+mj-lt"/>
              <a:buAutoNum type="arabicPeriod"/>
            </a:pPr>
            <a:r>
              <a:rPr lang="es-ES" sz="3200" b="0" dirty="0">
                <a:solidFill>
                  <a:schemeClr val="bg1"/>
                </a:solidFill>
                <a:latin typeface="Arial"/>
                <a:ea typeface="Calibri"/>
              </a:rPr>
              <a:t>Comparte nuestro plan</a:t>
            </a:r>
          </a:p>
          <a:p>
            <a:pPr marL="466725" lvl="1" indent="-466725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Font typeface="+mj-lt"/>
              <a:buAutoNum type="arabicPeriod"/>
            </a:pPr>
            <a:r>
              <a:rPr lang="es-ES" sz="3200" b="0" dirty="0">
                <a:solidFill>
                  <a:schemeClr val="bg1"/>
                </a:solidFill>
                <a:latin typeface="Arial"/>
                <a:ea typeface="Calibri"/>
              </a:rPr>
              <a:t>Comparte nuestro progreso</a:t>
            </a:r>
          </a:p>
          <a:p>
            <a:pPr marL="466725" lvl="1" indent="-466725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Font typeface="+mj-lt"/>
              <a:buAutoNum type="arabicPeriod"/>
            </a:pPr>
            <a:r>
              <a:rPr lang="es-ES" sz="3200" b="0" dirty="0">
                <a:solidFill>
                  <a:schemeClr val="bg1"/>
                </a:solidFill>
                <a:latin typeface="Arial"/>
                <a:ea typeface="Calibri"/>
              </a:rPr>
              <a:t>Discutiremos soluciones a los problemas</a:t>
            </a:r>
          </a:p>
          <a:p>
            <a:pPr marL="466725" lvl="1" indent="-466725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Font typeface="+mj-lt"/>
              <a:buAutoNum type="arabicPeriod"/>
            </a:pPr>
            <a:r>
              <a:rPr lang="es-ES" sz="3200" b="0" dirty="0">
                <a:solidFill>
                  <a:schemeClr val="bg1"/>
                </a:solidFill>
                <a:latin typeface="Arial"/>
                <a:ea typeface="Calibri"/>
              </a:rPr>
              <a:t>Motivarnos uno al otro para </a:t>
            </a:r>
            <a:r>
              <a:rPr lang="es-ES" sz="3200" b="0">
                <a:solidFill>
                  <a:schemeClr val="bg1"/>
                </a:solidFill>
                <a:latin typeface="Arial"/>
                <a:ea typeface="Calibri"/>
              </a:rPr>
              <a:t>lograr nuestros metas</a:t>
            </a:r>
            <a:endParaRPr lang="es-ES" sz="3200" b="0" dirty="0">
              <a:solidFill>
                <a:schemeClr val="bg1"/>
              </a:solidFill>
              <a:latin typeface="Arial"/>
              <a:ea typeface="Calibri"/>
            </a:endParaRPr>
          </a:p>
          <a:p>
            <a:pPr marL="466725" lvl="1" indent="-466725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Font typeface="+mj-lt"/>
              <a:buAutoNum type="arabicPeriod"/>
            </a:pPr>
            <a:r>
              <a:rPr lang="es-ES" sz="3200" b="0" dirty="0">
                <a:solidFill>
                  <a:schemeClr val="bg1"/>
                </a:solidFill>
                <a:latin typeface="Arial"/>
                <a:ea typeface="Calibri"/>
              </a:rPr>
              <a:t>Orar el uno por el otro</a:t>
            </a:r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5D7AF453-F606-4A2F-8312-78380427C5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10400" y="6381750"/>
            <a:ext cx="2133600" cy="476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3200">
                <a:solidFill>
                  <a:schemeClr val="bg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3200">
                <a:solidFill>
                  <a:schemeClr val="bg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3200">
                <a:solidFill>
                  <a:schemeClr val="bg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chemeClr val="bg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chemeClr val="bg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chemeClr val="bg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chemeClr val="bg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/>
              <a:t>17</a:t>
            </a:r>
          </a:p>
        </p:txBody>
      </p:sp>
    </p:spTree>
    <p:extLst>
      <p:ext uri="{BB962C8B-B14F-4D97-AF65-F5344CB8AC3E}">
        <p14:creationId xmlns:p14="http://schemas.microsoft.com/office/powerpoint/2010/main" val="77646346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/>
          <p:cNvSpPr>
            <a:spLocks noGrp="1"/>
          </p:cNvSpPr>
          <p:nvPr>
            <p:ph type="title"/>
          </p:nvPr>
        </p:nvSpPr>
        <p:spPr>
          <a:xfrm>
            <a:off x="0" y="304799"/>
            <a:ext cx="9144000" cy="860613"/>
          </a:xfrm>
        </p:spPr>
        <p:txBody>
          <a:bodyPr/>
          <a:lstStyle/>
          <a:p>
            <a:r>
              <a:rPr lang="es-ES" dirty="0"/>
              <a:t>Cualidades Importantes para un Compañero de Rendición de Cuentas</a:t>
            </a:r>
            <a:endParaRPr lang="en-US" sz="3200" dirty="0"/>
          </a:p>
        </p:txBody>
      </p:sp>
      <p:sp>
        <p:nvSpPr>
          <p:cNvPr id="16388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3200">
                <a:solidFill>
                  <a:schemeClr val="bg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3200">
                <a:solidFill>
                  <a:schemeClr val="bg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3200">
                <a:solidFill>
                  <a:schemeClr val="bg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chemeClr val="bg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chemeClr val="bg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chemeClr val="bg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chemeClr val="bg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/>
              <a:t>17</a:t>
            </a:r>
          </a:p>
        </p:txBody>
      </p:sp>
      <p:sp>
        <p:nvSpPr>
          <p:cNvPr id="2" name="Rectangle 1"/>
          <p:cNvSpPr/>
          <p:nvPr/>
        </p:nvSpPr>
        <p:spPr>
          <a:xfrm>
            <a:off x="1688614" y="1648493"/>
            <a:ext cx="7146758" cy="27710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lvl="1" indent="-514350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AutoNum type="arabicPeriod"/>
            </a:pPr>
            <a:r>
              <a:rPr lang="en-US" sz="3200" b="0" dirty="0">
                <a:solidFill>
                  <a:schemeClr val="bg1"/>
                </a:solidFill>
                <a:latin typeface="Arial"/>
                <a:ea typeface="Calibri"/>
              </a:rPr>
              <a:t>“Practique lo que </a:t>
            </a:r>
            <a:r>
              <a:rPr lang="en-US" sz="3200" b="0" dirty="0" err="1">
                <a:solidFill>
                  <a:schemeClr val="bg1"/>
                </a:solidFill>
                <a:latin typeface="Arial"/>
                <a:ea typeface="Calibri"/>
              </a:rPr>
              <a:t>predica</a:t>
            </a:r>
            <a:r>
              <a:rPr lang="en-US" sz="3200" b="0" dirty="0">
                <a:solidFill>
                  <a:schemeClr val="bg1"/>
                </a:solidFill>
                <a:latin typeface="Arial"/>
                <a:ea typeface="Calibri"/>
              </a:rPr>
              <a:t>” </a:t>
            </a:r>
          </a:p>
          <a:p>
            <a:pPr marL="514350" lvl="1" indent="-514350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FontTx/>
              <a:buAutoNum type="arabicPeriod"/>
            </a:pPr>
            <a:r>
              <a:rPr lang="es-ES" sz="3200" b="0" dirty="0">
                <a:solidFill>
                  <a:schemeClr val="bg1"/>
                </a:solidFill>
              </a:rPr>
              <a:t>Dé y reciba gracia</a:t>
            </a:r>
          </a:p>
          <a:p>
            <a:pPr marL="514350" lvl="1" indent="-514350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FontTx/>
              <a:buAutoNum type="arabicPeriod"/>
            </a:pPr>
            <a:r>
              <a:rPr lang="en-US" sz="3200" b="0" dirty="0" err="1">
                <a:solidFill>
                  <a:schemeClr val="bg1"/>
                </a:solidFill>
              </a:rPr>
              <a:t>Balancee</a:t>
            </a:r>
            <a:r>
              <a:rPr lang="en-US" sz="3200" b="0" dirty="0">
                <a:solidFill>
                  <a:schemeClr val="bg1"/>
                </a:solidFill>
              </a:rPr>
              <a:t> la </a:t>
            </a:r>
            <a:r>
              <a:rPr lang="en-US" sz="3200" b="0" dirty="0" err="1">
                <a:solidFill>
                  <a:schemeClr val="bg1"/>
                </a:solidFill>
              </a:rPr>
              <a:t>gracia</a:t>
            </a:r>
            <a:r>
              <a:rPr lang="en-US" sz="3200" b="0" dirty="0">
                <a:solidFill>
                  <a:schemeClr val="bg1"/>
                </a:solidFill>
              </a:rPr>
              <a:t> con </a:t>
            </a:r>
            <a:r>
              <a:rPr lang="en-US" sz="3200" b="0" dirty="0" err="1">
                <a:solidFill>
                  <a:schemeClr val="bg1"/>
                </a:solidFill>
              </a:rPr>
              <a:t>disciplina</a:t>
            </a:r>
            <a:endParaRPr lang="en-US" sz="3200" b="0" dirty="0">
              <a:solidFill>
                <a:schemeClr val="bg1"/>
              </a:solidFill>
            </a:endParaRPr>
          </a:p>
          <a:p>
            <a:pPr marL="514350" lvl="1" indent="-514350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FontTx/>
              <a:buAutoNum type="arabicPeriod"/>
            </a:pPr>
            <a:r>
              <a:rPr lang="en-US" sz="3200" b="0" dirty="0" err="1">
                <a:solidFill>
                  <a:schemeClr val="bg1"/>
                </a:solidFill>
              </a:rPr>
              <a:t>Hacer</a:t>
            </a:r>
            <a:r>
              <a:rPr lang="en-US" sz="3200" b="0" dirty="0">
                <a:solidFill>
                  <a:schemeClr val="bg1"/>
                </a:solidFill>
              </a:rPr>
              <a:t> lo amoroso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433CE51F-670B-4AD3-B631-EDA686B4EDED}"/>
              </a:ext>
            </a:extLst>
          </p:cNvPr>
          <p:cNvGrpSpPr/>
          <p:nvPr/>
        </p:nvGrpSpPr>
        <p:grpSpPr>
          <a:xfrm>
            <a:off x="180710" y="4723217"/>
            <a:ext cx="8822613" cy="1295166"/>
            <a:chOff x="180710" y="4723217"/>
            <a:chExt cx="8963290" cy="1295166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65CDF0D0-3C91-4C14-A381-75679351EC53}"/>
                </a:ext>
              </a:extLst>
            </p:cNvPr>
            <p:cNvGrpSpPr/>
            <p:nvPr/>
          </p:nvGrpSpPr>
          <p:grpSpPr>
            <a:xfrm>
              <a:off x="180710" y="4937723"/>
              <a:ext cx="8963290" cy="1080660"/>
              <a:chOff x="180710" y="5129573"/>
              <a:chExt cx="8963290" cy="1080660"/>
            </a:xfrm>
          </p:grpSpPr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68C0C387-B5A5-4695-8C6A-8C9CA50ED3A6}"/>
                  </a:ext>
                </a:extLst>
              </p:cNvPr>
              <p:cNvSpPr txBox="1"/>
              <p:nvPr/>
            </p:nvSpPr>
            <p:spPr>
              <a:xfrm>
                <a:off x="180710" y="5129573"/>
                <a:ext cx="2492188" cy="10772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200" b="0" dirty="0" err="1">
                    <a:solidFill>
                      <a:schemeClr val="bg1"/>
                    </a:solidFill>
                  </a:rPr>
                  <a:t>Gracia</a:t>
                </a:r>
                <a:endParaRPr lang="en-US" sz="3200" b="0" dirty="0">
                  <a:solidFill>
                    <a:schemeClr val="bg1"/>
                  </a:solidFill>
                </a:endParaRPr>
              </a:p>
              <a:p>
                <a:pPr algn="ctr"/>
                <a:r>
                  <a:rPr lang="en-US" sz="3200" b="0" dirty="0" err="1">
                    <a:solidFill>
                      <a:schemeClr val="bg1"/>
                    </a:solidFill>
                  </a:rPr>
                  <a:t>Perdón</a:t>
                </a:r>
                <a:endParaRPr lang="en-US" sz="3200" b="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3CD5C184-F755-483D-AE3F-56FB02BC2127}"/>
                  </a:ext>
                </a:extLst>
              </p:cNvPr>
              <p:cNvSpPr txBox="1"/>
              <p:nvPr/>
            </p:nvSpPr>
            <p:spPr>
              <a:xfrm>
                <a:off x="6761746" y="5133015"/>
                <a:ext cx="2382254" cy="10772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200" b="0" dirty="0" err="1">
                    <a:solidFill>
                      <a:schemeClr val="bg1"/>
                    </a:solidFill>
                  </a:rPr>
                  <a:t>Disciplina</a:t>
                </a:r>
                <a:endParaRPr lang="en-US" sz="3200" b="0" dirty="0">
                  <a:solidFill>
                    <a:schemeClr val="bg1"/>
                  </a:solidFill>
                </a:endParaRPr>
              </a:p>
              <a:p>
                <a:pPr algn="ctr"/>
                <a:r>
                  <a:rPr lang="en-US" sz="3200" b="0" dirty="0" err="1">
                    <a:solidFill>
                      <a:schemeClr val="bg1"/>
                    </a:solidFill>
                  </a:rPr>
                  <a:t>Reprensión</a:t>
                </a:r>
                <a:endParaRPr lang="en-US" sz="3200" b="0" dirty="0">
                  <a:solidFill>
                    <a:schemeClr val="bg1"/>
                  </a:solidFill>
                </a:endParaRPr>
              </a:p>
            </p:txBody>
          </p:sp>
          <p:cxnSp>
            <p:nvCxnSpPr>
              <p:cNvPr id="5" name="Straight Arrow Connector 4">
                <a:extLst>
                  <a:ext uri="{FF2B5EF4-FFF2-40B4-BE49-F238E27FC236}">
                    <a16:creationId xmlns:a16="http://schemas.microsoft.com/office/drawing/2014/main" id="{7D12F3F5-6FEA-423C-9559-85FB9DFE8516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2386886" y="5686912"/>
                <a:ext cx="4255843" cy="0"/>
              </a:xfrm>
              <a:prstGeom prst="straightConnector1">
                <a:avLst/>
              </a:prstGeom>
              <a:solidFill>
                <a:schemeClr val="accent1"/>
              </a:solidFill>
              <a:ln w="152400" cap="flat" cmpd="sng" algn="ctr">
                <a:solidFill>
                  <a:schemeClr val="bg1"/>
                </a:solidFill>
                <a:prstDash val="solid"/>
                <a:round/>
                <a:headEnd type="triangle"/>
                <a:tailEnd type="triangle"/>
              </a:ln>
              <a:effectLst/>
            </p:spPr>
          </p:cxnSp>
        </p:grp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852012A3-B808-4560-9417-F2DC2EE294BE}"/>
                </a:ext>
              </a:extLst>
            </p:cNvPr>
            <p:cNvSpPr txBox="1"/>
            <p:nvPr/>
          </p:nvSpPr>
          <p:spPr>
            <a:xfrm>
              <a:off x="3465798" y="4723217"/>
              <a:ext cx="220154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dirty="0">
                  <a:solidFill>
                    <a:schemeClr val="bg1"/>
                  </a:solidFill>
                </a:rPr>
                <a:t>Love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6700415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E060C65F-D920-4B1D-98E0-ED46CAC1C6C5}"/>
              </a:ext>
            </a:extLst>
          </p:cNvPr>
          <p:cNvSpPr txBox="1"/>
          <p:nvPr/>
        </p:nvSpPr>
        <p:spPr>
          <a:xfrm>
            <a:off x="717178" y="1920895"/>
            <a:ext cx="8426822" cy="286232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s-ES" sz="3200" b="0" dirty="0">
                <a:solidFill>
                  <a:schemeClr val="bg1"/>
                </a:solidFill>
              </a:rPr>
              <a:t>Escriba los nombres de compañeros de rendición de cuentas</a:t>
            </a:r>
          </a:p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s-ES" sz="3200" b="0" dirty="0">
                <a:solidFill>
                  <a:schemeClr val="bg1"/>
                </a:solidFill>
              </a:rPr>
              <a:t>Encierra en un círculo un nombre que contactarás</a:t>
            </a:r>
          </a:p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s-ES" sz="3200" b="0" dirty="0">
                <a:solidFill>
                  <a:schemeClr val="bg1"/>
                </a:solidFill>
              </a:rPr>
              <a:t>Escriba la fecha en que hace contacto</a:t>
            </a:r>
            <a:endParaRPr lang="en-US" sz="3200" b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809160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341DBFB3-6DA8-4A7C-A550-84F9DE3B9386}"/>
              </a:ext>
            </a:extLst>
          </p:cNvPr>
          <p:cNvGrpSpPr>
            <a:grpSpLocks noChangeAspect="1"/>
          </p:cNvGrpSpPr>
          <p:nvPr/>
        </p:nvGrpSpPr>
        <p:grpSpPr>
          <a:xfrm>
            <a:off x="3372617" y="1553929"/>
            <a:ext cx="2398765" cy="2388002"/>
            <a:chOff x="3015535" y="1636331"/>
            <a:chExt cx="3112929" cy="3098961"/>
          </a:xfrm>
        </p:grpSpPr>
        <p:sp>
          <p:nvSpPr>
            <p:cNvPr id="8" name="Arc 7">
              <a:extLst>
                <a:ext uri="{FF2B5EF4-FFF2-40B4-BE49-F238E27FC236}">
                  <a16:creationId xmlns:a16="http://schemas.microsoft.com/office/drawing/2014/main" id="{6E4E6FF1-85EB-4A89-A470-9AEE3729E409}"/>
                </a:ext>
              </a:extLst>
            </p:cNvPr>
            <p:cNvSpPr/>
            <p:nvPr/>
          </p:nvSpPr>
          <p:spPr bwMode="auto">
            <a:xfrm>
              <a:off x="3015535" y="1647713"/>
              <a:ext cx="3087579" cy="3087579"/>
            </a:xfrm>
            <a:prstGeom prst="arc">
              <a:avLst>
                <a:gd name="adj1" fmla="val 16249565"/>
                <a:gd name="adj2" fmla="val 1194995"/>
              </a:avLst>
            </a:prstGeom>
            <a:noFill/>
            <a:ln w="1524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triangle" w="sm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26" name="Arc 25">
              <a:extLst>
                <a:ext uri="{FF2B5EF4-FFF2-40B4-BE49-F238E27FC236}">
                  <a16:creationId xmlns:a16="http://schemas.microsoft.com/office/drawing/2014/main" id="{4AA0BE10-0787-4840-9588-147203F51F91}"/>
                </a:ext>
              </a:extLst>
            </p:cNvPr>
            <p:cNvSpPr/>
            <p:nvPr/>
          </p:nvSpPr>
          <p:spPr bwMode="auto">
            <a:xfrm>
              <a:off x="3040885" y="1636331"/>
              <a:ext cx="3087579" cy="3087579"/>
            </a:xfrm>
            <a:prstGeom prst="arc">
              <a:avLst>
                <a:gd name="adj1" fmla="val 1209073"/>
                <a:gd name="adj2" fmla="val 9730540"/>
              </a:avLst>
            </a:prstGeom>
            <a:noFill/>
            <a:ln w="1524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triangle" w="sm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27" name="Arc 26">
              <a:extLst>
                <a:ext uri="{FF2B5EF4-FFF2-40B4-BE49-F238E27FC236}">
                  <a16:creationId xmlns:a16="http://schemas.microsoft.com/office/drawing/2014/main" id="{EF7D9492-F370-4320-95D0-9336B6D3C3DC}"/>
                </a:ext>
              </a:extLst>
            </p:cNvPr>
            <p:cNvSpPr/>
            <p:nvPr/>
          </p:nvSpPr>
          <p:spPr bwMode="auto">
            <a:xfrm>
              <a:off x="3015535" y="1647713"/>
              <a:ext cx="3052530" cy="3076197"/>
            </a:xfrm>
            <a:prstGeom prst="arc">
              <a:avLst>
                <a:gd name="adj1" fmla="val 9683062"/>
                <a:gd name="adj2" fmla="val 16274217"/>
              </a:avLst>
            </a:prstGeom>
            <a:noFill/>
            <a:ln w="1524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triangle" w="sm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sp>
        <p:nvSpPr>
          <p:cNvPr id="17" name="Slide Number Placeholder 3">
            <a:extLst>
              <a:ext uri="{FF2B5EF4-FFF2-40B4-BE49-F238E27FC236}">
                <a16:creationId xmlns:a16="http://schemas.microsoft.com/office/drawing/2014/main" id="{726F2B7B-1F24-47A0-9A30-2C264EFEAF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10400" y="6381750"/>
            <a:ext cx="2133600" cy="476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3200">
                <a:solidFill>
                  <a:schemeClr val="bg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3200">
                <a:solidFill>
                  <a:schemeClr val="bg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3200">
                <a:solidFill>
                  <a:schemeClr val="bg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chemeClr val="bg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chemeClr val="bg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chemeClr val="bg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chemeClr val="bg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/>
              <a:t>17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3C54060-EC6F-4AF1-9406-ECBE9A300001}"/>
              </a:ext>
            </a:extLst>
          </p:cNvPr>
          <p:cNvSpPr/>
          <p:nvPr/>
        </p:nvSpPr>
        <p:spPr>
          <a:xfrm>
            <a:off x="170856" y="915658"/>
            <a:ext cx="3406112" cy="1536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s-MX" sz="28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Sé dueño </a:t>
            </a:r>
          </a:p>
          <a:p>
            <a:pPr marR="0"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s-MX" sz="28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de tu historia</a:t>
            </a:r>
          </a:p>
          <a:p>
            <a:pPr marR="0"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s-MX" sz="2800" b="0" dirty="0">
                <a:solidFill>
                  <a:srgbClr val="FFFF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(Ser discípulo)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EFFDE0A-B2D5-427D-BB7F-477B8FB1DE0E}"/>
              </a:ext>
            </a:extLst>
          </p:cNvPr>
          <p:cNvSpPr/>
          <p:nvPr/>
        </p:nvSpPr>
        <p:spPr>
          <a:xfrm>
            <a:off x="5888645" y="915659"/>
            <a:ext cx="3084499" cy="153676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R="0"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s-MX" sz="28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2. Descubre </a:t>
            </a:r>
          </a:p>
          <a:p>
            <a:pPr marR="0"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s-MX" sz="28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tu llamado</a:t>
            </a:r>
          </a:p>
          <a:p>
            <a:pPr marR="0"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b="0" dirty="0">
                <a:solidFill>
                  <a:srgbClr val="FFFF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</a:t>
            </a:r>
            <a:r>
              <a:rPr lang="en-US" sz="2800" b="0" dirty="0" err="1">
                <a:solidFill>
                  <a:srgbClr val="FFFF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Hacer</a:t>
            </a:r>
            <a:r>
              <a:rPr lang="en-US" sz="2800" b="0" dirty="0">
                <a:solidFill>
                  <a:srgbClr val="FFFF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b="0" dirty="0" err="1">
                <a:solidFill>
                  <a:srgbClr val="FFFF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discípulos</a:t>
            </a:r>
            <a:r>
              <a:rPr lang="en-US" sz="2800" b="0" dirty="0">
                <a:solidFill>
                  <a:srgbClr val="FFFF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</a:t>
            </a:r>
            <a:endParaRPr lang="en-US" sz="2800" b="0" dirty="0">
              <a:solidFill>
                <a:srgbClr val="FFFF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3635486-E579-4707-9091-420A1B26FE79}"/>
              </a:ext>
            </a:extLst>
          </p:cNvPr>
          <p:cNvSpPr/>
          <p:nvPr/>
        </p:nvSpPr>
        <p:spPr>
          <a:xfrm>
            <a:off x="3169360" y="4231498"/>
            <a:ext cx="2824811" cy="138499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MX" sz="28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3. Impacta </a:t>
            </a:r>
          </a:p>
          <a:p>
            <a:pPr algn="ctr"/>
            <a:r>
              <a:rPr lang="es-MX" sz="28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tu mundo </a:t>
            </a:r>
          </a:p>
          <a:p>
            <a:pPr algn="ctr"/>
            <a:r>
              <a:rPr lang="en-US" sz="2800" b="0" dirty="0">
                <a:solidFill>
                  <a:srgbClr val="FFFF00"/>
                </a:solidFill>
              </a:rPr>
              <a:t>(Gran </a:t>
            </a:r>
            <a:r>
              <a:rPr lang="en-US" sz="2800" b="0" dirty="0" err="1">
                <a:solidFill>
                  <a:srgbClr val="FFFF00"/>
                </a:solidFill>
              </a:rPr>
              <a:t>Comisión</a:t>
            </a:r>
            <a:r>
              <a:rPr lang="en-US" sz="2800" b="0" dirty="0">
                <a:solidFill>
                  <a:srgbClr val="FFFF00"/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96650794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" name="Group 57"/>
          <p:cNvGrpSpPr/>
          <p:nvPr/>
        </p:nvGrpSpPr>
        <p:grpSpPr>
          <a:xfrm>
            <a:off x="3778608" y="3968979"/>
            <a:ext cx="1157974" cy="1131119"/>
            <a:chOff x="4128797" y="3465509"/>
            <a:chExt cx="1158037" cy="1131175"/>
          </a:xfrm>
          <a:noFill/>
        </p:grpSpPr>
        <p:sp>
          <p:nvSpPr>
            <p:cNvPr id="59" name="Rectangle 58"/>
            <p:cNvSpPr/>
            <p:nvPr/>
          </p:nvSpPr>
          <p:spPr>
            <a:xfrm>
              <a:off x="4518022" y="3840104"/>
              <a:ext cx="365760" cy="365760"/>
            </a:xfrm>
            <a:prstGeom prst="rect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marL="0" marR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1000" kern="1200">
                  <a:solidFill>
                    <a:srgbClr val="000000"/>
                  </a:solidFill>
                  <a:effectLst/>
                  <a:ea typeface="Calibri"/>
                  <a:cs typeface="Arial"/>
                </a:rPr>
                <a:t>NC1</a:t>
              </a:r>
              <a:endParaRPr lang="en-US" sz="1200">
                <a:effectLst/>
                <a:latin typeface="Times New Roman"/>
                <a:ea typeface="Calibri"/>
              </a:endParaRPr>
            </a:p>
          </p:txBody>
        </p:sp>
        <p:sp>
          <p:nvSpPr>
            <p:cNvPr id="60" name="Rectangle 59"/>
            <p:cNvSpPr/>
            <p:nvPr/>
          </p:nvSpPr>
          <p:spPr>
            <a:xfrm>
              <a:off x="4563742" y="3465509"/>
              <a:ext cx="274320" cy="274320"/>
            </a:xfrm>
            <a:prstGeom prst="rect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marL="0" marR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1000" kern="1200">
                  <a:solidFill>
                    <a:srgbClr val="000000"/>
                  </a:solidFill>
                  <a:effectLst/>
                  <a:ea typeface="Calibri"/>
                  <a:cs typeface="Arial"/>
                </a:rPr>
                <a:t>DT</a:t>
              </a:r>
              <a:endParaRPr lang="en-US" sz="1200">
                <a:effectLst/>
                <a:latin typeface="Times New Roman"/>
                <a:ea typeface="Calibri"/>
              </a:endParaRPr>
            </a:p>
          </p:txBody>
        </p:sp>
        <p:cxnSp>
          <p:nvCxnSpPr>
            <p:cNvPr id="61" name="Straight Connector 60"/>
            <p:cNvCxnSpPr>
              <a:stCxn id="60" idx="2"/>
              <a:endCxn id="59" idx="0"/>
            </p:cNvCxnSpPr>
            <p:nvPr/>
          </p:nvCxnSpPr>
          <p:spPr>
            <a:xfrm>
              <a:off x="4700902" y="3739829"/>
              <a:ext cx="0" cy="100275"/>
            </a:xfrm>
            <a:prstGeom prst="line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/>
            <p:cNvCxnSpPr>
              <a:stCxn id="59" idx="1"/>
              <a:endCxn id="63" idx="6"/>
            </p:cNvCxnSpPr>
            <p:nvPr/>
          </p:nvCxnSpPr>
          <p:spPr>
            <a:xfrm flipH="1" flipV="1">
              <a:off x="4403117" y="4019225"/>
              <a:ext cx="114905" cy="3759"/>
            </a:xfrm>
            <a:prstGeom prst="line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3" name="Oval 62"/>
            <p:cNvSpPr/>
            <p:nvPr/>
          </p:nvSpPr>
          <p:spPr>
            <a:xfrm>
              <a:off x="4128797" y="3882065"/>
              <a:ext cx="274320" cy="274320"/>
            </a:xfrm>
            <a:prstGeom prst="ellipse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marL="0" marR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1000" kern="1200">
                  <a:solidFill>
                    <a:srgbClr val="000000"/>
                  </a:solidFill>
                  <a:effectLst/>
                  <a:ea typeface="Calibri"/>
                  <a:cs typeface="Arial"/>
                </a:rPr>
                <a:t>FG</a:t>
              </a:r>
              <a:endParaRPr lang="en-US" sz="1200">
                <a:effectLst/>
                <a:latin typeface="Times New Roman"/>
                <a:ea typeface="Calibri"/>
              </a:endParaRPr>
            </a:p>
          </p:txBody>
        </p:sp>
        <p:sp>
          <p:nvSpPr>
            <p:cNvPr id="64" name="Oval 63"/>
            <p:cNvSpPr/>
            <p:nvPr/>
          </p:nvSpPr>
          <p:spPr>
            <a:xfrm>
              <a:off x="5012514" y="3883944"/>
              <a:ext cx="274320" cy="274320"/>
            </a:xfrm>
            <a:prstGeom prst="ellipse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marL="0" marR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1000" kern="1200">
                  <a:solidFill>
                    <a:srgbClr val="000000"/>
                  </a:solidFill>
                  <a:effectLst/>
                  <a:ea typeface="Calibri"/>
                  <a:cs typeface="Arial"/>
                </a:rPr>
                <a:t>FG</a:t>
              </a:r>
              <a:endParaRPr lang="en-US" sz="1200">
                <a:effectLst/>
                <a:latin typeface="Times New Roman"/>
                <a:ea typeface="Calibri"/>
              </a:endParaRPr>
            </a:p>
          </p:txBody>
        </p:sp>
        <p:cxnSp>
          <p:nvCxnSpPr>
            <p:cNvPr id="65" name="Straight Connector 64"/>
            <p:cNvCxnSpPr>
              <a:stCxn id="64" idx="2"/>
              <a:endCxn id="59" idx="3"/>
            </p:cNvCxnSpPr>
            <p:nvPr/>
          </p:nvCxnSpPr>
          <p:spPr>
            <a:xfrm flipH="1">
              <a:off x="4883782" y="4021104"/>
              <a:ext cx="128732" cy="1880"/>
            </a:xfrm>
            <a:prstGeom prst="line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/>
            <p:cNvCxnSpPr>
              <a:stCxn id="59" idx="2"/>
              <a:endCxn id="67" idx="0"/>
            </p:cNvCxnSpPr>
            <p:nvPr/>
          </p:nvCxnSpPr>
          <p:spPr>
            <a:xfrm flipH="1">
              <a:off x="4698947" y="4205864"/>
              <a:ext cx="1955" cy="116500"/>
            </a:xfrm>
            <a:prstGeom prst="line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7" name="Oval 66"/>
            <p:cNvSpPr/>
            <p:nvPr/>
          </p:nvSpPr>
          <p:spPr>
            <a:xfrm>
              <a:off x="4561787" y="4322364"/>
              <a:ext cx="274320" cy="274320"/>
            </a:xfrm>
            <a:prstGeom prst="ellipse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marL="0" marR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1000" kern="1200">
                  <a:solidFill>
                    <a:srgbClr val="000000"/>
                  </a:solidFill>
                  <a:effectLst/>
                  <a:ea typeface="Calibri"/>
                  <a:cs typeface="Arial"/>
                </a:rPr>
                <a:t>FG</a:t>
              </a:r>
              <a:endParaRPr lang="en-US" sz="1200">
                <a:effectLst/>
                <a:latin typeface="Times New Roman"/>
                <a:ea typeface="Calibri"/>
              </a:endParaRPr>
            </a:p>
          </p:txBody>
        </p:sp>
      </p:grp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75D54BAF-FC26-4FEC-940B-60A0834E268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21862571"/>
              </p:ext>
            </p:extLst>
          </p:nvPr>
        </p:nvGraphicFramePr>
        <p:xfrm>
          <a:off x="56700" y="432149"/>
          <a:ext cx="5886080" cy="5831904"/>
        </p:xfrm>
        <a:graphic>
          <a:graphicData uri="http://schemas.openxmlformats.org/drawingml/2006/table">
            <a:tbl>
              <a:tblPr/>
              <a:tblGrid>
                <a:gridCol w="5886080">
                  <a:extLst>
                    <a:ext uri="{9D8B030D-6E8A-4147-A177-3AD203B41FA5}">
                      <a16:colId xmlns:a16="http://schemas.microsoft.com/office/drawing/2014/main" val="3474027609"/>
                    </a:ext>
                  </a:extLst>
                </a:gridCol>
              </a:tblGrid>
              <a:tr h="5724395"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  <a:buFont typeface="+mj-lt"/>
                        <a:buNone/>
                      </a:pPr>
                      <a:r>
                        <a:rPr lang="es-ES" sz="36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Preguntas y Comentarios</a:t>
                      </a:r>
                    </a:p>
                    <a:p>
                      <a:pPr marL="514350" marR="0" indent="-51435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  <a:buFont typeface="+mj-lt"/>
                        <a:buAutoNum type="arabicPeriod"/>
                      </a:pPr>
                      <a:r>
                        <a:rPr lang="es-ES" sz="3200" b="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Nuestra Misión</a:t>
                      </a:r>
                    </a:p>
                    <a:p>
                      <a:pPr marL="514350" marR="0" indent="-51435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  <a:buFont typeface="+mj-lt"/>
                        <a:buAutoNum type="arabicPeriod"/>
                      </a:pPr>
                      <a:r>
                        <a:rPr lang="es-ES" sz="3200" b="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Viviendo una Vida Cristiana Balanceada</a:t>
                      </a:r>
                    </a:p>
                    <a:p>
                      <a:pPr marL="514350" marR="0" indent="-51435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  <a:buFont typeface="+mj-lt"/>
                        <a:buAutoNum type="arabicPeriod"/>
                      </a:pPr>
                      <a:r>
                        <a:rPr lang="es-ES" sz="3200" b="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Desafíos Personales</a:t>
                      </a:r>
                    </a:p>
                    <a:p>
                      <a:pPr marL="514350" marR="0" indent="-51435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  <a:buFont typeface="+mj-lt"/>
                        <a:buAutoNum type="arabicPeriod"/>
                      </a:pPr>
                      <a:r>
                        <a:rPr lang="es-ES" sz="3200" b="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Establecer Metas para el Desarrollo Persona</a:t>
                      </a:r>
                    </a:p>
                    <a:p>
                      <a:pPr marL="514350" marR="0" indent="-51435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  <a:buFont typeface="+mj-lt"/>
                        <a:buAutoNum type="arabicPeriod"/>
                      </a:pPr>
                      <a:r>
                        <a:rPr lang="es-ES" sz="3200" b="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Compañero de Rendición de Cuentas</a:t>
                      </a:r>
                    </a:p>
                  </a:txBody>
                  <a:tcPr marL="114300" marR="11430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9938462"/>
                  </a:ext>
                </a:extLst>
              </a:tr>
            </a:tbl>
          </a:graphicData>
        </a:graphic>
      </p:graphicFrame>
      <p:pic>
        <p:nvPicPr>
          <p:cNvPr id="2" name="Picture 1">
            <a:extLst>
              <a:ext uri="{FF2B5EF4-FFF2-40B4-BE49-F238E27FC236}">
                <a16:creationId xmlns:a16="http://schemas.microsoft.com/office/drawing/2014/main" id="{BFF39778-C9B2-44EE-89AC-9C6C9ACAD0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2780" y="1162811"/>
            <a:ext cx="3015553" cy="4532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635534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/>
          <p:cNvSpPr>
            <a:spLocks noGrp="1"/>
          </p:cNvSpPr>
          <p:nvPr>
            <p:ph type="title"/>
          </p:nvPr>
        </p:nvSpPr>
        <p:spPr>
          <a:xfrm>
            <a:off x="0" y="293778"/>
            <a:ext cx="9144000" cy="1016001"/>
          </a:xfrm>
        </p:spPr>
        <p:txBody>
          <a:bodyPr/>
          <a:lstStyle/>
          <a:p>
            <a:r>
              <a:rPr lang="en-US" dirty="0" err="1"/>
              <a:t>Implementación</a:t>
            </a:r>
            <a:endParaRPr lang="en-US" dirty="0"/>
          </a:p>
        </p:txBody>
      </p:sp>
      <p:sp>
        <p:nvSpPr>
          <p:cNvPr id="16388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3200">
                <a:solidFill>
                  <a:schemeClr val="bg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3200">
                <a:solidFill>
                  <a:schemeClr val="bg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3200">
                <a:solidFill>
                  <a:schemeClr val="bg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chemeClr val="bg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chemeClr val="bg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chemeClr val="bg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chemeClr val="bg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/>
              <a:t>17</a:t>
            </a:r>
          </a:p>
        </p:txBody>
      </p:sp>
      <p:sp>
        <p:nvSpPr>
          <p:cNvPr id="2" name="Rectangle 1"/>
          <p:cNvSpPr/>
          <p:nvPr/>
        </p:nvSpPr>
        <p:spPr>
          <a:xfrm>
            <a:off x="233082" y="1477151"/>
            <a:ext cx="8910918" cy="39036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lvl="2" indent="-514350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AutoNum type="arabicPeriod"/>
            </a:pPr>
            <a:r>
              <a:rPr lang="es-ES" sz="3200" b="0" dirty="0">
                <a:solidFill>
                  <a:schemeClr val="bg1"/>
                </a:solidFill>
                <a:latin typeface="Arial"/>
                <a:ea typeface="Calibri"/>
              </a:rPr>
              <a:t>Continúa haciendo discípulos</a:t>
            </a:r>
          </a:p>
          <a:p>
            <a:pPr marL="514350" lvl="2" indent="-514350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AutoNum type="arabicPeriod"/>
            </a:pPr>
            <a:r>
              <a:rPr lang="es-ES" sz="3200" b="0" dirty="0">
                <a:solidFill>
                  <a:schemeClr val="bg1"/>
                </a:solidFill>
                <a:latin typeface="Arial"/>
                <a:ea typeface="Calibri"/>
              </a:rPr>
              <a:t>Identificar y entrenador los aprendices de Fundamentos</a:t>
            </a:r>
          </a:p>
          <a:p>
            <a:pPr marL="514350" lvl="2" indent="-514350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AutoNum type="arabicPeriod"/>
            </a:pPr>
            <a:r>
              <a:rPr lang="es-ES" sz="3200" b="0" dirty="0">
                <a:solidFill>
                  <a:schemeClr val="bg1"/>
                </a:solidFill>
                <a:latin typeface="Arial"/>
                <a:ea typeface="Calibri"/>
              </a:rPr>
              <a:t>Trabaja en tu meta personal</a:t>
            </a:r>
          </a:p>
          <a:p>
            <a:pPr marL="514350" lvl="2" indent="-514350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AutoNum type="arabicPeriod"/>
            </a:pPr>
            <a:r>
              <a:rPr lang="es-ES" sz="3200" b="0" dirty="0">
                <a:solidFill>
                  <a:schemeClr val="bg1"/>
                </a:solidFill>
                <a:latin typeface="Arial"/>
                <a:ea typeface="Calibri"/>
              </a:rPr>
              <a:t>Comience a reunirse con su compañero de rendición de cuentas</a:t>
            </a:r>
          </a:p>
        </p:txBody>
      </p:sp>
    </p:spTree>
    <p:extLst>
      <p:ext uri="{BB962C8B-B14F-4D97-AF65-F5344CB8AC3E}">
        <p14:creationId xmlns:p14="http://schemas.microsoft.com/office/powerpoint/2010/main" val="37922599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70893"/>
          </a:xfrm>
        </p:spPr>
        <p:txBody>
          <a:bodyPr/>
          <a:lstStyle/>
          <a:p>
            <a:r>
              <a:rPr lang="es-ES" altLang="en-US" dirty="0"/>
              <a:t>Línea de Tiempo de la Gran Comisión</a:t>
            </a:r>
            <a:endParaRPr lang="en-US" altLang="en-US" sz="3200" dirty="0"/>
          </a:p>
        </p:txBody>
      </p:sp>
      <p:sp>
        <p:nvSpPr>
          <p:cNvPr id="23558" name="Rectangle 6"/>
          <p:cNvSpPr>
            <a:spLocks noChangeArrowheads="1"/>
          </p:cNvSpPr>
          <p:nvPr/>
        </p:nvSpPr>
        <p:spPr bwMode="auto">
          <a:xfrm>
            <a:off x="7269154" y="1015139"/>
            <a:ext cx="1743072" cy="5508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3200">
                <a:solidFill>
                  <a:schemeClr val="bg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3200">
                <a:solidFill>
                  <a:schemeClr val="bg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3200">
                <a:solidFill>
                  <a:schemeClr val="bg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chemeClr val="bg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chemeClr val="bg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chemeClr val="bg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chemeClr val="bg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en-US" sz="2800" b="0" dirty="0" err="1"/>
              <a:t>Hechos</a:t>
            </a:r>
            <a:r>
              <a:rPr lang="en-US" altLang="en-US" sz="2800" b="0" dirty="0"/>
              <a:t> 1</a:t>
            </a:r>
          </a:p>
        </p:txBody>
      </p:sp>
      <p:sp>
        <p:nvSpPr>
          <p:cNvPr id="23559" name="AutoShape 7"/>
          <p:cNvSpPr>
            <a:spLocks/>
          </p:cNvSpPr>
          <p:nvPr/>
        </p:nvSpPr>
        <p:spPr bwMode="auto">
          <a:xfrm rot="16200000">
            <a:off x="1184636" y="3108573"/>
            <a:ext cx="375523" cy="1046166"/>
          </a:xfrm>
          <a:prstGeom prst="leftBracket">
            <a:avLst>
              <a:gd name="adj" fmla="val 111715"/>
            </a:avLst>
          </a:prstGeom>
          <a:noFill/>
          <a:ln w="5715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3200">
                <a:solidFill>
                  <a:schemeClr val="bg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3200">
                <a:solidFill>
                  <a:schemeClr val="bg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3200">
                <a:solidFill>
                  <a:schemeClr val="bg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chemeClr val="bg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chemeClr val="bg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chemeClr val="bg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chemeClr val="bg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23560" name="Line 8"/>
          <p:cNvSpPr>
            <a:spLocks noChangeShapeType="1"/>
          </p:cNvSpPr>
          <p:nvPr/>
        </p:nvSpPr>
        <p:spPr bwMode="auto">
          <a:xfrm flipV="1">
            <a:off x="1895480" y="3377818"/>
            <a:ext cx="6308733" cy="41654"/>
          </a:xfrm>
          <a:prstGeom prst="line">
            <a:avLst/>
          </a:prstGeom>
          <a:noFill/>
          <a:ln w="5715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/>
          <a:lstStyle/>
          <a:p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1A624488-97A3-4207-B877-DCD56584709C}"/>
              </a:ext>
            </a:extLst>
          </p:cNvPr>
          <p:cNvGrpSpPr/>
          <p:nvPr/>
        </p:nvGrpSpPr>
        <p:grpSpPr>
          <a:xfrm>
            <a:off x="206376" y="1954213"/>
            <a:ext cx="1273175" cy="1474787"/>
            <a:chOff x="960438" y="1968501"/>
            <a:chExt cx="1273175" cy="1474787"/>
          </a:xfrm>
        </p:grpSpPr>
        <p:sp>
          <p:nvSpPr>
            <p:cNvPr id="9" name="Rectangle 10"/>
            <p:cNvSpPr>
              <a:spLocks noChangeArrowheads="1"/>
            </p:cNvSpPr>
            <p:nvPr/>
          </p:nvSpPr>
          <p:spPr bwMode="auto">
            <a:xfrm>
              <a:off x="1430337" y="1968501"/>
              <a:ext cx="323850" cy="1474787"/>
            </a:xfrm>
            <a:prstGeom prst="rect">
              <a:avLst/>
            </a:prstGeom>
            <a:solidFill>
              <a:srgbClr val="996600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>
                <a:defRPr/>
              </a:pPr>
              <a:endParaRPr lang="en-US" dirty="0">
                <a:blipFill>
                  <a:blip r:embed="rId3"/>
                  <a:tile tx="0" ty="0" sx="100000" sy="100000" flip="none" algn="tl"/>
                </a:blipFill>
                <a:latin typeface="Arial" pitchFamily="34" charset="0"/>
                <a:cs typeface="+mn-cs"/>
              </a:endParaRPr>
            </a:p>
          </p:txBody>
        </p:sp>
        <p:sp>
          <p:nvSpPr>
            <p:cNvPr id="23562" name="Rectangle 11"/>
            <p:cNvSpPr>
              <a:spLocks noChangeArrowheads="1"/>
            </p:cNvSpPr>
            <p:nvPr/>
          </p:nvSpPr>
          <p:spPr bwMode="auto">
            <a:xfrm>
              <a:off x="960438" y="2331758"/>
              <a:ext cx="1273175" cy="294623"/>
            </a:xfrm>
            <a:prstGeom prst="rect">
              <a:avLst/>
            </a:prstGeom>
            <a:solidFill>
              <a:srgbClr val="996600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bg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3200">
                  <a:solidFill>
                    <a:schemeClr val="bg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3200">
                  <a:solidFill>
                    <a:schemeClr val="bg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3200">
                  <a:solidFill>
                    <a:schemeClr val="bg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3200">
                  <a:solidFill>
                    <a:schemeClr val="bg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3200">
                  <a:solidFill>
                    <a:schemeClr val="bg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3200">
                  <a:solidFill>
                    <a:schemeClr val="bg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3200">
                  <a:solidFill>
                    <a:schemeClr val="bg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3200">
                  <a:solidFill>
                    <a:schemeClr val="bg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</p:grpSp>
      <p:sp>
        <p:nvSpPr>
          <p:cNvPr id="23563" name="Line 12"/>
          <p:cNvSpPr>
            <a:spLocks noChangeShapeType="1"/>
          </p:cNvSpPr>
          <p:nvPr/>
        </p:nvSpPr>
        <p:spPr bwMode="auto">
          <a:xfrm flipH="1">
            <a:off x="800102" y="3671169"/>
            <a:ext cx="14287" cy="192405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/>
          <a:lstStyle/>
          <a:p>
            <a:endParaRPr lang="en-US"/>
          </a:p>
        </p:txBody>
      </p:sp>
      <p:sp>
        <p:nvSpPr>
          <p:cNvPr id="23564" name="Line 13"/>
          <p:cNvSpPr>
            <a:spLocks noChangeShapeType="1"/>
          </p:cNvSpPr>
          <p:nvPr/>
        </p:nvSpPr>
        <p:spPr bwMode="auto">
          <a:xfrm flipH="1">
            <a:off x="1919291" y="3722079"/>
            <a:ext cx="19050" cy="125730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/>
          <a:lstStyle/>
          <a:p>
            <a:endParaRPr lang="en-US"/>
          </a:p>
        </p:txBody>
      </p:sp>
      <p:sp>
        <p:nvSpPr>
          <p:cNvPr id="23565" name="Line 14"/>
          <p:cNvSpPr>
            <a:spLocks noChangeShapeType="1"/>
          </p:cNvSpPr>
          <p:nvPr/>
        </p:nvSpPr>
        <p:spPr bwMode="auto">
          <a:xfrm>
            <a:off x="8207525" y="3480564"/>
            <a:ext cx="0" cy="962025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/>
          <a:lstStyle/>
          <a:p>
            <a:endParaRPr lang="en-US"/>
          </a:p>
        </p:txBody>
      </p:sp>
      <p:sp>
        <p:nvSpPr>
          <p:cNvPr id="23566" name="Line 15"/>
          <p:cNvSpPr>
            <a:spLocks noChangeShapeType="1"/>
          </p:cNvSpPr>
          <p:nvPr/>
        </p:nvSpPr>
        <p:spPr bwMode="auto">
          <a:xfrm flipH="1">
            <a:off x="1949456" y="4219576"/>
            <a:ext cx="2595557" cy="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/>
          <a:lstStyle/>
          <a:p>
            <a:endParaRPr lang="en-US"/>
          </a:p>
        </p:txBody>
      </p:sp>
      <p:sp>
        <p:nvSpPr>
          <p:cNvPr id="23567" name="Text Box 16"/>
          <p:cNvSpPr txBox="1">
            <a:spLocks noChangeArrowheads="1"/>
          </p:cNvSpPr>
          <p:nvPr/>
        </p:nvSpPr>
        <p:spPr bwMode="auto">
          <a:xfrm>
            <a:off x="4538182" y="3959228"/>
            <a:ext cx="1641472" cy="5072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3200">
                <a:solidFill>
                  <a:schemeClr val="bg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3200">
                <a:solidFill>
                  <a:schemeClr val="bg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3200">
                <a:solidFill>
                  <a:schemeClr val="bg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chemeClr val="bg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chemeClr val="bg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chemeClr val="bg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chemeClr val="bg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0" dirty="0"/>
              <a:t>40 Dias</a:t>
            </a:r>
          </a:p>
        </p:txBody>
      </p:sp>
      <p:sp>
        <p:nvSpPr>
          <p:cNvPr id="23568" name="Text Box 17"/>
          <p:cNvSpPr txBox="1">
            <a:spLocks noChangeArrowheads="1"/>
          </p:cNvSpPr>
          <p:nvPr/>
        </p:nvSpPr>
        <p:spPr bwMode="auto">
          <a:xfrm>
            <a:off x="838201" y="3819418"/>
            <a:ext cx="1101729" cy="463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3200">
                <a:solidFill>
                  <a:schemeClr val="bg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3200">
                <a:solidFill>
                  <a:schemeClr val="bg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3200">
                <a:solidFill>
                  <a:schemeClr val="bg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chemeClr val="bg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chemeClr val="bg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chemeClr val="bg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chemeClr val="bg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0" dirty="0"/>
              <a:t>3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0" dirty="0"/>
              <a:t>Dias</a:t>
            </a:r>
          </a:p>
        </p:txBody>
      </p:sp>
      <p:sp>
        <p:nvSpPr>
          <p:cNvPr id="23569" name="Line 18"/>
          <p:cNvSpPr>
            <a:spLocks noChangeShapeType="1"/>
          </p:cNvSpPr>
          <p:nvPr/>
        </p:nvSpPr>
        <p:spPr bwMode="auto">
          <a:xfrm>
            <a:off x="6288086" y="4219576"/>
            <a:ext cx="1916128" cy="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/>
          <a:lstStyle/>
          <a:p>
            <a:endParaRPr lang="en-US"/>
          </a:p>
        </p:txBody>
      </p:sp>
      <p:sp>
        <p:nvSpPr>
          <p:cNvPr id="23570" name="Line 19"/>
          <p:cNvSpPr>
            <a:spLocks noChangeShapeType="1"/>
          </p:cNvSpPr>
          <p:nvPr/>
        </p:nvSpPr>
        <p:spPr bwMode="auto">
          <a:xfrm flipH="1" flipV="1">
            <a:off x="8193098" y="1574352"/>
            <a:ext cx="11115" cy="1825391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/>
          <a:lstStyle/>
          <a:p>
            <a:endParaRPr lang="en-US"/>
          </a:p>
        </p:txBody>
      </p:sp>
      <p:sp>
        <p:nvSpPr>
          <p:cNvPr id="23571" name="Line 20"/>
          <p:cNvSpPr>
            <a:spLocks noChangeShapeType="1"/>
          </p:cNvSpPr>
          <p:nvPr/>
        </p:nvSpPr>
        <p:spPr bwMode="auto">
          <a:xfrm flipV="1">
            <a:off x="2697163" y="1584998"/>
            <a:ext cx="12700" cy="1810665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/>
          <a:lstStyle/>
          <a:p>
            <a:endParaRPr lang="en-US"/>
          </a:p>
        </p:txBody>
      </p:sp>
      <p:sp>
        <p:nvSpPr>
          <p:cNvPr id="23572" name="Line 21"/>
          <p:cNvSpPr>
            <a:spLocks noChangeShapeType="1"/>
          </p:cNvSpPr>
          <p:nvPr/>
        </p:nvSpPr>
        <p:spPr bwMode="auto">
          <a:xfrm flipH="1" flipV="1">
            <a:off x="5419720" y="1566297"/>
            <a:ext cx="11113" cy="1872232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/>
          <a:lstStyle/>
          <a:p>
            <a:endParaRPr lang="en-US"/>
          </a:p>
        </p:txBody>
      </p:sp>
      <p:sp>
        <p:nvSpPr>
          <p:cNvPr id="23573" name="Line 22"/>
          <p:cNvSpPr>
            <a:spLocks noChangeShapeType="1"/>
          </p:cNvSpPr>
          <p:nvPr/>
        </p:nvSpPr>
        <p:spPr bwMode="auto">
          <a:xfrm flipV="1">
            <a:off x="6883582" y="2105688"/>
            <a:ext cx="11115" cy="1248699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/>
          <a:lstStyle/>
          <a:p>
            <a:endParaRPr lang="en-US"/>
          </a:p>
        </p:txBody>
      </p:sp>
      <p:sp>
        <p:nvSpPr>
          <p:cNvPr id="23574" name="Text Box 23"/>
          <p:cNvSpPr txBox="1">
            <a:spLocks noChangeArrowheads="1"/>
          </p:cNvSpPr>
          <p:nvPr/>
        </p:nvSpPr>
        <p:spPr bwMode="auto">
          <a:xfrm>
            <a:off x="1952626" y="1046165"/>
            <a:ext cx="1511298" cy="4860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3200">
                <a:solidFill>
                  <a:schemeClr val="bg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3200">
                <a:solidFill>
                  <a:schemeClr val="bg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3200">
                <a:solidFill>
                  <a:schemeClr val="bg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chemeClr val="bg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chemeClr val="bg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chemeClr val="bg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chemeClr val="bg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0" dirty="0"/>
              <a:t>Juan 20</a:t>
            </a:r>
          </a:p>
        </p:txBody>
      </p:sp>
      <p:sp>
        <p:nvSpPr>
          <p:cNvPr id="23575" name="Text Box 25"/>
          <p:cNvSpPr txBox="1">
            <a:spLocks noChangeArrowheads="1"/>
          </p:cNvSpPr>
          <p:nvPr/>
        </p:nvSpPr>
        <p:spPr bwMode="auto">
          <a:xfrm>
            <a:off x="2948781" y="1611037"/>
            <a:ext cx="2033586" cy="5770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3200">
                <a:solidFill>
                  <a:schemeClr val="bg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3200">
                <a:solidFill>
                  <a:schemeClr val="bg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3200">
                <a:solidFill>
                  <a:schemeClr val="bg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chemeClr val="bg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chemeClr val="bg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chemeClr val="bg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chemeClr val="bg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0" dirty="0"/>
              <a:t>Marcos 16</a:t>
            </a:r>
          </a:p>
        </p:txBody>
      </p:sp>
      <p:sp>
        <p:nvSpPr>
          <p:cNvPr id="23576" name="Rectangle 26"/>
          <p:cNvSpPr>
            <a:spLocks noChangeArrowheads="1"/>
          </p:cNvSpPr>
          <p:nvPr/>
        </p:nvSpPr>
        <p:spPr bwMode="auto">
          <a:xfrm>
            <a:off x="6017603" y="1584461"/>
            <a:ext cx="1731959" cy="5286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3200">
                <a:solidFill>
                  <a:schemeClr val="bg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3200">
                <a:solidFill>
                  <a:schemeClr val="bg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3200">
                <a:solidFill>
                  <a:schemeClr val="bg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chemeClr val="bg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chemeClr val="bg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chemeClr val="bg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chemeClr val="bg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0" dirty="0"/>
              <a:t>Lucas 24</a:t>
            </a:r>
          </a:p>
        </p:txBody>
      </p:sp>
      <p:sp>
        <p:nvSpPr>
          <p:cNvPr id="23577" name="Rectangle 27"/>
          <p:cNvSpPr>
            <a:spLocks noChangeArrowheads="1"/>
          </p:cNvSpPr>
          <p:nvPr/>
        </p:nvSpPr>
        <p:spPr bwMode="auto">
          <a:xfrm>
            <a:off x="4545013" y="1034916"/>
            <a:ext cx="1743072" cy="5318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3200">
                <a:solidFill>
                  <a:schemeClr val="bg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3200">
                <a:solidFill>
                  <a:schemeClr val="bg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3200">
                <a:solidFill>
                  <a:schemeClr val="bg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chemeClr val="bg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chemeClr val="bg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chemeClr val="bg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chemeClr val="bg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0" dirty="0"/>
              <a:t>Mateo 28</a:t>
            </a:r>
          </a:p>
        </p:txBody>
      </p:sp>
      <p:sp>
        <p:nvSpPr>
          <p:cNvPr id="23578" name="Text Box 28"/>
          <p:cNvSpPr txBox="1">
            <a:spLocks noChangeArrowheads="1"/>
          </p:cNvSpPr>
          <p:nvPr/>
        </p:nvSpPr>
        <p:spPr bwMode="auto">
          <a:xfrm>
            <a:off x="1" y="5678489"/>
            <a:ext cx="2463800" cy="463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3200">
                <a:solidFill>
                  <a:schemeClr val="bg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3200">
                <a:solidFill>
                  <a:schemeClr val="bg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3200">
                <a:solidFill>
                  <a:schemeClr val="bg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chemeClr val="bg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chemeClr val="bg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chemeClr val="bg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chemeClr val="bg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dirty="0" err="1">
                <a:solidFill>
                  <a:srgbClr val="FFFF00"/>
                </a:solidFill>
              </a:rPr>
              <a:t>Crucifixión</a:t>
            </a:r>
            <a:endParaRPr lang="en-US" altLang="en-US" b="0" dirty="0">
              <a:solidFill>
                <a:srgbClr val="FFFF00"/>
              </a:solidFill>
            </a:endParaRPr>
          </a:p>
        </p:txBody>
      </p:sp>
      <p:sp>
        <p:nvSpPr>
          <p:cNvPr id="23579" name="Text Box 29"/>
          <p:cNvSpPr txBox="1">
            <a:spLocks noChangeArrowheads="1"/>
          </p:cNvSpPr>
          <p:nvPr/>
        </p:nvSpPr>
        <p:spPr bwMode="auto">
          <a:xfrm>
            <a:off x="6784974" y="4489451"/>
            <a:ext cx="2359025" cy="538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3200">
                <a:solidFill>
                  <a:schemeClr val="bg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3200">
                <a:solidFill>
                  <a:schemeClr val="bg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3200">
                <a:solidFill>
                  <a:schemeClr val="bg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chemeClr val="bg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chemeClr val="bg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chemeClr val="bg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chemeClr val="bg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dirty="0" err="1">
                <a:solidFill>
                  <a:srgbClr val="FFFF00"/>
                </a:solidFill>
              </a:rPr>
              <a:t>Ascensión</a:t>
            </a:r>
            <a:endParaRPr lang="en-US" altLang="en-US" b="0" dirty="0">
              <a:solidFill>
                <a:srgbClr val="FFFF00"/>
              </a:solidFill>
            </a:endParaRPr>
          </a:p>
        </p:txBody>
      </p:sp>
      <p:sp>
        <p:nvSpPr>
          <p:cNvPr id="23580" name="Rectangle 30"/>
          <p:cNvSpPr>
            <a:spLocks noChangeArrowheads="1"/>
          </p:cNvSpPr>
          <p:nvPr/>
        </p:nvSpPr>
        <p:spPr bwMode="auto">
          <a:xfrm>
            <a:off x="1000125" y="4921348"/>
            <a:ext cx="2619863" cy="6009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3200">
                <a:solidFill>
                  <a:schemeClr val="bg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3200">
                <a:solidFill>
                  <a:schemeClr val="bg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3200">
                <a:solidFill>
                  <a:schemeClr val="bg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chemeClr val="bg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chemeClr val="bg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chemeClr val="bg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chemeClr val="bg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dirty="0" err="1">
                <a:solidFill>
                  <a:srgbClr val="FFFF00"/>
                </a:solidFill>
              </a:rPr>
              <a:t>Resurección</a:t>
            </a:r>
            <a:endParaRPr lang="en-US" altLang="en-US" b="0" dirty="0">
              <a:solidFill>
                <a:srgbClr val="FFFF00"/>
              </a:solidFill>
            </a:endParaRPr>
          </a:p>
        </p:txBody>
      </p:sp>
      <p:sp>
        <p:nvSpPr>
          <p:cNvPr id="23581" name="Line 31"/>
          <p:cNvSpPr>
            <a:spLocks noChangeShapeType="1"/>
          </p:cNvSpPr>
          <p:nvPr/>
        </p:nvSpPr>
        <p:spPr bwMode="auto">
          <a:xfrm flipV="1">
            <a:off x="4017963" y="2188082"/>
            <a:ext cx="11115" cy="1207582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/>
          <a:lstStyle/>
          <a:p>
            <a:endParaRPr lang="en-US"/>
          </a:p>
        </p:txBody>
      </p:sp>
      <p:sp>
        <p:nvSpPr>
          <p:cNvPr id="23584" name="Cloud Callout 32"/>
          <p:cNvSpPr>
            <a:spLocks noChangeArrowheads="1"/>
          </p:cNvSpPr>
          <p:nvPr/>
        </p:nvSpPr>
        <p:spPr bwMode="auto">
          <a:xfrm>
            <a:off x="7654939" y="2202770"/>
            <a:ext cx="1019175" cy="771525"/>
          </a:xfrm>
          <a:prstGeom prst="cloudCallout">
            <a:avLst>
              <a:gd name="adj1" fmla="val -15704"/>
              <a:gd name="adj2" fmla="val 43856"/>
            </a:avLst>
          </a:prstGeom>
          <a:solidFill>
            <a:schemeClr val="bg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3200">
                <a:solidFill>
                  <a:schemeClr val="bg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3200">
                <a:solidFill>
                  <a:schemeClr val="bg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3200">
                <a:solidFill>
                  <a:schemeClr val="bg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chemeClr val="bg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chemeClr val="bg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chemeClr val="bg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chemeClr val="bg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837096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686310"/>
            <a:ext cx="9144000" cy="2397125"/>
          </a:xfrm>
        </p:spPr>
        <p:txBody>
          <a:bodyPr/>
          <a:lstStyle/>
          <a:p>
            <a:r>
              <a:rPr lang="en-US" altLang="en-US" sz="6000" dirty="0"/>
              <a:t>¡</a:t>
            </a:r>
            <a:r>
              <a:rPr lang="en-US" altLang="en-US" sz="6000" dirty="0" err="1"/>
              <a:t>Felicidades</a:t>
            </a:r>
            <a:r>
              <a:rPr lang="en-US" altLang="en-US" sz="6000" dirty="0"/>
              <a:t>! </a:t>
            </a:r>
            <a:br>
              <a:rPr lang="en-US" altLang="en-US" sz="8000" dirty="0">
                <a:solidFill>
                  <a:srgbClr val="FFFF00"/>
                </a:solidFill>
              </a:rPr>
            </a:br>
            <a:br>
              <a:rPr lang="en-US" altLang="en-US" sz="2800" dirty="0">
                <a:solidFill>
                  <a:srgbClr val="FFFF00"/>
                </a:solidFill>
              </a:rPr>
            </a:br>
            <a:r>
              <a:rPr lang="en-US" altLang="en-US" sz="4800" dirty="0" err="1"/>
              <a:t>Terminado</a:t>
            </a:r>
            <a:br>
              <a:rPr lang="en-US" altLang="en-US" sz="4800" dirty="0"/>
            </a:br>
            <a:r>
              <a:rPr lang="en-US" altLang="en-US" sz="4800" dirty="0"/>
              <a:t>Taller 2</a:t>
            </a:r>
            <a:endParaRPr lang="en-US" altLang="en-US" sz="4400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87E33EAB-6DB5-4DBE-A391-FDDD85B1FD45}"/>
              </a:ext>
            </a:extLst>
          </p:cNvPr>
          <p:cNvGrpSpPr/>
          <p:nvPr/>
        </p:nvGrpSpPr>
        <p:grpSpPr>
          <a:xfrm>
            <a:off x="1962686" y="471014"/>
            <a:ext cx="5218628" cy="2682472"/>
            <a:chOff x="1962686" y="471014"/>
            <a:chExt cx="5218628" cy="2682472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08E5EB3D-A37D-40F4-BB3E-BAAD22977FB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962686" y="471014"/>
              <a:ext cx="5218628" cy="2682472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12572F9-7393-4EBF-B0C8-80BB65B14B7F}"/>
                </a:ext>
              </a:extLst>
            </p:cNvPr>
            <p:cNvSpPr txBox="1"/>
            <p:nvPr/>
          </p:nvSpPr>
          <p:spPr>
            <a:xfrm>
              <a:off x="2880360" y="2139895"/>
              <a:ext cx="3383280" cy="64008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 anchor="ctr" anchorCtr="1">
              <a:spAutoFit/>
            </a:bodyPr>
            <a:lstStyle/>
            <a:p>
              <a:pPr algn="ctr"/>
              <a:r>
                <a:rPr lang="en-US" sz="3200" b="0" dirty="0"/>
                <a:t>FOUNDATIONS</a:t>
              </a:r>
            </a:p>
          </p:txBody>
        </p:sp>
      </p:grp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60" name="TextBox 2"/>
          <p:cNvSpPr txBox="1">
            <a:spLocks noChangeArrowheads="1"/>
          </p:cNvSpPr>
          <p:nvPr/>
        </p:nvSpPr>
        <p:spPr bwMode="auto">
          <a:xfrm>
            <a:off x="0" y="982629"/>
            <a:ext cx="9144000" cy="39857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Aft>
                <a:spcPts val="1200"/>
              </a:spcAft>
            </a:pPr>
            <a:r>
              <a:rPr lang="en-US" altLang="en-US" sz="6600" dirty="0">
                <a:solidFill>
                  <a:schemeClr val="bg1"/>
                </a:solidFill>
              </a:rPr>
              <a:t>Taller 3</a:t>
            </a:r>
          </a:p>
          <a:p>
            <a:pPr algn="ctr" eaLnBrk="1" hangingPunct="1">
              <a:spcAft>
                <a:spcPts val="1200"/>
              </a:spcAft>
            </a:pPr>
            <a:endParaRPr lang="en-US" altLang="en-US" sz="1100" dirty="0">
              <a:solidFill>
                <a:schemeClr val="bg1"/>
              </a:solidFill>
            </a:endParaRPr>
          </a:p>
          <a:p>
            <a:pPr algn="ctr" eaLnBrk="1" hangingPunct="1">
              <a:spcAft>
                <a:spcPts val="1200"/>
              </a:spcAft>
            </a:pPr>
            <a:r>
              <a:rPr lang="es-ES" altLang="en-US" sz="4800" dirty="0">
                <a:solidFill>
                  <a:schemeClr val="bg1"/>
                </a:solidFill>
              </a:rPr>
              <a:t>Como Entender</a:t>
            </a:r>
          </a:p>
          <a:p>
            <a:pPr algn="ctr" eaLnBrk="1" hangingPunct="1">
              <a:spcAft>
                <a:spcPts val="1200"/>
              </a:spcAft>
            </a:pPr>
            <a:r>
              <a:rPr lang="es-ES" altLang="en-US" sz="4800" dirty="0">
                <a:solidFill>
                  <a:schemeClr val="bg1"/>
                </a:solidFill>
              </a:rPr>
              <a:t>y Aplicar la Biblia</a:t>
            </a:r>
          </a:p>
          <a:p>
            <a:pPr algn="ctr" eaLnBrk="1" hangingPunct="1">
              <a:spcAft>
                <a:spcPts val="1200"/>
              </a:spcAft>
            </a:pPr>
            <a:r>
              <a:rPr lang="es-ES" altLang="en-US" sz="4000" b="0" dirty="0">
                <a:solidFill>
                  <a:schemeClr val="bg1"/>
                </a:solidFill>
              </a:rPr>
              <a:t>Cómo Predicar Efectivamente</a:t>
            </a:r>
          </a:p>
        </p:txBody>
      </p:sp>
    </p:spTree>
    <p:extLst>
      <p:ext uri="{BB962C8B-B14F-4D97-AF65-F5344CB8AC3E}">
        <p14:creationId xmlns:p14="http://schemas.microsoft.com/office/powerpoint/2010/main" val="101271233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578" name="Group 1"/>
          <p:cNvGrpSpPr>
            <a:grpSpLocks/>
          </p:cNvGrpSpPr>
          <p:nvPr/>
        </p:nvGrpSpPr>
        <p:grpSpPr bwMode="auto">
          <a:xfrm>
            <a:off x="196679" y="1106906"/>
            <a:ext cx="4018532" cy="5777534"/>
            <a:chOff x="-533390" y="1063189"/>
            <a:chExt cx="4201772" cy="5722880"/>
          </a:xfrm>
        </p:grpSpPr>
        <p:sp>
          <p:nvSpPr>
            <p:cNvPr id="24590" name="Line 35"/>
            <p:cNvSpPr>
              <a:spLocks noChangeShapeType="1"/>
            </p:cNvSpPr>
            <p:nvPr/>
          </p:nvSpPr>
          <p:spPr bwMode="auto">
            <a:xfrm>
              <a:off x="1663700" y="2041525"/>
              <a:ext cx="0" cy="390525"/>
            </a:xfrm>
            <a:prstGeom prst="line">
              <a:avLst/>
            </a:prstGeom>
            <a:noFill/>
            <a:ln w="31750">
              <a:solidFill>
                <a:schemeClr val="bg1"/>
              </a:solidFill>
              <a:round/>
              <a:headEnd type="none" w="sm" len="sm"/>
              <a:tailEnd type="triangl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pic>
          <p:nvPicPr>
            <p:cNvPr id="29716" name="Picture 9"/>
            <p:cNvPicPr>
              <a:picLocks noChangeAspect="1" noChangeArrowheads="1"/>
            </p:cNvPicPr>
            <p:nvPr/>
          </p:nvPicPr>
          <p:blipFill>
            <a:blip r:embed="rId3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3081" y="4561134"/>
              <a:ext cx="2230437" cy="22249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10981" name="Rectangle 37"/>
            <p:cNvSpPr>
              <a:spLocks noChangeArrowheads="1"/>
            </p:cNvSpPr>
            <p:nvPr/>
          </p:nvSpPr>
          <p:spPr bwMode="auto">
            <a:xfrm>
              <a:off x="549275" y="5054526"/>
              <a:ext cx="1516063" cy="107950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lIns="12700" tIns="12700" rIns="12700" bIns="12700"/>
            <a:lstStyle/>
            <a:p>
              <a:pPr>
                <a:defRPr/>
              </a:pPr>
              <a:endParaRPr lang="en-US" sz="2400" b="0" dirty="0">
                <a:latin typeface="+mn-lt"/>
                <a:cs typeface="+mn-cs"/>
              </a:endParaRPr>
            </a:p>
            <a:p>
              <a:pPr algn="ctr">
                <a:defRPr/>
              </a:pPr>
              <a:r>
                <a:rPr lang="en-US" sz="2400" dirty="0" err="1">
                  <a:latin typeface="+mn-lt"/>
                  <a:cs typeface="+mn-cs"/>
                </a:rPr>
                <a:t>Todas</a:t>
              </a:r>
              <a:r>
                <a:rPr lang="en-US" sz="2400" dirty="0">
                  <a:latin typeface="+mn-lt"/>
                  <a:cs typeface="+mn-cs"/>
                </a:rPr>
                <a:t> las </a:t>
              </a:r>
              <a:r>
                <a:rPr lang="en-US" sz="2400" dirty="0" err="1">
                  <a:latin typeface="+mn-lt"/>
                  <a:cs typeface="+mn-cs"/>
                </a:rPr>
                <a:t>Naciones</a:t>
              </a:r>
              <a:endParaRPr lang="en-US" sz="2400" dirty="0">
                <a:latin typeface="+mn-lt"/>
                <a:cs typeface="+mn-cs"/>
              </a:endParaRPr>
            </a:p>
          </p:txBody>
        </p:sp>
        <p:sp>
          <p:nvSpPr>
            <p:cNvPr id="24593" name="Line 38"/>
            <p:cNvSpPr>
              <a:spLocks noChangeShapeType="1"/>
            </p:cNvSpPr>
            <p:nvPr/>
          </p:nvSpPr>
          <p:spPr bwMode="auto">
            <a:xfrm>
              <a:off x="1663700" y="2819400"/>
              <a:ext cx="0" cy="392113"/>
            </a:xfrm>
            <a:prstGeom prst="line">
              <a:avLst/>
            </a:prstGeom>
            <a:noFill/>
            <a:ln w="31750">
              <a:solidFill>
                <a:schemeClr val="bg1"/>
              </a:solidFill>
              <a:round/>
              <a:headEnd type="none" w="sm" len="sm"/>
              <a:tailEnd type="triangl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4594" name="Line 39"/>
            <p:cNvSpPr>
              <a:spLocks noChangeShapeType="1"/>
            </p:cNvSpPr>
            <p:nvPr/>
          </p:nvSpPr>
          <p:spPr bwMode="auto">
            <a:xfrm>
              <a:off x="1638299" y="4169021"/>
              <a:ext cx="0" cy="392113"/>
            </a:xfrm>
            <a:prstGeom prst="line">
              <a:avLst/>
            </a:prstGeom>
            <a:noFill/>
            <a:ln w="31750">
              <a:solidFill>
                <a:schemeClr val="bg1"/>
              </a:solidFill>
              <a:round/>
              <a:headEnd type="none" w="sm" len="sm"/>
              <a:tailEnd type="triangl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4595" name="Text Box 40"/>
            <p:cNvSpPr txBox="1">
              <a:spLocks noChangeArrowheads="1"/>
            </p:cNvSpPr>
            <p:nvPr/>
          </p:nvSpPr>
          <p:spPr bwMode="auto">
            <a:xfrm>
              <a:off x="783229" y="1571066"/>
              <a:ext cx="1827213" cy="4222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bg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3200">
                  <a:solidFill>
                    <a:schemeClr val="bg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3200">
                  <a:solidFill>
                    <a:schemeClr val="bg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3200">
                  <a:solidFill>
                    <a:schemeClr val="bg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3200">
                  <a:solidFill>
                    <a:schemeClr val="bg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3200">
                  <a:solidFill>
                    <a:schemeClr val="bg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3200">
                  <a:solidFill>
                    <a:schemeClr val="bg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3200">
                  <a:solidFill>
                    <a:schemeClr val="bg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3200">
                  <a:solidFill>
                    <a:schemeClr val="bg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ts val="1200"/>
                </a:spcBef>
                <a:spcAft>
                  <a:spcPts val="300"/>
                </a:spcAft>
                <a:buFontTx/>
                <a:buNone/>
              </a:pPr>
              <a:r>
                <a:rPr lang="en-US" altLang="en-US" sz="2800"/>
                <a:t>Jesus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2800"/>
            </a:p>
          </p:txBody>
        </p:sp>
        <p:sp>
          <p:nvSpPr>
            <p:cNvPr id="24596" name="Text Box 41"/>
            <p:cNvSpPr txBox="1">
              <a:spLocks noChangeArrowheads="1"/>
            </p:cNvSpPr>
            <p:nvPr/>
          </p:nvSpPr>
          <p:spPr bwMode="auto">
            <a:xfrm>
              <a:off x="423509" y="2287711"/>
              <a:ext cx="2548644" cy="4206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bg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3200">
                  <a:solidFill>
                    <a:schemeClr val="bg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3200">
                  <a:solidFill>
                    <a:schemeClr val="bg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3200">
                  <a:solidFill>
                    <a:schemeClr val="bg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3200">
                  <a:solidFill>
                    <a:schemeClr val="bg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3200">
                  <a:solidFill>
                    <a:schemeClr val="bg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3200">
                  <a:solidFill>
                    <a:schemeClr val="bg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3200">
                  <a:solidFill>
                    <a:schemeClr val="bg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3200">
                  <a:solidFill>
                    <a:schemeClr val="bg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ts val="1200"/>
                </a:spcBef>
                <a:spcAft>
                  <a:spcPts val="300"/>
                </a:spcAft>
                <a:buFontTx/>
                <a:buNone/>
              </a:pPr>
              <a:r>
                <a:rPr lang="en-US" altLang="en-US" sz="2800" b="0"/>
                <a:t>12 </a:t>
              </a:r>
              <a:r>
                <a:rPr lang="en-US" altLang="en-US" sz="2800" b="0" err="1"/>
                <a:t>Discipulos</a:t>
              </a:r>
              <a:endParaRPr lang="en-US" altLang="en-US" sz="2800" b="0"/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2800"/>
            </a:p>
          </p:txBody>
        </p:sp>
        <p:sp>
          <p:nvSpPr>
            <p:cNvPr id="210986" name="Text Box 42"/>
            <p:cNvSpPr txBox="1">
              <a:spLocks noChangeArrowheads="1"/>
            </p:cNvSpPr>
            <p:nvPr/>
          </p:nvSpPr>
          <p:spPr bwMode="auto">
            <a:xfrm>
              <a:off x="-533390" y="3211514"/>
              <a:ext cx="4201772" cy="7969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>
                <a:spcBef>
                  <a:spcPts val="1200"/>
                </a:spcBef>
                <a:spcAft>
                  <a:spcPts val="300"/>
                </a:spcAft>
                <a:defRPr/>
              </a:pPr>
              <a:r>
                <a:rPr lang="en-US" sz="2800" dirty="0" err="1">
                  <a:solidFill>
                    <a:schemeClr val="bg1"/>
                  </a:solidFill>
                  <a:latin typeface="+mn-lt"/>
                  <a:cs typeface="+mn-cs"/>
                </a:rPr>
                <a:t>Cristianos</a:t>
              </a:r>
              <a:r>
                <a:rPr lang="en-US" sz="2800" dirty="0">
                  <a:solidFill>
                    <a:schemeClr val="bg1"/>
                  </a:solidFill>
                  <a:latin typeface="+mn-lt"/>
                  <a:cs typeface="+mn-cs"/>
                </a:rPr>
                <a:t> </a:t>
              </a:r>
              <a:r>
                <a:rPr lang="en-US" sz="2800" dirty="0" err="1">
                  <a:solidFill>
                    <a:schemeClr val="bg1"/>
                  </a:solidFill>
                  <a:latin typeface="+mn-lt"/>
                  <a:cs typeface="+mn-cs"/>
                </a:rPr>
                <a:t>Obedientes</a:t>
              </a:r>
              <a:endParaRPr lang="en-US" sz="2800" b="0" dirty="0">
                <a:solidFill>
                  <a:schemeClr val="bg1"/>
                </a:solidFill>
                <a:latin typeface="+mn-lt"/>
                <a:cs typeface="+mn-cs"/>
              </a:endParaRPr>
            </a:p>
            <a:p>
              <a:pPr algn="ctr">
                <a:defRPr/>
              </a:pPr>
              <a:r>
                <a:rPr lang="en-US" sz="2800" b="0" dirty="0">
                  <a:solidFill>
                    <a:schemeClr val="bg1"/>
                  </a:solidFill>
                  <a:latin typeface="+mn-lt"/>
                  <a:cs typeface="+mn-cs"/>
                </a:rPr>
                <a:t>(</a:t>
              </a:r>
              <a:r>
                <a:rPr lang="en-US" sz="2800" b="0" dirty="0" err="1">
                  <a:solidFill>
                    <a:schemeClr val="bg1"/>
                  </a:solidFill>
                </a:rPr>
                <a:t>Discípulos</a:t>
              </a:r>
              <a:r>
                <a:rPr lang="en-US" sz="2800" b="0" dirty="0">
                  <a:solidFill>
                    <a:schemeClr val="bg1"/>
                  </a:solidFill>
                  <a:latin typeface="+mn-lt"/>
                  <a:cs typeface="+mn-cs"/>
                </a:rPr>
                <a:t>)</a:t>
              </a:r>
              <a:endParaRPr lang="en-US" sz="2800" dirty="0">
                <a:solidFill>
                  <a:schemeClr val="bg1"/>
                </a:solidFill>
                <a:latin typeface="+mn-lt"/>
                <a:cs typeface="+mn-cs"/>
              </a:endParaRPr>
            </a:p>
          </p:txBody>
        </p:sp>
        <p:sp>
          <p:nvSpPr>
            <p:cNvPr id="210987" name="Text Box 43"/>
            <p:cNvSpPr txBox="1">
              <a:spLocks noChangeArrowheads="1"/>
            </p:cNvSpPr>
            <p:nvPr/>
          </p:nvSpPr>
          <p:spPr bwMode="auto">
            <a:xfrm>
              <a:off x="21649" y="1063189"/>
              <a:ext cx="3424365" cy="6080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>
                <a:defRPr/>
              </a:pPr>
              <a:r>
                <a:rPr lang="en-US" sz="2800" u="sng" err="1">
                  <a:solidFill>
                    <a:schemeClr val="bg1"/>
                  </a:solidFill>
                  <a:latin typeface="+mn-lt"/>
                  <a:cs typeface="+mn-cs"/>
                </a:rPr>
                <a:t>Modelo</a:t>
              </a:r>
              <a:r>
                <a:rPr lang="en-US" sz="2400" u="sng">
                  <a:solidFill>
                    <a:schemeClr val="bg1"/>
                  </a:solidFill>
                  <a:latin typeface="+mn-lt"/>
                  <a:cs typeface="+mn-cs"/>
                </a:rPr>
                <a:t> </a:t>
              </a:r>
              <a:r>
                <a:rPr lang="en-US" sz="2400" b="0" u="sng">
                  <a:solidFill>
                    <a:schemeClr val="bg1"/>
                  </a:solidFill>
                  <a:latin typeface="+mn-lt"/>
                  <a:cs typeface="+mn-cs"/>
                </a:rPr>
                <a:t>(Juan 20:21</a:t>
              </a:r>
              <a:r>
                <a:rPr lang="en-US" sz="2000" b="0" u="sng">
                  <a:solidFill>
                    <a:schemeClr val="bg1"/>
                  </a:solidFill>
                  <a:latin typeface="+mn-lt"/>
                  <a:cs typeface="+mn-cs"/>
                </a:rPr>
                <a:t>)</a:t>
              </a:r>
              <a:endParaRPr lang="en-US" sz="2000" b="0">
                <a:solidFill>
                  <a:schemeClr val="bg1"/>
                </a:solidFill>
                <a:latin typeface="+mn-lt"/>
                <a:cs typeface="+mn-cs"/>
              </a:endParaRPr>
            </a:p>
          </p:txBody>
        </p:sp>
      </p:grpSp>
      <p:sp>
        <p:nvSpPr>
          <p:cNvPr id="24580" name="Text Box 33"/>
          <p:cNvSpPr txBox="1">
            <a:spLocks noChangeArrowheads="1"/>
          </p:cNvSpPr>
          <p:nvPr/>
        </p:nvSpPr>
        <p:spPr bwMode="auto">
          <a:xfrm>
            <a:off x="0" y="0"/>
            <a:ext cx="9144000" cy="100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3200">
                <a:solidFill>
                  <a:schemeClr val="bg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3200">
                <a:solidFill>
                  <a:schemeClr val="bg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3200">
                <a:solidFill>
                  <a:schemeClr val="bg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chemeClr val="bg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chemeClr val="bg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chemeClr val="bg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chemeClr val="bg1"/>
                </a:solidFill>
                <a:latin typeface="Arial" charset="0"/>
              </a:defRPr>
            </a:lvl9pPr>
          </a:lstStyle>
          <a:p>
            <a:pPr algn="ctr"/>
            <a:r>
              <a:rPr lang="en-US" altLang="en-US" b="0" dirty="0">
                <a:solidFill>
                  <a:schemeClr val="tx1"/>
                </a:solidFill>
                <a:latin typeface="+mn-lt"/>
              </a:rPr>
              <a:t>“</a:t>
            </a:r>
            <a:r>
              <a:rPr lang="es-US" dirty="0"/>
              <a:t>Plan de Jesús </a:t>
            </a:r>
          </a:p>
          <a:p>
            <a:pPr algn="ctr">
              <a:buNone/>
            </a:pPr>
            <a:r>
              <a:rPr lang="es-US" sz="2800" dirty="0"/>
              <a:t>“Multiplicandos Discípulos”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5191315" y="1162369"/>
            <a:ext cx="3748148" cy="5695631"/>
            <a:chOff x="5230383" y="1101824"/>
            <a:chExt cx="3906428" cy="5638207"/>
          </a:xfrm>
        </p:grpSpPr>
        <p:grpSp>
          <p:nvGrpSpPr>
            <p:cNvPr id="24581" name="Group 2"/>
            <p:cNvGrpSpPr>
              <a:grpSpLocks/>
            </p:cNvGrpSpPr>
            <p:nvPr/>
          </p:nvGrpSpPr>
          <p:grpSpPr bwMode="auto">
            <a:xfrm>
              <a:off x="5230383" y="1101824"/>
              <a:ext cx="3906428" cy="3351755"/>
              <a:chOff x="5730446" y="1147861"/>
              <a:chExt cx="3906428" cy="3351756"/>
            </a:xfrm>
          </p:grpSpPr>
          <p:sp>
            <p:nvSpPr>
              <p:cNvPr id="24583" name="Line 47"/>
              <p:cNvSpPr>
                <a:spLocks noChangeShapeType="1"/>
              </p:cNvSpPr>
              <p:nvPr/>
            </p:nvSpPr>
            <p:spPr bwMode="auto">
              <a:xfrm>
                <a:off x="7523163" y="2052638"/>
                <a:ext cx="0" cy="392112"/>
              </a:xfrm>
              <a:prstGeom prst="line">
                <a:avLst/>
              </a:prstGeom>
              <a:noFill/>
              <a:ln w="31750">
                <a:solidFill>
                  <a:schemeClr val="bg1"/>
                </a:solidFill>
                <a:round/>
                <a:headEnd type="none" w="sm" len="sm"/>
                <a:tailEnd type="triangle" w="lg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24584" name="Line 48"/>
              <p:cNvSpPr>
                <a:spLocks noChangeShapeType="1"/>
              </p:cNvSpPr>
              <p:nvPr/>
            </p:nvSpPr>
            <p:spPr bwMode="auto">
              <a:xfrm>
                <a:off x="7523163" y="2832100"/>
                <a:ext cx="0" cy="392113"/>
              </a:xfrm>
              <a:prstGeom prst="line">
                <a:avLst/>
              </a:prstGeom>
              <a:noFill/>
              <a:ln w="31750">
                <a:solidFill>
                  <a:schemeClr val="bg1"/>
                </a:solidFill>
                <a:round/>
                <a:headEnd type="none" w="sm" len="sm"/>
                <a:tailEnd type="triangle" w="lg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24585" name="Line 49"/>
              <p:cNvSpPr>
                <a:spLocks noChangeShapeType="1"/>
              </p:cNvSpPr>
              <p:nvPr/>
            </p:nvSpPr>
            <p:spPr bwMode="auto">
              <a:xfrm>
                <a:off x="7567227" y="4107504"/>
                <a:ext cx="0" cy="392113"/>
              </a:xfrm>
              <a:prstGeom prst="line">
                <a:avLst/>
              </a:prstGeom>
              <a:noFill/>
              <a:ln w="31750">
                <a:solidFill>
                  <a:schemeClr val="bg1"/>
                </a:solidFill>
                <a:round/>
                <a:headEnd type="none" w="sm" len="sm"/>
                <a:tailEnd type="triangle" w="lg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24586" name="Text Box 50"/>
              <p:cNvSpPr txBox="1">
                <a:spLocks noChangeArrowheads="1"/>
              </p:cNvSpPr>
              <p:nvPr/>
            </p:nvSpPr>
            <p:spPr bwMode="auto">
              <a:xfrm>
                <a:off x="6608763" y="1583925"/>
                <a:ext cx="1760537" cy="4222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bg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3200">
                    <a:solidFill>
                      <a:schemeClr val="bg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bg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3200">
                    <a:solidFill>
                      <a:schemeClr val="bg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3200">
                    <a:solidFill>
                      <a:schemeClr val="bg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3200">
                    <a:solidFill>
                      <a:schemeClr val="bg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3200">
                    <a:solidFill>
                      <a:schemeClr val="bg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3200">
                    <a:solidFill>
                      <a:schemeClr val="bg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3200">
                    <a:solidFill>
                      <a:schemeClr val="bg1"/>
                    </a:solidFill>
                    <a:latin typeface="Arial" charset="0"/>
                  </a:defRPr>
                </a:lvl9pPr>
              </a:lstStyle>
              <a:p>
                <a:pPr algn="ctr" eaLnBrk="1" hangingPunct="1">
                  <a:spcBef>
                    <a:spcPts val="1200"/>
                  </a:spcBef>
                  <a:spcAft>
                    <a:spcPts val="300"/>
                  </a:spcAft>
                  <a:buFontTx/>
                  <a:buNone/>
                </a:pPr>
                <a:r>
                  <a:rPr lang="en-US" altLang="en-US" sz="2800"/>
                  <a:t>Pablo</a:t>
                </a:r>
              </a:p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800"/>
              </a:p>
            </p:txBody>
          </p:sp>
          <p:sp>
            <p:nvSpPr>
              <p:cNvPr id="24587" name="Text Box 51"/>
              <p:cNvSpPr txBox="1">
                <a:spLocks noChangeArrowheads="1"/>
              </p:cNvSpPr>
              <p:nvPr/>
            </p:nvSpPr>
            <p:spPr bwMode="auto">
              <a:xfrm>
                <a:off x="6656815" y="2352458"/>
                <a:ext cx="1665287" cy="4222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bg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3200">
                    <a:solidFill>
                      <a:schemeClr val="bg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bg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3200">
                    <a:solidFill>
                      <a:schemeClr val="bg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3200">
                    <a:solidFill>
                      <a:schemeClr val="bg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3200">
                    <a:solidFill>
                      <a:schemeClr val="bg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3200">
                    <a:solidFill>
                      <a:schemeClr val="bg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3200">
                    <a:solidFill>
                      <a:schemeClr val="bg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3200">
                    <a:solidFill>
                      <a:schemeClr val="bg1"/>
                    </a:solidFill>
                    <a:latin typeface="Arial" charset="0"/>
                  </a:defRPr>
                </a:lvl9pPr>
              </a:lstStyle>
              <a:p>
                <a:pPr algn="ctr" eaLnBrk="1" hangingPunct="1">
                  <a:spcBef>
                    <a:spcPts val="1200"/>
                  </a:spcBef>
                  <a:spcAft>
                    <a:spcPts val="300"/>
                  </a:spcAft>
                  <a:buFontTx/>
                  <a:buNone/>
                </a:pPr>
                <a:r>
                  <a:rPr lang="en-US" altLang="en-US" sz="2800" b="0" err="1"/>
                  <a:t>Timoteo</a:t>
                </a:r>
                <a:endParaRPr lang="en-US" altLang="en-US" sz="2800" b="0"/>
              </a:p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800"/>
              </a:p>
            </p:txBody>
          </p:sp>
          <p:sp>
            <p:nvSpPr>
              <p:cNvPr id="210996" name="Text Box 52"/>
              <p:cNvSpPr txBox="1">
                <a:spLocks noChangeArrowheads="1"/>
              </p:cNvSpPr>
              <p:nvPr/>
            </p:nvSpPr>
            <p:spPr bwMode="auto">
              <a:xfrm>
                <a:off x="5851652" y="3166162"/>
                <a:ext cx="3370006" cy="78581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algn="ctr">
                  <a:defRPr/>
                </a:pPr>
                <a:r>
                  <a:rPr lang="en-US" sz="2800" dirty="0">
                    <a:solidFill>
                      <a:schemeClr val="bg1"/>
                    </a:solidFill>
                    <a:latin typeface="+mn-lt"/>
                    <a:cs typeface="+mn-cs"/>
                  </a:rPr>
                  <a:t>Hombres </a:t>
                </a:r>
                <a:r>
                  <a:rPr lang="en-US" sz="2800" dirty="0" err="1">
                    <a:solidFill>
                      <a:schemeClr val="bg1"/>
                    </a:solidFill>
                    <a:latin typeface="+mn-lt"/>
                    <a:cs typeface="+mn-cs"/>
                  </a:rPr>
                  <a:t>Fieles</a:t>
                </a:r>
                <a:endParaRPr lang="en-US" sz="2800" dirty="0">
                  <a:solidFill>
                    <a:schemeClr val="bg1"/>
                  </a:solidFill>
                  <a:latin typeface="+mn-lt"/>
                  <a:cs typeface="+mn-cs"/>
                </a:endParaRPr>
              </a:p>
              <a:p>
                <a:pPr algn="ctr">
                  <a:defRPr/>
                </a:pPr>
                <a:r>
                  <a:rPr lang="en-US" sz="2800" dirty="0">
                    <a:solidFill>
                      <a:schemeClr val="bg1"/>
                    </a:solidFill>
                    <a:latin typeface="+mn-lt"/>
                    <a:cs typeface="+mn-cs"/>
                  </a:rPr>
                  <a:t>(</a:t>
                </a:r>
                <a:r>
                  <a:rPr lang="en-US" sz="2800" b="0" dirty="0" err="1">
                    <a:solidFill>
                      <a:schemeClr val="bg1"/>
                    </a:solidFill>
                  </a:rPr>
                  <a:t>Discípulos</a:t>
                </a:r>
                <a:r>
                  <a:rPr lang="en-US" sz="2800" b="0" dirty="0">
                    <a:solidFill>
                      <a:schemeClr val="bg1"/>
                    </a:solidFill>
                    <a:latin typeface="+mn-lt"/>
                    <a:cs typeface="+mn-cs"/>
                  </a:rPr>
                  <a:t>)</a:t>
                </a:r>
              </a:p>
            </p:txBody>
          </p:sp>
          <p:sp>
            <p:nvSpPr>
              <p:cNvPr id="210997" name="Text Box 53"/>
              <p:cNvSpPr txBox="1">
                <a:spLocks noChangeArrowheads="1"/>
              </p:cNvSpPr>
              <p:nvPr/>
            </p:nvSpPr>
            <p:spPr bwMode="auto">
              <a:xfrm>
                <a:off x="5730446" y="1147861"/>
                <a:ext cx="3906428" cy="6080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algn="ctr">
                  <a:defRPr/>
                </a:pPr>
                <a:r>
                  <a:rPr lang="en-US" sz="2800" u="sng" dirty="0" err="1">
                    <a:solidFill>
                      <a:schemeClr val="bg1"/>
                    </a:solidFill>
                    <a:latin typeface="+mn-lt"/>
                    <a:cs typeface="+mn-cs"/>
                  </a:rPr>
                  <a:t>Ejemplo</a:t>
                </a:r>
                <a:r>
                  <a:rPr lang="en-US" sz="2400" b="0" u="sng" dirty="0">
                    <a:solidFill>
                      <a:schemeClr val="bg1"/>
                    </a:solidFill>
                    <a:latin typeface="+mn-lt"/>
                    <a:cs typeface="+mn-cs"/>
                  </a:rPr>
                  <a:t> (2 </a:t>
                </a:r>
                <a:r>
                  <a:rPr lang="en-US" sz="2400" b="0" u="sng" dirty="0" err="1">
                    <a:solidFill>
                      <a:schemeClr val="bg1"/>
                    </a:solidFill>
                    <a:latin typeface="+mn-lt"/>
                    <a:cs typeface="+mn-cs"/>
                  </a:rPr>
                  <a:t>Timoteo</a:t>
                </a:r>
                <a:r>
                  <a:rPr lang="en-US" sz="2400" b="0" u="sng" dirty="0">
                    <a:solidFill>
                      <a:schemeClr val="bg1"/>
                    </a:solidFill>
                    <a:latin typeface="+mn-lt"/>
                    <a:cs typeface="+mn-cs"/>
                  </a:rPr>
                  <a:t> 2:2)</a:t>
                </a:r>
                <a:endParaRPr lang="en-US" sz="2400" b="0" dirty="0">
                  <a:solidFill>
                    <a:schemeClr val="bg1"/>
                  </a:solidFill>
                  <a:latin typeface="+mn-lt"/>
                  <a:cs typeface="+mn-cs"/>
                </a:endParaRPr>
              </a:p>
            </p:txBody>
          </p:sp>
        </p:grpSp>
        <p:grpSp>
          <p:nvGrpSpPr>
            <p:cNvPr id="2" name="Group 1"/>
            <p:cNvGrpSpPr/>
            <p:nvPr/>
          </p:nvGrpSpPr>
          <p:grpSpPr>
            <a:xfrm>
              <a:off x="5921374" y="4515096"/>
              <a:ext cx="2230437" cy="2224935"/>
              <a:chOff x="3456781" y="4263178"/>
              <a:chExt cx="2230437" cy="2224935"/>
            </a:xfrm>
          </p:grpSpPr>
          <p:pic>
            <p:nvPicPr>
              <p:cNvPr id="27" name="Picture 9"/>
              <p:cNvPicPr>
                <a:picLocks noChangeAspect="1" noChangeArrowheads="1"/>
              </p:cNvPicPr>
              <p:nvPr/>
            </p:nvPicPr>
            <p:blipFill>
              <a:blip r:embed="rId3">
                <a:duotone>
                  <a:prstClr val="black"/>
                  <a:schemeClr val="accent1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56781" y="4263178"/>
                <a:ext cx="2230437" cy="222493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6" name="Rectangle 46"/>
              <p:cNvSpPr>
                <a:spLocks noChangeArrowheads="1"/>
              </p:cNvSpPr>
              <p:nvPr/>
            </p:nvSpPr>
            <p:spPr bwMode="auto">
              <a:xfrm>
                <a:off x="3692159" y="4775570"/>
                <a:ext cx="1444626" cy="1079500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lIns="12700" tIns="12700" rIns="12700" bIns="12700"/>
              <a:lstStyle/>
              <a:p>
                <a:pPr>
                  <a:defRPr/>
                </a:pPr>
                <a:endParaRPr lang="en-US" sz="2400" b="0" dirty="0">
                  <a:latin typeface="+mn-lt"/>
                  <a:cs typeface="+mn-cs"/>
                </a:endParaRPr>
              </a:p>
              <a:p>
                <a:pPr algn="ctr">
                  <a:defRPr/>
                </a:pPr>
                <a:r>
                  <a:rPr lang="en-US" sz="2400" dirty="0" err="1">
                    <a:latin typeface="+mn-lt"/>
                    <a:cs typeface="+mn-cs"/>
                  </a:rPr>
                  <a:t>Otros</a:t>
                </a:r>
                <a:r>
                  <a:rPr lang="en-US" sz="2400" dirty="0">
                    <a:latin typeface="+mn-lt"/>
                    <a:cs typeface="+mn-cs"/>
                  </a:rPr>
                  <a:t> </a:t>
                </a:r>
              </a:p>
              <a:p>
                <a:pPr algn="ctr">
                  <a:defRPr/>
                </a:pPr>
                <a:r>
                  <a:rPr lang="en-US" sz="2400" dirty="0" err="1">
                    <a:latin typeface="+mn-lt"/>
                    <a:cs typeface="+mn-cs"/>
                  </a:rPr>
                  <a:t>También</a:t>
                </a:r>
                <a:endParaRPr lang="en-US" sz="2400" dirty="0">
                  <a:latin typeface="+mn-lt"/>
                  <a:cs typeface="+mn-cs"/>
                </a:endParaRPr>
              </a:p>
            </p:txBody>
          </p:sp>
        </p:grpSp>
      </p:grpSp>
      <p:sp>
        <p:nvSpPr>
          <p:cNvPr id="29" name="Arrow: Down 28">
            <a:extLst>
              <a:ext uri="{FF2B5EF4-FFF2-40B4-BE49-F238E27FC236}">
                <a16:creationId xmlns:a16="http://schemas.microsoft.com/office/drawing/2014/main" id="{DB13C56E-42FB-477C-857A-CBEF069A5D32}"/>
              </a:ext>
            </a:extLst>
          </p:cNvPr>
          <p:cNvSpPr/>
          <p:nvPr/>
        </p:nvSpPr>
        <p:spPr bwMode="auto">
          <a:xfrm>
            <a:off x="4312014" y="2029449"/>
            <a:ext cx="912971" cy="4196721"/>
          </a:xfrm>
          <a:prstGeom prst="downArrow">
            <a:avLst>
              <a:gd name="adj1" fmla="val 60341"/>
              <a:gd name="adj2" fmla="val 101109"/>
            </a:avLst>
          </a:prstGeom>
          <a:noFill/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vert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i="0" u="none" strike="noStrike" cap="none" spc="1200" normalizeH="0" dirty="0" err="1">
                <a:solidFill>
                  <a:schemeClr val="bg1"/>
                </a:solidFill>
                <a:effectLst/>
                <a:latin typeface="Arial" charset="0"/>
              </a:rPr>
              <a:t>Multiplicar</a:t>
            </a:r>
            <a:endParaRPr kumimoji="0" lang="en-US" sz="2400" i="0" u="none" strike="noStrike" cap="none" spc="1200" normalizeH="0" dirty="0">
              <a:solidFill>
                <a:schemeClr val="bg1"/>
              </a:solidFill>
              <a:effectLst/>
              <a:latin typeface="Arial" charset="0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0" y="1792941"/>
          <a:ext cx="9144000" cy="346037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672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7771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0552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9349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968188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b="1" dirty="0" err="1">
                          <a:solidFill>
                            <a:schemeClr val="tx1"/>
                          </a:solidFill>
                        </a:rPr>
                        <a:t>Evangelismo</a:t>
                      </a:r>
                      <a:endParaRPr lang="en-US" sz="32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sz="3200" b="1" dirty="0" err="1">
                          <a:solidFill>
                            <a:schemeClr val="tx1"/>
                          </a:solidFill>
                        </a:rPr>
                        <a:t>Discipulado</a:t>
                      </a:r>
                      <a:endParaRPr lang="en-US" sz="28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2800" b="1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2800" b="1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28672000"/>
                  </a:ext>
                </a:extLst>
              </a:tr>
              <a:tr h="959743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b="1" dirty="0">
                          <a:solidFill>
                            <a:schemeClr val="tx1"/>
                          </a:solidFill>
                        </a:rPr>
                        <a:t>1. </a:t>
                      </a:r>
                      <a:r>
                        <a:rPr lang="en-US" sz="3200" b="1" dirty="0" err="1">
                          <a:solidFill>
                            <a:schemeClr val="tx1"/>
                          </a:solidFill>
                        </a:rPr>
                        <a:t>Venir</a:t>
                      </a:r>
                      <a:endParaRPr lang="en-US" sz="32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chemeClr val="tx1"/>
                          </a:solidFill>
                        </a:rPr>
                        <a:t>2. </a:t>
                      </a:r>
                      <a:r>
                        <a:rPr lang="en-US" sz="3200" b="1" err="1">
                          <a:solidFill>
                            <a:schemeClr val="tx1"/>
                          </a:solidFill>
                        </a:rPr>
                        <a:t>Crecer</a:t>
                      </a:r>
                      <a:endParaRPr lang="en-US" sz="3200" b="1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solidFill>
                            <a:schemeClr val="tx1"/>
                          </a:solidFill>
                        </a:rPr>
                        <a:t>3.</a:t>
                      </a:r>
                      <a:r>
                        <a:rPr lang="en-US" sz="3200" b="1" baseline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3200" b="1" baseline="0" dirty="0" err="1">
                          <a:solidFill>
                            <a:schemeClr val="tx1"/>
                          </a:solidFill>
                        </a:rPr>
                        <a:t>Servir</a:t>
                      </a:r>
                      <a:endParaRPr lang="en-US" sz="32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solidFill>
                            <a:schemeClr val="tx1"/>
                          </a:solidFill>
                        </a:rPr>
                        <a:t>4. </a:t>
                      </a:r>
                      <a:r>
                        <a:rPr lang="en-US" sz="3200" b="1" dirty="0" err="1">
                          <a:solidFill>
                            <a:schemeClr val="tx1"/>
                          </a:solidFill>
                        </a:rPr>
                        <a:t>Ir</a:t>
                      </a:r>
                      <a:endParaRPr lang="en-US" sz="32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532446">
                <a:tc>
                  <a:txBody>
                    <a:bodyPr/>
                    <a:lstStyle/>
                    <a:p>
                      <a:pPr marL="228600" indent="-228600" algn="l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/>
                      </a:pPr>
                      <a:r>
                        <a:rPr lang="es-ES" sz="2600" u="none" kern="0" dirty="0">
                          <a:solidFill>
                            <a:schemeClr val="tx1"/>
                          </a:solidFill>
                          <a:latin typeface="+mn-lt"/>
                          <a:cs typeface="+mn-cs"/>
                        </a:rPr>
                        <a:t>Adoración</a:t>
                      </a:r>
                      <a:endParaRPr lang="es-ES" sz="2600" b="0" u="none" kern="0" dirty="0">
                        <a:solidFill>
                          <a:schemeClr val="tx1"/>
                        </a:solidFill>
                        <a:latin typeface="+mn-lt"/>
                        <a:cs typeface="+mn-cs"/>
                      </a:endParaRPr>
                    </a:p>
                    <a:p>
                      <a:pPr marL="228600" indent="-228600" algn="l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/>
                      </a:pPr>
                      <a:r>
                        <a:rPr lang="es-ES" sz="2600" u="none" kern="0" dirty="0">
                          <a:solidFill>
                            <a:schemeClr val="tx1"/>
                          </a:solidFill>
                          <a:latin typeface="+mn-lt"/>
                          <a:cs typeface="+mn-cs"/>
                        </a:rPr>
                        <a:t>Compañerismo</a:t>
                      </a:r>
                      <a:endParaRPr lang="en-US" sz="2600" u="none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228600" indent="-228600" algn="l">
                        <a:buFont typeface="Arial" panose="020B0604020202020204" pitchFamily="34" charset="0"/>
                        <a:buChar char="•"/>
                      </a:pPr>
                      <a:r>
                        <a:rPr lang="en-US" sz="2600" dirty="0">
                          <a:solidFill>
                            <a:schemeClr val="tx1"/>
                          </a:solidFill>
                        </a:rPr>
                        <a:t>Palabra </a:t>
                      </a:r>
                    </a:p>
                    <a:p>
                      <a:pPr marL="228600" indent="-228600" algn="l">
                        <a:buFont typeface="Arial" panose="020B0604020202020204" pitchFamily="34" charset="0"/>
                        <a:buNone/>
                      </a:pPr>
                      <a:r>
                        <a:rPr lang="en-US" sz="2600" dirty="0">
                          <a:solidFill>
                            <a:schemeClr val="tx1"/>
                          </a:solidFill>
                        </a:rPr>
                        <a:t>   de Dios</a:t>
                      </a:r>
                    </a:p>
                    <a:p>
                      <a:pPr marL="228600" indent="-228600" algn="l">
                        <a:buFont typeface="Arial" panose="020B0604020202020204" pitchFamily="34" charset="0"/>
                        <a:buChar char="•"/>
                      </a:pPr>
                      <a:r>
                        <a:rPr lang="en-US" sz="2600" dirty="0" err="1">
                          <a:solidFill>
                            <a:schemeClr val="tx1"/>
                          </a:solidFill>
                        </a:rPr>
                        <a:t>Oracion</a:t>
                      </a:r>
                      <a:endParaRPr lang="en-US" sz="26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en-US" sz="2600" dirty="0" err="1">
                          <a:solidFill>
                            <a:schemeClr val="tx1"/>
                          </a:solidFill>
                        </a:rPr>
                        <a:t>Servicio</a:t>
                      </a:r>
                      <a:endParaRPr lang="en-US" sz="26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en-US" sz="2600" dirty="0" err="1">
                          <a:solidFill>
                            <a:schemeClr val="tx1"/>
                          </a:solidFill>
                        </a:rPr>
                        <a:t>Evangelismo</a:t>
                      </a:r>
                      <a:endParaRPr lang="en-US" sz="26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5" name="Right Arrow 4"/>
          <p:cNvSpPr/>
          <p:nvPr/>
        </p:nvSpPr>
        <p:spPr bwMode="auto">
          <a:xfrm>
            <a:off x="108282" y="199705"/>
            <a:ext cx="9035718" cy="1316275"/>
          </a:xfrm>
          <a:prstGeom prst="rightArrow">
            <a:avLst>
              <a:gd name="adj1" fmla="val 61374"/>
              <a:gd name="adj2" fmla="val 107610"/>
            </a:avLst>
          </a:prstGeom>
          <a:noFill/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r"/>
            <a:r>
              <a:rPr lang="es-CO" sz="3200" dirty="0">
                <a:solidFill>
                  <a:schemeClr val="bg1"/>
                </a:solidFill>
              </a:rPr>
              <a:t>Proceso de Discipulado de Fundamentos</a:t>
            </a:r>
            <a:endParaRPr lang="en-US" sz="320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ED34C32-05A4-4FC6-9FF5-96A0FE72B8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z="1800" dirty="0"/>
              <a:t>12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B481051-7031-4756-A7CF-1512808B4876}"/>
              </a:ext>
            </a:extLst>
          </p:cNvPr>
          <p:cNvSpPr/>
          <p:nvPr/>
        </p:nvSpPr>
        <p:spPr>
          <a:xfrm>
            <a:off x="1636295" y="2020873"/>
            <a:ext cx="7507705" cy="38164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marR="0" indent="-228600">
              <a:spcBef>
                <a:spcPts val="0"/>
              </a:spcBef>
              <a:spcAft>
                <a:spcPts val="1200"/>
              </a:spcAft>
            </a:pPr>
            <a:r>
              <a:rPr lang="es-US" sz="3200" b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1. Familia cercana</a:t>
            </a:r>
            <a:endParaRPr lang="en-US" sz="3200" b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457200" marR="0" indent="-228600">
              <a:spcBef>
                <a:spcPts val="0"/>
              </a:spcBef>
              <a:spcAft>
                <a:spcPts val="1200"/>
              </a:spcAft>
            </a:pPr>
            <a:r>
              <a:rPr lang="es-US" sz="3200" b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2. Parientes</a:t>
            </a:r>
            <a:endParaRPr lang="en-US" sz="3200" b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457200" marR="0" indent="-228600">
              <a:spcBef>
                <a:spcPts val="0"/>
              </a:spcBef>
              <a:spcAft>
                <a:spcPts val="1200"/>
              </a:spcAft>
            </a:pPr>
            <a:r>
              <a:rPr lang="es-US" sz="3200" b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3. Amigos cercanos</a:t>
            </a:r>
            <a:endParaRPr lang="en-US" sz="3200" b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457200" marR="0" indent="-228600">
              <a:spcBef>
                <a:spcPts val="0"/>
              </a:spcBef>
              <a:spcAft>
                <a:spcPts val="1200"/>
              </a:spcAft>
            </a:pPr>
            <a:r>
              <a:rPr lang="es-US" sz="3200" b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4. Vecinos y compañeros de trabajo</a:t>
            </a:r>
            <a:endParaRPr lang="en-US" sz="3200" b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457200" marR="0" indent="-228600">
              <a:spcBef>
                <a:spcPts val="0"/>
              </a:spcBef>
              <a:spcAft>
                <a:spcPts val="1200"/>
              </a:spcAft>
            </a:pPr>
            <a:r>
              <a:rPr lang="es-US" sz="3200" b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5. Conocidos</a:t>
            </a:r>
          </a:p>
          <a:p>
            <a:pPr marL="457200" marR="0" indent="-228600">
              <a:spcBef>
                <a:spcPts val="0"/>
              </a:spcBef>
              <a:spcAft>
                <a:spcPts val="1200"/>
              </a:spcAft>
            </a:pPr>
            <a:r>
              <a:rPr lang="es-US" sz="3200" b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6. </a:t>
            </a:r>
            <a:r>
              <a:rPr lang="es-US" sz="3200" b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Miembros de la iglesia</a:t>
            </a:r>
            <a:endParaRPr lang="en-US" sz="3200" b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D1924C3-1D05-49FA-B77E-79F88D5516D2}"/>
              </a:ext>
            </a:extLst>
          </p:cNvPr>
          <p:cNvSpPr/>
          <p:nvPr/>
        </p:nvSpPr>
        <p:spPr>
          <a:xfrm>
            <a:off x="0" y="150870"/>
            <a:ext cx="9144000" cy="13255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s-US" sz="360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¿A quién puede invitar </a:t>
            </a:r>
          </a:p>
          <a:p>
            <a:pPr marL="0" marR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s-US" sz="360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 estar en su Grupo de Fundamentos?</a:t>
            </a:r>
            <a:endParaRPr lang="en-US" sz="360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37191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age result for checklist clipart">
            <a:extLst>
              <a:ext uri="{FF2B5EF4-FFF2-40B4-BE49-F238E27FC236}">
                <a16:creationId xmlns:a16="http://schemas.microsoft.com/office/drawing/2014/main" id="{DA5516DE-06F0-4CD6-A037-1148497005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8817" y="114300"/>
            <a:ext cx="1776766" cy="2595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1FDCC610-651C-4F7A-969C-D98595EC62DD}"/>
              </a:ext>
            </a:extLst>
          </p:cNvPr>
          <p:cNvSpPr/>
          <p:nvPr/>
        </p:nvSpPr>
        <p:spPr>
          <a:xfrm>
            <a:off x="976512" y="2047655"/>
            <a:ext cx="7100688" cy="42011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marR="0" indent="-454025">
              <a:spcBef>
                <a:spcPts val="0"/>
              </a:spcBef>
              <a:spcAft>
                <a:spcPts val="1800"/>
              </a:spcAft>
              <a:buFont typeface="+mj-lt"/>
              <a:buAutoNum type="arabicPeriod"/>
            </a:pPr>
            <a:r>
              <a:rPr lang="es-ES" sz="3200" b="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No hables demasiado</a:t>
            </a:r>
          </a:p>
          <a:p>
            <a:pPr marL="342900" marR="0" lvl="0" indent="-342900">
              <a:spcBef>
                <a:spcPts val="0"/>
              </a:spcBef>
              <a:spcAft>
                <a:spcPts val="1800"/>
              </a:spcAft>
              <a:buFont typeface="+mj-lt"/>
              <a:buAutoNum type="arabicPeriod"/>
            </a:pPr>
            <a:r>
              <a:rPr lang="es-ES" sz="3200" b="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Recuerda que Dios es el maestro</a:t>
            </a:r>
          </a:p>
          <a:p>
            <a:pPr marL="349250" marR="0" lvl="0" indent="-349250">
              <a:spcBef>
                <a:spcPts val="0"/>
              </a:spcBef>
              <a:spcAft>
                <a:spcPts val="1800"/>
              </a:spcAft>
              <a:buFont typeface="+mj-lt"/>
              <a:buAutoNum type="arabicPeriod"/>
            </a:pPr>
            <a:r>
              <a:rPr lang="es-ES" sz="3200" b="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Haz preguntas y escucha</a:t>
            </a:r>
          </a:p>
          <a:p>
            <a:pPr marL="342900" marR="0" lvl="0" indent="-342900">
              <a:spcBef>
                <a:spcPts val="0"/>
              </a:spcBef>
              <a:spcAft>
                <a:spcPts val="1800"/>
              </a:spcAft>
              <a:buFont typeface="+mj-lt"/>
              <a:buAutoNum type="arabicPeriod"/>
            </a:pPr>
            <a:r>
              <a:rPr lang="es-ES" sz="3200" b="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Mantenlo simple </a:t>
            </a:r>
          </a:p>
          <a:p>
            <a:pPr marL="342900" marR="0" lvl="0" indent="-342900">
              <a:spcBef>
                <a:spcPts val="0"/>
              </a:spcBef>
              <a:spcAft>
                <a:spcPts val="1800"/>
              </a:spcAft>
              <a:buFont typeface="+mj-lt"/>
              <a:buAutoNum type="arabicPeriod"/>
            </a:pPr>
            <a:r>
              <a:rPr lang="es-ES" sz="3200" b="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Asegúrate que todos participen</a:t>
            </a:r>
          </a:p>
          <a:p>
            <a:pPr marL="342900" marR="0" lvl="0" indent="-342900">
              <a:spcBef>
                <a:spcPts val="0"/>
              </a:spcBef>
              <a:spcAft>
                <a:spcPts val="1800"/>
              </a:spcAft>
              <a:buFont typeface="+mj-lt"/>
              <a:buAutoNum type="arabicPeriod"/>
            </a:pPr>
            <a:r>
              <a:rPr lang="es-ES" sz="3200" b="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Da retroalimentación positiva </a:t>
            </a:r>
            <a:endParaRPr lang="en-US" sz="3200" b="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0409D50-BDA0-47D9-9500-BEB79169DD9F}"/>
              </a:ext>
            </a:extLst>
          </p:cNvPr>
          <p:cNvSpPr/>
          <p:nvPr/>
        </p:nvSpPr>
        <p:spPr>
          <a:xfrm>
            <a:off x="178417" y="1058092"/>
            <a:ext cx="696697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14300" marR="0">
              <a:spcBef>
                <a:spcPts val="0"/>
              </a:spcBef>
              <a:spcAft>
                <a:spcPts val="1200"/>
              </a:spcAft>
            </a:pPr>
            <a:r>
              <a:rPr lang="en-US" sz="400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Recordatorios</a:t>
            </a:r>
            <a:r>
              <a:rPr lang="en-US" sz="400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Pre-</a:t>
            </a:r>
            <a:r>
              <a:rPr lang="en-US" sz="400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Reunión</a:t>
            </a:r>
            <a:endParaRPr lang="en-US" sz="3200" b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4421785"/>
      </p:ext>
    </p:extLst>
  </p:cSld>
  <p:clrMapOvr>
    <a:masterClrMapping/>
  </p:clrMapOvr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5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4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24745</TotalTime>
  <Words>5722</Words>
  <Application>Microsoft Office PowerPoint</Application>
  <PresentationFormat>On-screen Show (4:3)</PresentationFormat>
  <Paragraphs>846</Paragraphs>
  <Slides>51</Slides>
  <Notes>51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51</vt:i4>
      </vt:variant>
    </vt:vector>
  </HeadingPairs>
  <TitlesOfParts>
    <vt:vector size="63" baseType="lpstr">
      <vt:lpstr>Arial</vt:lpstr>
      <vt:lpstr>Calibri</vt:lpstr>
      <vt:lpstr>Courier New</vt:lpstr>
      <vt:lpstr>Symbol</vt:lpstr>
      <vt:lpstr>Times New Roman</vt:lpstr>
      <vt:lpstr>Default Design</vt:lpstr>
      <vt:lpstr>5_Custom Design</vt:lpstr>
      <vt:lpstr>4_Custom Design</vt:lpstr>
      <vt:lpstr>3_Custom Design</vt:lpstr>
      <vt:lpstr>2_Custom Design</vt:lpstr>
      <vt:lpstr>1_Custom Design</vt:lpstr>
      <vt:lpstr>Custom Design</vt:lpstr>
      <vt:lpstr>PowerPoint Presentation</vt:lpstr>
      <vt:lpstr>PowerPoint Presentation</vt:lpstr>
      <vt:lpstr>  La Gran Comisión  Mateo 28:19-20</vt:lpstr>
      <vt:lpstr>PowerPoint Presentation</vt:lpstr>
      <vt:lpstr>Línea de Tiempo de la Gran Comisión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Viviendo una Vida Cristiana Equilibrada Lección 2</vt:lpstr>
      <vt:lpstr>Áreas de la Vida para Mantener en Balance</vt:lpstr>
      <vt:lpstr>PowerPoint Presentation</vt:lpstr>
      <vt:lpstr>PowerPoint Presentation</vt:lpstr>
      <vt:lpstr>Obstáculos a una Vida Cristiana Balanceada</vt:lpstr>
      <vt:lpstr>PowerPoint Presentation</vt:lpstr>
      <vt:lpstr>Cómo Vencer los Obstáculos a una Vida Cristiana Balanceada</vt:lpstr>
      <vt:lpstr>PowerPoint Presentation</vt:lpstr>
      <vt:lpstr>PowerPoint Presentation</vt:lpstr>
      <vt:lpstr>PowerPoint Presentation</vt:lpstr>
      <vt:lpstr>PowerPoint Presentation</vt:lpstr>
      <vt:lpstr>Desafíos Personales Lección 3</vt:lpstr>
      <vt:lpstr>PowerPoint Presentation</vt:lpstr>
      <vt:lpstr>PowerPoint Presentation</vt:lpstr>
      <vt:lpstr>PowerPoint Presentation</vt:lpstr>
      <vt:lpstr>PowerPoint Presentation</vt:lpstr>
      <vt:lpstr>Estableciendo Metas  para Desarrollo Personal Lección 4</vt:lpstr>
      <vt:lpstr>Como Priorizar Metas</vt:lpstr>
      <vt:lpstr>PowerPoint Presentation</vt:lpstr>
      <vt:lpstr>PowerPoint Presentation</vt:lpstr>
      <vt:lpstr>Compañero de Rendición de Cuentas Lección 5</vt:lpstr>
      <vt:lpstr>Directrices de Rendición de Cuentas</vt:lpstr>
      <vt:lpstr>Reuniones de Rendición de Cuentas</vt:lpstr>
      <vt:lpstr>Cualidades Importantes para un Compañero de Rendición de Cuentas</vt:lpstr>
      <vt:lpstr>PowerPoint Presentation</vt:lpstr>
      <vt:lpstr>PowerPoint Presentation</vt:lpstr>
      <vt:lpstr>PowerPoint Presentation</vt:lpstr>
      <vt:lpstr>Implementación</vt:lpstr>
      <vt:lpstr>¡Felicidades!   Terminado Taller 2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Mike</dc:creator>
  <cp:lastModifiedBy>Robert Fike</cp:lastModifiedBy>
  <cp:revision>1212</cp:revision>
  <dcterms:created xsi:type="dcterms:W3CDTF">2007-01-24T23:57:19Z</dcterms:created>
  <dcterms:modified xsi:type="dcterms:W3CDTF">2020-02-04T01:48:58Z</dcterms:modified>
</cp:coreProperties>
</file>