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3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8" r:id="rId11"/>
    <p:sldId id="269" r:id="rId12"/>
    <p:sldId id="267" r:id="rId13"/>
    <p:sldId id="270" r:id="rId14"/>
    <p:sldId id="271" r:id="rId15"/>
    <p:sldId id="272" r:id="rId16"/>
    <p:sldId id="273" r:id="rId17"/>
    <p:sldId id="280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724" autoAdjust="0"/>
    <p:restoredTop sz="94615" autoAdjust="0"/>
  </p:normalViewPr>
  <p:slideViewPr>
    <p:cSldViewPr>
      <p:cViewPr>
        <p:scale>
          <a:sx n="70" d="100"/>
          <a:sy n="70" d="100"/>
        </p:scale>
        <p:origin x="-206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522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3762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619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389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17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7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945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0991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1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7960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863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203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5" Type="http://schemas.openxmlformats.org/officeDocument/2006/relationships/image" Target="../media/image49.gif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Relationship Id="rId1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Autofit/>
          </a:bodyPr>
          <a:lstStyle/>
          <a:p>
            <a:pPr algn="l"/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5215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Название учреждения: </a:t>
            </a:r>
            <a:r>
              <a:rPr lang="ru-RU" dirty="0" smtClean="0"/>
              <a:t>МКОУ Орловская СОШ им. И.Ф. </a:t>
            </a:r>
            <a:r>
              <a:rPr lang="ru-RU" dirty="0" err="1" smtClean="0"/>
              <a:t>Жужукина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Ф.И.О. </a:t>
            </a:r>
            <a:r>
              <a:rPr lang="ru-RU" b="1" dirty="0" smtClean="0"/>
              <a:t>педагога: </a:t>
            </a:r>
            <a:r>
              <a:rPr lang="ru-RU" dirty="0" smtClean="0"/>
              <a:t>Тещина Лилия Васильевна</a:t>
            </a:r>
          </a:p>
          <a:p>
            <a:r>
              <a:rPr lang="ru-RU" dirty="0" smtClean="0"/>
              <a:t>Презентация к уроку по учебному предмету </a:t>
            </a:r>
          </a:p>
          <a:p>
            <a:pPr>
              <a:buNone/>
            </a:pPr>
            <a:r>
              <a:rPr lang="ru-RU" dirty="0" smtClean="0"/>
              <a:t>    «Английский язык» в 5-ом классе </a:t>
            </a:r>
            <a:r>
              <a:rPr lang="ru-RU" dirty="0" smtClean="0"/>
              <a:t>УМК «</a:t>
            </a:r>
            <a:r>
              <a:rPr lang="en-US" dirty="0" smtClean="0"/>
              <a:t>Spotlight</a:t>
            </a:r>
            <a:r>
              <a:rPr lang="ru-RU" dirty="0" smtClean="0"/>
              <a:t>» Ю.Е.Ваулиной, Д. Дули , О. Е. </a:t>
            </a:r>
            <a:r>
              <a:rPr lang="ru-RU" dirty="0" err="1" smtClean="0"/>
              <a:t>Подоляко</a:t>
            </a:r>
            <a:r>
              <a:rPr lang="ru-RU" dirty="0" smtClean="0"/>
              <a:t>, В. Эванс </a:t>
            </a:r>
            <a:r>
              <a:rPr lang="ru-RU" dirty="0" smtClean="0"/>
              <a:t>на тему «Мой питомец»</a:t>
            </a:r>
            <a:endParaRPr lang="ru-RU" dirty="0" smtClean="0"/>
          </a:p>
          <a:p>
            <a:r>
              <a:rPr lang="ru-RU" b="1" dirty="0" smtClean="0"/>
              <a:t>Тип урока: </a:t>
            </a:r>
            <a:r>
              <a:rPr lang="ru-RU" dirty="0" smtClean="0"/>
              <a:t>комбинированный.</a:t>
            </a:r>
          </a:p>
          <a:p>
            <a:r>
              <a:rPr lang="ru-RU" b="1" dirty="0" smtClean="0"/>
              <a:t>Материально-технические средства: </a:t>
            </a:r>
            <a:r>
              <a:rPr lang="ru-RU" dirty="0"/>
              <a:t>звуковое приложение (CD); </a:t>
            </a:r>
            <a:r>
              <a:rPr lang="ru-RU" dirty="0" smtClean="0"/>
              <a:t>презентация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Образ. ресурс: </a:t>
            </a:r>
            <a:r>
              <a:rPr lang="ru-RU" dirty="0" err="1" smtClean="0"/>
              <a:t>Веб-­сайт</a:t>
            </a:r>
            <a:r>
              <a:rPr lang="ru-RU" dirty="0" smtClean="0"/>
              <a:t> http://prosv.ru/umk/spotlight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5923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6900" b="1" smtClean="0"/>
              <a:t>This is a very large animal with a long trunk.</a:t>
            </a:r>
            <a:endParaRPr lang="ru-RU" sz="69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00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152400"/>
            <a:ext cx="8385175" cy="1524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300" b="1" smtClean="0">
                <a:solidFill>
                  <a:schemeClr val="tx1"/>
                </a:solidFill>
              </a:rPr>
              <a:t>An elephant </a:t>
            </a:r>
            <a:r>
              <a:rPr lang="en-US" sz="3800" smtClean="0">
                <a:solidFill>
                  <a:srgbClr val="0066FF"/>
                </a:solidFill>
              </a:rPr>
              <a:t/>
            </a:r>
            <a:br>
              <a:rPr lang="en-US" sz="3800" smtClean="0">
                <a:solidFill>
                  <a:srgbClr val="0066FF"/>
                </a:solidFill>
              </a:rPr>
            </a:br>
            <a:r>
              <a:rPr lang="en-US" sz="3500" smtClean="0">
                <a:solidFill>
                  <a:srgbClr val="0066FF"/>
                </a:solidFill>
              </a:rPr>
              <a:t/>
            </a:r>
            <a:br>
              <a:rPr lang="en-US" sz="3500" smtClean="0">
                <a:solidFill>
                  <a:srgbClr val="0066FF"/>
                </a:solidFill>
              </a:rPr>
            </a:br>
            <a:r>
              <a:rPr lang="en-US" sz="3500" smtClean="0">
                <a:solidFill>
                  <a:srgbClr val="0066FF"/>
                </a:solidFill>
              </a:rPr>
              <a:t/>
            </a:r>
            <a:br>
              <a:rPr lang="en-US" sz="3500" smtClean="0">
                <a:solidFill>
                  <a:srgbClr val="0066FF"/>
                </a:solidFill>
              </a:rPr>
            </a:br>
            <a:endParaRPr lang="ru-RU" sz="3500" smtClean="0">
              <a:solidFill>
                <a:srgbClr val="0066FF"/>
              </a:solidFill>
            </a:endParaRPr>
          </a:p>
        </p:txBody>
      </p:sp>
      <p:sp>
        <p:nvSpPr>
          <p:cNvPr id="14340" name="Rectangle 3"/>
          <p:cNvSpPr>
            <a:spLocks noGrp="1" noRot="1" noChangeArrowheads="1"/>
          </p:cNvSpPr>
          <p:nvPr>
            <p:ph idx="4294967295"/>
          </p:nvPr>
        </p:nvSpPr>
        <p:spPr/>
        <p:txBody>
          <a:bodyPr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b="1" smtClean="0"/>
              <a:t>It jumps on land and swims in water</a:t>
            </a:r>
            <a:r>
              <a:rPr lang="en-US" sz="5400" smtClean="0"/>
              <a:t>.</a:t>
            </a:r>
            <a:r>
              <a:rPr lang="ru-RU" sz="54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4889-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1295400" y="2568575"/>
            <a:ext cx="65532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200">
                <a:latin typeface="Comic Sans MS" pitchFamily="66" charset="0"/>
              </a:rPr>
              <a:t> </a:t>
            </a:r>
            <a:r>
              <a:rPr lang="en-US" sz="3200" b="1">
                <a:latin typeface="Arial Black" pitchFamily="34" charset="0"/>
              </a:rPr>
              <a:t>I live in a bowl. </a:t>
            </a:r>
            <a:endParaRPr lang="ru-RU" sz="3200">
              <a:latin typeface="Arial Black" pitchFamily="34" charset="0"/>
            </a:endParaRPr>
          </a:p>
          <a:p>
            <a:pPr algn="ctr"/>
            <a:r>
              <a:rPr lang="en-US" sz="3200" b="1">
                <a:latin typeface="Arial Black" pitchFamily="34" charset="0"/>
              </a:rPr>
              <a:t> I can swim. </a:t>
            </a:r>
            <a:endParaRPr lang="ru-RU" sz="3200">
              <a:latin typeface="Arial Black" pitchFamily="34" charset="0"/>
            </a:endParaRPr>
          </a:p>
          <a:p>
            <a:pPr algn="ctr"/>
            <a:r>
              <a:rPr lang="en-US" sz="3200" b="1">
                <a:latin typeface="Arial Black" pitchFamily="34" charset="0"/>
              </a:rPr>
              <a:t> I have a tail. </a:t>
            </a:r>
            <a:endParaRPr lang="ru-RU" sz="3200">
              <a:latin typeface="Arial Black" pitchFamily="34" charset="0"/>
            </a:endParaRPr>
          </a:p>
          <a:p>
            <a:pPr algn="ctr"/>
            <a:r>
              <a:rPr lang="en-US" sz="3200" b="1">
                <a:latin typeface="Arial Black" pitchFamily="34" charset="0"/>
              </a:rPr>
              <a:t> I also have fins and big eyes. </a:t>
            </a:r>
            <a:endParaRPr lang="ru-RU" sz="3200">
              <a:latin typeface="Arial Black" pitchFamily="34" charset="0"/>
            </a:endParaRPr>
          </a:p>
          <a:p>
            <a:pPr algn="ctr"/>
            <a:r>
              <a:rPr lang="en-US" sz="3200" b="1">
                <a:latin typeface="Arial Black" pitchFamily="34" charset="0"/>
              </a:rPr>
              <a:t> </a:t>
            </a:r>
            <a:r>
              <a:rPr lang="ru-RU" sz="3200" b="1">
                <a:latin typeface="Arial Black" pitchFamily="34" charset="0"/>
              </a:rPr>
              <a:t>I am a...</a:t>
            </a:r>
            <a:r>
              <a:rPr lang="ru-RU" sz="3200"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"/>
            <a:ext cx="6781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/>
            </a:r>
            <a:br>
              <a:rPr lang="en-US" sz="5400" smtClean="0"/>
            </a:br>
            <a:r>
              <a:rPr lang="en-US" sz="6900" b="1" smtClean="0"/>
              <a:t>You can teach this bird with bright feathers to repeat your  </a:t>
            </a:r>
            <a:r>
              <a:rPr lang="ru-RU" sz="6900" b="1" smtClean="0"/>
              <a:t/>
            </a:r>
            <a:br>
              <a:rPr lang="ru-RU" sz="6900" b="1" smtClean="0"/>
            </a:br>
            <a:r>
              <a:rPr lang="en-US" sz="6900" b="1" smtClean="0"/>
              <a:t>words. </a:t>
            </a:r>
            <a:endParaRPr lang="ru-RU" sz="69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photo1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0066FF"/>
                </a:solidFill>
              </a:rPr>
              <a:t>A parrot</a:t>
            </a:r>
            <a:endParaRPr lang="ru-RU" smtClean="0">
              <a:solidFill>
                <a:srgbClr val="0066FF"/>
              </a:solidFill>
            </a:endParaRPr>
          </a:p>
        </p:txBody>
      </p:sp>
      <p:sp>
        <p:nvSpPr>
          <p:cNvPr id="20484" name="Rectangle 3"/>
          <p:cNvSpPr>
            <a:spLocks noGrp="1" noRot="1" noChangeArrowheads="1"/>
          </p:cNvSpPr>
          <p:nvPr>
            <p:ph idx="4294967295"/>
          </p:nvPr>
        </p:nvSpPr>
        <p:spPr/>
        <p:txBody>
          <a:bodyPr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smtClean="0"/>
              <a:t/>
            </a:r>
            <a:br>
              <a:rPr lang="en-US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4800" smtClean="0"/>
              <a:t/>
            </a:r>
            <a:br>
              <a:rPr lang="en-US" sz="4800" smtClean="0"/>
            </a:br>
            <a:r>
              <a:rPr lang="en-US" sz="6900" b="1" smtClean="0"/>
              <a:t>This big brown animal lives in the forest. It likes honey.</a:t>
            </a:r>
            <a:r>
              <a:rPr lang="ru-RU" sz="6900" b="1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1205310386_6326012-m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81000"/>
            <a:ext cx="7239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990600"/>
            <a:ext cx="8385175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5400" smtClean="0">
                <a:solidFill>
                  <a:srgbClr val="0066FF"/>
                </a:solidFill>
              </a:rPr>
              <a:t>A bear</a:t>
            </a:r>
            <a:br>
              <a:rPr lang="en-US" sz="5400" smtClean="0">
                <a:solidFill>
                  <a:srgbClr val="0066FF"/>
                </a:solidFill>
              </a:rPr>
            </a:br>
            <a:endParaRPr lang="ru-RU" sz="5400" smtClean="0">
              <a:solidFill>
                <a:srgbClr val="0066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7606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• воспитательные</a:t>
            </a:r>
            <a:r>
              <a:rPr lang="ru-RU" dirty="0" smtClean="0"/>
              <a:t> (ориентированные на достижение личностных результатов обучения):— мотивировать к изучению иностранного языка; — развивать возможности самореализации средствами иностранного языка; — воспитывать любовь к животным, экологическую культуру в целом.</a:t>
            </a:r>
          </a:p>
          <a:p>
            <a:pPr marL="0" indent="0">
              <a:buNone/>
            </a:pPr>
            <a:r>
              <a:rPr lang="ru-RU" b="1" dirty="0" smtClean="0"/>
              <a:t>• </a:t>
            </a:r>
            <a:r>
              <a:rPr lang="ru-RU" b="1" dirty="0"/>
              <a:t>развивающие </a:t>
            </a:r>
            <a:r>
              <a:rPr lang="ru-RU" dirty="0"/>
              <a:t>(ориентированные на достижение </a:t>
            </a:r>
            <a:r>
              <a:rPr lang="ru-RU" dirty="0" err="1"/>
              <a:t>метапредметных</a:t>
            </a:r>
            <a:r>
              <a:rPr lang="ru-RU" dirty="0"/>
              <a:t> результатов обучения): — развивать навыки и умения во всех видах речевой деятельности при планировании вербального и невербального поведения; — развивать умение запоминать новые слова; — развивать воображение при моделировании ситуаций общения; — развивать проектно-исследовательские умения (умения планировать и осуществлять по плану учебно-исследовательскую работу с использованием исследовательских методов наблюдения, описания, анализа данных, устной презентации); </a:t>
            </a:r>
          </a:p>
          <a:p>
            <a:pPr marL="0" indent="0">
              <a:buNone/>
            </a:pPr>
            <a:r>
              <a:rPr lang="ru-RU" b="1" dirty="0" smtClean="0"/>
              <a:t>• обучающие</a:t>
            </a:r>
            <a:r>
              <a:rPr lang="ru-RU" dirty="0" smtClean="0"/>
              <a:t> (ориентированные на достижение предметных результатов обучения): — освоить новые лексические единицы по теме «Животные мира» во всех видах речевой деятельности; — научиться рассказывать о домашних питомцах; — научиться описывать питомцев; — освоить формообразование и использование в связной речи глаголов в </a:t>
            </a:r>
            <a:r>
              <a:rPr lang="ru-RU" dirty="0" err="1" smtClean="0"/>
              <a:t>Present</a:t>
            </a:r>
            <a:r>
              <a:rPr lang="ru-RU" dirty="0" smtClean="0"/>
              <a:t> </a:t>
            </a:r>
            <a:r>
              <a:rPr lang="ru-RU" dirty="0" err="1" smtClean="0"/>
              <a:t>Simple</a:t>
            </a:r>
            <a:r>
              <a:rPr lang="ru-RU" dirty="0" smtClean="0"/>
              <a:t>; — развивать умения, составляющие лингвистическую компетенцию: сопоставление языковых явлений в изучаемом и родном языках; — развивать учебно-познавательную и компенсаторную компетенции;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250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261938" y="2152650"/>
            <a:ext cx="8621712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3200">
                <a:latin typeface="Comic Sans MS" pitchFamily="66" charset="0"/>
              </a:rPr>
              <a:t> </a:t>
            </a:r>
            <a:r>
              <a:rPr lang="en-US" sz="3200" b="1">
                <a:latin typeface="Comic Sans MS" pitchFamily="66" charset="0"/>
              </a:rPr>
              <a:t>I have wings but I'm not a bird </a:t>
            </a:r>
            <a:endParaRPr lang="ru-RU" sz="3200">
              <a:latin typeface="Comic Sans MS" pitchFamily="66" charset="0"/>
            </a:endParaRPr>
          </a:p>
          <a:p>
            <a:pPr algn="ctr"/>
            <a:r>
              <a:rPr lang="en-US" sz="3200" b="1">
                <a:latin typeface="Comic Sans MS" pitchFamily="66" charset="0"/>
              </a:rPr>
              <a:t> I am small and colorful. </a:t>
            </a:r>
            <a:endParaRPr lang="ru-RU" sz="3200">
              <a:latin typeface="Comic Sans MS" pitchFamily="66" charset="0"/>
            </a:endParaRPr>
          </a:p>
          <a:p>
            <a:pPr algn="ctr"/>
            <a:r>
              <a:rPr lang="en-US" sz="3200" b="1">
                <a:latin typeface="Comic Sans MS" pitchFamily="66" charset="0"/>
              </a:rPr>
              <a:t> I live in gardens and fields and forests. </a:t>
            </a:r>
            <a:endParaRPr lang="ru-RU" sz="3200">
              <a:latin typeface="Comic Sans MS" pitchFamily="66" charset="0"/>
            </a:endParaRPr>
          </a:p>
          <a:p>
            <a:pPr algn="ctr"/>
            <a:r>
              <a:rPr lang="en-US" sz="3200" b="1">
                <a:latin typeface="Comic Sans MS" pitchFamily="66" charset="0"/>
              </a:rPr>
              <a:t> I used to be a caterpillar. </a:t>
            </a:r>
            <a:endParaRPr lang="ru-RU" sz="3200">
              <a:latin typeface="Comic Sans MS" pitchFamily="66" charset="0"/>
            </a:endParaRPr>
          </a:p>
          <a:p>
            <a:pPr algn="ctr"/>
            <a:r>
              <a:rPr lang="en-US" sz="3200" b="1">
                <a:latin typeface="Comic Sans MS" pitchFamily="66" charset="0"/>
              </a:rPr>
              <a:t> </a:t>
            </a:r>
            <a:r>
              <a:rPr lang="ru-RU" sz="3200" b="1">
                <a:latin typeface="Comic Sans MS" pitchFamily="66" charset="0"/>
              </a:rPr>
              <a:t>I am a...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57200"/>
            <a:ext cx="6705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2090738" y="2165350"/>
            <a:ext cx="4964112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/>
              <a:t> </a:t>
            </a:r>
            <a:r>
              <a:rPr lang="en-US" sz="3200" b="1"/>
              <a:t>I am small and shy. </a:t>
            </a:r>
            <a:endParaRPr lang="ru-RU" sz="3200"/>
          </a:p>
          <a:p>
            <a:pPr algn="ctr"/>
            <a:r>
              <a:rPr lang="en-US" sz="3200" b="1"/>
              <a:t> I have eight legs. </a:t>
            </a:r>
            <a:endParaRPr lang="ru-RU" sz="3200"/>
          </a:p>
          <a:p>
            <a:pPr algn="ctr"/>
            <a:r>
              <a:rPr lang="en-US" sz="3200" b="1"/>
              <a:t> I eat bugs. </a:t>
            </a:r>
            <a:endParaRPr lang="ru-RU" sz="3200"/>
          </a:p>
          <a:p>
            <a:pPr algn="ctr"/>
            <a:r>
              <a:rPr lang="en-US" sz="3200" b="1"/>
              <a:t> I catch them in my web. </a:t>
            </a:r>
            <a:endParaRPr lang="ru-RU" sz="3200"/>
          </a:p>
          <a:p>
            <a:pPr algn="ctr"/>
            <a:r>
              <a:rPr lang="en-US" sz="3200" b="1"/>
              <a:t> </a:t>
            </a:r>
            <a:r>
              <a:rPr lang="ru-RU" sz="3200" b="1"/>
              <a:t>I am a...</a:t>
            </a:r>
            <a:r>
              <a:rPr lang="ru-RU" sz="3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:\открытый урок\Pets\деревн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195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3850" y="1628775"/>
            <a:ext cx="8302625" cy="5229225"/>
            <a:chOff x="113" y="1026"/>
            <a:chExt cx="5230" cy="3294"/>
          </a:xfrm>
        </p:grpSpPr>
        <p:pic>
          <p:nvPicPr>
            <p:cNvPr id="27656" name="Picture 3" descr="F:\открытый урок\Pets\утка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70" y="2970"/>
              <a:ext cx="616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7" name="Picture 15" descr="http://im7-tub-ru.yandex.net/i?id=54260027-32-7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b="24998"/>
            <a:stretch>
              <a:fillRect/>
            </a:stretch>
          </p:blipFill>
          <p:spPr bwMode="auto">
            <a:xfrm>
              <a:off x="1350" y="3645"/>
              <a:ext cx="630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8" name="Picture 21" descr="Картинка 358 из 3949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0349" r="9489" b="3619"/>
            <a:stretch>
              <a:fillRect/>
            </a:stretch>
          </p:blipFill>
          <p:spPr bwMode="auto">
            <a:xfrm>
              <a:off x="675" y="3105"/>
              <a:ext cx="786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9" name="Picture 28" descr="http://im5-tub-ru.yandex.net/i?id=307840784-23-7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b="27002"/>
            <a:stretch>
              <a:fillRect/>
            </a:stretch>
          </p:blipFill>
          <p:spPr bwMode="auto">
            <a:xfrm>
              <a:off x="3915" y="3616"/>
              <a:ext cx="675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0" name="Picture 30" descr="http://im0-tub-ru.yandex.net/i?id=352320262-63-7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35" y="3420"/>
              <a:ext cx="708" cy="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1" name="Picture 78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3" y="3884"/>
              <a:ext cx="499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2" name="Picture 9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92" y="3113"/>
              <a:ext cx="397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3" name="Picture 4" descr="F:\открытый урок\Pets\кошка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927" y="1026"/>
              <a:ext cx="741" cy="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4" name="Picture 7" descr="Картинка 22 из 3918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590" y="1089"/>
              <a:ext cx="488" cy="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5" name="Рисунок 18" descr="554550847315.png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880" y="2340"/>
              <a:ext cx="1170" cy="1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6" name="Picture 17" descr="http://im0-tub-ru.yandex.net/i?id=186360224-30-72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b="13087"/>
            <a:stretch>
              <a:fillRect/>
            </a:stretch>
          </p:blipFill>
          <p:spPr bwMode="auto">
            <a:xfrm>
              <a:off x="2340" y="2430"/>
              <a:ext cx="612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7" name="Picture 9" descr="http://im2-tub-ru.yandex.net/i?id=98007573-18-72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30" y="2430"/>
              <a:ext cx="810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Прямоугольник 3"/>
          <p:cNvSpPr/>
          <p:nvPr/>
        </p:nvSpPr>
        <p:spPr>
          <a:xfrm>
            <a:off x="0" y="0"/>
            <a:ext cx="9466263" cy="6858000"/>
          </a:xfrm>
          <a:prstGeom prst="rect">
            <a:avLst/>
          </a:prstGeom>
          <a:solidFill>
            <a:schemeClr val="accent2">
              <a:lumMod val="40000"/>
              <a:lumOff val="6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27653" name="Picture 21" descr="70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965200" y="2936875"/>
            <a:ext cx="1858963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AutoShape 22"/>
          <p:cNvSpPr>
            <a:spLocks noChangeArrowheads="1"/>
          </p:cNvSpPr>
          <p:nvPr/>
        </p:nvSpPr>
        <p:spPr bwMode="auto">
          <a:xfrm>
            <a:off x="4572000" y="260350"/>
            <a:ext cx="3960813" cy="3095625"/>
          </a:xfrm>
          <a:prstGeom prst="cloudCallout">
            <a:avLst>
              <a:gd name="adj1" fmla="val -113088"/>
              <a:gd name="adj2" fmla="val 42769"/>
            </a:avLst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2000" b="1">
              <a:solidFill>
                <a:srgbClr val="0000FF"/>
              </a:solidFill>
            </a:endParaRPr>
          </a:p>
          <a:p>
            <a:pPr algn="ctr"/>
            <a:r>
              <a:rPr lang="en-US" sz="4000" b="1">
                <a:solidFill>
                  <a:srgbClr val="FF0000"/>
                </a:solidFill>
              </a:rPr>
              <a:t>Good job!</a:t>
            </a:r>
            <a:endParaRPr lang="ru-RU" sz="4000" b="1">
              <a:solidFill>
                <a:srgbClr val="FF0000"/>
              </a:solidFill>
            </a:endParaRPr>
          </a:p>
        </p:txBody>
      </p:sp>
      <p:sp>
        <p:nvSpPr>
          <p:cNvPr id="27655" name="Rectangle 19"/>
          <p:cNvSpPr>
            <a:spLocks noChangeArrowheads="1"/>
          </p:cNvSpPr>
          <p:nvPr/>
        </p:nvSpPr>
        <p:spPr bwMode="auto">
          <a:xfrm>
            <a:off x="2438400" y="4724400"/>
            <a:ext cx="88630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Animals are our friends.</a:t>
            </a:r>
          </a:p>
          <a:p>
            <a:r>
              <a:rPr lang="en-US" sz="2800" b="1"/>
              <a:t>Don’t be cruel with them.</a:t>
            </a:r>
          </a:p>
          <a:p>
            <a:r>
              <a:rPr lang="en-US" sz="2800" b="1"/>
              <a:t>A pet is a living thing, not a toy. </a:t>
            </a:r>
          </a:p>
          <a:p>
            <a:r>
              <a:rPr lang="en-US" sz="2800" b="1"/>
              <a:t>We should love and take care of them. </a:t>
            </a:r>
            <a:endParaRPr 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5400" dirty="0" smtClean="0"/>
              <a:t>Today we’ll speak </a:t>
            </a:r>
            <a:r>
              <a:rPr lang="en-US" sz="5400" smtClean="0"/>
              <a:t>about … .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12345\Desktop\123\1432131557_domashnie_zhivotnye_dlya_detej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15277"/>
            <a:ext cx="3024336" cy="18771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45\Desktop\123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2952328" cy="1964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2345\Desktop\123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10" y="1639403"/>
            <a:ext cx="2797494" cy="1861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2345\Desktop\123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520" y="4219540"/>
            <a:ext cx="3459480" cy="1729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2259797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List the animals under the headings: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PETS                              FARM ANIMALS</a:t>
            </a:r>
            <a:endParaRPr lang="ru-RU" dirty="0"/>
          </a:p>
        </p:txBody>
      </p:sp>
      <p:pic>
        <p:nvPicPr>
          <p:cNvPr id="2050" name="Picture 2" descr="C:\Users\12345\Desktop\123\2016-10-15 18.27.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1209"/>
            <a:ext cx="1007466" cy="1008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45\Desktop\123\2016-10-15 18.27.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434" y="5311965"/>
            <a:ext cx="939050" cy="939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2345\Desktop\123\2016-10-15 18.27.5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" t="-3552" r="-10" b="3552"/>
          <a:stretch/>
        </p:blipFill>
        <p:spPr bwMode="auto">
          <a:xfrm>
            <a:off x="2867020" y="5265368"/>
            <a:ext cx="1007976" cy="1007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2345\Desktop\123\2016-10-15 18.30.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024" y="5444579"/>
            <a:ext cx="1440160" cy="8064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2345\Desktop\123\2016-10-15 18.31.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5357826"/>
            <a:ext cx="939050" cy="939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12345\Desktop\123\2016-10-15 18.32.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90" y="3879084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12345\Desktop\123\2016-10-15 18.35.2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16" y="3951024"/>
            <a:ext cx="900168" cy="900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12345\Desktop\123\2016-10-15 18.29.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577" y="4024285"/>
            <a:ext cx="844875" cy="844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12345\Desktop\123\2016-10-15 18.29.3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678" y="3974112"/>
            <a:ext cx="950175" cy="9205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12345\Desktop\123\2016-10-15 18.29.5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32073"/>
            <a:ext cx="827333" cy="94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12345\Desktop\123\2016-10-15 18.32.4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725145"/>
            <a:ext cx="780772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12345\Desktop\123\2016-10-15 18.34.3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766" y="3879084"/>
            <a:ext cx="1008180" cy="1008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12345\Desktop\123\2016-10-15 18.34.47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51024"/>
            <a:ext cx="936240" cy="936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228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0.07077 L 0.8309 -0.35407 " pathEditMode="relative" ptsTypes="AA">
                                      <p:cBhvr>
                                        <p:cTn id="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6892E-6 L -0.10243 -0.35661 " pathEditMode="relative" ptsTypes="AA">
                                      <p:cBhvr>
                                        <p:cTn id="1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83996E-6 L 0.21267 -0.335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14524E-6 L -0.2283 -0.31475 " pathEditMode="relative" ptsTypes="AA">
                                      <p:cBhvr>
                                        <p:cTn id="18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71138E-6 L 0.15364 -0.1757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54 -0.07609 L -0.67518 -0.16004 " pathEditMode="relative" ptsTypes="AA">
                                      <p:cBhvr>
                                        <p:cTn id="26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6.41998E-6 L 0.55122 -0.35661 " pathEditMode="relative" ptsTypes="AA">
                                      <p:cBhvr>
                                        <p:cTn id="3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32932E-6 L 0.15886 -0.60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3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6809E-6 L -0.12049 -0.3619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0083E-6 L 0.19288 -0.5728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27 -0.05573 L 0.22534 -0.3808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4.71785E-6 L -0.74027 -0.14685 " pathEditMode="relative" ptsTypes="AA">
                                      <p:cBhvr>
                                        <p:cTn id="5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41998E-6 L -0.63785 -0.10499 " pathEditMode="relative" ptsTypes="AA">
                                      <p:cBhvr>
                                        <p:cTn id="54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What pet has each person got? </a:t>
            </a:r>
            <a:endParaRPr lang="ru-RU" u="sng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42910" y="1428736"/>
            <a:ext cx="3571900" cy="46259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</a:t>
            </a:r>
            <a:r>
              <a:rPr lang="en-US" dirty="0" smtClean="0"/>
              <a:t> Jessie has got a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                    </a:t>
            </a:r>
            <a:r>
              <a:rPr lang="ru-RU" dirty="0" smtClean="0"/>
              <a:t> </a:t>
            </a:r>
            <a:r>
              <a:rPr lang="en-US" dirty="0" smtClean="0"/>
              <a:t>Her name 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</a:t>
            </a:r>
            <a:r>
              <a:rPr lang="en-US" dirty="0" smtClean="0"/>
              <a:t>Chris has got 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His name 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</a:t>
            </a:r>
            <a:r>
              <a:rPr lang="en-US" dirty="0" smtClean="0"/>
              <a:t>Sarah has got 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His name is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143372" y="1428736"/>
            <a:ext cx="4400552" cy="4625989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cat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Stripes</a:t>
            </a:r>
            <a:r>
              <a:rPr lang="en-US" dirty="0" smtClean="0"/>
              <a:t>.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budgie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Tweety</a:t>
            </a:r>
            <a:r>
              <a:rPr lang="en-US" dirty="0" smtClean="0"/>
              <a:t>.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dog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Nelson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3074" name="Picture 2" descr="C:\Users\12345\Desktop\123\2016-10-15 18.35.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214422"/>
            <a:ext cx="1620180" cy="1620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2345\Desktop\123\2016-10-15 18.35.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000372"/>
            <a:ext cx="1620180" cy="1620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2345\Desktop\123\2016-10-15 18.36.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857760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3848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 smtClean="0"/>
              <a:t>Highlight all the </a:t>
            </a:r>
            <a:r>
              <a:rPr lang="en-US" sz="3600" u="sng" dirty="0"/>
              <a:t>p</a:t>
            </a:r>
            <a:r>
              <a:rPr lang="en-US" sz="3600" u="sng" dirty="0" smtClean="0"/>
              <a:t>resent simple verb forms</a:t>
            </a:r>
            <a:r>
              <a:rPr lang="en-US" sz="3600" i="1" dirty="0" smtClean="0"/>
              <a:t>.</a:t>
            </a:r>
            <a:endParaRPr lang="ru-RU" sz="3600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200" y="1142984"/>
            <a:ext cx="4040188" cy="498317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4100" b="1" dirty="0" smtClean="0">
                <a:solidFill>
                  <a:prstClr val="black"/>
                </a:solidFill>
              </a:rPr>
              <a:t>Hi there.</a:t>
            </a:r>
          </a:p>
          <a:p>
            <a:pPr lvl="0"/>
            <a:r>
              <a:rPr lang="en-US" sz="4100" b="1" dirty="0" smtClean="0">
                <a:solidFill>
                  <a:prstClr val="black"/>
                </a:solidFill>
              </a:rPr>
              <a:t>I’ve got a cat. </a:t>
            </a:r>
          </a:p>
          <a:p>
            <a:pPr lvl="0"/>
            <a:r>
              <a:rPr lang="en-US" sz="4100" b="1" dirty="0" smtClean="0">
                <a:solidFill>
                  <a:prstClr val="black"/>
                </a:solidFill>
              </a:rPr>
              <a:t>Her name is Stripes.</a:t>
            </a:r>
          </a:p>
          <a:p>
            <a:pPr lvl="0"/>
            <a:r>
              <a:rPr lang="en-US" sz="4100" b="1" dirty="0" smtClean="0">
                <a:solidFill>
                  <a:prstClr val="black"/>
                </a:solidFill>
              </a:rPr>
              <a:t> She is 5 years old with big ears and bright green eyes. </a:t>
            </a:r>
          </a:p>
          <a:p>
            <a:pPr lvl="0"/>
            <a:r>
              <a:rPr lang="en-US" sz="4100" b="1" dirty="0" smtClean="0">
                <a:solidFill>
                  <a:prstClr val="black"/>
                </a:solidFill>
              </a:rPr>
              <a:t>Stripes </a:t>
            </a:r>
            <a:r>
              <a:rPr lang="en-US" sz="4100" b="1" dirty="0">
                <a:solidFill>
                  <a:prstClr val="black"/>
                </a:solidFill>
              </a:rPr>
              <a:t>plays in the garden all day and at night she sleeps on my bed. </a:t>
            </a:r>
          </a:p>
          <a:p>
            <a:pPr lvl="0"/>
            <a:r>
              <a:rPr lang="en-US" sz="4100" b="1" dirty="0">
                <a:solidFill>
                  <a:prstClr val="black"/>
                </a:solidFill>
              </a:rPr>
              <a:t>Cats are great! </a:t>
            </a:r>
          </a:p>
          <a:p>
            <a:pPr lvl="0"/>
            <a:r>
              <a:rPr lang="en-US" sz="4100" b="1" dirty="0">
                <a:solidFill>
                  <a:prstClr val="black"/>
                </a:solidFill>
              </a:rPr>
              <a:t>What do you think?</a:t>
            </a:r>
            <a:endParaRPr lang="ru-RU" sz="41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142984"/>
            <a:ext cx="4041775" cy="4983179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800" b="1" dirty="0" smtClean="0">
                <a:solidFill>
                  <a:prstClr val="black"/>
                </a:solidFill>
              </a:rPr>
              <a:t>Hi there.</a:t>
            </a:r>
          </a:p>
          <a:p>
            <a:pPr lvl="0"/>
            <a:r>
              <a:rPr lang="en-US" sz="3800" b="1" dirty="0" smtClean="0">
                <a:solidFill>
                  <a:prstClr val="black"/>
                </a:solidFill>
              </a:rPr>
              <a:t>I’</a:t>
            </a:r>
            <a:r>
              <a:rPr lang="en-US" sz="3800" b="1" dirty="0" smtClean="0">
                <a:solidFill>
                  <a:srgbClr val="FF0000"/>
                </a:solidFill>
              </a:rPr>
              <a:t>ve got </a:t>
            </a:r>
            <a:r>
              <a:rPr lang="en-US" sz="3800" b="1" dirty="0" smtClean="0">
                <a:solidFill>
                  <a:prstClr val="black"/>
                </a:solidFill>
              </a:rPr>
              <a:t>a cat.</a:t>
            </a:r>
          </a:p>
          <a:p>
            <a:r>
              <a:rPr lang="en-US" sz="3800" b="1" dirty="0" smtClean="0">
                <a:solidFill>
                  <a:prstClr val="black"/>
                </a:solidFill>
              </a:rPr>
              <a:t>Her name</a:t>
            </a:r>
            <a:r>
              <a:rPr lang="en-US" sz="3800" b="1" dirty="0" smtClean="0">
                <a:solidFill>
                  <a:srgbClr val="FF0000"/>
                </a:solidFill>
              </a:rPr>
              <a:t> is </a:t>
            </a:r>
            <a:r>
              <a:rPr lang="en-US" sz="3800" b="1" dirty="0" smtClean="0">
                <a:solidFill>
                  <a:prstClr val="black"/>
                </a:solidFill>
              </a:rPr>
              <a:t>Stripes.</a:t>
            </a:r>
          </a:p>
          <a:p>
            <a:r>
              <a:rPr lang="en-US" sz="3800" b="1" dirty="0" smtClean="0">
                <a:solidFill>
                  <a:prstClr val="black"/>
                </a:solidFill>
              </a:rPr>
              <a:t> She </a:t>
            </a:r>
            <a:r>
              <a:rPr lang="en-US" sz="3800" b="1" dirty="0" smtClean="0">
                <a:solidFill>
                  <a:srgbClr val="FF0000"/>
                </a:solidFill>
              </a:rPr>
              <a:t>is</a:t>
            </a:r>
            <a:r>
              <a:rPr lang="en-US" sz="3800" b="1" dirty="0" smtClean="0">
                <a:solidFill>
                  <a:prstClr val="black"/>
                </a:solidFill>
              </a:rPr>
              <a:t> 5 years old with big ears and bright green eyes.</a:t>
            </a:r>
          </a:p>
          <a:p>
            <a:pPr lvl="0"/>
            <a:r>
              <a:rPr lang="en-US" sz="3800" b="1" dirty="0" smtClean="0">
                <a:solidFill>
                  <a:prstClr val="black"/>
                </a:solidFill>
              </a:rPr>
              <a:t>Stripes </a:t>
            </a:r>
            <a:r>
              <a:rPr lang="en-US" sz="3800" b="1" dirty="0" smtClean="0">
                <a:solidFill>
                  <a:srgbClr val="FF0000"/>
                </a:solidFill>
              </a:rPr>
              <a:t>plays</a:t>
            </a:r>
            <a:r>
              <a:rPr lang="en-US" sz="3800" b="1" dirty="0" smtClean="0">
                <a:solidFill>
                  <a:prstClr val="black"/>
                </a:solidFill>
              </a:rPr>
              <a:t> in the garden all day and at night she </a:t>
            </a:r>
            <a:r>
              <a:rPr lang="en-US" sz="3800" b="1" dirty="0" smtClean="0">
                <a:solidFill>
                  <a:srgbClr val="FF0000"/>
                </a:solidFill>
              </a:rPr>
              <a:t>sleeps</a:t>
            </a:r>
            <a:r>
              <a:rPr lang="en-US" sz="3800" b="1" dirty="0" smtClean="0">
                <a:solidFill>
                  <a:prstClr val="black"/>
                </a:solidFill>
              </a:rPr>
              <a:t> on my bed. </a:t>
            </a:r>
          </a:p>
          <a:p>
            <a:r>
              <a:rPr lang="en-US" sz="3800" b="1" dirty="0" smtClean="0">
                <a:solidFill>
                  <a:prstClr val="black"/>
                </a:solidFill>
              </a:rPr>
              <a:t>Cats </a:t>
            </a:r>
            <a:r>
              <a:rPr lang="en-US" sz="3800" b="1" dirty="0" smtClean="0">
                <a:solidFill>
                  <a:srgbClr val="FF0000"/>
                </a:solidFill>
              </a:rPr>
              <a:t>are</a:t>
            </a:r>
            <a:r>
              <a:rPr lang="en-US" sz="3800" b="1" dirty="0" smtClean="0">
                <a:solidFill>
                  <a:prstClr val="black"/>
                </a:solidFill>
              </a:rPr>
              <a:t> great! </a:t>
            </a:r>
          </a:p>
          <a:p>
            <a:pPr lvl="0"/>
            <a:r>
              <a:rPr lang="en-US" sz="3800" b="1" dirty="0" smtClean="0">
                <a:solidFill>
                  <a:prstClr val="black"/>
                </a:solidFill>
              </a:rPr>
              <a:t>What </a:t>
            </a:r>
            <a:r>
              <a:rPr lang="en-US" sz="3800" b="1" dirty="0" smtClean="0">
                <a:solidFill>
                  <a:srgbClr val="FF0000"/>
                </a:solidFill>
              </a:rPr>
              <a:t>do</a:t>
            </a:r>
            <a:r>
              <a:rPr lang="en-US" sz="3800" b="1" dirty="0" smtClean="0">
                <a:solidFill>
                  <a:prstClr val="black"/>
                </a:solidFill>
              </a:rPr>
              <a:t> you </a:t>
            </a:r>
            <a:r>
              <a:rPr lang="en-US" sz="3800" b="1" dirty="0" smtClean="0">
                <a:solidFill>
                  <a:srgbClr val="FF0000"/>
                </a:solidFill>
              </a:rPr>
              <a:t>think</a:t>
            </a:r>
            <a:r>
              <a:rPr lang="en-US" sz="3800" b="1" dirty="0" smtClean="0">
                <a:solidFill>
                  <a:prstClr val="black"/>
                </a:solidFill>
              </a:rPr>
              <a:t>?</a:t>
            </a:r>
            <a:endParaRPr lang="ru-RU" sz="3800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 lvl="0"/>
            <a:endParaRPr lang="en-US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 lvl="0"/>
            <a:endParaRPr lang="en-US" b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en-US" b="1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en-US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865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rmAutofit/>
          </a:bodyPr>
          <a:lstStyle/>
          <a:p>
            <a:r>
              <a:rPr lang="en-US" u="sng" dirty="0" smtClean="0"/>
              <a:t>Ask your partner about his\her pet</a:t>
            </a:r>
            <a:r>
              <a:rPr lang="en-US" i="1" dirty="0" smtClean="0"/>
              <a:t>.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328592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pet have you got? – </a:t>
            </a:r>
            <a:r>
              <a:rPr lang="en-US" b="1" dirty="0" smtClean="0">
                <a:solidFill>
                  <a:srgbClr val="7030A0"/>
                </a:solidFill>
              </a:rPr>
              <a:t>I’ve got a ____.</a:t>
            </a:r>
          </a:p>
          <a:p>
            <a:r>
              <a:rPr lang="en-US" b="1" dirty="0" smtClean="0"/>
              <a:t>What’s your pet’s name? – </a:t>
            </a:r>
            <a:r>
              <a:rPr lang="en-US" b="1" dirty="0" smtClean="0">
                <a:solidFill>
                  <a:srgbClr val="7030A0"/>
                </a:solidFill>
              </a:rPr>
              <a:t>Her\His name’s __.</a:t>
            </a:r>
          </a:p>
          <a:p>
            <a:r>
              <a:rPr lang="en-US" b="1" dirty="0" smtClean="0"/>
              <a:t>How old is he\she? – </a:t>
            </a:r>
            <a:r>
              <a:rPr lang="en-US" b="1" dirty="0" smtClean="0">
                <a:solidFill>
                  <a:srgbClr val="7030A0"/>
                </a:solidFill>
              </a:rPr>
              <a:t>She\He is ___.</a:t>
            </a:r>
          </a:p>
          <a:p>
            <a:r>
              <a:rPr lang="en-US" b="1" dirty="0" smtClean="0"/>
              <a:t>What does she\he look like? – </a:t>
            </a:r>
            <a:r>
              <a:rPr lang="en-US" b="1" dirty="0" smtClean="0">
                <a:solidFill>
                  <a:srgbClr val="7030A0"/>
                </a:solidFill>
              </a:rPr>
              <a:t>She\He is ___.</a:t>
            </a:r>
          </a:p>
          <a:p>
            <a:r>
              <a:rPr lang="en-US" b="1" dirty="0" smtClean="0"/>
              <a:t>What is she\he like? – </a:t>
            </a:r>
            <a:r>
              <a:rPr lang="en-US" b="1" dirty="0" smtClean="0">
                <a:solidFill>
                  <a:srgbClr val="7030A0"/>
                </a:solidFill>
              </a:rPr>
              <a:t>She\He is ___.</a:t>
            </a:r>
          </a:p>
          <a:p>
            <a:r>
              <a:rPr lang="en-US" b="1" dirty="0" smtClean="0"/>
              <a:t>What does she\he like doing? – </a:t>
            </a:r>
            <a:r>
              <a:rPr lang="en-US" b="1" dirty="0" smtClean="0">
                <a:solidFill>
                  <a:srgbClr val="7030A0"/>
                </a:solidFill>
              </a:rPr>
              <a:t>She\He likes _.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633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Make the plan (work in group) and use it to tell about your pet.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900" b="1" dirty="0" smtClean="0"/>
              <a:t>Type of pet.</a:t>
            </a:r>
          </a:p>
          <a:p>
            <a:r>
              <a:rPr lang="en-US" sz="3900" b="1" dirty="0" smtClean="0"/>
              <a:t>Name.</a:t>
            </a:r>
          </a:p>
          <a:p>
            <a:r>
              <a:rPr lang="en-US" sz="3900" b="1" dirty="0" smtClean="0"/>
              <a:t>Age.</a:t>
            </a:r>
          </a:p>
          <a:p>
            <a:r>
              <a:rPr lang="en-US" sz="3900" b="1" dirty="0" smtClean="0"/>
              <a:t>Description:</a:t>
            </a:r>
          </a:p>
          <a:p>
            <a:pPr marL="514350" lvl="0" indent="-514350">
              <a:buFont typeface="Arial" panose="020B0604020202020204" pitchFamily="34" charset="0"/>
              <a:buAutoNum type="alphaLcParenR"/>
            </a:pPr>
            <a:r>
              <a:rPr lang="en-US" sz="3900" b="1" dirty="0" smtClean="0">
                <a:solidFill>
                  <a:prstClr val="black"/>
                </a:solidFill>
              </a:rPr>
              <a:t>size</a:t>
            </a:r>
            <a:r>
              <a:rPr lang="en-US" sz="3900" b="1" dirty="0">
                <a:solidFill>
                  <a:prstClr val="black"/>
                </a:solidFill>
              </a:rPr>
              <a:t>; </a:t>
            </a:r>
            <a:r>
              <a:rPr lang="en-US" sz="3900" b="1" dirty="0" err="1">
                <a:solidFill>
                  <a:prstClr val="black"/>
                </a:solidFill>
              </a:rPr>
              <a:t>colour</a:t>
            </a:r>
            <a:r>
              <a:rPr lang="en-US" sz="3900" b="1" dirty="0">
                <a:solidFill>
                  <a:prstClr val="black"/>
                </a:solidFill>
              </a:rPr>
              <a:t>; head; ears; eyes; legs; tail;</a:t>
            </a:r>
          </a:p>
          <a:p>
            <a:pPr marL="514350" lvl="0" indent="-514350">
              <a:buFont typeface="Arial" panose="020B0604020202020204" pitchFamily="34" charset="0"/>
              <a:buAutoNum type="alphaLcParenR"/>
            </a:pPr>
            <a:r>
              <a:rPr lang="en-US" sz="3900" b="1" dirty="0">
                <a:solidFill>
                  <a:prstClr val="black"/>
                </a:solidFill>
              </a:rPr>
              <a:t>character: kind; merry; smart </a:t>
            </a:r>
            <a:r>
              <a:rPr lang="en-US" sz="3900" b="1" dirty="0" smtClean="0">
                <a:solidFill>
                  <a:prstClr val="black"/>
                </a:solidFill>
              </a:rPr>
              <a:t>… .</a:t>
            </a:r>
            <a:endParaRPr lang="en-US" sz="3900" b="1" dirty="0">
              <a:solidFill>
                <a:prstClr val="black"/>
              </a:solidFill>
            </a:endParaRPr>
          </a:p>
          <a:p>
            <a:r>
              <a:rPr lang="en-US" sz="3900" b="1" dirty="0" smtClean="0"/>
              <a:t>Activities (likes …).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188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050925" y="304800"/>
            <a:ext cx="7118350" cy="16764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US" sz="11000" b="1" smtClean="0"/>
              <a:t>Animals </a:t>
            </a:r>
            <a:endParaRPr lang="ru-RU" sz="11000" b="1" smtClean="0"/>
          </a:p>
        </p:txBody>
      </p:sp>
      <p:pic>
        <p:nvPicPr>
          <p:cNvPr id="12291" name="Picture 10" descr="34_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1" descr="073dc1520a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4191000"/>
            <a:ext cx="2133600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00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1752600"/>
            <a:ext cx="2590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9" descr="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981200"/>
            <a:ext cx="2286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3221528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7317146" y="2970"/>
            <a:ext cx="1825077" cy="1980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http://www.aquarial.org/images/aquarium_fish/aquarium_fish_7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2057400"/>
            <a:ext cx="2211388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296130607_894_podb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" y="4114800"/>
            <a:ext cx="1828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4f8839316514f06ac3df9681a8ad659.jpg"/>
          <p:cNvPicPr>
            <a:picLocks noChangeAspect="1"/>
          </p:cNvPicPr>
          <p:nvPr/>
        </p:nvPicPr>
        <p:blipFill>
          <a:blip r:embed="rId9"/>
          <a:srcRect t="2161" b="2161"/>
          <a:stretch>
            <a:fillRect/>
          </a:stretch>
        </p:blipFill>
        <p:spPr bwMode="auto">
          <a:xfrm rot="420000">
            <a:off x="6858000" y="4343400"/>
            <a:ext cx="2079625" cy="2136775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  <a:headEnd/>
            <a:tailEnd/>
          </a:ln>
        </p:spPr>
      </p:pic>
      <p:pic>
        <p:nvPicPr>
          <p:cNvPr id="81941" name="Picture 21" descr="57406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231476">
            <a:off x="4800600" y="4495800"/>
            <a:ext cx="1905000" cy="2057400"/>
          </a:xfrm>
          <a:prstGeom prst="rect">
            <a:avLst/>
          </a:prstGeom>
          <a:noFill/>
          <a:ln w="28575">
            <a:solidFill>
              <a:srgbClr val="99FF33"/>
            </a:solidFill>
            <a:miter lim="800000"/>
            <a:headEnd/>
            <a:tailEnd/>
          </a:ln>
        </p:spPr>
      </p:pic>
      <p:pic>
        <p:nvPicPr>
          <p:cNvPr id="81942" name="Picture 22" descr="57406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231476">
            <a:off x="4800600" y="4495800"/>
            <a:ext cx="1905000" cy="2057400"/>
          </a:xfrm>
          <a:prstGeom prst="rect">
            <a:avLst/>
          </a:prstGeom>
          <a:noFill/>
          <a:ln w="28575">
            <a:solidFill>
              <a:srgbClr val="99FF33"/>
            </a:solidFill>
            <a:miter lim="800000"/>
            <a:headEnd/>
            <a:tailEnd/>
          </a:ln>
        </p:spPr>
      </p:pic>
      <p:pic>
        <p:nvPicPr>
          <p:cNvPr id="81943" name="Picture 23" descr="57406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231476">
            <a:off x="4800600" y="4495800"/>
            <a:ext cx="1905000" cy="2057400"/>
          </a:xfrm>
          <a:prstGeom prst="rect">
            <a:avLst/>
          </a:prstGeom>
          <a:noFill/>
          <a:ln w="28575">
            <a:solidFill>
              <a:srgbClr val="99FF33"/>
            </a:solidFill>
            <a:miter lim="800000"/>
            <a:headEnd/>
            <a:tailEnd/>
          </a:ln>
        </p:spPr>
      </p:pic>
      <p:pic>
        <p:nvPicPr>
          <p:cNvPr id="81944" name="Picture 24" descr="57406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231476">
            <a:off x="4800600" y="4495800"/>
            <a:ext cx="1905000" cy="2057400"/>
          </a:xfrm>
          <a:prstGeom prst="rect">
            <a:avLst/>
          </a:prstGeom>
          <a:noFill/>
          <a:ln w="28575">
            <a:solidFill>
              <a:srgbClr val="99FF33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705</Words>
  <Application>Microsoft Office PowerPoint</Application>
  <PresentationFormat>Экран (4:3)</PresentationFormat>
  <Paragraphs>104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Цели:</vt:lpstr>
      <vt:lpstr>Today we’ll speak about … .</vt:lpstr>
      <vt:lpstr>List the animals under the headings:</vt:lpstr>
      <vt:lpstr>What pet has each person got? </vt:lpstr>
      <vt:lpstr>Highlight all the present simple verb forms.</vt:lpstr>
      <vt:lpstr>Ask your partner about his\her pet.</vt:lpstr>
      <vt:lpstr>Make the plan (work in group) and use it to tell about your pet.</vt:lpstr>
      <vt:lpstr>Animals </vt:lpstr>
      <vt:lpstr>      This is a very large animal with a long trunk.</vt:lpstr>
      <vt:lpstr>An elephant    </vt:lpstr>
      <vt:lpstr>      It jumps on land and swims in water. </vt:lpstr>
      <vt:lpstr>Слайд 13</vt:lpstr>
      <vt:lpstr>Слайд 14</vt:lpstr>
      <vt:lpstr>Слайд 15</vt:lpstr>
      <vt:lpstr>      You can teach this bird with bright feathers to repeat your   words. </vt:lpstr>
      <vt:lpstr>A parrot</vt:lpstr>
      <vt:lpstr>      This big brown animal lives in the forest. It likes honey. </vt:lpstr>
      <vt:lpstr>A bear 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Today we’ll speak about  … .</dc:title>
  <dc:creator>12345</dc:creator>
  <cp:lastModifiedBy>Лилия Васильевна</cp:lastModifiedBy>
  <cp:revision>34</cp:revision>
  <dcterms:created xsi:type="dcterms:W3CDTF">2016-10-15T10:51:15Z</dcterms:created>
  <dcterms:modified xsi:type="dcterms:W3CDTF">2016-10-21T05:33:09Z</dcterms:modified>
</cp:coreProperties>
</file>