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8BCA1-DCCA-4822-842F-BDEF544E982F}" type="datetimeFigureOut">
              <a:rPr lang="id-ID" smtClean="0"/>
              <a:pPr/>
              <a:t>29/02/2012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96C3-FBF0-430C-86AD-9DF8FCCE91C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124649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3500" b="1" dirty="0" smtClean="0"/>
              <a:t>BAB 3</a:t>
            </a:r>
          </a:p>
          <a:p>
            <a:pPr algn="ctr">
              <a:spcBef>
                <a:spcPts val="600"/>
              </a:spcBef>
            </a:pPr>
            <a:r>
              <a:rPr lang="id-ID" sz="3500" b="1" dirty="0" smtClean="0"/>
              <a:t>SISTEM </a:t>
            </a:r>
            <a:r>
              <a:rPr lang="id-ID" sz="3500" b="1" dirty="0"/>
              <a:t>GERAK MANUSIA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2286000"/>
            <a:ext cx="38862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id-ID" b="1" dirty="0"/>
              <a:t>Tujuan Pembelajaran</a:t>
            </a:r>
          </a:p>
          <a:p>
            <a:r>
              <a:rPr lang="it-IT" i="1" dirty="0"/>
              <a:t>Setelah mempelajari bab ini, </a:t>
            </a:r>
            <a:r>
              <a:rPr lang="it-IT" i="1" dirty="0" smtClean="0"/>
              <a:t>siswa </a:t>
            </a:r>
            <a:r>
              <a:rPr lang="id-ID" i="1" dirty="0" smtClean="0"/>
              <a:t>diharapkan </a:t>
            </a:r>
            <a:r>
              <a:rPr lang="id-ID" i="1" dirty="0"/>
              <a:t>dapat:</a:t>
            </a:r>
          </a:p>
          <a:p>
            <a:pPr marL="182563" indent="-182563">
              <a:spcAft>
                <a:spcPts val="600"/>
              </a:spcAft>
            </a:pPr>
            <a:r>
              <a:rPr lang="id-ID" i="1" dirty="0"/>
              <a:t>• </a:t>
            </a:r>
            <a:r>
              <a:rPr lang="id-ID" i="1" dirty="0" smtClean="0"/>
              <a:t>	Mengenali </a:t>
            </a:r>
            <a:r>
              <a:rPr lang="id-ID" i="1" dirty="0"/>
              <a:t>dan </a:t>
            </a:r>
            <a:r>
              <a:rPr lang="id-ID" i="1" dirty="0" smtClean="0"/>
              <a:t>menjelaskan struktur </a:t>
            </a:r>
            <a:r>
              <a:rPr lang="id-ID" i="1" dirty="0"/>
              <a:t>dan proses </a:t>
            </a:r>
            <a:r>
              <a:rPr lang="id-ID" i="1" dirty="0" smtClean="0"/>
              <a:t>sistem </a:t>
            </a:r>
            <a:r>
              <a:rPr lang="nl-NL" i="1" dirty="0" smtClean="0"/>
              <a:t>gerak </a:t>
            </a:r>
            <a:r>
              <a:rPr lang="nl-NL" i="1" dirty="0"/>
              <a:t>(tulang dan otot) </a:t>
            </a:r>
            <a:r>
              <a:rPr lang="nl-NL" i="1" dirty="0" smtClean="0"/>
              <a:t>pada</a:t>
            </a:r>
            <a:r>
              <a:rPr lang="id-ID" i="1" dirty="0" smtClean="0"/>
              <a:t> manusia</a:t>
            </a:r>
            <a:endParaRPr lang="id-ID" i="1" dirty="0"/>
          </a:p>
          <a:p>
            <a:pPr marL="182563" indent="-182563">
              <a:spcAft>
                <a:spcPts val="600"/>
              </a:spcAft>
            </a:pPr>
            <a:r>
              <a:rPr lang="id-ID" i="1" dirty="0"/>
              <a:t>• </a:t>
            </a:r>
            <a:r>
              <a:rPr lang="id-ID" i="1" dirty="0" smtClean="0"/>
              <a:t>	Mengaitkan </a:t>
            </a:r>
            <a:r>
              <a:rPr lang="id-ID" i="1" dirty="0"/>
              <a:t>struktur </a:t>
            </a:r>
            <a:r>
              <a:rPr lang="id-ID" i="1" dirty="0" smtClean="0"/>
              <a:t>tulang </a:t>
            </a:r>
            <a:r>
              <a:rPr lang="nl-NL" i="1" dirty="0" smtClean="0"/>
              <a:t>dan </a:t>
            </a:r>
            <a:r>
              <a:rPr lang="nl-NL" i="1" dirty="0"/>
              <a:t>otot dengan fungsi </a:t>
            </a:r>
            <a:r>
              <a:rPr lang="nl-NL" i="1" dirty="0" smtClean="0"/>
              <a:t>dan</a:t>
            </a:r>
            <a:r>
              <a:rPr lang="id-ID" i="1" dirty="0" smtClean="0"/>
              <a:t> proses </a:t>
            </a:r>
            <a:r>
              <a:rPr lang="id-ID" i="1" dirty="0"/>
              <a:t>gerak pada manusia.</a:t>
            </a:r>
          </a:p>
          <a:p>
            <a:pPr marL="182563" indent="-182563">
              <a:spcAft>
                <a:spcPts val="600"/>
              </a:spcAft>
            </a:pPr>
            <a:r>
              <a:rPr lang="id-ID" i="1" dirty="0"/>
              <a:t>• </a:t>
            </a:r>
            <a:r>
              <a:rPr lang="id-ID" i="1" dirty="0" smtClean="0"/>
              <a:t>	Mengidentifikasi </a:t>
            </a:r>
            <a:r>
              <a:rPr lang="id-ID" i="1" dirty="0"/>
              <a:t>kelainan </a:t>
            </a:r>
            <a:r>
              <a:rPr lang="id-ID" i="1" dirty="0" smtClean="0"/>
              <a:t>yang terjadi </a:t>
            </a:r>
            <a:r>
              <a:rPr lang="id-ID" i="1" dirty="0"/>
              <a:t>pada sistem gerak.</a:t>
            </a:r>
          </a:p>
          <a:p>
            <a:pPr marL="182563" indent="-182563">
              <a:spcAft>
                <a:spcPts val="600"/>
              </a:spcAft>
            </a:pPr>
            <a:r>
              <a:rPr lang="id-ID" i="1" dirty="0"/>
              <a:t>• </a:t>
            </a:r>
            <a:r>
              <a:rPr lang="id-ID" i="1" dirty="0" smtClean="0"/>
              <a:t>	Memberi </a:t>
            </a:r>
            <a:r>
              <a:rPr lang="id-ID" i="1" dirty="0"/>
              <a:t>contoh teknologi </a:t>
            </a:r>
            <a:r>
              <a:rPr lang="id-ID" i="1" dirty="0" smtClean="0"/>
              <a:t>yang berhubungan </a:t>
            </a:r>
            <a:r>
              <a:rPr lang="id-ID" i="1" dirty="0"/>
              <a:t>dengan </a:t>
            </a:r>
            <a:r>
              <a:rPr lang="id-ID" i="1" dirty="0" smtClean="0"/>
              <a:t>kelainan </a:t>
            </a:r>
            <a:r>
              <a:rPr lang="sv-SE" i="1" dirty="0" smtClean="0"/>
              <a:t>yang </a:t>
            </a:r>
            <a:r>
              <a:rPr lang="sv-SE" i="1" dirty="0"/>
              <a:t>terjadi pada sistem gerak.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88942"/>
            <a:ext cx="2138386" cy="461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958" y="500042"/>
            <a:ext cx="858208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 startAt="3"/>
              <a:tabLst>
                <a:tab pos="457200" algn="l"/>
              </a:tabLst>
            </a:pPr>
            <a:r>
              <a:rPr lang="id-ID" sz="2400" b="1" i="1" dirty="0" smtClean="0">
                <a:solidFill>
                  <a:srgbClr val="00B0F0"/>
                </a:solidFill>
              </a:rPr>
              <a:t>Tulang Pendek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400" dirty="0" smtClean="0"/>
              <a:t>T</a:t>
            </a:r>
            <a:r>
              <a:rPr lang="id-ID" sz="2400" dirty="0" smtClean="0"/>
              <a:t>erdapat pada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id-ID" sz="2400" dirty="0" smtClean="0"/>
              <a:t>pangkal kaki,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id-ID" sz="2400" dirty="0" smtClean="0"/>
              <a:t>pangkal lengan,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id-ID" sz="2400" dirty="0" smtClean="0"/>
              <a:t>ruas-ruas tulang belakang.</a:t>
            </a:r>
          </a:p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lphaLcPeriod" startAt="4"/>
              <a:tabLst>
                <a:tab pos="457200" algn="l"/>
              </a:tabLst>
            </a:pPr>
            <a:r>
              <a:rPr lang="id-ID" sz="2400" b="1" i="1" dirty="0" smtClean="0">
                <a:solidFill>
                  <a:srgbClr val="00B0F0"/>
                </a:solidFill>
              </a:rPr>
              <a:t>Tulang Tak Berbentuk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dirty="0" smtClean="0"/>
              <a:t>M</a:t>
            </a:r>
            <a:r>
              <a:rPr lang="id-ID" sz="2400" dirty="0" smtClean="0"/>
              <a:t>emiliki bentuk yang tak tertentu.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dirty="0" smtClean="0"/>
              <a:t>T</a:t>
            </a:r>
            <a:r>
              <a:rPr lang="id-ID" sz="2400" dirty="0" smtClean="0"/>
              <a:t>erdapat di wajah dan tulang belakang.</a:t>
            </a:r>
            <a:endParaRPr lang="id-ID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857232"/>
            <a:ext cx="87154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d-ID" sz="2400" dirty="0" smtClean="0"/>
              <a:t>Memberi bentuk tubuh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d-ID" sz="2400" dirty="0" smtClean="0"/>
              <a:t>Melindungi alat tubuh yang vital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fi-FI" sz="2400" dirty="0" smtClean="0"/>
              <a:t>Menahan dan menegakkan tubuh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d-ID" sz="2400" dirty="0" smtClean="0"/>
              <a:t>Tempat perlekatan otot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sv-SE" sz="2400" dirty="0" smtClean="0"/>
              <a:t>Tempat menyimpan mineral terutama</a:t>
            </a:r>
            <a:r>
              <a:rPr lang="id-ID" sz="2400" dirty="0" smtClean="0"/>
              <a:t> kalsium dan fosfor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d-ID" sz="2400" dirty="0" smtClean="0"/>
              <a:t>Tempat pembentukan sel darah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d-ID" sz="2400" dirty="0" smtClean="0"/>
              <a:t>Tempat menyimpan energi, yaitu berupa lemak yang tersimpan di sumsum kuning tulang.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3429024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id-ID" sz="2800" b="1" dirty="0" smtClean="0">
                <a:solidFill>
                  <a:srgbClr val="00B0F0"/>
                </a:solidFill>
              </a:rPr>
              <a:t>Fungsi Tulang</a:t>
            </a:r>
            <a:endParaRPr lang="id-ID" sz="2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4143404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id-ID" sz="2800" b="1" dirty="0" smtClean="0">
                <a:solidFill>
                  <a:srgbClr val="00B0F0"/>
                </a:solidFill>
              </a:rPr>
              <a:t>Hubungan Antartulang</a:t>
            </a:r>
            <a:endParaRPr lang="id-ID" sz="2600" dirty="0">
              <a:solidFill>
                <a:srgbClr val="00B0F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357290" y="1000108"/>
            <a:ext cx="6291196" cy="5588187"/>
            <a:chOff x="1730126" y="859966"/>
            <a:chExt cx="5378185" cy="508820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b="5321"/>
            <a:stretch>
              <a:fillRect/>
            </a:stretch>
          </p:blipFill>
          <p:spPr bwMode="auto">
            <a:xfrm>
              <a:off x="2400285" y="859966"/>
              <a:ext cx="4286280" cy="508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5695958" y="2313751"/>
              <a:ext cx="285752" cy="2143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867406" y="2071678"/>
              <a:ext cx="1240905" cy="268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pembuluh darah</a:t>
              </a:r>
              <a:endParaRPr lang="id-ID" sz="16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738821" y="2714620"/>
              <a:ext cx="333377" cy="142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057911" y="2724145"/>
              <a:ext cx="477878" cy="2686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saraf</a:t>
              </a:r>
              <a:endParaRPr lang="id-ID" sz="16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643570" y="3357562"/>
              <a:ext cx="333377" cy="142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962660" y="3367087"/>
              <a:ext cx="11096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kapsul sendi</a:t>
              </a:r>
              <a:endParaRPr lang="id-ID" sz="16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00694" y="3500438"/>
              <a:ext cx="476253" cy="428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962660" y="3748090"/>
              <a:ext cx="9667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rongga sendi</a:t>
              </a:r>
              <a:endParaRPr lang="id-ID" sz="16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643438" y="5276863"/>
              <a:ext cx="871543" cy="9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500694" y="5143512"/>
              <a:ext cx="11096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periosteum</a:t>
              </a:r>
              <a:endParaRPr lang="id-ID" sz="16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500430" y="5276863"/>
              <a:ext cx="871543" cy="9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428860" y="5143512"/>
              <a:ext cx="11096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600" dirty="0" smtClean="0">
                  <a:solidFill>
                    <a:prstClr val="black"/>
                  </a:solidFill>
                </a:rPr>
                <a:t>tulang</a:t>
              </a:r>
              <a:endParaRPr lang="id-ID" sz="16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57488" y="3714752"/>
              <a:ext cx="1443047" cy="1428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928926" y="3571877"/>
              <a:ext cx="1443047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794674" y="3486151"/>
              <a:ext cx="1109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tulang rawan perrsendian</a:t>
              </a:r>
              <a:endParaRPr lang="id-ID" sz="16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786050" y="2285992"/>
              <a:ext cx="871543" cy="9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730126" y="2071678"/>
              <a:ext cx="11096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600" dirty="0" smtClean="0">
                  <a:solidFill>
                    <a:prstClr val="black"/>
                  </a:solidFill>
                </a:rPr>
                <a:t>bursa</a:t>
              </a:r>
              <a:endParaRPr lang="id-ID" sz="16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929190" y="1428736"/>
              <a:ext cx="871543" cy="9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86446" y="1285860"/>
              <a:ext cx="11096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tulang</a:t>
              </a:r>
              <a:endParaRPr lang="id-ID" sz="16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5214942" y="1928802"/>
              <a:ext cx="428628" cy="285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14076" y="1599508"/>
              <a:ext cx="1109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 smtClean="0">
                  <a:solidFill>
                    <a:prstClr val="black"/>
                  </a:solidFill>
                </a:rPr>
                <a:t>membran sinovial</a:t>
              </a:r>
              <a:endParaRPr lang="id-ID" sz="16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7158" y="571480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id-ID" sz="2800" b="1" i="1" dirty="0" smtClean="0">
                <a:solidFill>
                  <a:srgbClr val="00B0F0"/>
                </a:solidFill>
              </a:rPr>
              <a:t>Sinartrosis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tabLst>
                <a:tab pos="438150" algn="l"/>
              </a:tabLst>
            </a:pPr>
            <a:r>
              <a:rPr lang="en-US" sz="2400" dirty="0" smtClean="0"/>
              <a:t>A</a:t>
            </a:r>
            <a:r>
              <a:rPr lang="id-ID" sz="2400" dirty="0" smtClean="0"/>
              <a:t>dalah hubungan antartulang yang tidak memiliki celah sendi. </a:t>
            </a:r>
            <a:r>
              <a:rPr lang="en-US" sz="2400" dirty="0" smtClean="0"/>
              <a:t>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438150" algn="l"/>
              </a:tabLst>
            </a:pPr>
            <a:r>
              <a:rPr lang="en-US" sz="2400" dirty="0" err="1" smtClean="0"/>
              <a:t>Dihubungkan</a:t>
            </a:r>
            <a:r>
              <a:rPr lang="en-US" sz="2400" dirty="0" smtClean="0"/>
              <a:t> </a:t>
            </a:r>
            <a:r>
              <a:rPr lang="sv-SE" sz="2400" dirty="0" smtClean="0"/>
              <a:t>dengan erat oleh jaringan ikat.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400" dirty="0" smtClean="0"/>
              <a:t>Ada dua tipe sinartrosis, yaitu</a:t>
            </a:r>
            <a:r>
              <a:rPr lang="en-US" sz="2400" dirty="0" smtClean="0"/>
              <a:t> </a:t>
            </a:r>
            <a:r>
              <a:rPr lang="id-ID" sz="2400" dirty="0" smtClean="0"/>
              <a:t>s</a:t>
            </a:r>
            <a:r>
              <a:rPr lang="id-ID" sz="2400" i="1" dirty="0" smtClean="0"/>
              <a:t>uture </a:t>
            </a:r>
            <a:r>
              <a:rPr lang="id-ID" sz="2400" dirty="0" smtClean="0"/>
              <a:t>dan</a:t>
            </a:r>
            <a:r>
              <a:rPr lang="id-ID" sz="2400" i="1" dirty="0" smtClean="0"/>
              <a:t> sinkondrosis. 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438150" algn="l"/>
              </a:tabLst>
            </a:pPr>
            <a:r>
              <a:rPr lang="en-US" sz="2400" dirty="0" err="1" smtClean="0"/>
              <a:t>Contohnya</a:t>
            </a:r>
            <a:r>
              <a:rPr lang="en-US" sz="2400" dirty="0" smtClean="0"/>
              <a:t>,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s-ES" sz="2400" dirty="0" smtClean="0"/>
              <a:t>antara </a:t>
            </a:r>
            <a:r>
              <a:rPr lang="es-ES" sz="2400" dirty="0" err="1" smtClean="0"/>
              <a:t>epifisis</a:t>
            </a:r>
            <a:r>
              <a:rPr lang="es-ES" sz="2400" dirty="0" smtClean="0"/>
              <a:t> dan </a:t>
            </a:r>
            <a:r>
              <a:rPr lang="es-ES" sz="2400" dirty="0" err="1" smtClean="0"/>
              <a:t>diafisis</a:t>
            </a:r>
            <a:r>
              <a:rPr lang="es-ES" sz="2400" dirty="0" smtClean="0"/>
              <a:t> pada </a:t>
            </a:r>
            <a:r>
              <a:rPr lang="es-ES" sz="2400" dirty="0" err="1" smtClean="0"/>
              <a:t>tulang</a:t>
            </a:r>
            <a:r>
              <a:rPr lang="es-E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.</a:t>
            </a:r>
            <a:endParaRPr lang="id-ID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36746"/>
            <a:ext cx="85725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2"/>
              <a:tabLst>
                <a:tab pos="363538" algn="l"/>
              </a:tabLst>
            </a:pPr>
            <a:r>
              <a:rPr lang="id-ID" sz="2400" b="1" i="1" dirty="0" smtClean="0">
                <a:solidFill>
                  <a:srgbClr val="00B0F0"/>
                </a:solidFill>
              </a:rPr>
              <a:t>Amfiartrosis</a:t>
            </a:r>
          </a:p>
          <a:p>
            <a:pPr marL="398463" indent="-3984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363538" algn="l"/>
              </a:tabLst>
            </a:pPr>
            <a:r>
              <a:rPr lang="en-US" sz="2400" dirty="0" smtClean="0"/>
              <a:t>A</a:t>
            </a:r>
            <a:r>
              <a:rPr lang="id-ID" sz="2400" dirty="0" smtClean="0"/>
              <a:t>dalah sendi yang dihubungkan oleh kartilago sehingga memungkinkan untuk sedikit gerakan. </a:t>
            </a:r>
            <a:endParaRPr lang="en-US" sz="2400" dirty="0" smtClean="0"/>
          </a:p>
          <a:p>
            <a:pPr marL="398463" indent="-398463">
              <a:lnSpc>
                <a:spcPct val="150000"/>
              </a:lnSpc>
              <a:buFont typeface="Wingdings" pitchFamily="2" charset="2"/>
              <a:buChar char="§"/>
              <a:tabLst>
                <a:tab pos="363538" algn="l"/>
              </a:tabLst>
            </a:pP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simfisis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sindesmosis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pPr marL="398463" indent="-398463">
              <a:lnSpc>
                <a:spcPct val="150000"/>
              </a:lnSpc>
              <a:buFont typeface="Wingdings" pitchFamily="2" charset="2"/>
              <a:buChar char="§"/>
              <a:tabLst>
                <a:tab pos="363538" algn="l"/>
              </a:tabLst>
            </a:pPr>
            <a:r>
              <a:rPr lang="en-US" sz="2400" i="1" dirty="0" smtClean="0"/>
              <a:t>S</a:t>
            </a:r>
            <a:r>
              <a:rPr lang="id-ID" sz="2400" i="1" dirty="0" smtClean="0"/>
              <a:t>imfisis, </a:t>
            </a:r>
            <a:r>
              <a:rPr lang="id-ID" sz="2400" dirty="0" smtClean="0"/>
              <a:t>contohnya pada sendi antartulang belakang </a:t>
            </a:r>
            <a:r>
              <a:rPr lang="fi-FI" sz="2400" dirty="0" smtClean="0"/>
              <a:t>dan pada tulang kemaluan. </a:t>
            </a:r>
            <a:endParaRPr lang="id-ID" sz="2400" dirty="0" smtClean="0"/>
          </a:p>
          <a:p>
            <a:pPr marL="398463" indent="-398463">
              <a:lnSpc>
                <a:spcPct val="150000"/>
              </a:lnSpc>
              <a:buFont typeface="Wingdings" pitchFamily="2" charset="2"/>
              <a:buChar char="§"/>
              <a:tabLst>
                <a:tab pos="363538" algn="l"/>
              </a:tabLst>
            </a:pPr>
            <a:r>
              <a:rPr lang="id-ID" sz="2400" i="1" dirty="0" smtClean="0"/>
              <a:t>Sindesmosis</a:t>
            </a:r>
            <a:r>
              <a:rPr lang="en-US" sz="2400" dirty="0" smtClean="0"/>
              <a:t> c</a:t>
            </a:r>
            <a:r>
              <a:rPr lang="id-ID" sz="2400" dirty="0" smtClean="0"/>
              <a:t>ontohnya, sendi antartulang betis dan tulang kering.</a:t>
            </a:r>
            <a:endParaRPr lang="id-ID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301537"/>
            <a:ext cx="8572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3"/>
              <a:tabLst>
                <a:tab pos="365125" algn="l"/>
              </a:tabLst>
            </a:pPr>
            <a:r>
              <a:rPr lang="id-ID" sz="2800" b="1" i="1" dirty="0" smtClean="0">
                <a:solidFill>
                  <a:srgbClr val="00B0F0"/>
                </a:solidFill>
              </a:rPr>
              <a:t>Diartrosis</a:t>
            </a:r>
            <a:endParaRPr lang="es-ES" sz="28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tabLst>
                <a:tab pos="365125" algn="l"/>
              </a:tabLst>
            </a:pPr>
            <a:r>
              <a:rPr lang="id-ID" sz="2400" dirty="0" smtClean="0"/>
              <a:t>Ciri-ciri diartrosis: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65125" algn="l"/>
              </a:tabLst>
            </a:pPr>
            <a:r>
              <a:rPr lang="fi-FI" sz="2400" dirty="0" smtClean="0"/>
              <a:t>Permukaan sendi dibalut oleh selaput</a:t>
            </a:r>
            <a:r>
              <a:rPr lang="id-ID" sz="2400" dirty="0" smtClean="0"/>
              <a:t> atau kapsul jaringan ikat fibrous.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65125" algn="l"/>
              </a:tabLst>
            </a:pPr>
            <a:r>
              <a:rPr lang="it-IT" sz="2400" dirty="0" smtClean="0"/>
              <a:t>Bagian dalam kapsul dibatasi oleh</a:t>
            </a:r>
            <a:r>
              <a:rPr lang="id-ID" sz="2400" dirty="0" smtClean="0"/>
              <a:t> membran 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ikat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65125" algn="l"/>
              </a:tabLst>
            </a:pPr>
            <a:r>
              <a:rPr lang="id-ID" sz="2400" dirty="0" smtClean="0"/>
              <a:t>Kapsul fibrousnya ada yang diperkuat </a:t>
            </a:r>
            <a:r>
              <a:rPr lang="sv-SE" sz="2400" dirty="0" smtClean="0"/>
              <a:t>oleh </a:t>
            </a:r>
            <a:r>
              <a:rPr lang="sv-SE" sz="2400" b="1" dirty="0" smtClean="0"/>
              <a:t>ligamen </a:t>
            </a:r>
            <a:r>
              <a:rPr lang="sv-SE" sz="2400" dirty="0" smtClean="0"/>
              <a:t>dan ada yang tidak.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65125" algn="l"/>
              </a:tabLst>
            </a:pPr>
            <a:r>
              <a:rPr lang="id-ID" sz="2400" dirty="0" smtClean="0"/>
              <a:t>Di dalam kapsul biasanya terdapat bantalan kartilago serabut.</a:t>
            </a:r>
            <a:endParaRPr lang="id-ID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04800"/>
            <a:ext cx="63579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00B0F0"/>
                </a:solidFill>
              </a:rPr>
              <a:t>Hubungan</a:t>
            </a:r>
            <a:r>
              <a:rPr lang="en-US" sz="2600" dirty="0" smtClean="0">
                <a:solidFill>
                  <a:srgbClr val="00B0F0"/>
                </a:solidFill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</a:rPr>
              <a:t>antartulang</a:t>
            </a:r>
            <a:r>
              <a:rPr lang="en-US" sz="2600" dirty="0" smtClean="0">
                <a:solidFill>
                  <a:srgbClr val="00B0F0"/>
                </a:solidFill>
              </a:rPr>
              <a:t> yang </a:t>
            </a:r>
            <a:r>
              <a:rPr lang="en-US" sz="2600" dirty="0" err="1" smtClean="0">
                <a:solidFill>
                  <a:srgbClr val="00B0F0"/>
                </a:solidFill>
              </a:rPr>
              <a:t>bersifat</a:t>
            </a:r>
            <a:r>
              <a:rPr lang="en-US" sz="2600" dirty="0" smtClean="0">
                <a:solidFill>
                  <a:srgbClr val="00B0F0"/>
                </a:solidFill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</a:rPr>
              <a:t>diartrosis</a:t>
            </a:r>
            <a:endParaRPr lang="en-US" sz="2600" dirty="0">
              <a:solidFill>
                <a:srgbClr val="00B0F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00033" y="1000108"/>
            <a:ext cx="8143936" cy="5429290"/>
            <a:chOff x="500033" y="1000108"/>
            <a:chExt cx="8143936" cy="542929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3" y="1000108"/>
              <a:ext cx="8143936" cy="542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4786314" y="1000108"/>
              <a:ext cx="107157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3014736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000" b="1" dirty="0" err="1" smtClean="0">
                <a:solidFill>
                  <a:srgbClr val="00B0F0"/>
                </a:solidFill>
              </a:rPr>
              <a:t>Sistem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Rangka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1377"/>
          <a:stretch>
            <a:fillRect/>
          </a:stretch>
        </p:blipFill>
        <p:spPr bwMode="auto">
          <a:xfrm>
            <a:off x="2209800" y="1143000"/>
            <a:ext cx="4400568" cy="52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93338"/>
            <a:ext cx="8286808" cy="43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282" y="364789"/>
            <a:ext cx="8572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000" b="1" dirty="0" err="1" smtClean="0">
                <a:solidFill>
                  <a:srgbClr val="00B0F0"/>
                </a:solidFill>
              </a:rPr>
              <a:t>Tengkorak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Manusia</a:t>
            </a:r>
            <a:endParaRPr lang="en-US" sz="3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39" y="755362"/>
            <a:ext cx="850112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600" b="1" i="1" dirty="0" err="1" smtClean="0">
                <a:solidFill>
                  <a:srgbClr val="00B0F0"/>
                </a:solidFill>
              </a:rPr>
              <a:t>Rangka</a:t>
            </a:r>
            <a:r>
              <a:rPr lang="en-US" sz="2600" b="1" i="1" dirty="0" smtClean="0">
                <a:solidFill>
                  <a:srgbClr val="00B0F0"/>
                </a:solidFill>
              </a:rPr>
              <a:t> </a:t>
            </a:r>
            <a:r>
              <a:rPr lang="en-US" sz="2600" b="1" i="1" dirty="0" err="1" smtClean="0">
                <a:solidFill>
                  <a:srgbClr val="00B0F0"/>
                </a:solidFill>
              </a:rPr>
              <a:t>Aksial</a:t>
            </a:r>
            <a:endParaRPr lang="en-US" sz="2600" b="1" i="1" dirty="0" smtClean="0">
              <a:solidFill>
                <a:srgbClr val="00B0F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 err="1" smtClean="0"/>
              <a:t>Tengkorak</a:t>
            </a:r>
            <a:endParaRPr lang="en-US" sz="2400" i="1" dirty="0" smtClean="0"/>
          </a:p>
          <a:p>
            <a:pPr marL="442913" indent="-339725"/>
            <a:r>
              <a:rPr lang="en-US" sz="2400" dirty="0" smtClean="0"/>
              <a:t>	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melindungi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.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tempurung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i="1" dirty="0" smtClean="0"/>
              <a:t>suture.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i="1" dirty="0" err="1" smtClean="0"/>
              <a:t>Hioid</a:t>
            </a:r>
            <a:endParaRPr lang="en-US" sz="2400" i="1" dirty="0" smtClean="0"/>
          </a:p>
          <a:p>
            <a:pPr marL="442913" indent="-442913"/>
            <a:r>
              <a:rPr lang="en-US" sz="2400" dirty="0" smtClean="0"/>
              <a:t>	</a:t>
            </a:r>
            <a:r>
              <a:rPr lang="en-US" sz="2400" dirty="0" err="1" smtClean="0"/>
              <a:t>Tulang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nl-NL" sz="2400" dirty="0" smtClean="0"/>
              <a:t>huruf U, terdapat di antara laring dan </a:t>
            </a:r>
            <a:r>
              <a:rPr lang="en-US" sz="2400" dirty="0" err="1" smtClean="0"/>
              <a:t>mandibula</a:t>
            </a:r>
            <a:r>
              <a:rPr lang="en-US" sz="2400" dirty="0" smtClean="0"/>
              <a:t>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i="1" dirty="0" err="1" smtClean="0"/>
              <a:t>Tulang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belakang</a:t>
            </a:r>
            <a:endParaRPr lang="en-US" sz="2400" i="1" dirty="0" smtClean="0"/>
          </a:p>
          <a:p>
            <a:pPr marL="442913" indent="-339725"/>
            <a:r>
              <a:rPr lang="en-US" sz="2400" dirty="0" smtClean="0"/>
              <a:t>	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menyangga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en-US" sz="2400" i="1" dirty="0" err="1" smtClean="0"/>
              <a:t>Tulang</a:t>
            </a:r>
            <a:r>
              <a:rPr lang="en-US" sz="2400" i="1" dirty="0" smtClean="0"/>
              <a:t> dada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rusuk</a:t>
            </a:r>
            <a:endParaRPr lang="en-US" sz="2400" i="1" dirty="0" smtClean="0"/>
          </a:p>
          <a:p>
            <a:pPr marL="442913" indent="-442913"/>
            <a:r>
              <a:rPr lang="en-US" sz="2400" i="1" dirty="0" smtClean="0"/>
              <a:t>	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perisai</a:t>
            </a:r>
            <a:r>
              <a:rPr lang="en-US" sz="2400" dirty="0" smtClean="0"/>
              <a:t> </a:t>
            </a:r>
            <a:r>
              <a:rPr lang="en-US" sz="2400" dirty="0" err="1" smtClean="0"/>
              <a:t>pelindung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organorgan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dada.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381000"/>
            <a:ext cx="2214578" cy="63094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3500" b="1" dirty="0"/>
              <a:t>TULANG</a:t>
            </a:r>
            <a:endParaRPr lang="id-ID" sz="3500" dirty="0"/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2375803" cy="4924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600" b="1" dirty="0" smtClean="0">
                <a:solidFill>
                  <a:srgbClr val="00B0F0"/>
                </a:solidFill>
              </a:rPr>
              <a:t>Jenis </a:t>
            </a:r>
            <a:r>
              <a:rPr lang="id-ID" sz="2600" b="1" dirty="0">
                <a:solidFill>
                  <a:srgbClr val="00B0F0"/>
                </a:solidFill>
              </a:rPr>
              <a:t>Tulang</a:t>
            </a:r>
            <a:endParaRPr lang="id-ID" sz="2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1428736"/>
            <a:ext cx="842968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z="2400" b="1" i="1" dirty="0" smtClean="0">
                <a:solidFill>
                  <a:srgbClr val="00B0F0"/>
                </a:solidFill>
              </a:rPr>
              <a:t>Tulang </a:t>
            </a:r>
            <a:r>
              <a:rPr lang="id-ID" sz="2400" b="1" i="1" dirty="0">
                <a:solidFill>
                  <a:srgbClr val="00B0F0"/>
                </a:solidFill>
              </a:rPr>
              <a:t>Rawan (</a:t>
            </a:r>
            <a:r>
              <a:rPr lang="id-ID" sz="2400" b="1" i="1" dirty="0" smtClean="0">
                <a:solidFill>
                  <a:srgbClr val="00B0F0"/>
                </a:solidFill>
              </a:rPr>
              <a:t>kartilago</a:t>
            </a:r>
            <a:r>
              <a:rPr lang="en-US" sz="2400" b="1" dirty="0" smtClean="0">
                <a:solidFill>
                  <a:srgbClr val="00B0F0"/>
                </a:solidFill>
              </a:rPr>
              <a:t>)</a:t>
            </a:r>
            <a:endParaRPr lang="id-ID" sz="2400" b="1" i="1" dirty="0">
              <a:solidFill>
                <a:srgbClr val="00B0F0"/>
              </a:solidFill>
            </a:endParaRP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bingkas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lentur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rawan</a:t>
            </a:r>
            <a:r>
              <a:rPr lang="en-US" sz="2400" dirty="0" smtClean="0"/>
              <a:t> yang </a:t>
            </a:r>
            <a:r>
              <a:rPr lang="sv-SE" sz="2400" dirty="0" smtClean="0"/>
              <a:t>dapat menghasilkan matriks berupa </a:t>
            </a:r>
            <a:r>
              <a:rPr lang="sv-SE" sz="2400" i="1" dirty="0" smtClean="0"/>
              <a:t>kondrin.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anak-anak</a:t>
            </a:r>
            <a:r>
              <a:rPr lang="en-US" sz="2400" dirty="0" smtClean="0"/>
              <a:t>,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rawan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. 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nn-NO" sz="2400" dirty="0" smtClean="0"/>
              <a:t>orang dewasa, jaringan tulang rawan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matriks</a:t>
            </a:r>
            <a:r>
              <a:rPr lang="en-US" sz="2400" dirty="0" smtClean="0"/>
              <a:t>.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rawan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tulang</a:t>
            </a:r>
            <a:r>
              <a:rPr lang="en-US" sz="2400" b="1" dirty="0" smtClean="0"/>
              <a:t> </a:t>
            </a:r>
            <a:r>
              <a:rPr lang="sv-SE" sz="2400" b="1" dirty="0" smtClean="0"/>
              <a:t>rawan hialin, </a:t>
            </a:r>
            <a:r>
              <a:rPr lang="sv-SE" sz="2400" i="1" dirty="0" smtClean="0"/>
              <a:t>elastis, </a:t>
            </a:r>
            <a:r>
              <a:rPr lang="sv-SE" sz="2400" dirty="0" smtClean="0"/>
              <a:t>dan</a:t>
            </a:r>
            <a:r>
              <a:rPr lang="sv-SE" sz="2400" i="1" dirty="0" smtClean="0"/>
              <a:t> serat</a:t>
            </a:r>
            <a:endParaRPr lang="id-ID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762000"/>
            <a:ext cx="5663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Tulang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belakang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dengan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bagian</a:t>
            </a:r>
            <a:r>
              <a:rPr lang="en-US" sz="2400" b="1" dirty="0" err="1" smtClean="0">
                <a:solidFill>
                  <a:srgbClr val="00B0F0"/>
                </a:solidFill>
                <a:sym typeface="Symbol"/>
              </a:rPr>
              <a:t></a:t>
            </a:r>
            <a:r>
              <a:rPr lang="en-US" sz="2400" b="1" dirty="0" err="1" smtClean="0">
                <a:solidFill>
                  <a:srgbClr val="00B0F0"/>
                </a:solidFill>
              </a:rPr>
              <a:t>bagiannya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1194"/>
          <a:stretch>
            <a:fillRect/>
          </a:stretch>
        </p:blipFill>
        <p:spPr bwMode="auto">
          <a:xfrm>
            <a:off x="2536017" y="1718358"/>
            <a:ext cx="3178983" cy="46163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672562" cy="47082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67000" y="304800"/>
            <a:ext cx="393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Tulang</a:t>
            </a:r>
            <a:r>
              <a:rPr lang="en-US" sz="2400" b="1" dirty="0" smtClean="0">
                <a:solidFill>
                  <a:srgbClr val="00B0F0"/>
                </a:solidFill>
              </a:rPr>
              <a:t> dada </a:t>
            </a:r>
            <a:r>
              <a:rPr lang="en-US" sz="2400" b="1" dirty="0" err="1" smtClean="0">
                <a:solidFill>
                  <a:srgbClr val="00B0F0"/>
                </a:solidFill>
              </a:rPr>
              <a:t>dan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tulang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rusuk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-16304"/>
          <a:stretch>
            <a:fillRect/>
          </a:stretch>
        </p:blipFill>
        <p:spPr bwMode="auto">
          <a:xfrm>
            <a:off x="1524000" y="1981200"/>
            <a:ext cx="5867400" cy="37950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5688" y="304800"/>
            <a:ext cx="88583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en-US" sz="2400" b="1" i="1" dirty="0" err="1" smtClean="0">
                <a:solidFill>
                  <a:srgbClr val="00B0F0"/>
                </a:solidFill>
              </a:rPr>
              <a:t>Rangka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Apendikuler</a:t>
            </a:r>
            <a:endParaRPr lang="en-US" sz="2400" b="1" i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pinggul</a:t>
            </a:r>
            <a:r>
              <a:rPr lang="en-US" sz="2200" dirty="0" smtClean="0"/>
              <a:t>, </a:t>
            </a:r>
            <a:r>
              <a:rPr lang="en-US" sz="2200" dirty="0" err="1" smtClean="0"/>
              <a:t>bahu</a:t>
            </a:r>
            <a:r>
              <a:rPr lang="en-US" sz="2200" dirty="0" smtClean="0"/>
              <a:t>, </a:t>
            </a:r>
            <a:r>
              <a:rPr lang="en-US" sz="2200" dirty="0" err="1" smtClean="0"/>
              <a:t>telapak</a:t>
            </a:r>
            <a:r>
              <a:rPr lang="en-US" sz="2200" dirty="0" smtClean="0"/>
              <a:t> </a:t>
            </a:r>
            <a:r>
              <a:rPr lang="en-US" sz="2200" dirty="0" err="1" smtClean="0"/>
              <a:t>tangan</a:t>
            </a:r>
            <a:r>
              <a:rPr lang="en-US" sz="2200" dirty="0" smtClean="0"/>
              <a:t>, </a:t>
            </a:r>
            <a:r>
              <a:rPr lang="en-US" sz="2200" dirty="0" err="1" smtClean="0"/>
              <a:t>tulang-tulang</a:t>
            </a:r>
            <a:r>
              <a:rPr lang="en-US" sz="2200" dirty="0" smtClean="0"/>
              <a:t> </a:t>
            </a:r>
            <a:r>
              <a:rPr lang="nn-NO" sz="2200" dirty="0" smtClean="0"/>
              <a:t>lengan, tungkai, dan telapak kaki.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2667000" y="5943600"/>
            <a:ext cx="3865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/>
              <a:t>Tulang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penyusun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anggota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gerak</a:t>
            </a:r>
            <a:endParaRPr lang="en-US" sz="2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461074"/>
            <a:ext cx="6072230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  <a:tabLst>
                <a:tab pos="457200" algn="l"/>
              </a:tabLst>
            </a:pPr>
            <a:r>
              <a:rPr lang="en-US" sz="2800" b="1" dirty="0" err="1" smtClean="0">
                <a:solidFill>
                  <a:srgbClr val="00B0F0"/>
                </a:solidFill>
              </a:rPr>
              <a:t>Kelainan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Gangguan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pada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Tulang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596804"/>
            <a:ext cx="864399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/>
              <a:tabLst>
                <a:tab pos="398463" algn="l"/>
              </a:tabLst>
            </a:pPr>
            <a:r>
              <a:rPr lang="en-US" sz="2400" b="1" i="1" dirty="0" err="1" smtClean="0">
                <a:solidFill>
                  <a:srgbClr val="00B0F0"/>
                </a:solidFill>
              </a:rPr>
              <a:t>Kekurangan</a:t>
            </a:r>
            <a:r>
              <a:rPr lang="en-US" sz="2400" b="1" i="1" dirty="0" smtClean="0">
                <a:solidFill>
                  <a:srgbClr val="00B0F0"/>
                </a:solidFill>
              </a:rPr>
              <a:t> Vitamin D</a:t>
            </a:r>
          </a:p>
          <a:p>
            <a:pPr marL="442913" indent="-44291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398463" algn="l"/>
              </a:tabLst>
            </a:pPr>
            <a:r>
              <a:rPr lang="fi-FI" sz="2200" dirty="0" smtClean="0"/>
              <a:t>Vitamin D (kalsiferol) adalah vitamin </a:t>
            </a:r>
            <a:r>
              <a:rPr lang="nn-NO" sz="2200" dirty="0" smtClean="0"/>
              <a:t>yang diperlukan untuk </a:t>
            </a:r>
            <a:r>
              <a:rPr lang="nn-NO" sz="2200" i="1" dirty="0" smtClean="0"/>
              <a:t>kalsifikasi (penulangan)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tulang</a:t>
            </a:r>
            <a:r>
              <a:rPr lang="en-US" sz="2200" dirty="0" smtClean="0"/>
              <a:t>. 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  <a:tabLst>
                <a:tab pos="398463" algn="l"/>
              </a:tabLst>
            </a:pPr>
            <a:r>
              <a:rPr lang="fi-FI" sz="2200" dirty="0" smtClean="0"/>
              <a:t>Kekurangan vitamin D pada anak</a:t>
            </a:r>
            <a:r>
              <a:rPr lang="fi-FI" sz="2200" dirty="0" smtClean="0">
                <a:sym typeface="Symbol"/>
              </a:rPr>
              <a:t></a:t>
            </a:r>
            <a:r>
              <a:rPr lang="fi-FI" sz="2200" dirty="0" smtClean="0"/>
              <a:t>anak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rakitis</a:t>
            </a:r>
            <a:r>
              <a:rPr lang="en-US" sz="2200" dirty="0" smtClean="0"/>
              <a:t>,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terlihat</a:t>
            </a:r>
            <a:r>
              <a:rPr lang="en-US" sz="2200" dirty="0" smtClean="0"/>
              <a:t> </a:t>
            </a:r>
            <a:r>
              <a:rPr lang="pl-PL" sz="2200" dirty="0" smtClean="0"/>
              <a:t>kaki berbentuk O atau X.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357166"/>
            <a:ext cx="650085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2"/>
            </a:pPr>
            <a:r>
              <a:rPr lang="en-US" sz="3000" b="1" i="1" dirty="0" err="1" smtClean="0">
                <a:solidFill>
                  <a:srgbClr val="00B0F0"/>
                </a:solidFill>
              </a:rPr>
              <a:t>Kecelakaan</a:t>
            </a:r>
            <a:endParaRPr lang="en-US" sz="3000" b="1" i="1" dirty="0" smtClean="0">
              <a:solidFill>
                <a:srgbClr val="00B0F0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800" i="1" dirty="0" err="1" smtClean="0"/>
              <a:t>Memar</a:t>
            </a:r>
            <a:endParaRPr lang="en-US" sz="2800" i="1" dirty="0" smtClean="0"/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800" i="1" dirty="0" err="1" smtClean="0"/>
              <a:t>Fraktura</a:t>
            </a:r>
            <a:endParaRPr lang="en-US" sz="2800" i="1" dirty="0" smtClean="0"/>
          </a:p>
          <a:p>
            <a:pPr marL="530225" indent="-398463">
              <a:lnSpc>
                <a:spcPct val="150000"/>
              </a:lnSpc>
            </a:pPr>
            <a:r>
              <a:rPr lang="en-US" sz="2800" dirty="0" smtClean="0"/>
              <a:t>	</a:t>
            </a:r>
            <a:r>
              <a:rPr lang="en-US" sz="2800" dirty="0" err="1" smtClean="0"/>
              <a:t>Dibedakan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:</a:t>
            </a:r>
          </a:p>
          <a:p>
            <a:pPr marL="1076325" indent="-546100">
              <a:lnSpc>
                <a:spcPct val="150000"/>
              </a:lnSpc>
              <a:buFont typeface="+mj-lt"/>
              <a:buAutoNum type="alphaLcPeriod"/>
            </a:pPr>
            <a:r>
              <a:rPr lang="en-US" sz="2800" dirty="0" err="1" smtClean="0"/>
              <a:t>Patah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tertutup</a:t>
            </a:r>
            <a:r>
              <a:rPr lang="en-US" sz="2800" dirty="0" smtClean="0"/>
              <a:t>,</a:t>
            </a:r>
          </a:p>
          <a:p>
            <a:pPr marL="1076325" indent="-546100">
              <a:lnSpc>
                <a:spcPct val="150000"/>
              </a:lnSpc>
              <a:buFont typeface="+mj-lt"/>
              <a:buAutoNum type="alphaLcPeriod"/>
            </a:pPr>
            <a:r>
              <a:rPr lang="en-US" sz="2800" dirty="0" err="1" smtClean="0"/>
              <a:t>Patah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terbuka</a:t>
            </a:r>
            <a:r>
              <a:rPr lang="en-US" sz="2800" dirty="0" smtClean="0"/>
              <a:t>, </a:t>
            </a:r>
          </a:p>
          <a:p>
            <a:pPr marL="1076325" indent="-546100">
              <a:lnSpc>
                <a:spcPct val="150000"/>
              </a:lnSpc>
              <a:buFont typeface="+mj-lt"/>
              <a:buAutoNum type="alphaLcPeriod"/>
            </a:pPr>
            <a:r>
              <a:rPr lang="sv-SE" sz="2800" dirty="0" smtClean="0"/>
              <a:t>Fisura, bila tulang hanya retak.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5849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eriod" startAt="3"/>
              <a:tabLst>
                <a:tab pos="398463" algn="l"/>
              </a:tabLst>
            </a:pPr>
            <a:r>
              <a:rPr lang="fi-FI" sz="2800" b="1" i="1" dirty="0" smtClean="0">
                <a:solidFill>
                  <a:srgbClr val="00B0F0"/>
                </a:solidFill>
              </a:rPr>
              <a:t>Kebiasaan Sikap Tubuh yang Salah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b="2252"/>
          <a:stretch>
            <a:fillRect/>
          </a:stretch>
        </p:blipFill>
        <p:spPr bwMode="auto">
          <a:xfrm>
            <a:off x="1447800" y="838200"/>
            <a:ext cx="5957910" cy="55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42852"/>
            <a:ext cx="692948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4"/>
            </a:pPr>
            <a:r>
              <a:rPr lang="en-US" sz="2800" b="1" i="1" dirty="0" err="1" smtClean="0">
                <a:solidFill>
                  <a:srgbClr val="00B0F0"/>
                </a:solidFill>
              </a:rPr>
              <a:t>Nekrosa</a:t>
            </a:r>
            <a:endParaRPr lang="en-US" sz="2800" b="1" i="1" dirty="0" smtClean="0">
              <a:solidFill>
                <a:srgbClr val="00B0F0"/>
              </a:solidFill>
            </a:endParaRPr>
          </a:p>
          <a:p>
            <a:pPr marL="530225" indent="-398463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selaput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lphaLcPeriod" startAt="5"/>
            </a:pPr>
            <a:r>
              <a:rPr lang="en-US" sz="2800" b="1" i="1" dirty="0" err="1" smtClean="0">
                <a:solidFill>
                  <a:srgbClr val="00B0F0"/>
                </a:solidFill>
              </a:rPr>
              <a:t>Gangguan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Persendian</a:t>
            </a:r>
            <a:endParaRPr lang="en-US" sz="2800" b="1" i="1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err="1" smtClean="0"/>
              <a:t>Dislokasi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err="1" smtClean="0"/>
              <a:t>Ankilosis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err="1" smtClean="0"/>
              <a:t>Terkilir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err="1" smtClean="0"/>
              <a:t>Artritis</a:t>
            </a:r>
            <a:endParaRPr lang="en-US" sz="2400" i="1" dirty="0" smtClean="0"/>
          </a:p>
          <a:p>
            <a:pPr marL="855663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Artritis</a:t>
            </a:r>
            <a:r>
              <a:rPr lang="en-US" sz="2400" dirty="0" smtClean="0"/>
              <a:t> gout</a:t>
            </a:r>
          </a:p>
          <a:p>
            <a:pPr marL="855663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Osteoartritis</a:t>
            </a:r>
            <a:endParaRPr lang="en-US" sz="2400" dirty="0" smtClean="0"/>
          </a:p>
          <a:p>
            <a:pPr marL="855663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Artritis</a:t>
            </a:r>
            <a:r>
              <a:rPr lang="en-US" sz="2400" dirty="0" smtClean="0"/>
              <a:t> </a:t>
            </a:r>
            <a:r>
              <a:rPr lang="en-US" sz="2400" dirty="0" err="1" smtClean="0"/>
              <a:t>eksudatif</a:t>
            </a:r>
            <a:endParaRPr lang="en-US" sz="2400" dirty="0" smtClean="0"/>
          </a:p>
          <a:p>
            <a:pPr marL="855663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Artritis</a:t>
            </a:r>
            <a:r>
              <a:rPr lang="en-US" sz="2400" dirty="0" smtClean="0"/>
              <a:t> </a:t>
            </a:r>
            <a:r>
              <a:rPr lang="en-US" sz="2400" dirty="0" err="1" smtClean="0"/>
              <a:t>sika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92882"/>
            <a:ext cx="842968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6"/>
            </a:pPr>
            <a:r>
              <a:rPr lang="en-US" sz="2800" b="1" i="1" dirty="0" err="1" smtClean="0">
                <a:solidFill>
                  <a:srgbClr val="00B0F0"/>
                </a:solidFill>
              </a:rPr>
              <a:t>Serangan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Kuman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pada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Sendi</a:t>
            </a:r>
            <a:endParaRPr lang="en-US" sz="2800" b="1" i="1" dirty="0" smtClean="0">
              <a:solidFill>
                <a:srgbClr val="00B0F0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s-ES" sz="2600" i="1" dirty="0" err="1" smtClean="0"/>
              <a:t>Infeksi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gonorea</a:t>
            </a:r>
            <a:r>
              <a:rPr lang="es-ES" sz="2600" i="1" dirty="0" smtClean="0"/>
              <a:t> </a:t>
            </a:r>
            <a:r>
              <a:rPr lang="es-ES" sz="2600" dirty="0" smtClean="0"/>
              <a:t>dan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sifilis</a:t>
            </a:r>
            <a:r>
              <a:rPr lang="es-ES" sz="2600" i="1" dirty="0" smtClean="0"/>
              <a:t> </a:t>
            </a:r>
            <a:r>
              <a:rPr lang="es-ES" sz="2600" dirty="0" err="1" smtClean="0"/>
              <a:t>dapat</a:t>
            </a:r>
            <a:r>
              <a:rPr lang="es-ES" sz="2600" i="1" dirty="0" smtClean="0"/>
              <a:t> </a:t>
            </a:r>
            <a:r>
              <a:rPr lang="en-US" sz="2600" dirty="0" err="1" smtClean="0"/>
              <a:t>menyerang</a:t>
            </a:r>
            <a:r>
              <a:rPr lang="en-US" sz="2600" dirty="0" smtClean="0"/>
              <a:t> </a:t>
            </a:r>
            <a:r>
              <a:rPr lang="en-US" sz="2600" dirty="0" err="1" smtClean="0"/>
              <a:t>persendian</a:t>
            </a:r>
            <a:r>
              <a:rPr lang="en-US" sz="2600" dirty="0" smtClean="0"/>
              <a:t>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sendi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kaku</a:t>
            </a:r>
            <a:r>
              <a:rPr lang="en-US" sz="2600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i="1" dirty="0" err="1" smtClean="0"/>
              <a:t>Layuh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sendi</a:t>
            </a:r>
            <a:r>
              <a:rPr lang="en-US" sz="2600" i="1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keadaan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bertenaga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sendi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disebabkan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layuhnya</a:t>
            </a:r>
            <a:r>
              <a:rPr lang="en-US" sz="2600" dirty="0" smtClean="0"/>
              <a:t> </a:t>
            </a:r>
            <a:r>
              <a:rPr lang="en-US" sz="2600" dirty="0" err="1" smtClean="0"/>
              <a:t>tulang</a:t>
            </a:r>
            <a:r>
              <a:rPr lang="en-US" sz="2600" dirty="0" smtClean="0"/>
              <a:t>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infeksi</a:t>
            </a:r>
            <a:r>
              <a:rPr lang="en-US" sz="2600" dirty="0" smtClean="0"/>
              <a:t> </a:t>
            </a:r>
            <a:r>
              <a:rPr lang="en-US" sz="2600" dirty="0" err="1" smtClean="0"/>
              <a:t>sifilis</a:t>
            </a:r>
            <a:r>
              <a:rPr lang="en-US" sz="2600" dirty="0" smtClean="0"/>
              <a:t> </a:t>
            </a:r>
            <a:r>
              <a:rPr lang="en-US" sz="2600" dirty="0" err="1" smtClean="0"/>
              <a:t>ketika</a:t>
            </a:r>
            <a:r>
              <a:rPr lang="en-US" sz="2600" dirty="0" smtClean="0"/>
              <a:t> </a:t>
            </a:r>
            <a:r>
              <a:rPr lang="en-US" sz="2600" dirty="0" err="1" smtClean="0"/>
              <a:t>bayi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kandungan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381000"/>
            <a:ext cx="178595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OTOT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spcBef>
                <a:spcPts val="1200"/>
              </a:spcBef>
            </a:pP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3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60535"/>
            <a:ext cx="3505200" cy="46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9100" y="1752600"/>
            <a:ext cx="4020500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100" i="1" dirty="0" smtClean="0"/>
              <a:t>Kontraksibilitas, </a:t>
            </a:r>
            <a:r>
              <a:rPr lang="fi-FI" sz="2100" dirty="0" smtClean="0"/>
              <a:t>yaitu kemampuan otot </a:t>
            </a:r>
            <a:r>
              <a:rPr lang="sv-SE" sz="2100" dirty="0" smtClean="0"/>
              <a:t>untuk memendek.</a:t>
            </a:r>
            <a:endParaRPr lang="fi-FI" sz="2100" i="1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100" i="1" dirty="0" smtClean="0">
                <a:solidFill>
                  <a:prstClr val="black"/>
                </a:solidFill>
              </a:rPr>
              <a:t>Ekstensibilitas, </a:t>
            </a:r>
            <a:r>
              <a:rPr lang="fi-FI" sz="2100" dirty="0" smtClean="0">
                <a:solidFill>
                  <a:prstClr val="black"/>
                </a:solidFill>
              </a:rPr>
              <a:t>yaitu kemampuan otot </a:t>
            </a:r>
            <a:r>
              <a:rPr lang="en-US" sz="2100" dirty="0" err="1" smtClean="0">
                <a:solidFill>
                  <a:prstClr val="black"/>
                </a:solidFill>
              </a:rPr>
              <a:t>untuk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memanjang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100" i="1" dirty="0" smtClean="0">
                <a:solidFill>
                  <a:prstClr val="black"/>
                </a:solidFill>
              </a:rPr>
              <a:t>Elastisitas, </a:t>
            </a:r>
            <a:r>
              <a:rPr lang="fi-FI" sz="2100" dirty="0" smtClean="0">
                <a:solidFill>
                  <a:prstClr val="black"/>
                </a:solidFill>
              </a:rPr>
              <a:t>yaitu kemampuan otot untuk kembali pada ukuran semula.</a:t>
            </a:r>
            <a:endParaRPr lang="en-US" sz="2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4429132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b="1" i="1" dirty="0" err="1" smtClean="0">
                <a:solidFill>
                  <a:srgbClr val="00B0F0"/>
                </a:solidFill>
              </a:rPr>
              <a:t>Otot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Lurik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485776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39725" algn="l"/>
              </a:tabLst>
            </a:pPr>
            <a:r>
              <a:rPr lang="en-US" sz="2400" dirty="0" err="1" smtClean="0"/>
              <a:t>Gabungan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kumparan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39725" algn="l"/>
              </a:tabLst>
            </a:pPr>
            <a:r>
              <a:rPr lang="en-US" sz="2400" dirty="0" err="1" smtClean="0"/>
              <a:t>ventrikel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empal</a:t>
            </a:r>
            <a:r>
              <a:rPr lang="en-US" sz="2400" dirty="0" smtClean="0"/>
              <a:t>).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39725" algn="l"/>
              </a:tabLst>
            </a:pPr>
            <a:r>
              <a:rPr lang="en-US" sz="2400" dirty="0" err="1" smtClean="0"/>
              <a:t>urat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(</a:t>
            </a:r>
            <a:r>
              <a:rPr lang="en-US" sz="2400" i="1" dirty="0" smtClean="0"/>
              <a:t>tendon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3286148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err="1" smtClean="0">
                <a:solidFill>
                  <a:srgbClr val="00B0F0"/>
                </a:solidFill>
              </a:rPr>
              <a:t>Jenis</a:t>
            </a:r>
            <a:r>
              <a:rPr lang="en-US" sz="3000" b="1" dirty="0" smtClean="0">
                <a:solidFill>
                  <a:srgbClr val="00B0F0"/>
                </a:solidFill>
              </a:rPr>
              <a:t>-</a:t>
            </a:r>
            <a:r>
              <a:rPr lang="en-US" sz="3000" b="1" dirty="0" err="1" smtClean="0">
                <a:solidFill>
                  <a:srgbClr val="00B0F0"/>
                </a:solidFill>
              </a:rPr>
              <a:t>jenis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otot</a:t>
            </a:r>
            <a:endParaRPr lang="en-US" sz="3000" b="1" dirty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43762"/>
            <a:ext cx="5367358" cy="341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489" b="702"/>
          <a:stretch>
            <a:fillRect/>
          </a:stretch>
        </p:blipFill>
        <p:spPr bwMode="auto">
          <a:xfrm>
            <a:off x="2362200" y="1066800"/>
            <a:ext cx="3890978" cy="54210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38400" y="381000"/>
            <a:ext cx="4256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</a:rPr>
              <a:t>Letak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Tulang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Rawan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pada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Tubuh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510" y="214290"/>
            <a:ext cx="8937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98463" algn="l"/>
              </a:tabLst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melekatnya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, tendon </a:t>
            </a:r>
            <a:r>
              <a:rPr lang="en-US" sz="2400" dirty="0" err="1" smtClean="0"/>
              <a:t>dibedakan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98463" algn="l"/>
              </a:tabLst>
            </a:pPr>
            <a:r>
              <a:rPr lang="en-US" sz="2400" i="1" dirty="0" err="1" smtClean="0"/>
              <a:t>Origo</a:t>
            </a:r>
            <a:r>
              <a:rPr lang="en-US" sz="2400" i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98463" algn="l"/>
              </a:tabLst>
            </a:pPr>
            <a:r>
              <a:rPr lang="en-US" sz="2400" i="1" dirty="0" err="1" smtClean="0"/>
              <a:t>Insersio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816" y="1071546"/>
            <a:ext cx="618081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28600"/>
            <a:ext cx="814393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2"/>
              <a:tabLst>
                <a:tab pos="339725" algn="l"/>
              </a:tabLst>
            </a:pPr>
            <a:r>
              <a:rPr lang="en-US" sz="2800" b="1" i="1" dirty="0" err="1" smtClean="0">
                <a:solidFill>
                  <a:srgbClr val="00B0F0"/>
                </a:solidFill>
              </a:rPr>
              <a:t>Otot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Polos</a:t>
            </a:r>
            <a:endParaRPr lang="en-US" sz="2800" b="1" i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tabLst>
                <a:tab pos="339725" algn="l"/>
              </a:tabLst>
            </a:pPr>
            <a:r>
              <a:rPr lang="en-US" sz="2400" dirty="0" smtClean="0"/>
              <a:t>T</a:t>
            </a:r>
            <a:r>
              <a:rPr lang="de-DE" sz="2400" dirty="0" smtClean="0"/>
              <a:t>ersusun dari sel-sel yang berbentuk </a:t>
            </a:r>
            <a:r>
              <a:rPr lang="en-US" sz="2400" dirty="0" err="1" smtClean="0"/>
              <a:t>kumparan</a:t>
            </a:r>
            <a:r>
              <a:rPr lang="en-US" sz="2400" dirty="0" smtClean="0"/>
              <a:t> </a:t>
            </a:r>
            <a:r>
              <a:rPr lang="en-US" sz="2400" dirty="0" err="1" smtClean="0"/>
              <a:t>halus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339725" algn="l"/>
              </a:tabLst>
            </a:pP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polos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sv-SE" sz="2400" dirty="0" smtClean="0"/>
              <a:t>alat-alat dalam tubuh, misalnya pada: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39725" algn="l"/>
              </a:tabLst>
            </a:pP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pencernaan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39725" algn="l"/>
              </a:tabLst>
            </a:pPr>
            <a:r>
              <a:rPr lang="en-US" sz="2400" dirty="0" err="1" smtClean="0"/>
              <a:t>saluran-saluran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pernapasan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39725" algn="l"/>
              </a:tabLst>
            </a:pP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39725" algn="l"/>
              </a:tabLst>
            </a:pPr>
            <a:r>
              <a:rPr lang="fi-FI" sz="2400" dirty="0" smtClean="0"/>
              <a:t>saluran kencing dan kelamin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4282" y="4429132"/>
            <a:ext cx="87154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3"/>
            </a:pPr>
            <a:r>
              <a:rPr lang="en-US" sz="2800" b="1" i="1" dirty="0" err="1" smtClean="0">
                <a:solidFill>
                  <a:srgbClr val="00B0F0"/>
                </a:solidFill>
              </a:rPr>
              <a:t>Otot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Jantung</a:t>
            </a:r>
            <a:endParaRPr lang="en-US" sz="2800" b="1" i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sv-SE" sz="2400" dirty="0" smtClean="0"/>
              <a:t>sama dengan otot lurik, </a:t>
            </a:r>
            <a:r>
              <a:rPr lang="en-US" sz="2400" dirty="0" err="1" smtClean="0"/>
              <a:t>serabutnya</a:t>
            </a:r>
            <a:r>
              <a:rPr lang="en-US" sz="2400" dirty="0" smtClean="0"/>
              <a:t> </a:t>
            </a:r>
            <a:r>
              <a:rPr lang="en-US" sz="2400" dirty="0" err="1" smtClean="0"/>
              <a:t>bercabang-cabang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beranyaman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dipersarafi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otonom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3136115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3000" b="1" dirty="0" err="1" smtClean="0">
                <a:solidFill>
                  <a:srgbClr val="00B0F0"/>
                </a:solidFill>
              </a:rPr>
              <a:t>Sifat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Kerja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Otot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785818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LcPeriod"/>
              <a:tabLst>
                <a:tab pos="457200" algn="l"/>
              </a:tabLst>
            </a:pPr>
            <a:r>
              <a:rPr lang="en-US" sz="2400" b="1" i="1" dirty="0" err="1" smtClean="0">
                <a:solidFill>
                  <a:srgbClr val="00B0F0"/>
                </a:solidFill>
              </a:rPr>
              <a:t>Antagonis</a:t>
            </a:r>
            <a:endParaRPr lang="en-US" sz="2400" b="1" i="1" dirty="0" smtClean="0">
              <a:solidFill>
                <a:srgbClr val="00B0F0"/>
              </a:solidFill>
            </a:endParaRPr>
          </a:p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 sz="2200" dirty="0" err="1" smtClean="0"/>
              <a:t>Kerja</a:t>
            </a:r>
            <a:r>
              <a:rPr lang="en-US" sz="2200" dirty="0" smtClean="0"/>
              <a:t> </a:t>
            </a:r>
            <a:r>
              <a:rPr lang="en-US" sz="2200" dirty="0" err="1" smtClean="0"/>
              <a:t>otot</a:t>
            </a:r>
            <a:r>
              <a:rPr lang="en-US" sz="2200" dirty="0" smtClean="0"/>
              <a:t> yang </a:t>
            </a:r>
            <a:r>
              <a:rPr lang="en-US" sz="2200" dirty="0" err="1" smtClean="0"/>
              <a:t>kontraksinya</a:t>
            </a:r>
            <a:r>
              <a:rPr lang="en-US" sz="2200" dirty="0" smtClean="0"/>
              <a:t> </a:t>
            </a:r>
            <a:r>
              <a:rPr lang="en-US" sz="2200" dirty="0" err="1" smtClean="0"/>
              <a:t>menimbulkan</a:t>
            </a:r>
            <a:r>
              <a:rPr lang="en-US" sz="2200" dirty="0" smtClean="0"/>
              <a:t> </a:t>
            </a:r>
            <a:r>
              <a:rPr lang="en-US" sz="2200" dirty="0" err="1" smtClean="0"/>
              <a:t>efek</a:t>
            </a:r>
            <a:r>
              <a:rPr lang="en-US" sz="2200" dirty="0" smtClean="0"/>
              <a:t> </a:t>
            </a:r>
            <a:r>
              <a:rPr lang="en-US" sz="2200" dirty="0" err="1" smtClean="0"/>
              <a:t>gerak</a:t>
            </a:r>
            <a:r>
              <a:rPr lang="en-US" sz="2200" dirty="0" smtClean="0"/>
              <a:t> </a:t>
            </a:r>
            <a:r>
              <a:rPr lang="en-US" sz="2200" dirty="0" err="1" smtClean="0"/>
              <a:t>berlawanan</a:t>
            </a:r>
            <a:r>
              <a:rPr lang="en-US" sz="2200" dirty="0" smtClean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200" i="1" dirty="0" err="1" smtClean="0"/>
              <a:t>Ekstensor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meluruskan</a:t>
            </a:r>
            <a:r>
              <a:rPr lang="en-US" sz="2200" dirty="0" smtClean="0"/>
              <a:t>)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fleksor</a:t>
            </a:r>
            <a:r>
              <a:rPr lang="en-US" sz="2200" dirty="0" smtClean="0"/>
              <a:t> (</a:t>
            </a:r>
            <a:r>
              <a:rPr lang="en-US" sz="2200" dirty="0" err="1" smtClean="0"/>
              <a:t>membengkokkan</a:t>
            </a:r>
            <a:r>
              <a:rPr lang="en-US" sz="2200" dirty="0" smtClean="0"/>
              <a:t>).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sv-SE" sz="2200" i="1" dirty="0" smtClean="0"/>
              <a:t>Abduktor </a:t>
            </a:r>
            <a:r>
              <a:rPr lang="sv-SE" sz="2200" dirty="0" smtClean="0"/>
              <a:t>(menjauhi badan) dan </a:t>
            </a:r>
            <a:r>
              <a:rPr lang="en-US" sz="2200" i="1" dirty="0" err="1" smtClean="0"/>
              <a:t>adduktor</a:t>
            </a:r>
            <a:r>
              <a:rPr lang="en-US" sz="2200" i="1" dirty="0" smtClean="0"/>
              <a:t> (</a:t>
            </a:r>
            <a:r>
              <a:rPr lang="en-US" sz="2200" i="1" dirty="0" err="1" smtClean="0"/>
              <a:t>mendekati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badan</a:t>
            </a:r>
            <a:r>
              <a:rPr lang="en-US" sz="2200" i="1" dirty="0" smtClean="0"/>
              <a:t>).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200" i="1" dirty="0" err="1" smtClean="0"/>
              <a:t>Depresor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bawah</a:t>
            </a:r>
            <a:r>
              <a:rPr lang="en-US" sz="2200" dirty="0" smtClean="0"/>
              <a:t>) </a:t>
            </a:r>
            <a:r>
              <a:rPr lang="en-US" sz="2200" dirty="0" err="1" smtClean="0"/>
              <a:t>dan</a:t>
            </a:r>
            <a:r>
              <a:rPr lang="en-US" sz="2200" i="1" dirty="0" smtClean="0"/>
              <a:t> elevator </a:t>
            </a:r>
            <a:r>
              <a:rPr lang="en-US" sz="2200" dirty="0" smtClean="0"/>
              <a:t>(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).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200" i="1" dirty="0" err="1" smtClean="0"/>
              <a:t>Supinator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menengadah</a:t>
            </a:r>
            <a:r>
              <a:rPr lang="en-US" sz="2200" dirty="0" smtClean="0"/>
              <a:t>) </a:t>
            </a:r>
            <a:r>
              <a:rPr lang="en-US" sz="2200" dirty="0" err="1" smtClean="0"/>
              <a:t>dan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pronator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menelungkup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425560"/>
            <a:ext cx="5257800" cy="26637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00400" y="6172200"/>
            <a:ext cx="257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Sifat</a:t>
            </a:r>
            <a:r>
              <a:rPr lang="en-US" b="1" dirty="0" smtClean="0"/>
              <a:t> </a:t>
            </a:r>
            <a:r>
              <a:rPr lang="en-US" b="1" dirty="0" err="1" smtClean="0"/>
              <a:t>antagonis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otot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71480"/>
            <a:ext cx="871543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2"/>
            </a:pPr>
            <a:r>
              <a:rPr lang="en-US" sz="3000" b="1" i="1" dirty="0" err="1" smtClean="0"/>
              <a:t>Sinergis</a:t>
            </a:r>
            <a:endParaRPr lang="en-US" sz="3000" b="1" i="1" dirty="0" smtClean="0"/>
          </a:p>
          <a:p>
            <a:pPr>
              <a:lnSpc>
                <a:spcPct val="150000"/>
              </a:lnSpc>
            </a:pPr>
            <a:r>
              <a:rPr lang="en-US" sz="2800" b="1" dirty="0" err="1" smtClean="0"/>
              <a:t>Sinergis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otot-otot</a:t>
            </a:r>
            <a:r>
              <a:rPr lang="en-US" sz="2800" dirty="0" smtClean="0"/>
              <a:t> yang </a:t>
            </a:r>
            <a:r>
              <a:rPr lang="en-US" sz="2800" dirty="0" err="1" smtClean="0"/>
              <a:t>kontraksinya</a:t>
            </a:r>
            <a:r>
              <a:rPr lang="en-US" sz="2800" dirty="0" smtClean="0"/>
              <a:t> </a:t>
            </a:r>
            <a:r>
              <a:rPr lang="en-US" sz="2800" dirty="0" err="1" smtClean="0"/>
              <a:t>menimbulkan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r>
              <a:rPr lang="en-US" sz="2800" dirty="0" smtClean="0"/>
              <a:t> </a:t>
            </a:r>
            <a:r>
              <a:rPr lang="en-US" sz="2800" dirty="0" err="1" smtClean="0"/>
              <a:t>searah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2800" dirty="0" err="1" smtClean="0"/>
              <a:t>Contohnya</a:t>
            </a:r>
            <a:r>
              <a:rPr lang="es-ES" sz="2800" dirty="0" smtClean="0"/>
              <a:t> </a:t>
            </a:r>
            <a:r>
              <a:rPr lang="es-ES" sz="2800" i="1" dirty="0" err="1" smtClean="0"/>
              <a:t>pronator</a:t>
            </a:r>
            <a:r>
              <a:rPr lang="es-ES" sz="2800" i="1" dirty="0" smtClean="0"/>
              <a:t> teres </a:t>
            </a:r>
            <a:r>
              <a:rPr lang="es-ES" sz="2800" dirty="0" smtClean="0"/>
              <a:t>dan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pronator</a:t>
            </a:r>
            <a:r>
              <a:rPr lang="es-ES" sz="2800" i="1" dirty="0" smtClean="0"/>
              <a:t> </a:t>
            </a:r>
            <a:r>
              <a:rPr lang="en-US" sz="2800" i="1" dirty="0" err="1" smtClean="0"/>
              <a:t>kuadratus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4407681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3000" b="1" dirty="0" err="1" smtClean="0">
                <a:solidFill>
                  <a:srgbClr val="00B0F0"/>
                </a:solidFill>
              </a:rPr>
              <a:t>Mekanisme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Gerak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Otot</a:t>
            </a:r>
            <a:endParaRPr lang="en-US" sz="3000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b="792"/>
          <a:stretch>
            <a:fillRect/>
          </a:stretch>
        </p:blipFill>
        <p:spPr bwMode="auto">
          <a:xfrm>
            <a:off x="914400" y="1143000"/>
            <a:ext cx="6934201" cy="521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5888663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4"/>
              <a:tabLst>
                <a:tab pos="398463" algn="l"/>
              </a:tabLst>
            </a:pPr>
            <a:r>
              <a:rPr lang="en-US" sz="3000" b="1" dirty="0" err="1" smtClean="0">
                <a:solidFill>
                  <a:srgbClr val="00B0F0"/>
                </a:solidFill>
              </a:rPr>
              <a:t>Sumber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Energi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untuk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Gerak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Otot</a:t>
            </a:r>
            <a:endParaRPr lang="en-US" sz="3000" dirty="0">
              <a:solidFill>
                <a:srgbClr val="00B0F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49382" y="1000108"/>
            <a:ext cx="4929222" cy="1357322"/>
            <a:chOff x="642910" y="785794"/>
            <a:chExt cx="4929222" cy="1357322"/>
          </a:xfrm>
        </p:grpSpPr>
        <p:sp>
          <p:nvSpPr>
            <p:cNvPr id="12" name="Rectangle 11"/>
            <p:cNvSpPr/>
            <p:nvPr/>
          </p:nvSpPr>
          <p:spPr>
            <a:xfrm>
              <a:off x="642910" y="785794"/>
              <a:ext cx="4929222" cy="13573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785818" y="857232"/>
              <a:ext cx="4572000" cy="1183401"/>
              <a:chOff x="2286000" y="2967335"/>
              <a:chExt cx="4572000" cy="118340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86000" y="2967335"/>
                <a:ext cx="4572000" cy="11834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547813" algn="l"/>
                  </a:tabLst>
                </a:pPr>
                <a:r>
                  <a:rPr lang="en-US" sz="2000" b="1" dirty="0" smtClean="0"/>
                  <a:t>	ATP </a:t>
                </a:r>
                <a:r>
                  <a:rPr lang="en-US" sz="2000" b="1" dirty="0" smtClean="0">
                    <a:sym typeface="Wingdings" pitchFamily="2" charset="2"/>
                  </a:rPr>
                  <a:t></a:t>
                </a:r>
                <a:r>
                  <a:rPr lang="en-US" sz="2000" b="1" dirty="0" smtClean="0"/>
                  <a:t> ADP + P</a:t>
                </a:r>
              </a:p>
              <a:p>
                <a:r>
                  <a:rPr lang="en-US" sz="2400" b="1" dirty="0" err="1" smtClean="0"/>
                  <a:t>Aktin</a:t>
                </a:r>
                <a:r>
                  <a:rPr lang="en-US" sz="2400" b="1" dirty="0" smtClean="0"/>
                  <a:t> + </a:t>
                </a:r>
                <a:r>
                  <a:rPr lang="en-US" sz="2400" b="1" dirty="0" err="1" smtClean="0"/>
                  <a:t>Miosin</a:t>
                </a:r>
                <a:r>
                  <a:rPr lang="en-US" sz="2400" b="1" dirty="0" smtClean="0"/>
                  <a:t>  	  </a:t>
                </a:r>
                <a:r>
                  <a:rPr lang="en-US" sz="2400" b="1" dirty="0" err="1" smtClean="0"/>
                  <a:t>Aktomiosin</a:t>
                </a:r>
                <a:endParaRPr lang="en-US" sz="2400" b="1" dirty="0" smtClean="0"/>
              </a:p>
              <a:p>
                <a:pPr>
                  <a:lnSpc>
                    <a:spcPct val="150000"/>
                  </a:lnSpc>
                  <a:tabLst>
                    <a:tab pos="1887538" algn="l"/>
                    <a:tab pos="2005013" algn="l"/>
                  </a:tabLst>
                </a:pPr>
                <a:r>
                  <a:rPr lang="en-US" sz="2000" b="1" dirty="0" smtClean="0"/>
                  <a:t>	</a:t>
                </a:r>
                <a:r>
                  <a:rPr lang="en-US" sz="2000" b="1" dirty="0" err="1" smtClean="0"/>
                  <a:t>ATPase</a:t>
                </a:r>
                <a:endParaRPr lang="en-US" sz="2000" b="1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4231860" y="3584322"/>
                <a:ext cx="9286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13"/>
          <p:cNvGrpSpPr/>
          <p:nvPr/>
        </p:nvGrpSpPr>
        <p:grpSpPr>
          <a:xfrm>
            <a:off x="819886" y="2786058"/>
            <a:ext cx="5572180" cy="1357322"/>
            <a:chOff x="642910" y="2527500"/>
            <a:chExt cx="5572180" cy="1357322"/>
          </a:xfrm>
        </p:grpSpPr>
        <p:sp>
          <p:nvSpPr>
            <p:cNvPr id="13" name="Rectangle 12"/>
            <p:cNvSpPr/>
            <p:nvPr/>
          </p:nvSpPr>
          <p:spPr>
            <a:xfrm>
              <a:off x="642910" y="2527500"/>
              <a:ext cx="5429288" cy="13573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642942" y="2571744"/>
              <a:ext cx="5572148" cy="1183401"/>
              <a:chOff x="2286000" y="2967335"/>
              <a:chExt cx="5572148" cy="118340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0" y="2967335"/>
                <a:ext cx="5572148" cy="118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625725" algn="l"/>
                  </a:tabLst>
                </a:pPr>
                <a:r>
                  <a:rPr lang="en-US" sz="2000" b="1" dirty="0" smtClean="0"/>
                  <a:t>	</a:t>
                </a:r>
                <a:r>
                  <a:rPr lang="en-US" sz="2000" b="1" dirty="0" err="1" smtClean="0"/>
                  <a:t>kreatin</a:t>
                </a:r>
                <a:endParaRPr lang="en-US" sz="2000" b="1" dirty="0" smtClean="0"/>
              </a:p>
              <a:p>
                <a:pPr>
                  <a:tabLst>
                    <a:tab pos="2403475" algn="l"/>
                  </a:tabLst>
                </a:pPr>
                <a:r>
                  <a:rPr lang="en-US" sz="2400" b="1" dirty="0" err="1" smtClean="0"/>
                  <a:t>Fosfokreatin</a:t>
                </a:r>
                <a:r>
                  <a:rPr lang="en-US" sz="2400" b="1" dirty="0" smtClean="0"/>
                  <a:t> + ADP  		</a:t>
                </a:r>
                <a:r>
                  <a:rPr lang="en-US" sz="2400" b="1" dirty="0" err="1" smtClean="0"/>
                  <a:t>kreatin</a:t>
                </a:r>
                <a:r>
                  <a:rPr lang="en-US" sz="2400" b="1" dirty="0" smtClean="0"/>
                  <a:t> + ATP</a:t>
                </a:r>
              </a:p>
              <a:p>
                <a:pPr>
                  <a:lnSpc>
                    <a:spcPct val="150000"/>
                  </a:lnSpc>
                  <a:tabLst>
                    <a:tab pos="2403475" algn="l"/>
                  </a:tabLst>
                </a:pPr>
                <a:r>
                  <a:rPr lang="en-US" sz="2000" b="1" dirty="0" smtClean="0"/>
                  <a:t>	</a:t>
                </a:r>
                <a:r>
                  <a:rPr lang="en-US" sz="2000" b="1" dirty="0" err="1" smtClean="0"/>
                  <a:t>fosfokinase</a:t>
                </a:r>
                <a:endParaRPr lang="en-US" sz="2000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4889550" y="3515186"/>
                <a:ext cx="9286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807440" y="4377511"/>
            <a:ext cx="5407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Glikogen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laktasidogen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Laktasidogen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glukosa</a:t>
            </a:r>
            <a:r>
              <a:rPr lang="en-US" sz="2400" dirty="0" smtClean="0"/>
              <a:t> +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laktat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Glukosa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</a:t>
            </a:r>
            <a:r>
              <a:rPr lang="en-US" sz="2400" dirty="0" err="1" smtClean="0"/>
              <a:t>energi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lphaLcPeriod"/>
            </a:pPr>
            <a:r>
              <a:rPr lang="en-US" sz="2400" b="1" i="1" dirty="0" err="1" smtClean="0">
                <a:solidFill>
                  <a:srgbClr val="00B0F0"/>
                </a:solidFill>
              </a:rPr>
              <a:t>Atrofi</a:t>
            </a:r>
            <a:endParaRPr lang="en-US" sz="2400" b="1" i="1" dirty="0" smtClean="0">
              <a:solidFill>
                <a:srgbClr val="00B0F0"/>
              </a:solidFill>
            </a:endParaRPr>
          </a:p>
          <a:p>
            <a:pPr marL="457200" indent="-457200"/>
            <a:r>
              <a:rPr lang="en-US" sz="2400" dirty="0" smtClean="0"/>
              <a:t>	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</a:t>
            </a:r>
            <a:r>
              <a:rPr lang="en-US" sz="2200" dirty="0" err="1" smtClean="0"/>
              <a:t>mengecilnya</a:t>
            </a:r>
            <a:r>
              <a:rPr lang="en-US" sz="2200" dirty="0" smtClean="0"/>
              <a:t> </a:t>
            </a:r>
            <a:r>
              <a:rPr lang="en-US" sz="2200" dirty="0" err="1" smtClean="0"/>
              <a:t>otot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kehilangan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berkontraksi</a:t>
            </a:r>
            <a:r>
              <a:rPr lang="en-US" sz="22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 startAt="2"/>
            </a:pPr>
            <a:r>
              <a:rPr lang="en-US" sz="2400" b="1" i="1" dirty="0" err="1" smtClean="0">
                <a:solidFill>
                  <a:srgbClr val="00B0F0"/>
                </a:solidFill>
              </a:rPr>
              <a:t>Kelelahan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Otot</a:t>
            </a:r>
            <a:endParaRPr lang="en-US" sz="2400" b="1" i="1" dirty="0" smtClean="0">
              <a:solidFill>
                <a:srgbClr val="00B0F0"/>
              </a:solidFill>
            </a:endParaRPr>
          </a:p>
          <a:p>
            <a:pPr marL="442913" indent="-442913"/>
            <a:r>
              <a:rPr lang="fi-FI" sz="2400" dirty="0" smtClean="0"/>
              <a:t>	</a:t>
            </a:r>
            <a:r>
              <a:rPr lang="fi-FI" sz="2200" dirty="0" smtClean="0"/>
              <a:t>Karena terusmenerus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 startAt="3"/>
            </a:pPr>
            <a:r>
              <a:rPr lang="en-US" sz="2400" b="1" i="1" dirty="0" smtClean="0">
                <a:solidFill>
                  <a:srgbClr val="00B0F0"/>
                </a:solidFill>
              </a:rPr>
              <a:t>Tetanus</a:t>
            </a:r>
          </a:p>
          <a:p>
            <a:pPr marL="442913" indent="-442913"/>
            <a:r>
              <a:rPr lang="en-US" sz="2400" dirty="0" smtClean="0"/>
              <a:t>	</a:t>
            </a:r>
            <a:r>
              <a:rPr lang="en-US" sz="2200" dirty="0" err="1" smtClean="0"/>
              <a:t>Otot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terusmenerus</a:t>
            </a:r>
            <a:r>
              <a:rPr lang="en-US" sz="2200" dirty="0" smtClean="0"/>
              <a:t> </a:t>
            </a:r>
            <a:r>
              <a:rPr lang="en-US" sz="2200" dirty="0" err="1" smtClean="0"/>
              <a:t>berkontraksi</a:t>
            </a:r>
            <a:r>
              <a:rPr lang="en-US" sz="2200" dirty="0" smtClean="0"/>
              <a:t> (tonus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kejang</a:t>
            </a:r>
            <a:r>
              <a:rPr lang="en-US" sz="2200" dirty="0" smtClean="0"/>
              <a:t>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 startAt="4"/>
            </a:pPr>
            <a:r>
              <a:rPr lang="en-US" sz="2400" b="1" i="1" dirty="0" err="1" smtClean="0">
                <a:solidFill>
                  <a:srgbClr val="00B0F0"/>
                </a:solidFill>
              </a:rPr>
              <a:t>Miestenia</a:t>
            </a:r>
            <a:r>
              <a:rPr lang="en-US" sz="2400" b="1" i="1" dirty="0" smtClean="0">
                <a:solidFill>
                  <a:srgbClr val="00B0F0"/>
                </a:solidFill>
              </a:rPr>
              <a:t> Gravis</a:t>
            </a:r>
          </a:p>
          <a:p>
            <a:pPr marL="442913" indent="-442913"/>
            <a:r>
              <a:rPr lang="en-US" sz="2400" dirty="0" smtClean="0"/>
              <a:t>	</a:t>
            </a:r>
            <a:r>
              <a:rPr lang="en-US" sz="2200" dirty="0" err="1" smtClean="0"/>
              <a:t>Melemahnya</a:t>
            </a:r>
            <a:r>
              <a:rPr lang="en-US" sz="2200" dirty="0" smtClean="0"/>
              <a:t> </a:t>
            </a:r>
            <a:r>
              <a:rPr lang="en-US" sz="2200" dirty="0" err="1" smtClean="0"/>
              <a:t>otot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berangsur-angsur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kelumpuhan</a:t>
            </a:r>
            <a:r>
              <a:rPr lang="en-US" sz="2200" dirty="0" smtClean="0"/>
              <a:t> </a:t>
            </a:r>
            <a:r>
              <a:rPr lang="en-US" sz="2200" dirty="0" err="1" smtClean="0"/>
              <a:t>bahkan</a:t>
            </a:r>
            <a:r>
              <a:rPr lang="en-US" sz="2200" dirty="0" smtClean="0"/>
              <a:t> </a:t>
            </a:r>
            <a:r>
              <a:rPr lang="en-US" sz="2200" dirty="0" err="1" smtClean="0"/>
              <a:t>kematian</a:t>
            </a:r>
            <a:r>
              <a:rPr lang="en-US" sz="22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 startAt="5"/>
            </a:pPr>
            <a:r>
              <a:rPr lang="en-US" sz="2400" b="1" i="1" dirty="0" err="1" smtClean="0">
                <a:solidFill>
                  <a:srgbClr val="00B0F0"/>
                </a:solidFill>
              </a:rPr>
              <a:t>Kaku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Leher</a:t>
            </a:r>
            <a:r>
              <a:rPr lang="en-US" sz="2400" b="1" i="1" dirty="0" smtClean="0">
                <a:solidFill>
                  <a:srgbClr val="00B0F0"/>
                </a:solidFill>
              </a:rPr>
              <a:t> (Stiff)</a:t>
            </a:r>
          </a:p>
          <a:p>
            <a:pPr marL="442913" indent="-339725"/>
            <a:r>
              <a:rPr lang="en-US" sz="2400" dirty="0" smtClean="0"/>
              <a:t>	</a:t>
            </a:r>
            <a:r>
              <a:rPr lang="en-US" sz="2200" dirty="0" err="1" smtClean="0"/>
              <a:t>Peradangan</a:t>
            </a:r>
            <a:r>
              <a:rPr lang="en-US" sz="2200" dirty="0" smtClean="0"/>
              <a:t> </a:t>
            </a:r>
            <a:r>
              <a:rPr lang="en-US" sz="2200" dirty="0" err="1" smtClean="0"/>
              <a:t>otot</a:t>
            </a:r>
            <a:r>
              <a:rPr lang="en-US" sz="2200" dirty="0" smtClean="0"/>
              <a:t> </a:t>
            </a:r>
            <a:r>
              <a:rPr lang="en-US" sz="2200" dirty="0" err="1" smtClean="0"/>
              <a:t>trapesius</a:t>
            </a:r>
            <a:r>
              <a:rPr lang="en-US" sz="2200" dirty="0" smtClean="0"/>
              <a:t> </a:t>
            </a:r>
            <a:r>
              <a:rPr lang="en-US" sz="2200" dirty="0" err="1" smtClean="0"/>
              <a:t>leher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leher</a:t>
            </a:r>
            <a:r>
              <a:rPr lang="en-US" sz="2200" dirty="0" smtClean="0"/>
              <a:t> </a:t>
            </a:r>
            <a:r>
              <a:rPr lang="en-US" sz="2200" dirty="0" err="1" smtClean="0"/>
              <a:t>terasa</a:t>
            </a:r>
            <a:r>
              <a:rPr lang="en-US" sz="2200" dirty="0" smtClean="0"/>
              <a:t> </a:t>
            </a:r>
            <a:r>
              <a:rPr lang="en-US" sz="2200" dirty="0" err="1" smtClean="0"/>
              <a:t>kaku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3775905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000" b="1" dirty="0" err="1" smtClean="0">
                <a:solidFill>
                  <a:srgbClr val="00B0F0"/>
                </a:solidFill>
              </a:rPr>
              <a:t>Kelainan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pada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</a:rPr>
              <a:t>Otot</a:t>
            </a:r>
            <a:endParaRPr lang="en-US" sz="3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715436" cy="11695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TEKNOLOGI YANG BERKAITAN DENGAN SISTEM GERAK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500034" y="1720840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ortopedi</a:t>
            </a:r>
            <a:r>
              <a:rPr lang="en-US" sz="2400" dirty="0" smtClean="0"/>
              <a:t> (</a:t>
            </a:r>
            <a:r>
              <a:rPr lang="en-US" sz="2400" dirty="0" err="1" smtClean="0"/>
              <a:t>peninggian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), </a:t>
            </a:r>
            <a:r>
              <a:rPr lang="en-US" sz="2400" dirty="0" err="1" smtClean="0"/>
              <a:t>penyambungan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.</a:t>
            </a:r>
          </a:p>
          <a:p>
            <a:pPr marL="339725" indent="-3397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Paku</a:t>
            </a:r>
            <a:r>
              <a:rPr lang="en-US" sz="2400" dirty="0" smtClean="0"/>
              <a:t>, </a:t>
            </a:r>
            <a:r>
              <a:rPr lang="en-US" sz="2400" dirty="0" err="1" smtClean="0"/>
              <a:t>sekrup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kawat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dipasang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/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. </a:t>
            </a:r>
          </a:p>
          <a:p>
            <a:pPr marL="339725" indent="-3397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i="1" dirty="0" err="1" smtClean="0"/>
              <a:t>Tibial</a:t>
            </a:r>
            <a:r>
              <a:rPr lang="en-US" sz="2400" i="1" dirty="0" smtClean="0"/>
              <a:t> nail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pin (</a:t>
            </a:r>
            <a:r>
              <a:rPr lang="en-US" sz="2400" dirty="0" err="1" smtClean="0"/>
              <a:t>paku</a:t>
            </a:r>
            <a:r>
              <a:rPr lang="en-US" sz="2400" dirty="0" smtClean="0"/>
              <a:t>) yang </a:t>
            </a:r>
            <a:r>
              <a:rPr lang="en-US" sz="2400" dirty="0" err="1" smtClean="0"/>
              <a:t>dipasang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tibia</a:t>
            </a:r>
          </a:p>
          <a:p>
            <a:pPr marL="339725" indent="-3397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i="1" dirty="0" smtClean="0"/>
              <a:t>Femoral nail </a:t>
            </a:r>
            <a:r>
              <a:rPr lang="en-US" sz="2400" dirty="0" err="1" smtClean="0"/>
              <a:t>dipasang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femur (</a:t>
            </a:r>
            <a:r>
              <a:rPr lang="en-US" sz="2400" dirty="0" err="1" smtClean="0"/>
              <a:t>paha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214290"/>
            <a:ext cx="8429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 startAt="2"/>
            </a:pPr>
            <a:r>
              <a:rPr lang="id-ID" sz="2400" b="1" i="1" dirty="0" smtClean="0">
                <a:solidFill>
                  <a:srgbClr val="00B0F0"/>
                </a:solidFill>
              </a:rPr>
              <a:t>Tulang </a:t>
            </a:r>
            <a:r>
              <a:rPr lang="id-ID" sz="2400" b="1" dirty="0" smtClean="0">
                <a:solidFill>
                  <a:srgbClr val="00B0F0"/>
                </a:solidFill>
              </a:rPr>
              <a:t>(</a:t>
            </a:r>
            <a:r>
              <a:rPr lang="id-ID" sz="2400" b="1" i="1" dirty="0" smtClean="0">
                <a:solidFill>
                  <a:srgbClr val="00B0F0"/>
                </a:solidFill>
              </a:rPr>
              <a:t>Osteon</a:t>
            </a:r>
            <a:r>
              <a:rPr lang="id-ID" sz="2400" b="1" dirty="0" smtClean="0">
                <a:solidFill>
                  <a:srgbClr val="00B0F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Tulang bersifat keras dan berfungsi</a:t>
            </a:r>
            <a:r>
              <a:rPr lang="id-ID" sz="2400" dirty="0" smtClean="0"/>
              <a:t> menyusun berbagai sistem rangka.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285720" y="1714488"/>
            <a:ext cx="821537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d-ID" sz="2400" i="1" dirty="0" smtClean="0"/>
              <a:t>Osteoblas, </a:t>
            </a:r>
            <a:r>
              <a:rPr lang="id-ID" sz="2400" dirty="0" smtClean="0"/>
              <a:t>merupakan sel tulang muda yang akan membentuk osteosit.</a:t>
            </a:r>
            <a:endParaRPr lang="en-US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d-ID" sz="2400" i="1" dirty="0" smtClean="0"/>
              <a:t>Osteosit, </a:t>
            </a:r>
            <a:r>
              <a:rPr lang="id-ID" sz="2400" dirty="0" smtClean="0"/>
              <a:t>merupakan sel-sel tulang dewasa.</a:t>
            </a:r>
            <a:endParaRPr lang="en-US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d-ID" sz="2400" i="1" dirty="0" smtClean="0"/>
              <a:t>Osteoprogenator, </a:t>
            </a:r>
            <a:r>
              <a:rPr lang="id-ID" sz="2400" dirty="0" smtClean="0"/>
              <a:t>merupakan sel khusus</a:t>
            </a:r>
            <a:r>
              <a:rPr lang="id-ID" sz="2400" i="1" dirty="0" smtClean="0"/>
              <a:t>, </a:t>
            </a:r>
            <a:r>
              <a:rPr lang="id-ID" sz="2400" dirty="0" smtClean="0"/>
              <a:t>yang memiliki potensi mitosis yang mampu berdiferensiasi menjadi osteoblas.</a:t>
            </a:r>
            <a:endParaRPr lang="it-IT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d-ID" sz="2400" i="1" dirty="0" smtClean="0"/>
              <a:t>Osteoklas, </a:t>
            </a:r>
            <a:r>
              <a:rPr lang="id-ID" sz="2400" dirty="0" smtClean="0"/>
              <a:t>merupakan sel yang berkembang</a:t>
            </a:r>
            <a:r>
              <a:rPr lang="id-ID" sz="2400" i="1" dirty="0" smtClean="0"/>
              <a:t> </a:t>
            </a:r>
            <a:r>
              <a:rPr lang="it-IT" sz="2400" dirty="0" smtClean="0"/>
              <a:t>dari monosit dan terdapat di</a:t>
            </a:r>
            <a:r>
              <a:rPr lang="id-ID" sz="2400" dirty="0" smtClean="0"/>
              <a:t> sekitar permukaan tulang. </a:t>
            </a:r>
            <a:endParaRPr lang="id-ID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2878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i="1" dirty="0" smtClean="0">
                <a:solidFill>
                  <a:srgbClr val="00B0F0"/>
                </a:solidFill>
              </a:rPr>
              <a:t>Pembentukan Tulang</a:t>
            </a:r>
            <a:endParaRPr lang="id-ID" sz="24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-2102"/>
          <a:stretch>
            <a:fillRect/>
          </a:stretch>
        </p:blipFill>
        <p:spPr bwMode="auto">
          <a:xfrm>
            <a:off x="1500166" y="1000108"/>
            <a:ext cx="5715040" cy="478634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64361" y="5929330"/>
            <a:ext cx="4386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Bagan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Havers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tulang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00937"/>
            <a:ext cx="8715436" cy="39854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732" y="571480"/>
            <a:ext cx="23310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rgbClr val="00B0F0"/>
                </a:solidFill>
              </a:rPr>
              <a:t>Proses</a:t>
            </a:r>
            <a:r>
              <a:rPr lang="en-US" sz="2600" b="1" dirty="0" smtClean="0">
                <a:solidFill>
                  <a:srgbClr val="00B0F0"/>
                </a:solidFill>
              </a:rPr>
              <a:t> </a:t>
            </a:r>
            <a:r>
              <a:rPr lang="en-US" sz="2600" b="1" dirty="0" err="1" smtClean="0">
                <a:solidFill>
                  <a:srgbClr val="00B0F0"/>
                </a:solidFill>
              </a:rPr>
              <a:t>Osifikasi</a:t>
            </a:r>
            <a:endParaRPr lang="en-US" sz="2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2679580" cy="4924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b="1" dirty="0" err="1" smtClean="0">
                <a:solidFill>
                  <a:srgbClr val="00B0F0"/>
                </a:solidFill>
              </a:rPr>
              <a:t>Bentuk</a:t>
            </a:r>
            <a:r>
              <a:rPr lang="en-US" sz="2600" b="1" dirty="0" smtClean="0">
                <a:solidFill>
                  <a:srgbClr val="00B0F0"/>
                </a:solidFill>
              </a:rPr>
              <a:t> </a:t>
            </a:r>
            <a:r>
              <a:rPr lang="en-US" sz="2600" b="1" dirty="0" err="1" smtClean="0">
                <a:solidFill>
                  <a:srgbClr val="00B0F0"/>
                </a:solidFill>
              </a:rPr>
              <a:t>Tulang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22" y="804992"/>
            <a:ext cx="900115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nn-NO" sz="2400" b="1" i="1" dirty="0" smtClean="0">
                <a:solidFill>
                  <a:srgbClr val="00B0F0"/>
                </a:solidFill>
              </a:rPr>
              <a:t>Tulang Pipa </a:t>
            </a:r>
            <a:r>
              <a:rPr lang="nn-NO" sz="2400" b="1" dirty="0" smtClean="0">
                <a:solidFill>
                  <a:srgbClr val="00B0F0"/>
                </a:solidFill>
              </a:rPr>
              <a:t>(</a:t>
            </a:r>
            <a:r>
              <a:rPr lang="nn-NO" sz="2400" b="1" i="1" dirty="0" smtClean="0">
                <a:solidFill>
                  <a:srgbClr val="00B0F0"/>
                </a:solidFill>
              </a:rPr>
              <a:t>Tulang Panjang</a:t>
            </a:r>
            <a:r>
              <a:rPr lang="nn-NO" sz="2400" b="1" dirty="0" smtClean="0">
                <a:solidFill>
                  <a:srgbClr val="00B0F0"/>
                </a:solidFill>
              </a:rPr>
              <a:t>)</a:t>
            </a:r>
            <a:endParaRPr lang="nn-NO" sz="2400" b="1" i="1" dirty="0" smtClean="0">
              <a:solidFill>
                <a:srgbClr val="00B0F0"/>
              </a:solidFill>
            </a:endParaRPr>
          </a:p>
          <a:p>
            <a:pPr marL="339725" indent="-339725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pipa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betis</a:t>
            </a:r>
            <a:r>
              <a:rPr lang="en-US" sz="2400" dirty="0" smtClean="0"/>
              <a:t>, </a:t>
            </a:r>
            <a:r>
              <a:rPr lang="nb-NO" sz="2400" dirty="0" smtClean="0"/>
              <a:t>tulang kering, tulang hasta, dan tulang </a:t>
            </a:r>
            <a:r>
              <a:rPr lang="en-US" sz="2400" dirty="0" err="1" smtClean="0"/>
              <a:t>pengumpil</a:t>
            </a:r>
            <a:r>
              <a:rPr lang="en-US" sz="2400" dirty="0" smtClean="0"/>
              <a:t>. </a:t>
            </a:r>
          </a:p>
          <a:p>
            <a:pPr marL="339725" indent="-339725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	</a:t>
            </a:r>
            <a:r>
              <a:rPr lang="en-US" sz="2400" dirty="0" err="1" smtClean="0"/>
              <a:t>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:</a:t>
            </a:r>
          </a:p>
          <a:p>
            <a:pPr marL="811213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diafisis</a:t>
            </a:r>
            <a:r>
              <a:rPr lang="en-US" sz="2400" i="1" dirty="0" smtClean="0"/>
              <a:t>, </a:t>
            </a:r>
            <a:endParaRPr lang="en-US" sz="2400" dirty="0" smtClean="0"/>
          </a:p>
          <a:p>
            <a:pPr marL="811213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ujung</a:t>
            </a:r>
            <a:r>
              <a:rPr lang="en-US" sz="2400" i="1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epifisis</a:t>
            </a:r>
            <a:r>
              <a:rPr lang="en-US" sz="2400" i="1" dirty="0" smtClean="0"/>
              <a:t>, </a:t>
            </a:r>
            <a:endParaRPr lang="en-US" sz="2400" dirty="0" smtClean="0"/>
          </a:p>
          <a:p>
            <a:pPr marL="811213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epifisis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diafisis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cakra</a:t>
            </a:r>
            <a:r>
              <a:rPr lang="en-US" sz="2400" i="1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3808" b="2251"/>
          <a:stretch>
            <a:fillRect/>
          </a:stretch>
        </p:blipFill>
        <p:spPr bwMode="auto">
          <a:xfrm>
            <a:off x="1285852" y="1142984"/>
            <a:ext cx="6572296" cy="5286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57224" y="21429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B0F0"/>
                </a:solidFill>
              </a:rPr>
              <a:t>Penampang</a:t>
            </a:r>
            <a:r>
              <a:rPr lang="en-US" sz="2200" b="1" dirty="0" smtClean="0">
                <a:solidFill>
                  <a:srgbClr val="00B0F0"/>
                </a:solidFill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</a:rPr>
              <a:t>melintang</a:t>
            </a:r>
            <a:r>
              <a:rPr lang="en-US" sz="2200" b="1" dirty="0" smtClean="0">
                <a:solidFill>
                  <a:srgbClr val="00B0F0"/>
                </a:solidFill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</a:rPr>
              <a:t>tulang</a:t>
            </a:r>
            <a:r>
              <a:rPr lang="en-US" sz="2200" b="1" dirty="0" smtClean="0">
                <a:solidFill>
                  <a:srgbClr val="00B0F0"/>
                </a:solidFill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</a:rPr>
              <a:t>panjang</a:t>
            </a:r>
            <a:r>
              <a:rPr lang="en-US" sz="2200" b="1" dirty="0" smtClean="0">
                <a:solidFill>
                  <a:srgbClr val="00B0F0"/>
                </a:solidFill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</a:rPr>
              <a:t>dengan</a:t>
            </a:r>
            <a:r>
              <a:rPr lang="en-US" sz="2200" b="1" dirty="0" smtClean="0">
                <a:solidFill>
                  <a:srgbClr val="00B0F0"/>
                </a:solidFill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</a:rPr>
              <a:t>bagian-bagiannya</a:t>
            </a:r>
            <a:endParaRPr lang="en-US" sz="2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01374"/>
            <a:ext cx="842968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2"/>
              <a:tabLst>
                <a:tab pos="363538" algn="l"/>
              </a:tabLst>
            </a:pPr>
            <a:r>
              <a:rPr lang="id-ID" sz="2400" b="1" i="1" dirty="0" smtClean="0">
                <a:solidFill>
                  <a:srgbClr val="00B0F0"/>
                </a:solidFill>
              </a:rPr>
              <a:t>Tulang Pipih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/>
              <a:t>T</a:t>
            </a:r>
            <a:r>
              <a:rPr lang="id-ID" sz="2400" dirty="0" smtClean="0"/>
              <a:t>ersusun atas dua lempengan tulang kompak dan tulang spons, di dalamnya terdapat </a:t>
            </a:r>
            <a:r>
              <a:rPr lang="id-ID" sz="2400" i="1" dirty="0" smtClean="0"/>
              <a:t>sumsum tulang. </a:t>
            </a:r>
            <a:endParaRPr lang="en-US" sz="2400" i="1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pelindung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memperkuat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d-ID" sz="2400" dirty="0" smtClean="0"/>
              <a:t>Contoh</a:t>
            </a:r>
            <a:r>
              <a:rPr lang="en-US" sz="2400" dirty="0" smtClean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400" dirty="0" smtClean="0"/>
              <a:t>tulang rusuk,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400" dirty="0" smtClean="0"/>
              <a:t>tulang belikat,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400" dirty="0" smtClean="0"/>
              <a:t>tulang tengkorak.</a:t>
            </a:r>
            <a:endParaRPr lang="id-ID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846</Words>
  <Application>Microsoft Office PowerPoint</Application>
  <PresentationFormat>On-screen Show (4:3)</PresentationFormat>
  <Paragraphs>188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8 Sistem Regulasi Manusia</dc:title>
  <dc:creator>BAMBANG</dc:creator>
  <cp:lastModifiedBy>Dwi Rahmayuni Hajar</cp:lastModifiedBy>
  <cp:revision>82</cp:revision>
  <dcterms:created xsi:type="dcterms:W3CDTF">2012-01-08T06:21:41Z</dcterms:created>
  <dcterms:modified xsi:type="dcterms:W3CDTF">2012-02-29T02:44:32Z</dcterms:modified>
</cp:coreProperties>
</file>