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_rels/slide24.xml.rels" ContentType="application/vnd.openxmlformats-package.relationships+xml"/>
  <Override PartName="/ppt/slides/_rels/slide23.xml.rels" ContentType="application/vnd.openxmlformats-package.relationships+xml"/>
  <Override PartName="/ppt/slides/_rels/slide22.xml.rels" ContentType="application/vnd.openxmlformats-package.relationships+xml"/>
  <Override PartName="/ppt/slides/_rels/slide17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1.xml.rels" ContentType="application/vnd.openxmlformats-package.relationships+xml"/>
  <Override PartName="/ppt/slides/_rels/slide3.xml.rels" ContentType="application/vnd.openxmlformats-package.relationships+xml"/>
  <Override PartName="/ppt/slides/_rels/slide20.xml.rels" ContentType="application/vnd.openxmlformats-package.relationships+xml"/>
  <Override PartName="/ppt/slides/_rels/slide19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8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media/image28.jpeg" ContentType="image/jpeg"/>
  <Override PartName="/ppt/media/image27.jpeg" ContentType="image/jpeg"/>
  <Override PartName="/ppt/media/image26.jpeg" ContentType="image/jpeg"/>
  <Override PartName="/ppt/media/image25.jpeg" ContentType="image/jpeg"/>
  <Override PartName="/ppt/media/image24.jpeg" ContentType="image/jpeg"/>
  <Override PartName="/ppt/media/image23.jpeg" ContentType="image/jpeg"/>
  <Override PartName="/ppt/media/image22.jpeg" ContentType="image/jpeg"/>
  <Override PartName="/ppt/media/image21.jpeg" ContentType="image/jpeg"/>
  <Override PartName="/ppt/media/image20.jpeg" ContentType="image/jpeg"/>
  <Override PartName="/ppt/media/image19.png" ContentType="image/png"/>
  <Override PartName="/ppt/media/image3.png" ContentType="image/png"/>
  <Override PartName="/ppt/media/image17.jpeg" ContentType="image/jpeg"/>
  <Override PartName="/ppt/media/image16.jpeg" ContentType="image/jpeg"/>
  <Override PartName="/ppt/media/image15.jpeg" ContentType="image/jpeg"/>
  <Override PartName="/ppt/media/image14.jpeg" ContentType="image/jpeg"/>
  <Override PartName="/ppt/media/image12.jpeg" ContentType="image/jpeg"/>
  <Override PartName="/ppt/media/image9.jpeg" ContentType="image/jpeg"/>
  <Override PartName="/ppt/media/image11.jpeg" ContentType="image/jpeg"/>
  <Override PartName="/ppt/media/image8.jpeg" ContentType="image/jpeg"/>
  <Override PartName="/ppt/media/image10.jpeg" ContentType="image/jpeg"/>
  <Override PartName="/ppt/media/image18.png" ContentType="image/png"/>
  <Override PartName="/ppt/media/image7.jpeg" ContentType="image/jpeg"/>
  <Override PartName="/ppt/media/image6.jpeg" ContentType="image/jpeg"/>
  <Override PartName="/ppt/media/image29.jpeg" ContentType="image/jpeg"/>
  <Override PartName="/ppt/media/image2.png" ContentType="image/png"/>
  <Override PartName="/ppt/media/image4.jpeg" ContentType="image/jpeg"/>
  <Override PartName="/ppt/media/image5.jpeg" ContentType="image/jpeg"/>
  <Override PartName="/ppt/media/image13.jpeg" ContentType="image/jpeg"/>
  <Override PartName="/ppt/media/image1.png" ContentType="image/png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5" name="" descr="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36" name="" descr=""/>
          <p:cNvPicPr/>
          <p:nvPr/>
        </p:nvPicPr>
        <p:blipFill>
          <a:blip r:embed="rId3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" descr=""/>
          <p:cNvPicPr/>
          <p:nvPr/>
        </p:nvPicPr>
        <p:blipFill>
          <a:blip r:embed="rId2"/>
          <a:stretch/>
        </p:blipFill>
        <p:spPr>
          <a:xfrm>
            <a:off x="0" y="0"/>
            <a:ext cx="10078200" cy="7558560"/>
          </a:xfrm>
          <a:prstGeom prst="rect">
            <a:avLst/>
          </a:prstGeom>
          <a:ln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ru-RU" sz="4400">
                <a:latin typeface="Arial"/>
              </a:rPr>
              <a:t>Для правки текста заголовка щёлкните мышью</a:t>
            </a:r>
            <a:endParaRPr/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ru-RU" sz="3200">
                <a:latin typeface="Arial"/>
              </a:rPr>
              <a:t>Для правки структуры щёлкните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2800">
                <a:latin typeface="Arial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2400">
                <a:latin typeface="Arial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2000">
                <a:latin typeface="Arial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ustomShape 1"/>
          <p:cNvSpPr/>
          <p:nvPr/>
        </p:nvSpPr>
        <p:spPr>
          <a:xfrm>
            <a:off x="504000" y="288000"/>
            <a:ext cx="9070560" cy="1246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2000" strike="noStrike">
                <a:solidFill>
                  <a:srgbClr val="ff0000"/>
                </a:solidFill>
                <a:latin typeface="Arial"/>
                <a:ea typeface="DejaVu Sans"/>
              </a:rPr>
              <a:t>Муниципальное бюджетное общеобразовательное учреждение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2000" strike="noStrike">
                <a:solidFill>
                  <a:srgbClr val="ff0000"/>
                </a:solidFill>
                <a:latin typeface="Arial"/>
                <a:ea typeface="DejaVu Sans"/>
              </a:rPr>
              <a:t>«Средняя общеобразовательная школа № 3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2000" strike="noStrike">
                <a:solidFill>
                  <a:srgbClr val="ff0000"/>
                </a:solidFill>
                <a:latin typeface="Arial"/>
                <a:ea typeface="DejaVu Sans"/>
              </a:rPr>
              <a:t>имени Героя Советского Союза летчика-космонавта П.И.Беляева»</a:t>
            </a:r>
            <a:endParaRPr/>
          </a:p>
        </p:txBody>
      </p:sp>
      <p:sp>
        <p:nvSpPr>
          <p:cNvPr id="38" name="CustomShape 2"/>
          <p:cNvSpPr/>
          <p:nvPr/>
        </p:nvSpPr>
        <p:spPr>
          <a:xfrm>
            <a:off x="3600000" y="1823760"/>
            <a:ext cx="5974560" cy="379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2800" strike="noStrike">
                <a:solidFill>
                  <a:srgbClr val="000000"/>
                </a:solidFill>
                <a:latin typeface="Arial"/>
                <a:ea typeface="Droid Sans Fallback"/>
              </a:rPr>
              <a:t>Презентация к уроку по учебному предмету «Литература»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2800" strike="noStrike">
                <a:solidFill>
                  <a:srgbClr val="000000"/>
                </a:solidFill>
                <a:latin typeface="Arial"/>
                <a:ea typeface="Droid Sans Fallback"/>
              </a:rPr>
              <a:t>в 5-ом классе на тему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2800" strike="noStrike">
                <a:solidFill>
                  <a:srgbClr val="000000"/>
                </a:solidFill>
                <a:latin typeface="Arial"/>
                <a:ea typeface="Droid Sans Fallback"/>
              </a:rPr>
              <a:t>«В.П. Астафьев. 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2800" strike="noStrike">
                <a:solidFill>
                  <a:srgbClr val="000000"/>
                </a:solidFill>
                <a:latin typeface="Arial"/>
                <a:ea typeface="Droid Sans Fallback"/>
              </a:rPr>
              <a:t>«Васюткино озеро». Автобиографичность произведения.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2800" strike="noStrike">
                <a:solidFill>
                  <a:srgbClr val="000000"/>
                </a:solidFill>
                <a:latin typeface="Arial"/>
                <a:ea typeface="Droid Sans Fallback"/>
              </a:rPr>
              <a:t>Васютка и природа. Уроки мудрости и доброты».</a:t>
            </a:r>
            <a:endParaRPr/>
          </a:p>
        </p:txBody>
      </p:sp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267480" y="2016000"/>
            <a:ext cx="2971800" cy="4390200"/>
          </a:xfrm>
          <a:prstGeom prst="rect">
            <a:avLst/>
          </a:prstGeom>
          <a:ln>
            <a:noFill/>
          </a:ln>
        </p:spPr>
      </p:pic>
      <p:sp>
        <p:nvSpPr>
          <p:cNvPr id="40" name="CustomShape 3"/>
          <p:cNvSpPr/>
          <p:nvPr/>
        </p:nvSpPr>
        <p:spPr>
          <a:xfrm>
            <a:off x="4608000" y="5501160"/>
            <a:ext cx="4174560" cy="401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" name="CustomShape 4"/>
          <p:cNvSpPr/>
          <p:nvPr/>
        </p:nvSpPr>
        <p:spPr>
          <a:xfrm>
            <a:off x="4104000" y="6120000"/>
            <a:ext cx="5110560" cy="102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2200" strike="noStrike">
                <a:solidFill>
                  <a:srgbClr val="ff0000"/>
                </a:solidFill>
                <a:latin typeface="Arial"/>
                <a:ea typeface="DejaVu Sans"/>
              </a:rPr>
              <a:t>Мальцева Е.А., учитель русского языка и литературы</a:t>
            </a:r>
            <a:endParaRPr/>
          </a:p>
        </p:txBody>
      </p:sp>
    </p:spTree>
  </p:cSld>
  <p:transition spd="med">
    <p:wipe dir="l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ustomShape 1"/>
          <p:cNvSpPr/>
          <p:nvPr/>
        </p:nvSpPr>
        <p:spPr>
          <a:xfrm>
            <a:off x="5047920" y="1080000"/>
            <a:ext cx="4383360" cy="179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2600" strike="noStrike">
                <a:solidFill>
                  <a:srgbClr val="000000"/>
                </a:solidFill>
                <a:latin typeface="Arial"/>
                <a:ea typeface="DejaVu Sans"/>
              </a:rPr>
              <a:t>29 ноября 2002 года был открыт мемориальный дом-музей Астафьева в селе Овсянка.</a:t>
            </a:r>
            <a:endParaRPr/>
          </a:p>
        </p:txBody>
      </p:sp>
      <p:pic>
        <p:nvPicPr>
          <p:cNvPr id="62" name="" descr=""/>
          <p:cNvPicPr/>
          <p:nvPr/>
        </p:nvPicPr>
        <p:blipFill>
          <a:blip r:embed="rId1"/>
          <a:stretch/>
        </p:blipFill>
        <p:spPr>
          <a:xfrm>
            <a:off x="360000" y="415800"/>
            <a:ext cx="4283280" cy="3183480"/>
          </a:xfrm>
          <a:prstGeom prst="rect">
            <a:avLst/>
          </a:prstGeom>
          <a:ln>
            <a:noFill/>
          </a:ln>
        </p:spPr>
      </p:pic>
      <p:sp>
        <p:nvSpPr>
          <p:cNvPr id="63" name="CustomShape 2"/>
          <p:cNvSpPr/>
          <p:nvPr/>
        </p:nvSpPr>
        <p:spPr>
          <a:xfrm>
            <a:off x="360720" y="4588200"/>
            <a:ext cx="4462560" cy="117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2600" strike="noStrike">
                <a:solidFill>
                  <a:srgbClr val="000000"/>
                </a:solidFill>
                <a:latin typeface="Arial"/>
                <a:ea typeface="DejaVu Sans"/>
              </a:rPr>
              <a:t>30 ноября 2006 года в Красноярске установили памятник Виктору Петровичу Астафьеву.</a:t>
            </a:r>
            <a:endParaRPr/>
          </a:p>
        </p:txBody>
      </p:sp>
      <p:pic>
        <p:nvPicPr>
          <p:cNvPr id="64" name="" descr=""/>
          <p:cNvPicPr/>
          <p:nvPr/>
        </p:nvPicPr>
        <p:blipFill>
          <a:blip r:embed="rId2"/>
          <a:stretch/>
        </p:blipFill>
        <p:spPr>
          <a:xfrm>
            <a:off x="5328000" y="3942720"/>
            <a:ext cx="4390560" cy="329256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ustomShape 1"/>
          <p:cNvSpPr/>
          <p:nvPr/>
        </p:nvSpPr>
        <p:spPr>
          <a:xfrm>
            <a:off x="280800" y="288000"/>
            <a:ext cx="9358560" cy="117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2600" strike="noStrike">
                <a:solidFill>
                  <a:srgbClr val="000000"/>
                </a:solidFill>
                <a:latin typeface="Arial"/>
                <a:ea typeface="DejaVu Sans"/>
              </a:rPr>
              <a:t>Какие элементы вы видите в слове </a:t>
            </a:r>
            <a:r>
              <a:rPr b="1" lang="ru-RU" sz="2600" strike="noStrike">
                <a:solidFill>
                  <a:srgbClr val="ff0000"/>
                </a:solidFill>
                <a:latin typeface="Arial"/>
                <a:ea typeface="DejaVu Sans"/>
              </a:rPr>
              <a:t>«БИОГРАФИЯ»</a:t>
            </a:r>
            <a:r>
              <a:rPr b="1" lang="ru-RU" sz="2600" strike="noStrike">
                <a:solidFill>
                  <a:srgbClr val="000000"/>
                </a:solidFill>
                <a:latin typeface="Arial"/>
                <a:ea typeface="DejaVu Sans"/>
              </a:rPr>
              <a:t>?</a:t>
            </a:r>
            <a:endParaRPr/>
          </a:p>
        </p:txBody>
      </p:sp>
      <p:sp>
        <p:nvSpPr>
          <p:cNvPr id="66" name="CustomShape 2"/>
          <p:cNvSpPr/>
          <p:nvPr/>
        </p:nvSpPr>
        <p:spPr>
          <a:xfrm>
            <a:off x="288000" y="2712240"/>
            <a:ext cx="9358560" cy="117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2600" strike="noStrike">
                <a:solidFill>
                  <a:srgbClr val="000000"/>
                </a:solidFill>
                <a:latin typeface="Arial"/>
                <a:ea typeface="DejaVu Sans"/>
              </a:rPr>
              <a:t>А что обозначает слово </a:t>
            </a:r>
            <a:r>
              <a:rPr b="1" lang="ru-RU" sz="2600" strike="noStrike">
                <a:solidFill>
                  <a:srgbClr val="ff0000"/>
                </a:solidFill>
                <a:latin typeface="Arial"/>
                <a:ea typeface="DejaVu Sans"/>
              </a:rPr>
              <a:t>«АВТОБИОГРАФИЯ»</a:t>
            </a:r>
            <a:r>
              <a:rPr b="1" lang="ru-RU" sz="2600" strike="noStrike">
                <a:solidFill>
                  <a:srgbClr val="000000"/>
                </a:solidFill>
                <a:latin typeface="Arial"/>
                <a:ea typeface="DejaVu Sans"/>
              </a:rPr>
              <a:t>?</a:t>
            </a:r>
            <a:endParaRPr/>
          </a:p>
        </p:txBody>
      </p:sp>
      <p:sp>
        <p:nvSpPr>
          <p:cNvPr id="67" name="CustomShape 3"/>
          <p:cNvSpPr/>
          <p:nvPr/>
        </p:nvSpPr>
        <p:spPr>
          <a:xfrm>
            <a:off x="1224000" y="1584000"/>
            <a:ext cx="7774920" cy="122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4000" strike="noStrike">
                <a:solidFill>
                  <a:srgbClr val="ff0000"/>
                </a:solidFill>
                <a:latin typeface="Arial"/>
                <a:ea typeface="DejaVu Sans"/>
              </a:rPr>
              <a:t>БИО — жизнь, ГРАФО - пишу</a:t>
            </a:r>
            <a:endParaRPr/>
          </a:p>
        </p:txBody>
      </p:sp>
      <p:sp>
        <p:nvSpPr>
          <p:cNvPr id="68" name="CustomShape 4"/>
          <p:cNvSpPr/>
          <p:nvPr/>
        </p:nvSpPr>
        <p:spPr>
          <a:xfrm>
            <a:off x="1656000" y="4320000"/>
            <a:ext cx="6622920" cy="122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4000" strike="noStrike">
                <a:solidFill>
                  <a:srgbClr val="ff0000"/>
                </a:solidFill>
                <a:latin typeface="Arial"/>
                <a:ea typeface="DejaVu Sans"/>
              </a:rPr>
              <a:t>АВТОБИОГРАФИЯ -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4000" strike="noStrike">
                <a:solidFill>
                  <a:srgbClr val="ff0000"/>
                </a:solidFill>
                <a:latin typeface="Arial"/>
                <a:ea typeface="DejaVu Sans"/>
              </a:rPr>
              <a:t>описание своей жизни</a:t>
            </a:r>
            <a:endParaRPr/>
          </a:p>
        </p:txBody>
      </p:sp>
      <p:pic>
        <p:nvPicPr>
          <p:cNvPr id="69" name="" descr=""/>
          <p:cNvPicPr/>
          <p:nvPr/>
        </p:nvPicPr>
        <p:blipFill>
          <a:blip r:embed="rId1"/>
          <a:stretch/>
        </p:blipFill>
        <p:spPr>
          <a:xfrm>
            <a:off x="6938640" y="4752000"/>
            <a:ext cx="2852640" cy="266292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21" dur="indefinite" restart="never" nodeType="tmRoot">
          <p:childTnLst>
            <p:seq>
              <p:cTn id="22" nodeType="mainSeq">
                <p:childTnLst>
                  <p:par>
                    <p:cTn id="23" fill="freeze">
                      <p:stCondLst>
                        <p:cond delay="indefinite"/>
                      </p:stCondLst>
                      <p:childTnLst>
                        <p:par>
                          <p:cTn id="24" fill="freeze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0" dur="1000" fill="hold"/>
                                        <p:tgtEl>
                                          <p:spTgt spid="6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freeze">
                      <p:stCondLst>
                        <p:cond delay="indefinite"/>
                      </p:stCondLst>
                      <p:childTnLst>
                        <p:par>
                          <p:cTn id="36" fill="freeze">
                            <p:stCondLst>
                              <p:cond delay="0"/>
                            </p:stCondLst>
                            <p:childTnLst>
                              <p:par>
                                <p:cTn id="37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2" dur="1000" fill="hold"/>
                                        <p:tgtEl>
                                          <p:spTgt spid="67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freeze">
                      <p:stCondLst>
                        <p:cond delay="indefinite"/>
                      </p:stCondLst>
                      <p:childTnLst>
                        <p:par>
                          <p:cTn id="48" fill="freeze">
                            <p:stCondLst>
                              <p:cond delay="0"/>
                            </p:stCondLst>
                            <p:childTnLst>
                              <p:par>
                                <p:cTn id="49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4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4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4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4" dur="1000" fill="hold"/>
                                        <p:tgtEl>
                                          <p:spTgt spid="66">
                                            <p:txEl>
                                              <p:pRg st="0" end="4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freeze">
                      <p:stCondLst>
                        <p:cond delay="indefinite"/>
                      </p:stCondLst>
                      <p:childTnLst>
                        <p:par>
                          <p:cTn id="60" fill="freeze">
                            <p:stCondLst>
                              <p:cond delay="0"/>
                            </p:stCondLst>
                            <p:childTnLst>
                              <p:par>
                                <p:cTn id="61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6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6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6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66" dur="1000" fill="hold"/>
                                        <p:tgtEl>
                                          <p:spTgt spid="68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nodeType="with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7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7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7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76" dur="1000" fill="hold"/>
                                        <p:tgtEl>
                                          <p:spTgt spid="68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CustomShape 1"/>
          <p:cNvSpPr/>
          <p:nvPr/>
        </p:nvSpPr>
        <p:spPr>
          <a:xfrm>
            <a:off x="280800" y="288000"/>
            <a:ext cx="9358560" cy="117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Какое произведение мы можем назвать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АВТОБИОГРАФИЧЕСКИМ</a:t>
            </a: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?</a:t>
            </a:r>
            <a:endParaRPr/>
          </a:p>
        </p:txBody>
      </p:sp>
      <p:sp>
        <p:nvSpPr>
          <p:cNvPr id="71" name="CustomShape 2"/>
          <p:cNvSpPr/>
          <p:nvPr/>
        </p:nvSpPr>
        <p:spPr>
          <a:xfrm>
            <a:off x="144000" y="1538640"/>
            <a:ext cx="9790920" cy="2060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3600" strike="noStrike">
                <a:solidFill>
                  <a:srgbClr val="ff0000"/>
                </a:solidFill>
                <a:latin typeface="Arial"/>
                <a:ea typeface="DejaVu Sans"/>
              </a:rPr>
              <a:t>Автобиографическое произведение — </a:t>
            </a:r>
            <a:r>
              <a:rPr b="1" lang="ru-RU" sz="3600" strike="noStrike">
                <a:solidFill>
                  <a:srgbClr val="000000"/>
                </a:solidFill>
                <a:latin typeface="Arial"/>
                <a:ea typeface="DejaVu Sans"/>
              </a:rPr>
              <a:t>произведение, в котором автор рассказывает о своей жизни</a:t>
            </a:r>
            <a:endParaRPr/>
          </a:p>
        </p:txBody>
      </p:sp>
      <p:pic>
        <p:nvPicPr>
          <p:cNvPr id="72" name="" descr=""/>
          <p:cNvPicPr/>
          <p:nvPr/>
        </p:nvPicPr>
        <p:blipFill>
          <a:blip r:embed="rId1"/>
          <a:stretch/>
        </p:blipFill>
        <p:spPr>
          <a:xfrm>
            <a:off x="6938280" y="4752000"/>
            <a:ext cx="2852640" cy="2662920"/>
          </a:xfrm>
          <a:prstGeom prst="rect">
            <a:avLst/>
          </a:prstGeom>
          <a:ln>
            <a:noFill/>
          </a:ln>
        </p:spPr>
      </p:pic>
      <p:sp>
        <p:nvSpPr>
          <p:cNvPr id="73" name="CustomShape 3"/>
          <p:cNvSpPr/>
          <p:nvPr/>
        </p:nvSpPr>
        <p:spPr>
          <a:xfrm>
            <a:off x="144360" y="3360240"/>
            <a:ext cx="9358560" cy="117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А какое произведение мы можем назвать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АВТОБИОГРАФИЧНЫМ</a:t>
            </a: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?</a:t>
            </a:r>
            <a:endParaRPr/>
          </a:p>
        </p:txBody>
      </p:sp>
      <p:sp>
        <p:nvSpPr>
          <p:cNvPr id="74" name="CustomShape 4"/>
          <p:cNvSpPr/>
          <p:nvPr/>
        </p:nvSpPr>
        <p:spPr>
          <a:xfrm>
            <a:off x="288000" y="4778640"/>
            <a:ext cx="6649200" cy="213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3600" strike="noStrike">
                <a:solidFill>
                  <a:srgbClr val="ff0000"/>
                </a:solidFill>
                <a:latin typeface="Arial"/>
                <a:ea typeface="DejaVu Sans"/>
              </a:rPr>
              <a:t>Автобиографичное произведение — </a:t>
            </a:r>
            <a:r>
              <a:rPr b="1" lang="ru-RU" sz="3600" strike="noStrike">
                <a:solidFill>
                  <a:srgbClr val="000000"/>
                </a:solidFill>
                <a:latin typeface="Arial"/>
                <a:ea typeface="DejaVu Sans"/>
              </a:rPr>
              <a:t>произведение, содержащее элементы биографии</a:t>
            </a:r>
            <a:endParaRPr/>
          </a:p>
        </p:txBody>
      </p:sp>
    </p:spTree>
  </p:cSld>
  <p:transition spd="med">
    <p:wipe dir="l"/>
  </p:transition>
  <p:timing>
    <p:tnLst>
      <p:par>
        <p:cTn id="81" dur="indefinite" restart="never" nodeType="tmRoot">
          <p:childTnLst>
            <p:seq>
              <p:cTn id="82" nodeType="mainSeq">
                <p:childTnLst>
                  <p:par>
                    <p:cTn id="83" fill="freeze">
                      <p:stCondLst>
                        <p:cond delay="indefinite"/>
                      </p:stCondLst>
                      <p:childTnLst>
                        <p:par>
                          <p:cTn id="84" fill="freeze">
                            <p:stCondLst>
                              <p:cond delay="0"/>
                            </p:stCondLst>
                            <p:childTnLst>
                              <p:par>
                                <p:cTn id="85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8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3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8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3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8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3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90" dur="1000" fill="hold"/>
                                        <p:tgtEl>
                                          <p:spTgt spid="70">
                                            <p:txEl>
                                              <p:pRg st="0" end="3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nodeType="with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9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9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9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00" dur="1000" fill="hold"/>
                                        <p:tgtEl>
                                          <p:spTgt spid="70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freeze">
                      <p:stCondLst>
                        <p:cond delay="indefinite"/>
                      </p:stCondLst>
                      <p:childTnLst>
                        <p:par>
                          <p:cTn id="106" fill="freeze">
                            <p:stCondLst>
                              <p:cond delay="0"/>
                            </p:stCondLst>
                            <p:childTnLst>
                              <p:par>
                                <p:cTn id="107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0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91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91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1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91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12" dur="1000" fill="hold"/>
                                        <p:tgtEl>
                                          <p:spTgt spid="71">
                                            <p:txEl>
                                              <p:pRg st="0" end="91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9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9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9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9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freeze">
                      <p:stCondLst>
                        <p:cond delay="indefinite"/>
                      </p:stCondLst>
                      <p:childTnLst>
                        <p:par>
                          <p:cTn id="118" fill="freeze">
                            <p:stCondLst>
                              <p:cond delay="0"/>
                            </p:stCondLst>
                            <p:childTnLst>
                              <p:par>
                                <p:cTn id="119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2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24" dur="1000" fill="hold"/>
                                        <p:tgtEl>
                                          <p:spTgt spid="73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nodeType="with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3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34" dur="1000" fill="hold"/>
                                        <p:tgtEl>
                                          <p:spTgt spid="73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freeze">
                      <p:stCondLst>
                        <p:cond delay="indefinite"/>
                      </p:stCondLst>
                      <p:childTnLst>
                        <p:par>
                          <p:cTn id="140" fill="freeze">
                            <p:stCondLst>
                              <p:cond delay="0"/>
                            </p:stCondLst>
                            <p:childTnLst>
                              <p:par>
                                <p:cTn id="141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4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46" dur="1000" fill="hold"/>
                                        <p:tgtEl>
                                          <p:spTgt spid="74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ustomShape 1"/>
          <p:cNvSpPr/>
          <p:nvPr/>
        </p:nvSpPr>
        <p:spPr>
          <a:xfrm>
            <a:off x="280800" y="-108000"/>
            <a:ext cx="9358560" cy="117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3600" strike="noStrike">
                <a:solidFill>
                  <a:srgbClr val="ff0000"/>
                </a:solidFill>
                <a:latin typeface="Arial"/>
                <a:ea typeface="DejaVu Sans"/>
              </a:rPr>
              <a:t>Вспомним историю создания рассказа</a:t>
            </a:r>
            <a:endParaRPr/>
          </a:p>
        </p:txBody>
      </p:sp>
      <p:sp>
        <p:nvSpPr>
          <p:cNvPr id="76" name="CustomShape 2"/>
          <p:cNvSpPr/>
          <p:nvPr/>
        </p:nvSpPr>
        <p:spPr>
          <a:xfrm>
            <a:off x="288000" y="2712240"/>
            <a:ext cx="9358560" cy="117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7" name="CustomShape 3"/>
          <p:cNvSpPr/>
          <p:nvPr/>
        </p:nvSpPr>
        <p:spPr>
          <a:xfrm>
            <a:off x="1224000" y="1584000"/>
            <a:ext cx="7774920" cy="122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8" name="CustomShape 4"/>
          <p:cNvSpPr/>
          <p:nvPr/>
        </p:nvSpPr>
        <p:spPr>
          <a:xfrm>
            <a:off x="1656000" y="4320000"/>
            <a:ext cx="6622920" cy="122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9" name="CustomShape 5"/>
          <p:cNvSpPr/>
          <p:nvPr/>
        </p:nvSpPr>
        <p:spPr>
          <a:xfrm>
            <a:off x="280800" y="806400"/>
            <a:ext cx="5838480" cy="668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2200" strike="noStrike">
                <a:solidFill>
                  <a:srgbClr val="000000"/>
                </a:solidFill>
                <a:latin typeface="Arial"/>
                <a:ea typeface="DejaVu Sans"/>
              </a:rPr>
              <a:t>«Самостоятельную жизнь я начал сразу, безо всякой подготовки», - напишет впоследствии В. П. Астафьев. Учитель литературы детского дома, в который попал Витя Астафьев, сибирский поэт Игнатий Дмитриевич Рождественский заметил в ученике склонность к литературе и стал развивать ее. Учитель часто задавал ученикам сочинения на «вольные» темы. В одном из таких сочинений Астафьев написал о том, как мальчик заблудился в тайге и нашел неизвестное озеро. Учитель признал это сочинение лучшим и опубликовал его в рукописном школьном журнале.</a:t>
            </a:r>
            <a:endParaRPr/>
          </a:p>
          <a:p>
            <a:r>
              <a:rPr b="1" lang="ru-RU" sz="2200" strike="noStrike">
                <a:solidFill>
                  <a:srgbClr val="000000"/>
                </a:solidFill>
                <a:latin typeface="Arial"/>
                <a:ea typeface="DejaVu Sans"/>
              </a:rPr>
              <a:t>Много лет спустя Астафьев вспомнил об этом школьном сочинении и написал рассказ для ребят «Васюткино озеро».</a:t>
            </a:r>
            <a:endParaRPr/>
          </a:p>
        </p:txBody>
      </p:sp>
      <p:pic>
        <p:nvPicPr>
          <p:cNvPr id="80" name="" descr=""/>
          <p:cNvPicPr/>
          <p:nvPr/>
        </p:nvPicPr>
        <p:blipFill>
          <a:blip r:embed="rId1"/>
          <a:stretch/>
        </p:blipFill>
        <p:spPr>
          <a:xfrm>
            <a:off x="6219360" y="1224000"/>
            <a:ext cx="3572280" cy="561564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151" dur="indefinite" restart="never" nodeType="tmRoot">
          <p:childTnLst>
            <p:seq>
              <p:cTn id="152" nodeType="mainSeq">
                <p:childTnLst>
                  <p:par>
                    <p:cTn id="153" fill="freeze">
                      <p:stCondLst>
                        <p:cond delay="indefinite"/>
                      </p:stCondLst>
                      <p:childTnLst>
                        <p:par>
                          <p:cTn id="154" fill="freeze">
                            <p:stCondLst>
                              <p:cond delay="0"/>
                            </p:stCondLst>
                            <p:childTnLst>
                              <p:par>
                                <p:cTn id="155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5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35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5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35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5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35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60" dur="1000" fill="hold"/>
                                        <p:tgtEl>
                                          <p:spTgt spid="75">
                                            <p:txEl>
                                              <p:pRg st="0" end="35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3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freeze">
                      <p:stCondLst>
                        <p:cond delay="indefinite"/>
                      </p:stCondLst>
                      <p:childTnLst>
                        <p:par>
                          <p:cTn id="166" fill="freeze">
                            <p:stCondLst>
                              <p:cond delay="0"/>
                            </p:stCondLst>
                            <p:childTnLst>
                              <p:par>
                                <p:cTn id="167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5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69" dur="2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534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70" dur="2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534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71" dur="25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534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72" dur="5000" fill="hold"/>
                                        <p:tgtEl>
                                          <p:spTgt spid="79">
                                            <p:txEl>
                                              <p:pRg st="0" end="534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3" dur="2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53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4" dur="2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53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5" dur="25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53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76" dur="5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53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nodeType="with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643" end="6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79" dur="2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643" end="64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80" dur="2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643" end="64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81" dur="25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643" end="64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82" dur="5000" fill="hold"/>
                                        <p:tgtEl>
                                          <p:spTgt spid="79">
                                            <p:txEl>
                                              <p:pRg st="643" end="64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3" dur="2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643" end="64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4" dur="2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643" end="64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5" dur="25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643" end="64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86" dur="5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643" end="6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" descr=""/>
          <p:cNvPicPr/>
          <p:nvPr/>
        </p:nvPicPr>
        <p:blipFill>
          <a:blip r:embed="rId1"/>
          <a:stretch/>
        </p:blipFill>
        <p:spPr>
          <a:xfrm>
            <a:off x="360000" y="360000"/>
            <a:ext cx="4530600" cy="6766560"/>
          </a:xfrm>
          <a:prstGeom prst="rect">
            <a:avLst/>
          </a:prstGeom>
          <a:ln>
            <a:noFill/>
          </a:ln>
        </p:spPr>
      </p:pic>
      <p:sp>
        <p:nvSpPr>
          <p:cNvPr id="82" name="CustomShape 1"/>
          <p:cNvSpPr/>
          <p:nvPr/>
        </p:nvSpPr>
        <p:spPr>
          <a:xfrm>
            <a:off x="5029200" y="216000"/>
            <a:ext cx="4834080" cy="331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Рассказ Астафьева «Васюткино озеро» мы можем назвать </a:t>
            </a:r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автобиографическим</a:t>
            </a: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 или</a:t>
            </a:r>
            <a:endParaRPr/>
          </a:p>
          <a:p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автобиографичным</a:t>
            </a: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?</a:t>
            </a:r>
            <a:endParaRPr/>
          </a:p>
        </p:txBody>
      </p:sp>
      <p:sp>
        <p:nvSpPr>
          <p:cNvPr id="83" name="CustomShape 2"/>
          <p:cNvSpPr/>
          <p:nvPr/>
        </p:nvSpPr>
        <p:spPr>
          <a:xfrm>
            <a:off x="5040000" y="3600000"/>
            <a:ext cx="4834080" cy="331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Писатель рассказывает о себе или ставит героя в ситуацию, в которой оказался сам?</a:t>
            </a:r>
            <a:endParaRPr/>
          </a:p>
        </p:txBody>
      </p:sp>
    </p:spTree>
  </p:cSld>
  <p:transition spd="med">
    <p:wipe dir="l"/>
  </p:transition>
  <p:timing>
    <p:tnLst>
      <p:par>
        <p:cTn id="187" dur="indefinite" restart="never" nodeType="tmRoot">
          <p:childTnLst>
            <p:seq>
              <p:cTn id="188" nodeType="mainSeq">
                <p:childTnLst>
                  <p:par>
                    <p:cTn id="189" fill="freeze">
                      <p:stCondLst>
                        <p:cond delay="indefinite"/>
                      </p:stCondLst>
                      <p:childTnLst>
                        <p:par>
                          <p:cTn id="190" fill="freeze">
                            <p:stCondLst>
                              <p:cond delay="0"/>
                            </p:stCondLst>
                            <p:childTnLst>
                              <p:par>
                                <p:cTn id="191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9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9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9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96" dur="1000" fill="hold"/>
                                        <p:tgtEl>
                                          <p:spTgt spid="82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7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freeze">
                      <p:stCondLst>
                        <p:cond delay="indefinite"/>
                      </p:stCondLst>
                      <p:childTnLst>
                        <p:par>
                          <p:cTn id="202" fill="freeze">
                            <p:stCondLst>
                              <p:cond delay="0"/>
                            </p:stCondLst>
                            <p:childTnLst>
                              <p:par>
                                <p:cTn id="203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20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82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0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82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0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82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08" dur="1000" fill="hold"/>
                                        <p:tgtEl>
                                          <p:spTgt spid="83">
                                            <p:txEl>
                                              <p:pRg st="0" end="82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8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8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8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8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5029200" y="216000"/>
            <a:ext cx="4834080" cy="331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БЕСЕДА ПО ТЕКСТУ</a:t>
            </a:r>
            <a:endParaRPr/>
          </a:p>
        </p:txBody>
      </p:sp>
      <p:sp>
        <p:nvSpPr>
          <p:cNvPr id="85" name="CustomShape 2"/>
          <p:cNvSpPr/>
          <p:nvPr/>
        </p:nvSpPr>
        <p:spPr>
          <a:xfrm>
            <a:off x="5184000" y="1800000"/>
            <a:ext cx="4834080" cy="331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1) Назовите героев рассказа.</a:t>
            </a:r>
            <a:endParaRPr/>
          </a:p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2) Что беспокоило рыбаков?</a:t>
            </a:r>
            <a:endParaRPr/>
          </a:p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3) Что рассказывает писатель о рыбной ловле?</a:t>
            </a:r>
            <a:endParaRPr/>
          </a:p>
        </p:txBody>
      </p:sp>
      <p:pic>
        <p:nvPicPr>
          <p:cNvPr id="86" name="" descr=""/>
          <p:cNvPicPr/>
          <p:nvPr/>
        </p:nvPicPr>
        <p:blipFill>
          <a:blip r:embed="rId1"/>
          <a:stretch/>
        </p:blipFill>
        <p:spPr>
          <a:xfrm>
            <a:off x="189720" y="828000"/>
            <a:ext cx="4561560" cy="609480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213" dur="indefinite" restart="never" nodeType="tmRoot">
          <p:childTnLst>
            <p:seq>
              <p:cTn id="2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288000" y="288000"/>
            <a:ext cx="4834080" cy="93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БЕСЕДА ПО ТЕКСТУ</a:t>
            </a:r>
            <a:endParaRPr/>
          </a:p>
        </p:txBody>
      </p:sp>
      <p:sp>
        <p:nvSpPr>
          <p:cNvPr id="88" name="CustomShape 2"/>
          <p:cNvSpPr/>
          <p:nvPr/>
        </p:nvSpPr>
        <p:spPr>
          <a:xfrm>
            <a:off x="288000" y="1152000"/>
            <a:ext cx="5111280" cy="511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4) Зачем Васютка отправился в тайгу?</a:t>
            </a:r>
            <a:endParaRPr/>
          </a:p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5) Что дала мать Васютке перед дорогой и какие слова сказала?</a:t>
            </a:r>
            <a:endParaRPr/>
          </a:p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6) Каков «старинный порядок» перед походом в лес?</a:t>
            </a:r>
            <a:endParaRPr/>
          </a:p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7) Почему Васютка спокойно шел по тайге?</a:t>
            </a:r>
            <a:endParaRPr/>
          </a:p>
        </p:txBody>
      </p:sp>
      <p:pic>
        <p:nvPicPr>
          <p:cNvPr id="89" name="" descr=""/>
          <p:cNvPicPr/>
          <p:nvPr/>
        </p:nvPicPr>
        <p:blipFill>
          <a:blip r:embed="rId1"/>
          <a:stretch/>
        </p:blipFill>
        <p:spPr>
          <a:xfrm>
            <a:off x="5544000" y="1152000"/>
            <a:ext cx="4228200" cy="469476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215" dur="indefinite" restart="never" nodeType="tmRoot">
          <p:childTnLst>
            <p:seq>
              <p:cTn id="216" nodeType="mainSeq">
                <p:childTnLst>
                  <p:par>
                    <p:cTn id="217" fill="freeze">
                      <p:stCondLst>
                        <p:cond delay="indefinite"/>
                      </p:stCondLst>
                      <p:childTnLst>
                        <p:par>
                          <p:cTn id="218" fill="freeze">
                            <p:stCondLst>
                              <p:cond delay="0"/>
                            </p:stCondLst>
                            <p:childTnLst>
                              <p:par>
                                <p:cTn id="219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2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3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3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2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3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24" dur="1000" fill="hold"/>
                                        <p:tgtEl>
                                          <p:spTgt spid="88">
                                            <p:txEl>
                                              <p:pRg st="0" end="3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3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2808000" y="216000"/>
            <a:ext cx="4834080" cy="93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БЕСЕДА ПО ТЕКСТУ</a:t>
            </a:r>
            <a:endParaRPr/>
          </a:p>
        </p:txBody>
      </p:sp>
      <p:pic>
        <p:nvPicPr>
          <p:cNvPr id="91" name="" descr=""/>
          <p:cNvPicPr/>
          <p:nvPr/>
        </p:nvPicPr>
        <p:blipFill>
          <a:blip r:embed="rId1"/>
          <a:stretch/>
        </p:blipFill>
        <p:spPr>
          <a:xfrm>
            <a:off x="1344240" y="2532600"/>
            <a:ext cx="7403040" cy="4774680"/>
          </a:xfrm>
          <a:prstGeom prst="rect">
            <a:avLst/>
          </a:prstGeom>
          <a:ln>
            <a:noFill/>
          </a:ln>
        </p:spPr>
      </p:pic>
      <p:sp>
        <p:nvSpPr>
          <p:cNvPr id="92" name="CustomShape 2"/>
          <p:cNvSpPr/>
          <p:nvPr/>
        </p:nvSpPr>
        <p:spPr>
          <a:xfrm>
            <a:off x="360000" y="792000"/>
            <a:ext cx="9431280" cy="165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8) С этой птицей Васютка встретился в тайге. Что вы узнали о ее повадках? </a:t>
            </a:r>
            <a:endParaRPr/>
          </a:p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Какую пользу приносит эта птица?</a:t>
            </a:r>
            <a:endParaRPr/>
          </a:p>
        </p:txBody>
      </p:sp>
    </p:spTree>
  </p:cSld>
  <p:transition spd="med">
    <p:wipe dir="l"/>
  </p:transition>
  <p:timing>
    <p:tnLst>
      <p:par>
        <p:cTn id="229" dur="indefinite" restart="never" nodeType="tmRoot">
          <p:childTnLst>
            <p:seq>
              <p:cTn id="230" nodeType="mainSeq">
                <p:childTnLst>
                  <p:par>
                    <p:cTn id="231" fill="freeze">
                      <p:stCondLst>
                        <p:cond delay="indefinite"/>
                      </p:stCondLst>
                      <p:childTnLst>
                        <p:par>
                          <p:cTn id="232" fill="freeze">
                            <p:stCondLst>
                              <p:cond delay="0"/>
                            </p:stCondLst>
                            <p:childTnLst>
                              <p:par>
                                <p:cTn id="233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2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3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38" dur="2000" fill="hold"/>
                                        <p:tgtEl>
                                          <p:spTgt spid="91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1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42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freeze">
                      <p:stCondLst>
                        <p:cond delay="indefinite"/>
                      </p:stCondLst>
                      <p:childTnLst>
                        <p:par>
                          <p:cTn id="244" fill="freeze">
                            <p:stCondLst>
                              <p:cond delay="0"/>
                            </p:stCondLst>
                            <p:childTnLst>
                              <p:par>
                                <p:cTn id="245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24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75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75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4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75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50" dur="1000" fill="hold"/>
                                        <p:tgtEl>
                                          <p:spTgt spid="92">
                                            <p:txEl>
                                              <p:pRg st="0" end="75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7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7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7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7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2736000" y="216000"/>
            <a:ext cx="4834080" cy="93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БЕСЕДА ПО ТЕКСТУ</a:t>
            </a:r>
            <a:endParaRPr/>
          </a:p>
        </p:txBody>
      </p:sp>
      <p:sp>
        <p:nvSpPr>
          <p:cNvPr id="94" name="CustomShape 2"/>
          <p:cNvSpPr/>
          <p:nvPr/>
        </p:nvSpPr>
        <p:spPr>
          <a:xfrm>
            <a:off x="360000" y="792000"/>
            <a:ext cx="9431280" cy="107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9) Что заставило Васютку забыть о сборе шишек?</a:t>
            </a:r>
            <a:endParaRPr/>
          </a:p>
        </p:txBody>
      </p:sp>
      <p:pic>
        <p:nvPicPr>
          <p:cNvPr id="95" name="" descr=""/>
          <p:cNvPicPr/>
          <p:nvPr/>
        </p:nvPicPr>
        <p:blipFill>
          <a:blip r:embed="rId1"/>
          <a:stretch/>
        </p:blipFill>
        <p:spPr>
          <a:xfrm>
            <a:off x="2880000" y="1512000"/>
            <a:ext cx="6372360" cy="4505040"/>
          </a:xfrm>
          <a:prstGeom prst="rect">
            <a:avLst/>
          </a:prstGeom>
          <a:ln>
            <a:noFill/>
          </a:ln>
        </p:spPr>
      </p:pic>
      <p:sp>
        <p:nvSpPr>
          <p:cNvPr id="96" name="CustomShape 3"/>
          <p:cNvSpPr/>
          <p:nvPr/>
        </p:nvSpPr>
        <p:spPr>
          <a:xfrm>
            <a:off x="360000" y="6048000"/>
            <a:ext cx="9431280" cy="107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10) Как обычно проходит охота на глухаря?</a:t>
            </a:r>
            <a:endParaRPr/>
          </a:p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11) Как ведет себя Васютка во время охоты?</a:t>
            </a:r>
            <a:endParaRPr/>
          </a:p>
        </p:txBody>
      </p:sp>
    </p:spTree>
  </p:cSld>
  <p:transition spd="med">
    <p:wipe dir="l"/>
  </p:transition>
  <p:timing>
    <p:tnLst>
      <p:par>
        <p:cTn id="255" dur="indefinite" restart="never" nodeType="tmRoot">
          <p:childTnLst>
            <p:seq>
              <p:cTn id="256" nodeType="mainSeq">
                <p:childTnLst>
                  <p:par>
                    <p:cTn id="257" fill="freeze">
                      <p:stCondLst>
                        <p:cond delay="indefinite"/>
                      </p:stCondLst>
                      <p:childTnLst>
                        <p:par>
                          <p:cTn id="258" fill="freeze">
                            <p:stCondLst>
                              <p:cond delay="0"/>
                            </p:stCondLst>
                            <p:childTnLst>
                              <p:par>
                                <p:cTn id="259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26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4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6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4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6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4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64" dur="1000" fill="hold"/>
                                        <p:tgtEl>
                                          <p:spTgt spid="94">
                                            <p:txEl>
                                              <p:pRg st="0" end="4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4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freeze">
                      <p:stCondLst>
                        <p:cond delay="indefinite"/>
                      </p:stCondLst>
                      <p:childTnLst>
                        <p:par>
                          <p:cTn id="270" fill="freeze">
                            <p:stCondLst>
                              <p:cond delay="0"/>
                            </p:stCondLst>
                            <p:childTnLst>
                              <p:par>
                                <p:cTn id="271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27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7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7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76" dur="1000" fill="hold"/>
                                        <p:tgtEl>
                                          <p:spTgt spid="95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freeze">
                      <p:stCondLst>
                        <p:cond delay="indefinite"/>
                      </p:stCondLst>
                      <p:childTnLst>
                        <p:par>
                          <p:cTn id="282" fill="freeze">
                            <p:stCondLst>
                              <p:cond delay="0"/>
                            </p:stCondLst>
                            <p:childTnLst>
                              <p:par>
                                <p:cTn id="283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28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42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8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42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8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42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88" dur="1000" fill="hold"/>
                                        <p:tgtEl>
                                          <p:spTgt spid="96">
                                            <p:txEl>
                                              <p:pRg st="0" end="42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4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freeze">
                      <p:stCondLst>
                        <p:cond delay="indefinite"/>
                      </p:stCondLst>
                      <p:childTnLst>
                        <p:par>
                          <p:cTn id="294" fill="freeze">
                            <p:stCondLst>
                              <p:cond delay="0"/>
                            </p:stCondLst>
                            <p:childTnLst>
                              <p:par>
                                <p:cTn id="295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85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29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85" end="85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9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85" end="85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9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85" end="85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00" dur="1000" fill="hold"/>
                                        <p:tgtEl>
                                          <p:spTgt spid="96">
                                            <p:txEl>
                                              <p:pRg st="85" end="85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85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85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85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85" end="8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2736000" y="216000"/>
            <a:ext cx="4834080" cy="93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БЕСЕДА ПО ТЕКСТУ</a:t>
            </a:r>
            <a:endParaRPr/>
          </a:p>
        </p:txBody>
      </p:sp>
      <p:sp>
        <p:nvSpPr>
          <p:cNvPr id="98" name="CustomShape 2"/>
          <p:cNvSpPr/>
          <p:nvPr/>
        </p:nvSpPr>
        <p:spPr>
          <a:xfrm>
            <a:off x="0" y="684000"/>
            <a:ext cx="10080000" cy="30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12) В какой момент Васютка понял, что заблудился?</a:t>
            </a:r>
            <a:endParaRPr/>
          </a:p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13) Как вы думаете, страшно ли было Васютке?</a:t>
            </a:r>
            <a:endParaRPr/>
          </a:p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14) Как ведет себя Васютка, поняв, что заблудился?</a:t>
            </a:r>
            <a:endParaRPr/>
          </a:p>
        </p:txBody>
      </p:sp>
      <p:pic>
        <p:nvPicPr>
          <p:cNvPr id="99" name="" descr=""/>
          <p:cNvPicPr/>
          <p:nvPr/>
        </p:nvPicPr>
        <p:blipFill>
          <a:blip r:embed="rId1"/>
          <a:stretch/>
        </p:blipFill>
        <p:spPr>
          <a:xfrm>
            <a:off x="1098360" y="3168000"/>
            <a:ext cx="7841160" cy="430128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305" dur="indefinite" restart="never" nodeType="tmRoot">
          <p:childTnLst>
            <p:seq>
              <p:cTn id="306" nodeType="mainSeq">
                <p:childTnLst>
                  <p:par>
                    <p:cTn id="307" fill="freeze">
                      <p:stCondLst>
                        <p:cond delay="indefinite"/>
                      </p:stCondLst>
                      <p:childTnLst>
                        <p:par>
                          <p:cTn id="308" fill="freeze">
                            <p:stCondLst>
                              <p:cond delay="0"/>
                            </p:stCondLst>
                            <p:childTnLst>
                              <p:par>
                                <p:cTn id="309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3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14" dur="1000" fill="hold"/>
                                        <p:tgtEl>
                                          <p:spTgt spid="99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freeze">
                      <p:stCondLst>
                        <p:cond delay="indefinite"/>
                      </p:stCondLst>
                      <p:childTnLst>
                        <p:par>
                          <p:cTn id="320" fill="freeze">
                            <p:stCondLst>
                              <p:cond delay="0"/>
                            </p:stCondLst>
                            <p:childTnLst>
                              <p:par>
                                <p:cTn id="321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3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2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26" dur="1000" fill="hold"/>
                                        <p:tgtEl>
                                          <p:spTgt spid="98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freeze">
                      <p:stCondLst>
                        <p:cond delay="indefinite"/>
                      </p:stCondLst>
                      <p:childTnLst>
                        <p:par>
                          <p:cTn id="332" fill="freeze">
                            <p:stCondLst>
                              <p:cond delay="0"/>
                            </p:stCondLst>
                            <p:childTnLst>
                              <p:par>
                                <p:cTn id="333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3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3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38" dur="1000" fill="hold"/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freeze">
                      <p:stCondLst>
                        <p:cond delay="indefinite"/>
                      </p:stCondLst>
                      <p:childTnLst>
                        <p:par>
                          <p:cTn id="344" fill="freeze">
                            <p:stCondLst>
                              <p:cond delay="0"/>
                            </p:stCondLst>
                            <p:childTnLst>
                              <p:par>
                                <p:cTn id="345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34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4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50" dur="1000" fill="hold"/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46" end="14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504000" y="288000"/>
            <a:ext cx="9070560" cy="1246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2600" strike="noStrike">
                <a:solidFill>
                  <a:srgbClr val="000000"/>
                </a:solidFill>
                <a:latin typeface="Arial"/>
                <a:ea typeface="DejaVu Sans"/>
              </a:rPr>
              <a:t>Виктор Астафьев родился 1 мая 1924 года в селе Овсянка, недалеко от Красноярска</a:t>
            </a:r>
            <a:endParaRPr/>
          </a:p>
        </p:txBody>
      </p:sp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357480" y="1584000"/>
            <a:ext cx="9395640" cy="554256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" descr=""/>
          <p:cNvPicPr/>
          <p:nvPr/>
        </p:nvPicPr>
        <p:blipFill>
          <a:blip r:embed="rId1"/>
          <a:stretch/>
        </p:blipFill>
        <p:spPr>
          <a:xfrm>
            <a:off x="828000" y="1728000"/>
            <a:ext cx="8423280" cy="5682600"/>
          </a:xfrm>
          <a:prstGeom prst="rect">
            <a:avLst/>
          </a:prstGeom>
          <a:ln>
            <a:noFill/>
          </a:ln>
        </p:spPr>
      </p:pic>
      <p:sp>
        <p:nvSpPr>
          <p:cNvPr id="101" name="CustomShape 1"/>
          <p:cNvSpPr/>
          <p:nvPr/>
        </p:nvSpPr>
        <p:spPr>
          <a:xfrm>
            <a:off x="2736000" y="216000"/>
            <a:ext cx="4834080" cy="93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БЕСЕДА ПО ТЕКСТУ</a:t>
            </a:r>
            <a:endParaRPr/>
          </a:p>
        </p:txBody>
      </p:sp>
      <p:sp>
        <p:nvSpPr>
          <p:cNvPr id="102" name="CustomShape 2"/>
          <p:cNvSpPr/>
          <p:nvPr/>
        </p:nvSpPr>
        <p:spPr>
          <a:xfrm>
            <a:off x="0" y="684000"/>
            <a:ext cx="10080000" cy="12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Опираясь на текст, сформулируйте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«Правила поведения в тайге»</a:t>
            </a:r>
            <a:endParaRPr/>
          </a:p>
        </p:txBody>
      </p:sp>
      <p:sp>
        <p:nvSpPr>
          <p:cNvPr id="103" name="CustomShape 3"/>
          <p:cNvSpPr/>
          <p:nvPr/>
        </p:nvSpPr>
        <p:spPr>
          <a:xfrm>
            <a:off x="936000" y="2772000"/>
            <a:ext cx="8495280" cy="374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ffffff"/>
                </a:solidFill>
                <a:latin typeface="Arial"/>
                <a:ea typeface="DejaVu Sans"/>
              </a:rPr>
              <a:t>1. «Взять себя в руки», не паниковать.</a:t>
            </a:r>
            <a:endParaRPr/>
          </a:p>
          <a:p>
            <a:r>
              <a:rPr b="1" lang="ru-RU" sz="3200" strike="noStrike">
                <a:solidFill>
                  <a:srgbClr val="ffffff"/>
                </a:solidFill>
                <a:latin typeface="Arial"/>
                <a:ea typeface="DejaVu Sans"/>
              </a:rPr>
              <a:t>2. Собрать сухие ветки и мох.</a:t>
            </a:r>
            <a:endParaRPr/>
          </a:p>
          <a:p>
            <a:r>
              <a:rPr b="1" lang="ru-RU" sz="3200" strike="noStrike">
                <a:solidFill>
                  <a:srgbClr val="ffffff"/>
                </a:solidFill>
                <a:latin typeface="Arial"/>
                <a:ea typeface="DejaVu Sans"/>
              </a:rPr>
              <a:t>3. Запастись на ночь дровами.</a:t>
            </a:r>
            <a:endParaRPr/>
          </a:p>
          <a:p>
            <a:r>
              <a:rPr b="1" lang="ru-RU" sz="3200" strike="noStrike">
                <a:solidFill>
                  <a:srgbClr val="ffffff"/>
                </a:solidFill>
                <a:latin typeface="Arial"/>
                <a:ea typeface="DejaVu Sans"/>
              </a:rPr>
              <a:t>4. Развести костер.</a:t>
            </a:r>
            <a:endParaRPr/>
          </a:p>
          <a:p>
            <a:r>
              <a:rPr b="1" lang="ru-RU" sz="3200" strike="noStrike">
                <a:solidFill>
                  <a:srgbClr val="ffffff"/>
                </a:solidFill>
                <a:latin typeface="Arial"/>
                <a:ea typeface="DejaVu Sans"/>
              </a:rPr>
              <a:t>5. Приготовить еду.</a:t>
            </a:r>
            <a:endParaRPr/>
          </a:p>
          <a:p>
            <a:r>
              <a:rPr b="1" lang="ru-RU" sz="3200" strike="noStrike">
                <a:solidFill>
                  <a:srgbClr val="ffffff"/>
                </a:solidFill>
                <a:latin typeface="Arial"/>
                <a:ea typeface="DejaVu Sans"/>
              </a:rPr>
              <a:t>6. После ужина все убрать в мешок и повесить его на ветку дерева, чтобы мыши не достали.</a:t>
            </a:r>
            <a:endParaRPr/>
          </a:p>
          <a:p>
            <a:endParaRPr/>
          </a:p>
        </p:txBody>
      </p:sp>
    </p:spTree>
  </p:cSld>
  <p:transition spd="med">
    <p:wipe dir="l"/>
  </p:transition>
  <p:timing>
    <p:tnLst>
      <p:par>
        <p:cTn id="355" dur="indefinite" restart="never" nodeType="tmRoot">
          <p:childTnLst>
            <p:seq>
              <p:cTn id="356" nodeType="mainSeq">
                <p:childTnLst>
                  <p:par>
                    <p:cTn id="357" fill="freeze">
                      <p:stCondLst>
                        <p:cond delay="indefinite"/>
                      </p:stCondLst>
                      <p:childTnLst>
                        <p:par>
                          <p:cTn id="358" fill="freeze">
                            <p:stCondLst>
                              <p:cond delay="0"/>
                            </p:stCondLst>
                            <p:childTnLst>
                              <p:par>
                                <p:cTn id="359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36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6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6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64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freeze">
                      <p:stCondLst>
                        <p:cond delay="indefinite"/>
                      </p:stCondLst>
                      <p:childTnLst>
                        <p:par>
                          <p:cTn id="370" fill="freeze">
                            <p:stCondLst>
                              <p:cond delay="0"/>
                            </p:stCondLst>
                            <p:childTnLst>
                              <p:par>
                                <p:cTn id="371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373" dur="2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74" dur="2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75" dur="25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76" dur="5000" fill="hold"/>
                                        <p:tgtEl>
                                          <p:spTgt spid="103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7" dur="2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8" dur="2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9" dur="25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80" dur="5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2736000" y="216000"/>
            <a:ext cx="4834080" cy="93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БЕСЕДА ПО ТЕКСТУ</a:t>
            </a:r>
            <a:endParaRPr/>
          </a:p>
        </p:txBody>
      </p:sp>
      <p:sp>
        <p:nvSpPr>
          <p:cNvPr id="105" name="CustomShape 2"/>
          <p:cNvSpPr/>
          <p:nvPr/>
        </p:nvSpPr>
        <p:spPr>
          <a:xfrm>
            <a:off x="360000" y="4860000"/>
            <a:ext cx="9431280" cy="241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15) Какие трудности пришлось преодолевать Васютке?</a:t>
            </a:r>
            <a:endParaRPr/>
          </a:p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16) В чем мальчик увидел свое спасение?</a:t>
            </a:r>
            <a:endParaRPr/>
          </a:p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17) Что удивило Васютку, когда он глядел в озеро?</a:t>
            </a:r>
            <a:endParaRPr/>
          </a:p>
        </p:txBody>
      </p:sp>
      <p:pic>
        <p:nvPicPr>
          <p:cNvPr id="106" name="" descr=""/>
          <p:cNvPicPr/>
          <p:nvPr/>
        </p:nvPicPr>
        <p:blipFill>
          <a:blip r:embed="rId1"/>
          <a:stretch/>
        </p:blipFill>
        <p:spPr>
          <a:xfrm>
            <a:off x="1446840" y="792000"/>
            <a:ext cx="7192440" cy="399528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381" dur="indefinite" restart="never" nodeType="tmRoot">
          <p:childTnLst>
            <p:seq>
              <p:cTn id="382" nodeType="mainSeq">
                <p:childTnLst>
                  <p:par>
                    <p:cTn id="383" fill="freeze">
                      <p:stCondLst>
                        <p:cond delay="indefinite"/>
                      </p:stCondLst>
                      <p:childTnLst>
                        <p:par>
                          <p:cTn id="384" fill="freeze">
                            <p:stCondLst>
                              <p:cond delay="0"/>
                            </p:stCondLst>
                            <p:childTnLst>
                              <p:par>
                                <p:cTn id="385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38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8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8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90" dur="2000" fill="hold"/>
                                        <p:tgtEl>
                                          <p:spTgt spid="106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9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freeze">
                      <p:stCondLst>
                        <p:cond delay="indefinite"/>
                      </p:stCondLst>
                      <p:childTnLst>
                        <p:par>
                          <p:cTn id="396" fill="freeze">
                            <p:stCondLst>
                              <p:cond delay="0"/>
                            </p:stCondLst>
                            <p:childTnLst>
                              <p:par>
                                <p:cTn id="397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39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51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0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51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0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51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02" dur="1000" fill="hold"/>
                                        <p:tgtEl>
                                          <p:spTgt spid="105">
                                            <p:txEl>
                                              <p:pRg st="0" end="51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5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2736000" y="216000"/>
            <a:ext cx="4834080" cy="93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БЕСЕДА ПО ТЕКСТУ</a:t>
            </a:r>
            <a:endParaRPr/>
          </a:p>
        </p:txBody>
      </p:sp>
      <p:sp>
        <p:nvSpPr>
          <p:cNvPr id="108" name="CustomShape 2"/>
          <p:cNvSpPr/>
          <p:nvPr/>
        </p:nvSpPr>
        <p:spPr>
          <a:xfrm>
            <a:off x="360000" y="4428000"/>
            <a:ext cx="9431280" cy="313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18) Какое чувство охватило Васютку при встрече с рекой?</a:t>
            </a:r>
            <a:endParaRPr/>
          </a:p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19) Что предпринял Васютка для своего спасения, увидев рыбосборочный бот?</a:t>
            </a:r>
            <a:endParaRPr/>
          </a:p>
          <a:p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20) Что помогло Васютке выжить, выстоять наедине с суровой тайгой?</a:t>
            </a:r>
            <a:endParaRPr/>
          </a:p>
        </p:txBody>
      </p:sp>
      <p:pic>
        <p:nvPicPr>
          <p:cNvPr id="109" name="" descr=""/>
          <p:cNvPicPr/>
          <p:nvPr/>
        </p:nvPicPr>
        <p:blipFill>
          <a:blip r:embed="rId1"/>
          <a:stretch/>
        </p:blipFill>
        <p:spPr>
          <a:xfrm>
            <a:off x="1872000" y="864000"/>
            <a:ext cx="6329880" cy="369576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407" dur="indefinite" restart="never" nodeType="tmRoot">
          <p:childTnLst>
            <p:seq>
              <p:cTn id="408" nodeType="mainSeq">
                <p:childTnLst>
                  <p:par>
                    <p:cTn id="409" fill="freeze">
                      <p:stCondLst>
                        <p:cond delay="indefinite"/>
                      </p:stCondLst>
                      <p:childTnLst>
                        <p:par>
                          <p:cTn id="410" fill="freeze">
                            <p:stCondLst>
                              <p:cond delay="0"/>
                            </p:stCondLst>
                            <p:childTnLst>
                              <p:par>
                                <p:cTn id="411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4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15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16" dur="2000" fill="hold"/>
                                        <p:tgtEl>
                                          <p:spTgt spid="109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20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freeze">
                      <p:stCondLst>
                        <p:cond delay="indefinite"/>
                      </p:stCondLst>
                      <p:childTnLst>
                        <p:par>
                          <p:cTn id="422" fill="freeze">
                            <p:stCondLst>
                              <p:cond delay="0"/>
                            </p:stCondLst>
                            <p:childTnLst>
                              <p:par>
                                <p:cTn id="423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4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5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5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2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5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28" dur="1000" fill="hold"/>
                                        <p:tgtEl>
                                          <p:spTgt spid="108">
                                            <p:txEl>
                                              <p:pRg st="0" end="5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5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3" fill="freeze">
                      <p:stCondLst>
                        <p:cond delay="indefinite"/>
                      </p:stCondLst>
                      <p:childTnLst>
                        <p:par>
                          <p:cTn id="434" fill="freeze">
                            <p:stCondLst>
                              <p:cond delay="0"/>
                            </p:stCondLst>
                            <p:childTnLst>
                              <p:par>
                                <p:cTn id="435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4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3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40" dur="1000" fill="hold"/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freeze">
                      <p:stCondLst>
                        <p:cond delay="indefinite"/>
                      </p:stCondLst>
                      <p:childTnLst>
                        <p:par>
                          <p:cTn id="446" fill="freeze">
                            <p:stCondLst>
                              <p:cond delay="0"/>
                            </p:stCondLst>
                            <p:childTnLst>
                              <p:par>
                                <p:cTn id="447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4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5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5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52" dur="1000" fill="hold"/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97" end="19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3420000" y="216000"/>
            <a:ext cx="4834080" cy="93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ОБОБЩЕНИЕ</a:t>
            </a:r>
            <a:endParaRPr/>
          </a:p>
        </p:txBody>
      </p:sp>
      <p:sp>
        <p:nvSpPr>
          <p:cNvPr id="111" name="CustomShape 2"/>
          <p:cNvSpPr/>
          <p:nvPr/>
        </p:nvSpPr>
        <p:spPr>
          <a:xfrm>
            <a:off x="432000" y="900000"/>
            <a:ext cx="9287280" cy="421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buFont typeface="StarSymbol"/>
              <a:buChar char=""/>
            </a:pP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Почему же так назван рассказ?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В 5 классе Виктор Астафьев назвал своё сочинение “Жив”. Какое из этих названий вам нравится больше? Почему?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Какие мысли возникают у вас после чтения рассказа “Васюткино озеро”?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Какова идея рассказа? Что хотел донести В.П.Астафьев до читателя?</a:t>
            </a:r>
            <a:endParaRPr/>
          </a:p>
        </p:txBody>
      </p:sp>
    </p:spTree>
  </p:cSld>
  <p:transition spd="med">
    <p:wipe dir="l"/>
  </p:transition>
  <p:timing>
    <p:tnLst>
      <p:par>
        <p:cTn id="457" dur="indefinite" restart="never" nodeType="tmRoot">
          <p:childTnLst>
            <p:seq>
              <p:cTn id="458" nodeType="mainSeq">
                <p:childTnLst>
                  <p:par>
                    <p:cTn id="459" fill="freeze">
                      <p:stCondLst>
                        <p:cond delay="indefinite"/>
                      </p:stCondLst>
                      <p:childTnLst>
                        <p:par>
                          <p:cTn id="460" fill="freeze">
                            <p:stCondLst>
                              <p:cond delay="0"/>
                            </p:stCondLst>
                            <p:childTnLst>
                              <p:par>
                                <p:cTn id="461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46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3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6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3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6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3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66" dur="1000" fill="hold"/>
                                        <p:tgtEl>
                                          <p:spTgt spid="111">
                                            <p:txEl>
                                              <p:pRg st="0" end="3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freeze">
                      <p:stCondLst>
                        <p:cond delay="indefinite"/>
                      </p:stCondLst>
                      <p:childTnLst>
                        <p:par>
                          <p:cTn id="472" fill="freeze">
                            <p:stCondLst>
                              <p:cond delay="0"/>
                            </p:stCondLst>
                            <p:childTnLst>
                              <p:par>
                                <p:cTn id="473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47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7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7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78" dur="1000" fill="hold"/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freeze">
                      <p:stCondLst>
                        <p:cond delay="indefinite"/>
                      </p:stCondLst>
                      <p:childTnLst>
                        <p:par>
                          <p:cTn id="484" fill="freeze">
                            <p:stCondLst>
                              <p:cond delay="0"/>
                            </p:stCondLst>
                            <p:childTnLst>
                              <p:par>
                                <p:cTn id="485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48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8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8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90" dur="1000" fill="hold"/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freeze">
                      <p:stCondLst>
                        <p:cond delay="indefinite"/>
                      </p:stCondLst>
                      <p:childTnLst>
                        <p:par>
                          <p:cTn id="496" fill="freeze">
                            <p:stCondLst>
                              <p:cond delay="0"/>
                            </p:stCondLst>
                            <p:childTnLst>
                              <p:par>
                                <p:cTn id="497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49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0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0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02" dur="1000" fill="hold"/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73" end="27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3420000" y="216000"/>
            <a:ext cx="2915280" cy="93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РЕФЛЕКСИЯ</a:t>
            </a:r>
            <a:endParaRPr/>
          </a:p>
        </p:txBody>
      </p:sp>
      <p:sp>
        <p:nvSpPr>
          <p:cNvPr id="113" name="CustomShape 2"/>
          <p:cNvSpPr/>
          <p:nvPr/>
        </p:nvSpPr>
        <p:spPr>
          <a:xfrm>
            <a:off x="432000" y="900000"/>
            <a:ext cx="9287280" cy="327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buFont typeface="StarSymbol"/>
              <a:buChar char=""/>
            </a:pP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Ребята, что вы узнали на сегодняшнем уроке о В.П. Астафьеве?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В чем отличие автобиографического рассказа от автобиографичного?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Что мы узнали о природе и человеке, об их взаимоотношениях?</a:t>
            </a:r>
            <a:endParaRPr/>
          </a:p>
        </p:txBody>
      </p:sp>
      <p:sp>
        <p:nvSpPr>
          <p:cNvPr id="114" name="CustomShape 3"/>
          <p:cNvSpPr/>
          <p:nvPr/>
        </p:nvSpPr>
        <p:spPr>
          <a:xfrm>
            <a:off x="2592000" y="4248000"/>
            <a:ext cx="4787280" cy="93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3200" strike="noStrike">
                <a:solidFill>
                  <a:srgbClr val="ff0000"/>
                </a:solidFill>
                <a:latin typeface="Arial"/>
                <a:ea typeface="DejaVu Sans"/>
              </a:rPr>
              <a:t>ДОМАШНЕЕ ЗАДАНИЕ (на выбор)</a:t>
            </a:r>
            <a:endParaRPr/>
          </a:p>
        </p:txBody>
      </p:sp>
      <p:sp>
        <p:nvSpPr>
          <p:cNvPr id="115" name="CustomShape 4"/>
          <p:cNvSpPr/>
          <p:nvPr/>
        </p:nvSpPr>
        <p:spPr>
          <a:xfrm>
            <a:off x="360000" y="5292000"/>
            <a:ext cx="9287280" cy="219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buFont typeface="StarSymbol"/>
              <a:buChar char=""/>
            </a:pP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Составить памятку «Если ты заблудился в лесу»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b="1" lang="ru-RU" sz="3200" strike="noStrike">
                <a:solidFill>
                  <a:srgbClr val="000000"/>
                </a:solidFill>
                <a:latin typeface="Arial"/>
                <a:ea typeface="DejaVu Sans"/>
              </a:rPr>
              <a:t>Составить кроссворд по рассказу «Васюткино озеро»</a:t>
            </a:r>
            <a:endParaRPr/>
          </a:p>
        </p:txBody>
      </p:sp>
    </p:spTree>
  </p:cSld>
  <p:transition spd="med">
    <p:wipe dir="l"/>
  </p:transition>
  <p:timing>
    <p:tnLst>
      <p:par>
        <p:cTn id="507" dur="indefinite" restart="never" nodeType="tmRoot">
          <p:childTnLst>
            <p:seq>
              <p:cTn id="508" nodeType="mainSeq">
                <p:childTnLst>
                  <p:par>
                    <p:cTn id="509" fill="freeze">
                      <p:stCondLst>
                        <p:cond delay="indefinite"/>
                      </p:stCondLst>
                      <p:childTnLst>
                        <p:par>
                          <p:cTn id="510" fill="freeze">
                            <p:stCondLst>
                              <p:cond delay="0"/>
                            </p:stCondLst>
                            <p:childTnLst>
                              <p:par>
                                <p:cTn id="511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5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1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1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1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1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16" dur="1000" fill="hold"/>
                                        <p:tgtEl>
                                          <p:spTgt spid="112">
                                            <p:txEl>
                                              <p:pRg st="0" end="1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freeze">
                      <p:stCondLst>
                        <p:cond delay="indefinite"/>
                      </p:stCondLst>
                      <p:childTnLst>
                        <p:par>
                          <p:cTn id="522" fill="freeze">
                            <p:stCondLst>
                              <p:cond delay="0"/>
                            </p:stCondLst>
                            <p:childTnLst>
                              <p:par>
                                <p:cTn id="523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5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61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61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2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61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28" dur="1000" fill="hold"/>
                                        <p:tgtEl>
                                          <p:spTgt spid="113">
                                            <p:txEl>
                                              <p:pRg st="0" end="61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6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6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3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6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6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freeze">
                      <p:stCondLst>
                        <p:cond delay="indefinite"/>
                      </p:stCondLst>
                      <p:childTnLst>
                        <p:par>
                          <p:cTn id="534" fill="freeze">
                            <p:stCondLst>
                              <p:cond delay="0"/>
                            </p:stCondLst>
                            <p:childTnLst>
                              <p:par>
                                <p:cTn id="535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5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28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28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3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28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40" dur="1000" fill="hold"/>
                                        <p:tgtEl>
                                          <p:spTgt spid="114">
                                            <p:txEl>
                                              <p:pRg st="0" end="28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5" fill="freeze">
                      <p:stCondLst>
                        <p:cond delay="indefinite"/>
                      </p:stCondLst>
                      <p:childTnLst>
                        <p:par>
                          <p:cTn id="546" fill="freeze">
                            <p:stCondLst>
                              <p:cond delay="0"/>
                            </p:stCondLst>
                            <p:childTnLst>
                              <p:par>
                                <p:cTn id="547" nodeType="click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5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5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"/>
                                          </p:val>
                                        </p:tav>
                                        <p:tav tm="100000">
                                          <p:val>
                                            <p:strVal val="width*.05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5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.05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552" dur="1000" fill="hold"/>
                                        <p:tgtEl>
                                          <p:spTgt spid="11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4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504000" y="288000"/>
            <a:ext cx="9070560" cy="1246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2600" strike="noStrike">
                <a:solidFill>
                  <a:srgbClr val="000000"/>
                </a:solidFill>
                <a:latin typeface="Arial"/>
                <a:ea typeface="DejaVu Sans"/>
              </a:rPr>
              <a:t>Семья Астафьевых. Отец, Петр Павлович, мать, Лидия Ильинична, и Виктор</a:t>
            </a:r>
            <a:endParaRPr/>
          </a:p>
        </p:txBody>
      </p:sp>
      <p:pic>
        <p:nvPicPr>
          <p:cNvPr id="45" name="" descr=""/>
          <p:cNvPicPr/>
          <p:nvPr/>
        </p:nvPicPr>
        <p:blipFill>
          <a:blip r:embed="rId1"/>
          <a:stretch/>
        </p:blipFill>
        <p:spPr>
          <a:xfrm>
            <a:off x="2664000" y="1532520"/>
            <a:ext cx="4684320" cy="577404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5616000" y="1241640"/>
            <a:ext cx="4102560" cy="516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2600" strike="noStrike">
                <a:solidFill>
                  <a:srgbClr val="000000"/>
                </a:solidFill>
                <a:latin typeface="Arial"/>
                <a:ea typeface="DejaVu Sans"/>
              </a:rPr>
              <a:t>В 1942 году ушёл добровольцем на фронт. Военному делу обучался в школе пехоты в Новосибирске. Весной 1943 года был направлен в действующую армию. Был шофёром, артразведчиком, связистом. До конца войны Виктор Астафьев оставался простым солдатом.</a:t>
            </a:r>
            <a:endParaRPr/>
          </a:p>
        </p:txBody>
      </p:sp>
      <p:pic>
        <p:nvPicPr>
          <p:cNvPr id="47" name="" descr=""/>
          <p:cNvPicPr/>
          <p:nvPr/>
        </p:nvPicPr>
        <p:blipFill>
          <a:blip r:embed="rId1"/>
          <a:stretch/>
        </p:blipFill>
        <p:spPr>
          <a:xfrm>
            <a:off x="576000" y="864000"/>
            <a:ext cx="4460400" cy="597456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360000" y="638640"/>
            <a:ext cx="9358560" cy="147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2600" strike="noStrike">
                <a:solidFill>
                  <a:srgbClr val="000000"/>
                </a:solidFill>
                <a:latin typeface="Arial"/>
                <a:ea typeface="DejaVu Sans"/>
              </a:rPr>
              <a:t>После демобилизации в 1945 году уехал на Урал, в город Чусовой. В 1945 году Астафьев женился на Марии Семёновне Корякиной.</a:t>
            </a:r>
            <a:endParaRPr/>
          </a:p>
        </p:txBody>
      </p:sp>
      <p:pic>
        <p:nvPicPr>
          <p:cNvPr id="49" name="" descr=""/>
          <p:cNvPicPr/>
          <p:nvPr/>
        </p:nvPicPr>
        <p:blipFill>
          <a:blip r:embed="rId1"/>
          <a:stretch/>
        </p:blipFill>
        <p:spPr>
          <a:xfrm>
            <a:off x="684000" y="2171880"/>
            <a:ext cx="3814560" cy="5124960"/>
          </a:xfrm>
          <a:prstGeom prst="rect">
            <a:avLst/>
          </a:prstGeom>
          <a:ln>
            <a:noFill/>
          </a:ln>
        </p:spPr>
      </p:pic>
      <p:pic>
        <p:nvPicPr>
          <p:cNvPr id="50" name="" descr=""/>
          <p:cNvPicPr/>
          <p:nvPr/>
        </p:nvPicPr>
        <p:blipFill>
          <a:blip r:embed="rId2"/>
          <a:stretch/>
        </p:blipFill>
        <p:spPr>
          <a:xfrm>
            <a:off x="5511960" y="2193120"/>
            <a:ext cx="3921480" cy="507744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360000" y="638640"/>
            <a:ext cx="9358560" cy="147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2600" strike="noStrike">
                <a:solidFill>
                  <a:srgbClr val="000000"/>
                </a:solidFill>
                <a:latin typeface="Arial"/>
                <a:ea typeface="DejaVu Sans"/>
              </a:rPr>
              <a:t>В 1958 году Астафьев был принят в Союз писателей СССР. В 1959—1961 годах учился на Высших литературных курсах в Москве.</a:t>
            </a:r>
            <a:endParaRPr/>
          </a:p>
        </p:txBody>
      </p:sp>
      <p:pic>
        <p:nvPicPr>
          <p:cNvPr id="52" name="" descr=""/>
          <p:cNvPicPr/>
          <p:nvPr/>
        </p:nvPicPr>
        <p:blipFill>
          <a:blip r:embed="rId1"/>
          <a:stretch/>
        </p:blipFill>
        <p:spPr>
          <a:xfrm>
            <a:off x="1728000" y="2232000"/>
            <a:ext cx="6703560" cy="472284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360000" y="638640"/>
            <a:ext cx="9358560" cy="147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2600" strike="noStrike">
                <a:solidFill>
                  <a:srgbClr val="000000"/>
                </a:solidFill>
                <a:latin typeface="Arial"/>
                <a:ea typeface="DejaVu Sans"/>
              </a:rPr>
              <a:t>В 1968 г. в столице появилась первая книга писателя — большой сборник рассказов «Синие сумерки». В 1976 г. вышла книга «Царь-рыба», объединяющая множество рассказов, порой, похожих на притчи. </a:t>
            </a:r>
            <a:endParaRPr/>
          </a:p>
        </p:txBody>
      </p:sp>
      <p:pic>
        <p:nvPicPr>
          <p:cNvPr id="54" name="" descr=""/>
          <p:cNvPicPr/>
          <p:nvPr/>
        </p:nvPicPr>
        <p:blipFill>
          <a:blip r:embed="rId1"/>
          <a:stretch/>
        </p:blipFill>
        <p:spPr>
          <a:xfrm>
            <a:off x="6552000" y="2313000"/>
            <a:ext cx="3107520" cy="4669920"/>
          </a:xfrm>
          <a:prstGeom prst="rect">
            <a:avLst/>
          </a:prstGeom>
          <a:ln>
            <a:noFill/>
          </a:ln>
        </p:spPr>
      </p:pic>
      <p:pic>
        <p:nvPicPr>
          <p:cNvPr id="55" name="" descr=""/>
          <p:cNvPicPr/>
          <p:nvPr/>
        </p:nvPicPr>
        <p:blipFill>
          <a:blip r:embed="rId2"/>
          <a:stretch/>
        </p:blipFill>
        <p:spPr>
          <a:xfrm>
            <a:off x="477360" y="2808000"/>
            <a:ext cx="5713560" cy="379908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stomShape 1"/>
          <p:cNvSpPr/>
          <p:nvPr/>
        </p:nvSpPr>
        <p:spPr>
          <a:xfrm>
            <a:off x="360000" y="638640"/>
            <a:ext cx="9358560" cy="147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2600" strike="noStrike">
                <a:solidFill>
                  <a:srgbClr val="000000"/>
                </a:solidFill>
                <a:latin typeface="Arial"/>
                <a:ea typeface="DejaVu Sans"/>
              </a:rPr>
              <a:t>Была для Астафьева главная тема, проходящая через всё его творчество: война, увиденная глазами русского деревенского человека.</a:t>
            </a:r>
            <a:endParaRPr/>
          </a:p>
        </p:txBody>
      </p:sp>
      <p:pic>
        <p:nvPicPr>
          <p:cNvPr id="57" name="" descr=""/>
          <p:cNvPicPr/>
          <p:nvPr/>
        </p:nvPicPr>
        <p:blipFill>
          <a:blip r:embed="rId1"/>
          <a:stretch/>
        </p:blipFill>
        <p:spPr>
          <a:xfrm>
            <a:off x="1080000" y="2114640"/>
            <a:ext cx="3280320" cy="5156280"/>
          </a:xfrm>
          <a:prstGeom prst="rect">
            <a:avLst/>
          </a:prstGeom>
          <a:ln>
            <a:noFill/>
          </a:ln>
        </p:spPr>
      </p:pic>
      <p:pic>
        <p:nvPicPr>
          <p:cNvPr id="58" name="" descr=""/>
          <p:cNvPicPr/>
          <p:nvPr/>
        </p:nvPicPr>
        <p:blipFill>
          <a:blip r:embed="rId2"/>
          <a:stretch/>
        </p:blipFill>
        <p:spPr>
          <a:xfrm>
            <a:off x="4968000" y="2088720"/>
            <a:ext cx="4048200" cy="518220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>
            <a:off x="360000" y="638640"/>
            <a:ext cx="9358560" cy="147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ru-RU" sz="2600" strike="noStrike">
                <a:solidFill>
                  <a:srgbClr val="000000"/>
                </a:solidFill>
                <a:latin typeface="Arial"/>
                <a:ea typeface="DejaVu Sans"/>
              </a:rPr>
              <a:t>Умер Виктор Петрович 29 ноября 2001 г. в родном селе. Похоронен на кладбище, расположенном на автодороге «Енисей» между сёлами Овсянка и Усть-Мана.</a:t>
            </a:r>
            <a:endParaRPr/>
          </a:p>
        </p:txBody>
      </p:sp>
      <p:pic>
        <p:nvPicPr>
          <p:cNvPr id="60" name="" descr=""/>
          <p:cNvPicPr/>
          <p:nvPr/>
        </p:nvPicPr>
        <p:blipFill>
          <a:blip r:embed="rId1"/>
          <a:stretch/>
        </p:blipFill>
        <p:spPr>
          <a:xfrm>
            <a:off x="1584000" y="2016000"/>
            <a:ext cx="7054920" cy="5290920"/>
          </a:xfrm>
          <a:prstGeom prst="rect">
            <a:avLst/>
          </a:prstGeom>
          <a:ln>
            <a:noFill/>
          </a:ln>
        </p:spPr>
      </p:pic>
    </p:spTree>
  </p:cSld>
  <p:transition spd="med">
    <p:wipe dir="l"/>
  </p:transition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41566</TotalTime>
  <Application>LibreOffice/4.4.2.2$Windows_x86 LibreOffice_project/c4c7d32d0d49397cad38d62472b0bc8acff48dd6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2016-04-05T13:56:49Z</dcterms:created>
  <dc:creator>Лена</dc:creator>
  <dc:language>ru-RU</dc:language>
  <dcterms:modified xsi:type="dcterms:W3CDTF">2016-04-12T12:47:40Z</dcterms:modified>
  <cp:revision>33</cp:revision>
</cp:coreProperties>
</file>