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notesSlides/notesSlide9.xml" ContentType="application/vnd.openxmlformats-officedocument.presentationml.notesSlide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presProps.xml" ContentType="application/vnd.openxmlformats-officedocument.presentationml.presProps+xml"/>
  <Default Extension="jpeg" ContentType="image/jpeg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slideLayouts/slideLayout13.xml" ContentType="application/vnd.openxmlformats-officedocument.presentationml.slideLayout+xml"/>
  <Default Extension="bin" ContentType="application/vnd.openxmlformats-officedocument.presentationml.printerSettings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Default Extension="rels" ContentType="application/vnd.openxmlformats-package.relationships+xml"/>
  <Override PartName="/ppt/slides/slide6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trictFirstAndLastChars="0" saveSubsetFonts="1" autoCompressPictures="0">
  <p:sldMasterIdLst>
    <p:sldMasterId id="2147483663" r:id="rId1"/>
  </p:sldMasterIdLst>
  <p:notesMasterIdLst>
    <p:notesMasterId r:id="rId11"/>
  </p:notesMasterIdLst>
  <p:handoutMasterIdLst>
    <p:handoutMasterId r:id="rId12"/>
  </p:handoutMasterIdLst>
  <p:sldIdLst>
    <p:sldId id="566" r:id="rId2"/>
    <p:sldId id="658" r:id="rId3"/>
    <p:sldId id="659" r:id="rId4"/>
    <p:sldId id="660" r:id="rId5"/>
    <p:sldId id="661" r:id="rId6"/>
    <p:sldId id="662" r:id="rId7"/>
    <p:sldId id="663" r:id="rId8"/>
    <p:sldId id="664" r:id="rId9"/>
    <p:sldId id="665" r:id="rId10"/>
  </p:sldIdLst>
  <p:sldSz cx="9144000" cy="6858000" type="screen4x3"/>
  <p:notesSz cx="6858000" cy="91170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0000"/>
    <a:srgbClr val="33CC33"/>
    <a:srgbClr val="1390A1"/>
    <a:srgbClr val="0D6571"/>
    <a:srgbClr val="FFFF00"/>
    <a:srgbClr val="E6E6E6"/>
    <a:srgbClr val="717074"/>
    <a:srgbClr val="84287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9" autoAdjust="0"/>
    <p:restoredTop sz="94692" autoAdjust="0"/>
  </p:normalViewPr>
  <p:slideViewPr>
    <p:cSldViewPr snapToGrid="0" snapToObjects="1">
      <p:cViewPr varScale="1">
        <p:scale>
          <a:sx n="152" d="100"/>
          <a:sy n="152" d="100"/>
        </p:scale>
        <p:origin x="-1096" y="-96"/>
      </p:cViewPr>
      <p:guideLst>
        <p:guide orient="horz" pos="2160"/>
        <p:guide pos="28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napToObjects="1">
      <p:cViewPr varScale="1">
        <p:scale>
          <a:sx n="61" d="100"/>
          <a:sy n="61" d="100"/>
        </p:scale>
        <p:origin x="-2436" y="-90"/>
      </p:cViewPr>
      <p:guideLst>
        <p:guide orient="horz" pos="2872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presProps" Target="presProps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theme" Target="theme/theme1.xml"/><Relationship Id="rId8" Type="http://schemas.openxmlformats.org/officeDocument/2006/relationships/slide" Target="slides/slide7.xml"/><Relationship Id="rId13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672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328" tIns="44164" rIns="88328" bIns="44164" numCol="1" anchor="t" anchorCtr="0" compatLnSpc="1">
            <a:prstTxWarp prst="textNoShape">
              <a:avLst/>
            </a:prstTxWarp>
          </a:bodyPr>
          <a:lstStyle>
            <a:lvl1pPr defTabSz="882650" eaLnBrk="0" hangingPunct="0">
              <a:defRPr sz="1200">
                <a:latin typeface="Arial" pitchFamily="-11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7788" y="0"/>
            <a:ext cx="2932112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328" tIns="44164" rIns="88328" bIns="44164" numCol="1" anchor="t" anchorCtr="0" compatLnSpc="1">
            <a:prstTxWarp prst="textNoShape">
              <a:avLst/>
            </a:prstTxWarp>
          </a:bodyPr>
          <a:lstStyle>
            <a:lvl1pPr algn="r" defTabSz="882650" eaLnBrk="0" hangingPunct="0">
              <a:defRPr sz="1200">
                <a:latin typeface="Arial" pitchFamily="-11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04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37588"/>
            <a:ext cx="300672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328" tIns="44164" rIns="88328" bIns="44164" numCol="1" anchor="b" anchorCtr="0" compatLnSpc="1">
            <a:prstTxWarp prst="textNoShape">
              <a:avLst/>
            </a:prstTxWarp>
          </a:bodyPr>
          <a:lstStyle>
            <a:lvl1pPr defTabSz="882650" eaLnBrk="0" hangingPunct="0">
              <a:defRPr sz="1200">
                <a:latin typeface="Arial" pitchFamily="-110" charset="0"/>
              </a:defRPr>
            </a:lvl1pPr>
          </a:lstStyle>
          <a:p>
            <a:pPr>
              <a:defRPr/>
            </a:pPr>
            <a:r>
              <a:rPr lang="en-US"/>
              <a:t>Property of Customer Connections</a:t>
            </a:r>
          </a:p>
        </p:txBody>
      </p:sp>
      <p:sp>
        <p:nvSpPr>
          <p:cNvPr id="2304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7788" y="8637588"/>
            <a:ext cx="2932112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328" tIns="44164" rIns="88328" bIns="44164" numCol="1" anchor="b" anchorCtr="0" compatLnSpc="1">
            <a:prstTxWarp prst="textNoShape">
              <a:avLst/>
            </a:prstTxWarp>
          </a:bodyPr>
          <a:lstStyle>
            <a:lvl1pPr algn="r" defTabSz="882650" eaLnBrk="0" hangingPunct="0">
              <a:defRPr sz="1200">
                <a:latin typeface="Arial" pitchFamily="-110" charset="0"/>
              </a:defRPr>
            </a:lvl1pPr>
          </a:lstStyle>
          <a:p>
            <a:pPr>
              <a:defRPr/>
            </a:pPr>
            <a:fld id="{E49D5A74-6BCA-479A-B1C7-B019E6170D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54" tIns="45627" rIns="91254" bIns="45627" numCol="1" anchor="t" anchorCtr="0" compatLnSpc="1">
            <a:prstTxWarp prst="textNoShape">
              <a:avLst/>
            </a:prstTxWarp>
            <a:spAutoFit/>
          </a:bodyPr>
          <a:lstStyle>
            <a:lvl1pPr defTabSz="911225" eaLnBrk="0" hangingPunct="0">
              <a:defRPr sz="1200">
                <a:latin typeface="Times New Roman" pitchFamily="-11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54" tIns="45627" rIns="91254" bIns="45627" numCol="1" anchor="t" anchorCtr="0" compatLnSpc="1">
            <a:prstTxWarp prst="textNoShape">
              <a:avLst/>
            </a:prstTxWarp>
            <a:spAutoFit/>
          </a:bodyPr>
          <a:lstStyle>
            <a:lvl1pPr algn="r" defTabSz="911225" eaLnBrk="0" hangingPunct="0">
              <a:defRPr sz="1200">
                <a:latin typeface="Times New Roman" pitchFamily="-11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0938" y="685800"/>
            <a:ext cx="4557712" cy="34178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30700"/>
            <a:ext cx="5029200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54" tIns="45627" rIns="91254" bIns="45627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375"/>
            <a:ext cx="2971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54" tIns="45627" rIns="91254" bIns="45627" numCol="1" anchor="b" anchorCtr="0" compatLnSpc="1">
            <a:prstTxWarp prst="textNoShape">
              <a:avLst/>
            </a:prstTxWarp>
            <a:spAutoFit/>
          </a:bodyPr>
          <a:lstStyle>
            <a:lvl1pPr defTabSz="911225" eaLnBrk="0" hangingPunct="0">
              <a:defRPr sz="1200">
                <a:latin typeface="Times New Roman" pitchFamily="-110" charset="0"/>
              </a:defRPr>
            </a:lvl1pPr>
          </a:lstStyle>
          <a:p>
            <a:pPr>
              <a:defRPr/>
            </a:pPr>
            <a:r>
              <a:rPr lang="en-US"/>
              <a:t>Property of Customer Connections</a:t>
            </a:r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42375"/>
            <a:ext cx="2971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54" tIns="45627" rIns="91254" bIns="45627" numCol="1" anchor="b" anchorCtr="0" compatLnSpc="1">
            <a:prstTxWarp prst="textNoShape">
              <a:avLst/>
            </a:prstTxWarp>
            <a:spAutoFit/>
          </a:bodyPr>
          <a:lstStyle>
            <a:lvl1pPr algn="r" defTabSz="911225" eaLnBrk="0" hangingPunct="0">
              <a:defRPr sz="1200">
                <a:latin typeface="Times New Roman" pitchFamily="-110" charset="0"/>
              </a:defRPr>
            </a:lvl1pPr>
          </a:lstStyle>
          <a:p>
            <a:pPr>
              <a:defRPr/>
            </a:pPr>
            <a:fld id="{003E1DF4-BCD6-4502-9E2A-5B733B8738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imes New Roman" pitchFamily="18" charset="0"/>
              </a:rPr>
              <a:t>Property of Customer Connections</a:t>
            </a:r>
          </a:p>
        </p:txBody>
      </p:sp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AA0588-656B-4A6D-A34E-6D9B91940397}" type="slidenum">
              <a:rPr lang="en-US" smtClean="0">
                <a:latin typeface="Times New Roman" pitchFamily="18" charset="0"/>
              </a:rPr>
              <a:pPr/>
              <a:t>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30700"/>
            <a:ext cx="5029200" cy="274638"/>
          </a:xfrm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443413" y="6664325"/>
            <a:ext cx="274637" cy="180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fld id="{45805ABE-5069-47B9-96A9-5471CB042E2A}" type="slidenum">
              <a:rPr lang="en-US" sz="600">
                <a:solidFill>
                  <a:schemeClr val="bg1"/>
                </a:solidFill>
                <a:latin typeface="Arial" pitchFamily="-108" charset="0"/>
              </a:rPr>
              <a:pPr eaLnBrk="0" hangingPunct="0">
                <a:defRPr/>
              </a:pPr>
              <a:t>‹#›</a:t>
            </a:fld>
            <a:endParaRPr lang="en-US" sz="600">
              <a:solidFill>
                <a:schemeClr val="bg1"/>
              </a:solidFill>
              <a:latin typeface="Arial" pitchFamily="-108" charset="0"/>
            </a:endParaRPr>
          </a:p>
        </p:txBody>
      </p:sp>
      <p:sp>
        <p:nvSpPr>
          <p:cNvPr id="8407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89300"/>
            <a:ext cx="7772400" cy="1143000"/>
          </a:xfrm>
          <a:effectLst/>
        </p:spPr>
        <p:txBody>
          <a:bodyPr/>
          <a:lstStyle>
            <a:lvl1pPr algn="ct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407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889500"/>
            <a:ext cx="6400800" cy="1752600"/>
          </a:xfrm>
        </p:spPr>
        <p:txBody>
          <a:bodyPr/>
          <a:lstStyle>
            <a:lvl1pPr algn="ctr">
              <a:defRPr sz="2400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1625" y="0"/>
            <a:ext cx="2117725" cy="54848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5275" y="0"/>
            <a:ext cx="6203950" cy="54848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0"/>
            <a:ext cx="8467725" cy="8445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7350" y="1219200"/>
            <a:ext cx="4114800" cy="4265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550" y="1219200"/>
            <a:ext cx="4114800" cy="4265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0"/>
            <a:ext cx="8467725" cy="8445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7350" y="1219200"/>
            <a:ext cx="8382000" cy="4265613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7350" y="1219200"/>
            <a:ext cx="4114800" cy="4265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550" y="1219200"/>
            <a:ext cx="4114800" cy="4265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5080000"/>
            <a:ext cx="9144000" cy="1778000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Tahoma" pitchFamily="-108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 bwMode="auto"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0050" y="0"/>
            <a:ext cx="7473950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7350" y="1219200"/>
            <a:ext cx="8382000" cy="426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6" r:id="rId2"/>
    <p:sldLayoutId id="2147483675" r:id="rId3"/>
    <p:sldLayoutId id="2147483674" r:id="rId4"/>
    <p:sldLayoutId id="2147483673" r:id="rId5"/>
    <p:sldLayoutId id="2147483672" r:id="rId6"/>
    <p:sldLayoutId id="2147483678" r:id="rId7"/>
    <p:sldLayoutId id="2147483671" r:id="rId8"/>
    <p:sldLayoutId id="2147483670" r:id="rId9"/>
    <p:sldLayoutId id="2147483669" r:id="rId10"/>
    <p:sldLayoutId id="2147483668" r:id="rId11"/>
    <p:sldLayoutId id="2147483667" r:id="rId12"/>
    <p:sldLayoutId id="2147483666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400" b="1">
          <a:solidFill>
            <a:srgbClr val="58585A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400" b="1">
          <a:solidFill>
            <a:srgbClr val="58585A"/>
          </a:solidFill>
          <a:latin typeface="Arial" pitchFamily="-108" charset="0"/>
          <a:ea typeface="ＭＳ Ｐゴシック" pitchFamily="-112" charset="-128"/>
          <a:cs typeface="ＭＳ Ｐゴシック" pitchFamily="-112" charset="-128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400" b="1">
          <a:solidFill>
            <a:srgbClr val="58585A"/>
          </a:solidFill>
          <a:latin typeface="Arial" pitchFamily="-108" charset="0"/>
          <a:ea typeface="ＭＳ Ｐゴシック" pitchFamily="-112" charset="-128"/>
          <a:cs typeface="ＭＳ Ｐゴシック" pitchFamily="-112" charset="-128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400" b="1">
          <a:solidFill>
            <a:srgbClr val="58585A"/>
          </a:solidFill>
          <a:latin typeface="Arial" pitchFamily="-108" charset="0"/>
          <a:ea typeface="ＭＳ Ｐゴシック" pitchFamily="-112" charset="-128"/>
          <a:cs typeface="ＭＳ Ｐゴシック" pitchFamily="-112" charset="-128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400" b="1">
          <a:solidFill>
            <a:srgbClr val="58585A"/>
          </a:solidFill>
          <a:latin typeface="Arial" pitchFamily="-108" charset="0"/>
          <a:ea typeface="ＭＳ Ｐゴシック" pitchFamily="-112" charset="-128"/>
          <a:cs typeface="ＭＳ Ｐゴシック" pitchFamily="-112" charset="-128"/>
        </a:defRPr>
      </a:lvl5pPr>
      <a:lvl6pPr marL="457200" indent="60325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2400" b="1">
          <a:solidFill>
            <a:srgbClr val="717074"/>
          </a:solidFill>
          <a:latin typeface="Arial" pitchFamily="-108" charset="0"/>
        </a:defRPr>
      </a:lvl6pPr>
      <a:lvl7pPr marL="914400" indent="60325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2400" b="1">
          <a:solidFill>
            <a:srgbClr val="717074"/>
          </a:solidFill>
          <a:latin typeface="Arial" pitchFamily="-108" charset="0"/>
        </a:defRPr>
      </a:lvl7pPr>
      <a:lvl8pPr marL="1371600" indent="60325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2400" b="1">
          <a:solidFill>
            <a:srgbClr val="717074"/>
          </a:solidFill>
          <a:latin typeface="Arial" pitchFamily="-108" charset="0"/>
        </a:defRPr>
      </a:lvl8pPr>
      <a:lvl9pPr marL="1828800" indent="60325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2400" b="1">
          <a:solidFill>
            <a:srgbClr val="717074"/>
          </a:solidFill>
          <a:latin typeface="Arial" pitchFamily="-108" charset="0"/>
        </a:defRPr>
      </a:lvl9pPr>
    </p:titleStyle>
    <p:bodyStyle>
      <a:lvl1pPr marL="342900" indent="-342900" algn="l" defTabSz="684213" rtl="0" eaLnBrk="0" fontAlgn="base" hangingPunct="0">
        <a:spcBef>
          <a:spcPct val="70000"/>
        </a:spcBef>
        <a:spcAft>
          <a:spcPct val="0"/>
        </a:spcAft>
        <a:buClr>
          <a:srgbClr val="0055A4"/>
        </a:buClr>
        <a:buFont typeface="Wingdings" pitchFamily="2" charset="2"/>
        <a:defRPr b="1">
          <a:solidFill>
            <a:schemeClr val="accent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342900" indent="-168275" algn="l" defTabSz="684213" rtl="0" eaLnBrk="0" fontAlgn="base" hangingPunct="0">
        <a:spcBef>
          <a:spcPct val="20000"/>
        </a:spcBef>
        <a:spcAft>
          <a:spcPct val="0"/>
        </a:spcAft>
        <a:buClr>
          <a:srgbClr val="58585A"/>
        </a:buClr>
        <a:buFont typeface="Wingdings" pitchFamily="2" charset="2"/>
        <a:buChar char=""/>
        <a:defRPr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2pPr>
      <a:lvl3pPr marL="685800" indent="-168275" algn="l" defTabSz="68421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" pitchFamily="2" charset="2"/>
        <a:buChar char="w"/>
        <a:defRPr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3pPr>
      <a:lvl4pPr marL="974725" indent="-174625" algn="l" defTabSz="684213" rtl="0" eaLnBrk="0" fontAlgn="base" hangingPunct="0">
        <a:spcBef>
          <a:spcPct val="20000"/>
        </a:spcBef>
        <a:spcAft>
          <a:spcPct val="0"/>
        </a:spcAft>
        <a:buClr>
          <a:srgbClr val="58585A"/>
        </a:buClr>
        <a:buFont typeface="Times"/>
        <a:buChar char="•"/>
        <a:defRPr sz="16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4pPr>
      <a:lvl5pPr marL="1257300" indent="-168275" algn="l" defTabSz="68421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sz="16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5pPr>
      <a:lvl6pPr marL="1714500" indent="-168275" algn="l" defTabSz="684213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pitchFamily="-108" charset="-128"/>
        </a:defRPr>
      </a:lvl6pPr>
      <a:lvl7pPr marL="2171700" indent="-168275" algn="l" defTabSz="684213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pitchFamily="-108" charset="-128"/>
        </a:defRPr>
      </a:lvl7pPr>
      <a:lvl8pPr marL="2628900" indent="-168275" algn="l" defTabSz="684213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pitchFamily="-108" charset="-128"/>
        </a:defRPr>
      </a:lvl8pPr>
      <a:lvl9pPr marL="3086100" indent="-168275" algn="l" defTabSz="684213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image" Target="../media/image6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Branding &amp; Integrated Marketing</a:t>
            </a:r>
            <a:br>
              <a:rPr lang="en-US" smtClean="0">
                <a:ea typeface="ＭＳ Ｐゴシック"/>
                <a:cs typeface="ＭＳ Ｐゴシック"/>
              </a:rPr>
            </a:br>
            <a:r>
              <a:rPr lang="en-US" smtClean="0">
                <a:ea typeface="ＭＳ Ｐゴシック"/>
                <a:cs typeface="ＭＳ Ｐゴシック"/>
              </a:rPr>
              <a:t/>
            </a:r>
            <a:br>
              <a:rPr lang="en-US" smtClean="0">
                <a:ea typeface="ＭＳ Ｐゴシック"/>
                <a:cs typeface="ＭＳ Ｐゴシック"/>
              </a:rPr>
            </a:br>
            <a:r>
              <a:rPr lang="en-US" sz="2400" i="1" smtClean="0">
                <a:ea typeface="ＭＳ Ｐゴシック"/>
                <a:cs typeface="ＭＳ Ｐゴシック"/>
              </a:rPr>
              <a:t>Case Study</a:t>
            </a:r>
            <a:endParaRPr lang="en-US" i="1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6300" y="1943100"/>
            <a:ext cx="33147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2057400"/>
            <a:ext cx="33147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4114800"/>
            <a:ext cx="3429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0" y="4038600"/>
            <a:ext cx="2727325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We Began With A Disjointed Identity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2516188"/>
            <a:ext cx="7054850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And Created, A Bold New Look &amp; Name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9" name="Picture 3" descr="F5805E5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3625" y="1016000"/>
            <a:ext cx="4475163" cy="5678488"/>
          </a:xfrm>
          <a:prstGeom prst="rect">
            <a:avLst/>
          </a:prstGeom>
          <a:noFill/>
          <a:ln w="127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8100" dir="3300000">
              <a:srgbClr val="000000">
                <a:alpha val="25000"/>
              </a:srgbClr>
            </a:outerShdw>
          </a:effectLst>
        </p:spPr>
      </p:pic>
      <p:sp>
        <p:nvSpPr>
          <p:cNvPr id="2355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Marketing Materials Were Neither Compelling Nor Customer Focused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644650" y="1106333"/>
            <a:ext cx="5861685" cy="5483533"/>
            <a:chOff x="1670050" y="1207933"/>
            <a:chExt cx="5861685" cy="5483533"/>
          </a:xfrm>
          <a:effectLst>
            <a:outerShdw blurRad="63500" dist="38100" dir="3300000">
              <a:srgbClr val="000000">
                <a:alpha val="25000"/>
              </a:srgbClr>
            </a:outerShdw>
          </a:effectLst>
        </p:grpSpPr>
        <p:pic>
          <p:nvPicPr>
            <p:cNvPr id="5" name="Picture 4" descr="IT-Business-cover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5250" y="1207934"/>
              <a:ext cx="2356485" cy="5483531"/>
            </a:xfrm>
            <a:prstGeom prst="rect">
              <a:avLst/>
            </a:prstGeom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pic>
        <p:pic>
          <p:nvPicPr>
            <p:cNvPr id="6" name="Picture 5" descr="IT-personal-cover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70050" y="1207933"/>
              <a:ext cx="2356486" cy="5483533"/>
            </a:xfrm>
            <a:prstGeom prst="rect">
              <a:avLst/>
            </a:prstGeom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pic>
      </p:grpSp>
      <p:sp>
        <p:nvSpPr>
          <p:cNvPr id="25602" name="Title 6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Now They’re Visually Impactful </a:t>
            </a:r>
            <a:br>
              <a:rPr lang="en-US" smtClean="0">
                <a:ea typeface="ＭＳ Ｐゴシック"/>
                <a:cs typeface="ＭＳ Ｐゴシック"/>
              </a:rPr>
            </a:br>
            <a:r>
              <a:rPr lang="en-US" smtClean="0">
                <a:ea typeface="ＭＳ Ｐゴシック"/>
                <a:cs typeface="ＭＳ Ｐゴシック"/>
              </a:rPr>
              <a:t>and Organized By Customer Needs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9338" y="1193800"/>
            <a:ext cx="7042150" cy="53594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8100" dir="3300000">
              <a:srgbClr val="000000">
                <a:alpha val="25000"/>
              </a:srgbClr>
            </a:outerShdw>
          </a:effectLst>
        </p:spPr>
      </p:pic>
      <p:sp>
        <p:nvSpPr>
          <p:cNvPr id="27650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Web Sites Were Outdated and Not Delivering Business Value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7175" y="1169988"/>
            <a:ext cx="7162800" cy="5449887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8100" dir="3300000">
              <a:srgbClr val="000000">
                <a:alpha val="25000"/>
              </a:srgbClr>
            </a:outerShdw>
          </a:effectLst>
        </p:spPr>
      </p:pic>
      <p:sp>
        <p:nvSpPr>
          <p:cNvPr id="29698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Web Sites Were Outdated and Not Delivering Business Value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While the New Web Site Will Supplement the Sales &amp; Support Team’s</a:t>
            </a:r>
          </a:p>
        </p:txBody>
      </p:sp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1488" y="1071563"/>
            <a:ext cx="5657850" cy="5502275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8100" dir="3300000">
              <a:srgbClr val="000000">
                <a:alpha val="2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68400" y="1144588"/>
            <a:ext cx="6804025" cy="5472112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8100" dir="3300000">
              <a:srgbClr val="000000">
                <a:alpha val="2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lobes_Amer">
  <a:themeElements>
    <a:clrScheme name="Customer Ergonomics Final">
      <a:dk1>
        <a:srgbClr val="000000"/>
      </a:dk1>
      <a:lt1>
        <a:srgbClr val="E3E3E3"/>
      </a:lt1>
      <a:dk2>
        <a:srgbClr val="508EB5"/>
      </a:dk2>
      <a:lt2>
        <a:srgbClr val="BBCAE3"/>
      </a:lt2>
      <a:accent1>
        <a:srgbClr val="862175"/>
      </a:accent1>
      <a:accent2>
        <a:srgbClr val="A2452B"/>
      </a:accent2>
      <a:accent3>
        <a:srgbClr val="E3B995"/>
      </a:accent3>
      <a:accent4>
        <a:srgbClr val="FFFFFF"/>
      </a:accent4>
      <a:accent5>
        <a:srgbClr val="58585A"/>
      </a:accent5>
      <a:accent6>
        <a:srgbClr val="81943A"/>
      </a:accent6>
      <a:hlink>
        <a:srgbClr val="BBCAE3"/>
      </a:hlink>
      <a:folHlink>
        <a:srgbClr val="508EB5"/>
      </a:folHlink>
    </a:clrScheme>
    <a:fontScheme name="Globes_Am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66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66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pitchFamily="-108" charset="0"/>
          </a:defRPr>
        </a:defPPr>
      </a:lstStyle>
    </a:lnDef>
  </a:objectDefaults>
  <a:extraClrSchemeLst>
    <a:extraClrScheme>
      <a:clrScheme name="Globes_Amer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es_Amer 2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FFFFFF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es_Amer 3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es_Amer 4">
        <a:dk1>
          <a:srgbClr val="000000"/>
        </a:dk1>
        <a:lt1>
          <a:srgbClr val="FFFFFF"/>
        </a:lt1>
        <a:dk2>
          <a:srgbClr val="003399"/>
        </a:dk2>
        <a:lt2>
          <a:srgbClr val="CCFF99"/>
        </a:lt2>
        <a:accent1>
          <a:srgbClr val="008000"/>
        </a:accent1>
        <a:accent2>
          <a:srgbClr val="FFCC66"/>
        </a:accent2>
        <a:accent3>
          <a:srgbClr val="AAADCA"/>
        </a:accent3>
        <a:accent4>
          <a:srgbClr val="DADADA"/>
        </a:accent4>
        <a:accent5>
          <a:srgbClr val="AAC0AA"/>
        </a:accent5>
        <a:accent6>
          <a:srgbClr val="E7B95C"/>
        </a:accent6>
        <a:hlink>
          <a:srgbClr val="0099CC"/>
        </a:hlink>
        <a:folHlink>
          <a:srgbClr val="99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s_Amer 5">
        <a:dk1>
          <a:srgbClr val="000000"/>
        </a:dk1>
        <a:lt1>
          <a:srgbClr val="FFFFFF"/>
        </a:lt1>
        <a:dk2>
          <a:srgbClr val="82B5CA"/>
        </a:dk2>
        <a:lt2>
          <a:srgbClr val="669933"/>
        </a:lt2>
        <a:accent1>
          <a:srgbClr val="660033"/>
        </a:accent1>
        <a:accent2>
          <a:srgbClr val="067875"/>
        </a:accent2>
        <a:accent3>
          <a:srgbClr val="FFFFFF"/>
        </a:accent3>
        <a:accent4>
          <a:srgbClr val="000000"/>
        </a:accent4>
        <a:accent5>
          <a:srgbClr val="B8AAAD"/>
        </a:accent5>
        <a:accent6>
          <a:srgbClr val="056C69"/>
        </a:accent6>
        <a:hlink>
          <a:srgbClr val="FEC024"/>
        </a:hlink>
        <a:folHlink>
          <a:srgbClr val="17496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Advertising Measurement.pptx</Template>
  <TotalTime>13766</TotalTime>
  <Words>76</Words>
  <Application>Microsoft PowerPoint</Application>
  <PresentationFormat>On-screen Show (4:3)</PresentationFormat>
  <Paragraphs>10</Paragraphs>
  <Slides>9</Slides>
  <Notes>9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Globes_Amer</vt:lpstr>
      <vt:lpstr>Branding &amp; Integrated Marketing  Case Study</vt:lpstr>
      <vt:lpstr>We Began With A Disjointed Identity</vt:lpstr>
      <vt:lpstr>And Created, A Bold New Look &amp; Name </vt:lpstr>
      <vt:lpstr>Marketing Materials Were Neither Compelling Nor Customer Focused</vt:lpstr>
      <vt:lpstr>Now They’re Visually Impactful  and Organized By Customer Needs</vt:lpstr>
      <vt:lpstr>Web Sites Were Outdated and Not Delivering Business Value</vt:lpstr>
      <vt:lpstr>Web Sites Were Outdated and Not Delivering Business Value</vt:lpstr>
      <vt:lpstr>While the New Web Site Will Supplement the Sales &amp; Support Team’s</vt:lpstr>
      <vt:lpstr>Slide 9</vt:lpstr>
    </vt:vector>
  </TitlesOfParts>
  <Manager/>
  <Company>Monitor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Generating Significant Organic Growth FleetBoston</dc:title>
  <dc:subject/>
  <dc:creator>Information Resources</dc:creator>
  <cp:lastModifiedBy>Joshua Cooper</cp:lastModifiedBy>
  <cp:revision>410</cp:revision>
  <cp:lastPrinted>2008-07-23T19:53:29Z</cp:lastPrinted>
  <dcterms:created xsi:type="dcterms:W3CDTF">2009-04-14T19:55:38Z</dcterms:created>
  <dcterms:modified xsi:type="dcterms:W3CDTF">2009-04-14T20:02:29Z</dcterms:modified>
</cp:coreProperties>
</file>