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330" r:id="rId2"/>
    <p:sldId id="304" r:id="rId3"/>
    <p:sldId id="305" r:id="rId4"/>
    <p:sldId id="309" r:id="rId5"/>
    <p:sldId id="314" r:id="rId6"/>
    <p:sldId id="257" r:id="rId7"/>
    <p:sldId id="259" r:id="rId8"/>
    <p:sldId id="270" r:id="rId9"/>
    <p:sldId id="271" r:id="rId10"/>
    <p:sldId id="274" r:id="rId11"/>
    <p:sldId id="277" r:id="rId12"/>
    <p:sldId id="280" r:id="rId13"/>
    <p:sldId id="283" r:id="rId14"/>
    <p:sldId id="282" r:id="rId15"/>
    <p:sldId id="290" r:id="rId16"/>
    <p:sldId id="288" r:id="rId17"/>
    <p:sldId id="292" r:id="rId18"/>
    <p:sldId id="289" r:id="rId19"/>
    <p:sldId id="291" r:id="rId20"/>
    <p:sldId id="295" r:id="rId21"/>
    <p:sldId id="296" r:id="rId22"/>
    <p:sldId id="297" r:id="rId23"/>
    <p:sldId id="298" r:id="rId24"/>
    <p:sldId id="299" r:id="rId25"/>
    <p:sldId id="300"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164" y="-8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A18C7A-37B0-4CD8-8C42-92E99634BC9A}" type="datetimeFigureOut">
              <a:rPr lang="ru-RU" smtClean="0"/>
              <a:pPr/>
              <a:t>24.02.2015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DEDDFC-7E18-4218-8543-BCED53448DEB}" type="slidenum">
              <a:rPr lang="ru-RU" smtClean="0"/>
              <a:pPr/>
              <a:t>‹#›</a:t>
            </a:fld>
            <a:endParaRPr lang="ru-RU"/>
          </a:p>
        </p:txBody>
      </p:sp>
    </p:spTree>
    <p:extLst>
      <p:ext uri="{BB962C8B-B14F-4D97-AF65-F5344CB8AC3E}">
        <p14:creationId xmlns:p14="http://schemas.microsoft.com/office/powerpoint/2010/main" val="3357745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E0070765-C3F2-4666-8348-AF3DBBC49D69}" type="datetimeFigureOut">
              <a:rPr lang="ru-RU" smtClean="0"/>
              <a:pPr/>
              <a:t>24.02.2015</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1301F77D-6F54-4301-83B3-B1AC7ED67080}"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0070765-C3F2-4666-8348-AF3DBBC49D69}" type="datetimeFigureOut">
              <a:rPr lang="ru-RU" smtClean="0"/>
              <a:pPr/>
              <a:t>24.02.2015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01F77D-6F54-4301-83B3-B1AC7ED6708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0070765-C3F2-4666-8348-AF3DBBC49D69}" type="datetimeFigureOut">
              <a:rPr lang="ru-RU" smtClean="0"/>
              <a:pPr/>
              <a:t>24.02.2015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01F77D-6F54-4301-83B3-B1AC7ED6708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0070765-C3F2-4666-8348-AF3DBBC49D69}" type="datetimeFigureOut">
              <a:rPr lang="ru-RU" smtClean="0"/>
              <a:pPr/>
              <a:t>24.02.2015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01F77D-6F54-4301-83B3-B1AC7ED6708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E0070765-C3F2-4666-8348-AF3DBBC49D69}" type="datetimeFigureOut">
              <a:rPr lang="ru-RU" smtClean="0"/>
              <a:pPr/>
              <a:t>24.02.2015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1301F77D-6F54-4301-83B3-B1AC7ED6708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0070765-C3F2-4666-8348-AF3DBBC49D69}" type="datetimeFigureOut">
              <a:rPr lang="ru-RU" smtClean="0"/>
              <a:pPr/>
              <a:t>24.02.2015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01F77D-6F54-4301-83B3-B1AC7ED6708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E0070765-C3F2-4666-8348-AF3DBBC49D69}" type="datetimeFigureOut">
              <a:rPr lang="ru-RU" smtClean="0"/>
              <a:pPr/>
              <a:t>24.02.2015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301F77D-6F54-4301-83B3-B1AC7ED6708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E0070765-C3F2-4666-8348-AF3DBBC49D69}" type="datetimeFigureOut">
              <a:rPr lang="ru-RU" smtClean="0"/>
              <a:pPr/>
              <a:t>24.02.2015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301F77D-6F54-4301-83B3-B1AC7ED6708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0070765-C3F2-4666-8348-AF3DBBC49D69}" type="datetimeFigureOut">
              <a:rPr lang="ru-RU" smtClean="0"/>
              <a:pPr/>
              <a:t>24.02.2015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301F77D-6F54-4301-83B3-B1AC7ED6708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0070765-C3F2-4666-8348-AF3DBBC49D69}" type="datetimeFigureOut">
              <a:rPr lang="ru-RU" smtClean="0"/>
              <a:pPr/>
              <a:t>24.02.2015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01F77D-6F54-4301-83B3-B1AC7ED6708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E0070765-C3F2-4666-8348-AF3DBBC49D69}" type="datetimeFigureOut">
              <a:rPr lang="ru-RU" smtClean="0"/>
              <a:pPr/>
              <a:t>24.02.2015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01F77D-6F54-4301-83B3-B1AC7ED6708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E0070765-C3F2-4666-8348-AF3DBBC49D69}" type="datetimeFigureOut">
              <a:rPr lang="ru-RU" smtClean="0"/>
              <a:pPr/>
              <a:t>24.02.2015</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1301F77D-6F54-4301-83B3-B1AC7ED6708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commons.wikimedia.org/wiki/File:DecembristsExecutionPlaque.jpg?uselang=ru" TargetMode="External"/><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620688"/>
            <a:ext cx="8712968" cy="2579712"/>
          </a:xfrm>
        </p:spPr>
        <p:txBody>
          <a:bodyPr>
            <a:noAutofit/>
          </a:bodyPr>
          <a:lstStyle/>
          <a:p>
            <a:r>
              <a:rPr lang="ru-RU" sz="2800" dirty="0" smtClean="0">
                <a:solidFill>
                  <a:srgbClr val="002060"/>
                </a:solidFill>
              </a:rPr>
              <a:t>Презентация к уроку по учебному предмету «Литература» в 10 классе на </a:t>
            </a:r>
            <a:r>
              <a:rPr lang="ru-RU" sz="2800" dirty="0">
                <a:solidFill>
                  <a:srgbClr val="002060"/>
                </a:solidFill>
              </a:rPr>
              <a:t>тему </a:t>
            </a:r>
            <a:r>
              <a:rPr lang="ru-RU" sz="2800" dirty="0" smtClean="0">
                <a:solidFill>
                  <a:srgbClr val="002060"/>
                </a:solidFill>
              </a:rPr>
              <a:t>«введение. Русская </a:t>
            </a:r>
            <a:r>
              <a:rPr lang="ru-RU" sz="2800" dirty="0">
                <a:solidFill>
                  <a:srgbClr val="002060"/>
                </a:solidFill>
              </a:rPr>
              <a:t>литература </a:t>
            </a:r>
            <a:r>
              <a:rPr lang="ru-RU" sz="2800" dirty="0" smtClean="0">
                <a:solidFill>
                  <a:srgbClr val="002060"/>
                </a:solidFill>
              </a:rPr>
              <a:t>XIX </a:t>
            </a:r>
            <a:r>
              <a:rPr lang="ru-RU" sz="2800" dirty="0">
                <a:solidFill>
                  <a:srgbClr val="002060"/>
                </a:solidFill>
              </a:rPr>
              <a:t>века. </a:t>
            </a:r>
            <a:r>
              <a:rPr lang="ru-RU" sz="2800" dirty="0" smtClean="0">
                <a:solidFill>
                  <a:srgbClr val="002060"/>
                </a:solidFill>
              </a:rPr>
              <a:t>Неразрывность Литературного процесса и истории </a:t>
            </a:r>
            <a:r>
              <a:rPr lang="ru-RU" sz="2800" dirty="0">
                <a:solidFill>
                  <a:srgbClr val="002060"/>
                </a:solidFill>
              </a:rPr>
              <a:t>России XIX века. »   </a:t>
            </a:r>
          </a:p>
        </p:txBody>
      </p:sp>
      <p:sp>
        <p:nvSpPr>
          <p:cNvPr id="3" name="Подзаголовок 2"/>
          <p:cNvSpPr>
            <a:spLocks noGrp="1"/>
          </p:cNvSpPr>
          <p:nvPr>
            <p:ph type="subTitle" idx="1"/>
          </p:nvPr>
        </p:nvSpPr>
        <p:spPr>
          <a:xfrm>
            <a:off x="395536" y="3645024"/>
            <a:ext cx="8280920" cy="2160240"/>
          </a:xfrm>
        </p:spPr>
        <p:txBody>
          <a:bodyPr>
            <a:normAutofit fontScale="92500" lnSpcReduction="10000"/>
          </a:bodyPr>
          <a:lstStyle/>
          <a:p>
            <a:r>
              <a:rPr lang="ru-RU" dirty="0" smtClean="0">
                <a:solidFill>
                  <a:srgbClr val="002060"/>
                </a:solidFill>
              </a:rPr>
              <a:t>Авторы-разработчики презентации: </a:t>
            </a:r>
          </a:p>
          <a:p>
            <a:r>
              <a:rPr lang="ru-RU" dirty="0" smtClean="0">
                <a:solidFill>
                  <a:srgbClr val="002060"/>
                </a:solidFill>
              </a:rPr>
              <a:t>Гацкевич Ольга Г</a:t>
            </a:r>
            <a:r>
              <a:rPr lang="ru-RU" dirty="0">
                <a:solidFill>
                  <a:srgbClr val="002060"/>
                </a:solidFill>
              </a:rPr>
              <a:t>еннадиевна, </a:t>
            </a:r>
            <a:endParaRPr lang="ru-RU" dirty="0" smtClean="0">
              <a:solidFill>
                <a:srgbClr val="002060"/>
              </a:solidFill>
            </a:endParaRPr>
          </a:p>
          <a:p>
            <a:r>
              <a:rPr lang="ru-RU" dirty="0" smtClean="0">
                <a:solidFill>
                  <a:srgbClr val="002060"/>
                </a:solidFill>
              </a:rPr>
              <a:t>Маханькова Надежда Михайловна, </a:t>
            </a:r>
          </a:p>
          <a:p>
            <a:r>
              <a:rPr lang="ru-RU" dirty="0" smtClean="0">
                <a:solidFill>
                  <a:srgbClr val="002060"/>
                </a:solidFill>
              </a:rPr>
              <a:t>учителя русского языка и литературы МБОУ СОШ №15 города Красногорска Московской области</a:t>
            </a:r>
            <a:endParaRPr lang="ru-RU" dirty="0">
              <a:solidFill>
                <a:srgbClr val="002060"/>
              </a:solidFill>
            </a:endParaRPr>
          </a:p>
        </p:txBody>
      </p:sp>
    </p:spTree>
    <p:extLst>
      <p:ext uri="{BB962C8B-B14F-4D97-AF65-F5344CB8AC3E}">
        <p14:creationId xmlns:p14="http://schemas.microsoft.com/office/powerpoint/2010/main" val="8881423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32656"/>
            <a:ext cx="8517632" cy="998984"/>
          </a:xfrm>
        </p:spPr>
        <p:txBody>
          <a:bodyPr>
            <a:normAutofit fontScale="90000"/>
          </a:bodyPr>
          <a:lstStyle/>
          <a:p>
            <a:r>
              <a:rPr lang="ru-RU" dirty="0" smtClean="0">
                <a:solidFill>
                  <a:srgbClr val="002060"/>
                </a:solidFill>
              </a:rPr>
              <a:t>Особая страница русской истории </a:t>
            </a:r>
            <a:r>
              <a:rPr lang="en-US" dirty="0" smtClean="0">
                <a:solidFill>
                  <a:srgbClr val="002060"/>
                </a:solidFill>
              </a:rPr>
              <a:t>XIX</a:t>
            </a:r>
            <a:r>
              <a:rPr lang="ru-RU" dirty="0" smtClean="0">
                <a:solidFill>
                  <a:srgbClr val="002060"/>
                </a:solidFill>
              </a:rPr>
              <a:t> века – восстание декабристов</a:t>
            </a:r>
            <a:endParaRPr lang="ru-RU" dirty="0">
              <a:solidFill>
                <a:srgbClr val="002060"/>
              </a:solidFill>
            </a:endParaRPr>
          </a:p>
        </p:txBody>
      </p:sp>
      <p:sp>
        <p:nvSpPr>
          <p:cNvPr id="3" name="Содержимое 2"/>
          <p:cNvSpPr>
            <a:spLocks noGrp="1"/>
          </p:cNvSpPr>
          <p:nvPr>
            <p:ph idx="1"/>
          </p:nvPr>
        </p:nvSpPr>
        <p:spPr>
          <a:xfrm>
            <a:off x="0" y="1600200"/>
            <a:ext cx="8964488" cy="4925144"/>
          </a:xfrm>
        </p:spPr>
        <p:txBody>
          <a:bodyPr>
            <a:normAutofit fontScale="85000" lnSpcReduction="10000"/>
          </a:bodyPr>
          <a:lstStyle/>
          <a:p>
            <a:pPr algn="just">
              <a:buNone/>
            </a:pPr>
            <a:r>
              <a:rPr lang="ru-RU" dirty="0" smtClean="0"/>
              <a:t>           </a:t>
            </a:r>
            <a:r>
              <a:rPr lang="ru-RU" sz="1900" dirty="0" smtClean="0">
                <a:solidFill>
                  <a:srgbClr val="002060"/>
                </a:solidFill>
              </a:rPr>
              <a:t>С 1816 года в России начинают возникать тайные общества, которые ставят своей целью ликвидацию крепостничества и самодержавия. События 1812 года воочию показали широким слоям русского общества необходимость изменения общественно-политического строя России. Это и толкало передовые общественные силы на путь революционной борьбы. Так возникли первые в истории России революционные организации, подготовившие выступление декабристов против крепостничества и самодержавия – восстание на Сенатской площади в Петербурге 14 декабря 1825 года.</a:t>
            </a:r>
          </a:p>
          <a:p>
            <a:pPr algn="just">
              <a:buNone/>
            </a:pPr>
            <a:r>
              <a:rPr lang="ru-RU" sz="1900" dirty="0" smtClean="0">
                <a:solidFill>
                  <a:srgbClr val="002060"/>
                </a:solidFill>
              </a:rPr>
              <a:t>                  Декабристы </a:t>
            </a:r>
            <a:r>
              <a:rPr lang="ru-RU" sz="1900" dirty="0">
                <a:solidFill>
                  <a:srgbClr val="002060"/>
                </a:solidFill>
              </a:rPr>
              <a:t>планировали помешать армии и Сенату принести присягу новому царю Николаю Павловичу (Николаю I). Восставшие войска должны были занять Зимний дворец и Петропавловскую крепость, а царскую семью арестовать.  После этого планировалось потребовать от Сената опубликовать всенародный Манифест, в котором провозглашалось бы «уничтожение бывшего правления» и учреждение Временного революционного правительства. </a:t>
            </a:r>
          </a:p>
          <a:p>
            <a:pPr algn="just">
              <a:buNone/>
            </a:pPr>
            <a:r>
              <a:rPr lang="ru-RU" sz="1900" dirty="0">
                <a:solidFill>
                  <a:srgbClr val="002060"/>
                </a:solidFill>
              </a:rPr>
              <a:t>          Манифест содержал в себе несколько пунктов: учреждение временного революционного правительства, отмену крепостного права, равенство всех перед законом, демократические свободы (прессы, исповеди, труда), введение суда присяжных, введение обязательной военной службы для всех сословий, выборность чиновников, отмена подушной подати. </a:t>
            </a:r>
          </a:p>
          <a:p>
            <a:pPr algn="just">
              <a:buNone/>
            </a:pPr>
            <a:r>
              <a:rPr lang="ru-RU" sz="1900" dirty="0">
                <a:solidFill>
                  <a:srgbClr val="002060"/>
                </a:solidFill>
              </a:rPr>
              <a:t>          Депутаты должны были утвердить новый основной закон — конституцию. После этого должен был быть созван Всенародный собор (Учредительное собрание), где решился бы вопрос о форме правления — конституционная монархия или республика. </a:t>
            </a:r>
            <a:endParaRPr lang="ru-RU" sz="1900" dirty="0" smtClean="0">
              <a:solidFill>
                <a:srgbClr val="002060"/>
              </a:solidFill>
            </a:endParaRPr>
          </a:p>
          <a:p>
            <a:pPr>
              <a:buNone/>
            </a:pPr>
            <a:endParaRPr lang="ru-RU"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90066"/>
          </a:xfrm>
        </p:spPr>
        <p:txBody>
          <a:bodyPr>
            <a:normAutofit/>
          </a:bodyPr>
          <a:lstStyle/>
          <a:p>
            <a:r>
              <a:rPr lang="ru-RU" sz="2400" dirty="0" smtClean="0">
                <a:solidFill>
                  <a:srgbClr val="002060"/>
                </a:solidFill>
              </a:rPr>
              <a:t>Восстание декабристов. Страницы истории</a:t>
            </a:r>
            <a:endParaRPr lang="ru-RU" sz="2400" dirty="0"/>
          </a:p>
        </p:txBody>
      </p:sp>
      <p:sp>
        <p:nvSpPr>
          <p:cNvPr id="3" name="Содержимое 2"/>
          <p:cNvSpPr>
            <a:spLocks noGrp="1"/>
          </p:cNvSpPr>
          <p:nvPr>
            <p:ph idx="1"/>
          </p:nvPr>
        </p:nvSpPr>
        <p:spPr>
          <a:xfrm>
            <a:off x="-180528" y="620688"/>
            <a:ext cx="9145016" cy="5688672"/>
          </a:xfrm>
        </p:spPr>
        <p:txBody>
          <a:bodyPr>
            <a:normAutofit/>
          </a:bodyPr>
          <a:lstStyle/>
          <a:p>
            <a:pPr algn="just"/>
            <a:r>
              <a:rPr lang="ru-RU" dirty="0" smtClean="0">
                <a:solidFill>
                  <a:srgbClr val="002060"/>
                </a:solidFill>
                <a:effectLst>
                  <a:outerShdw blurRad="38100" dist="38100" dir="2700000" algn="tl">
                    <a:srgbClr val="000000">
                      <a:alpha val="43137"/>
                    </a:srgbClr>
                  </a:outerShdw>
                </a:effectLst>
              </a:rPr>
              <a:t>      </a:t>
            </a:r>
            <a:r>
              <a:rPr lang="ru-RU" sz="1400" dirty="0" smtClean="0">
                <a:solidFill>
                  <a:srgbClr val="002060"/>
                </a:solidFill>
                <a:effectLst>
                  <a:outerShdw blurRad="38100" dist="38100" dir="2700000" algn="tl">
                    <a:srgbClr val="000000">
                      <a:alpha val="43137"/>
                    </a:srgbClr>
                  </a:outerShdw>
                </a:effectLst>
              </a:rPr>
              <a:t>Но Николай </a:t>
            </a:r>
            <a:r>
              <a:rPr lang="en-US" sz="1400" dirty="0" smtClean="0">
                <a:solidFill>
                  <a:srgbClr val="002060"/>
                </a:solidFill>
                <a:effectLst>
                  <a:outerShdw blurRad="38100" dist="38100" dir="2700000" algn="tl">
                    <a:srgbClr val="000000">
                      <a:alpha val="43137"/>
                    </a:srgbClr>
                  </a:outerShdw>
                </a:effectLst>
              </a:rPr>
              <a:t>I </a:t>
            </a:r>
            <a:r>
              <a:rPr lang="ru-RU" sz="1400" dirty="0" smtClean="0">
                <a:solidFill>
                  <a:srgbClr val="002060"/>
                </a:solidFill>
                <a:effectLst>
                  <a:outerShdw blurRad="38100" dist="38100" dir="2700000" algn="tl">
                    <a:srgbClr val="000000">
                      <a:alpha val="43137"/>
                    </a:srgbClr>
                  </a:outerShdw>
                </a:effectLst>
              </a:rPr>
              <a:t>успел взять инициативу в свои руки и окружение непокорных правительственными войсками, более чем вчетверо превосходящими восставших по численности, было уже завершено. Восстание было жестоко подавлено. </a:t>
            </a:r>
          </a:p>
          <a:p>
            <a:pPr algn="just"/>
            <a:r>
              <a:rPr lang="ru-RU" sz="1400" dirty="0" smtClean="0">
                <a:solidFill>
                  <a:srgbClr val="002060"/>
                </a:solidFill>
                <a:effectLst>
                  <a:outerShdw blurRad="38100" dist="38100" dir="2700000" algn="tl">
                    <a:srgbClr val="000000">
                      <a:alpha val="43137"/>
                    </a:srgbClr>
                  </a:outerShdw>
                </a:effectLst>
              </a:rPr>
              <a:t>     Департамент полиции составил справку о количестве жертв при подавлении восстания: «При возмущении 14 декабря 1825 года было убито народа: генералов — 1, штаб-офицеров — 1, обер-офицеров разных полков — 17, нижних чинов лейб-гвардии — 282, во фраках и шинелях — 39, женского пола — 79, малолетних — 150, черни — 903. Итого — 1271 человек». </a:t>
            </a:r>
          </a:p>
          <a:p>
            <a:pPr algn="just"/>
            <a:r>
              <a:rPr lang="ru-RU" sz="1400" dirty="0" smtClean="0">
                <a:solidFill>
                  <a:srgbClr val="002060"/>
                </a:solidFill>
                <a:effectLst>
                  <a:outerShdw blurRad="38100" dist="38100" dir="2700000" algn="tl">
                    <a:srgbClr val="000000">
                      <a:alpha val="43137"/>
                    </a:srgbClr>
                  </a:outerShdw>
                </a:effectLst>
              </a:rPr>
              <a:t>      По прекращении артиллерийского огня император Николай </a:t>
            </a:r>
            <a:r>
              <a:rPr lang="en-US" sz="1400" dirty="0" smtClean="0">
                <a:solidFill>
                  <a:srgbClr val="002060"/>
                </a:solidFill>
                <a:effectLst>
                  <a:outerShdw blurRad="38100" dist="38100" dir="2700000" algn="tl">
                    <a:srgbClr val="000000">
                      <a:alpha val="43137"/>
                    </a:srgbClr>
                  </a:outerShdw>
                </a:effectLst>
              </a:rPr>
              <a:t>I </a:t>
            </a:r>
            <a:r>
              <a:rPr lang="ru-RU" sz="1400" dirty="0" smtClean="0">
                <a:solidFill>
                  <a:srgbClr val="002060"/>
                </a:solidFill>
                <a:effectLst>
                  <a:outerShdw blurRad="38100" dist="38100" dir="2700000" algn="tl">
                    <a:srgbClr val="000000">
                      <a:alpha val="43137"/>
                    </a:srgbClr>
                  </a:outerShdw>
                </a:effectLst>
              </a:rPr>
              <a:t>повелел, чтобы трупы были убраны к утру. К сожалению, исполнители распорядились самым бесчеловечным образом. В ночь на Неве от Исаакиевского моста до Академии Художеств и далее к стороне от Васильевского острова сделано было множество прорубей, в которые опустили не только трупы, но, как утверждали очевидцы, и многих раненых, лишённых возможности спастись от ожидавшей их участи. </a:t>
            </a:r>
          </a:p>
          <a:p>
            <a:pPr algn="just"/>
            <a:endParaRPr lang="ru-RU" sz="1600" dirty="0">
              <a:solidFill>
                <a:srgbClr val="002060"/>
              </a:solidFill>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573016"/>
            <a:ext cx="6408712"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2060"/>
                </a:solidFill>
              </a:rPr>
              <a:t>Восстание декабристов. Страницы истории</a:t>
            </a:r>
            <a:endParaRPr lang="ru-RU" dirty="0"/>
          </a:p>
        </p:txBody>
      </p:sp>
      <p:sp>
        <p:nvSpPr>
          <p:cNvPr id="3" name="Текст 2"/>
          <p:cNvSpPr>
            <a:spLocks noGrp="1"/>
          </p:cNvSpPr>
          <p:nvPr>
            <p:ph type="body" idx="1"/>
          </p:nvPr>
        </p:nvSpPr>
        <p:spPr/>
        <p:txBody>
          <a:bodyPr/>
          <a:lstStyle/>
          <a:p>
            <a:pPr algn="ctr"/>
            <a:r>
              <a:rPr lang="ru-RU" b="1" dirty="0" smtClean="0">
                <a:solidFill>
                  <a:srgbClr val="002060"/>
                </a:solidFill>
                <a:effectLst>
                  <a:outerShdw blurRad="38100" dist="38100" dir="2700000" algn="tl">
                    <a:srgbClr val="000000">
                      <a:alpha val="43137"/>
                    </a:srgbClr>
                  </a:outerShdw>
                </a:effectLst>
              </a:rPr>
              <a:t>Приговоры:</a:t>
            </a:r>
            <a:endParaRPr lang="ru-RU" b="1" dirty="0">
              <a:solidFill>
                <a:srgbClr val="002060"/>
              </a:solidFill>
              <a:effectLst>
                <a:outerShdw blurRad="38100" dist="38100" dir="2700000" algn="tl">
                  <a:srgbClr val="000000">
                    <a:alpha val="43137"/>
                  </a:srgbClr>
                </a:outerShdw>
              </a:effectLst>
            </a:endParaRPr>
          </a:p>
        </p:txBody>
      </p:sp>
      <p:sp>
        <p:nvSpPr>
          <p:cNvPr id="4" name="Текст 3"/>
          <p:cNvSpPr>
            <a:spLocks noGrp="1"/>
          </p:cNvSpPr>
          <p:nvPr>
            <p:ph type="body" sz="half" idx="3"/>
          </p:nvPr>
        </p:nvSpPr>
        <p:spPr>
          <a:xfrm>
            <a:off x="4645025" y="1535112"/>
            <a:ext cx="4247455" cy="750887"/>
          </a:xfrm>
        </p:spPr>
        <p:txBody>
          <a:bodyPr>
            <a:normAutofit fontScale="47500" lnSpcReduction="20000"/>
          </a:bodyPr>
          <a:lstStyle/>
          <a:p>
            <a:pPr algn="ctr"/>
            <a:endParaRPr lang="ru-RU" b="1" dirty="0" smtClean="0">
              <a:solidFill>
                <a:srgbClr val="002060"/>
              </a:solidFill>
              <a:effectLst>
                <a:outerShdw blurRad="38100" dist="38100" dir="2700000" algn="tl">
                  <a:srgbClr val="000000">
                    <a:alpha val="43137"/>
                  </a:srgbClr>
                </a:outerShdw>
              </a:effectLst>
            </a:endParaRPr>
          </a:p>
          <a:p>
            <a:pPr algn="ctr"/>
            <a:r>
              <a:rPr lang="ru-RU" b="1" dirty="0" smtClean="0">
                <a:solidFill>
                  <a:srgbClr val="002060"/>
                </a:solidFill>
                <a:effectLst>
                  <a:outerShdw blurRad="38100" dist="38100" dir="2700000" algn="tl">
                    <a:srgbClr val="000000">
                      <a:alpha val="43137"/>
                    </a:srgbClr>
                  </a:outerShdw>
                </a:effectLst>
              </a:rPr>
              <a:t>Обелиск на месте казни 5 декабристов в Петропавловской крепости в Санкт- Петербурге и мемориальная доска на нём (внизу)</a:t>
            </a:r>
          </a:p>
          <a:p>
            <a:endParaRPr lang="ru-RU" dirty="0"/>
          </a:p>
        </p:txBody>
      </p:sp>
      <p:sp>
        <p:nvSpPr>
          <p:cNvPr id="5" name="Содержимое 4"/>
          <p:cNvSpPr>
            <a:spLocks noGrp="1"/>
          </p:cNvSpPr>
          <p:nvPr>
            <p:ph sz="quarter" idx="2"/>
          </p:nvPr>
        </p:nvSpPr>
        <p:spPr>
          <a:xfrm>
            <a:off x="-324544" y="2362200"/>
            <a:ext cx="5112568" cy="4163144"/>
          </a:xfrm>
        </p:spPr>
        <p:txBody>
          <a:bodyPr>
            <a:normAutofit fontScale="92500" lnSpcReduction="20000"/>
          </a:bodyPr>
          <a:lstStyle/>
          <a:p>
            <a:pPr lvl="0" algn="just">
              <a:buClr>
                <a:prstClr val="white">
                  <a:shade val="95000"/>
                </a:prstClr>
              </a:buClr>
            </a:pPr>
            <a:r>
              <a:rPr lang="en-US" b="1" dirty="0" smtClean="0">
                <a:solidFill>
                  <a:srgbClr val="002060"/>
                </a:solidFill>
                <a:effectLst>
                  <a:outerShdw blurRad="38100" dist="38100" dir="2700000" algn="tl">
                    <a:srgbClr val="000000">
                      <a:alpha val="43137"/>
                    </a:srgbClr>
                  </a:outerShdw>
                </a:effectLst>
              </a:rPr>
              <a:t>     </a:t>
            </a:r>
            <a:r>
              <a:rPr lang="ru-RU" sz="1500" dirty="0">
                <a:solidFill>
                  <a:srgbClr val="002060"/>
                </a:solidFill>
              </a:rPr>
              <a:t>Сразу же были арестованы и отправлены в Петропавловскую крепость 648 солдат и 62 матроса. Арестованных декабристов привозили в Зимний дворец. Сам император Николай </a:t>
            </a:r>
            <a:r>
              <a:rPr lang="en-US" sz="1500" dirty="0">
                <a:solidFill>
                  <a:srgbClr val="002060"/>
                </a:solidFill>
              </a:rPr>
              <a:t>I </a:t>
            </a:r>
            <a:r>
              <a:rPr lang="ru-RU" sz="1500" dirty="0">
                <a:solidFill>
                  <a:srgbClr val="002060"/>
                </a:solidFill>
              </a:rPr>
              <a:t>выступал в качестве следователя. Полгода работала Следственная комиссия в Петербурге. Всего к следствию было привлечено 579 человек.    Это был первый в истории России широкий политический процесс. Виновными были признаны 289 человек. Пятеро декабристов</a:t>
            </a:r>
            <a:r>
              <a:rPr lang="ru-RU" sz="1500" dirty="0" smtClean="0">
                <a:solidFill>
                  <a:srgbClr val="002060"/>
                </a:solidFill>
              </a:rPr>
              <a:t>: </a:t>
            </a:r>
            <a:r>
              <a:rPr lang="ru-RU" sz="1500" dirty="0">
                <a:solidFill>
                  <a:srgbClr val="002060"/>
                </a:solidFill>
              </a:rPr>
              <a:t>П. И. Пестель, К. Ф. Рылеев, С. И. Муравьев-Апостол, М. П. Бестужев-Рюмин</a:t>
            </a:r>
            <a:r>
              <a:rPr lang="ru-RU" sz="1500" dirty="0" smtClean="0">
                <a:solidFill>
                  <a:srgbClr val="002060"/>
                </a:solidFill>
              </a:rPr>
              <a:t>, </a:t>
            </a:r>
            <a:r>
              <a:rPr lang="ru-RU" sz="1500" dirty="0">
                <a:solidFill>
                  <a:srgbClr val="002060"/>
                </a:solidFill>
              </a:rPr>
              <a:t>П. </a:t>
            </a:r>
            <a:r>
              <a:rPr lang="ru-RU" sz="1500" dirty="0" smtClean="0">
                <a:solidFill>
                  <a:srgbClr val="002060"/>
                </a:solidFill>
              </a:rPr>
              <a:t>Г. Каховский </a:t>
            </a:r>
            <a:r>
              <a:rPr lang="ru-RU" sz="1500" dirty="0">
                <a:solidFill>
                  <a:srgbClr val="002060"/>
                </a:solidFill>
              </a:rPr>
              <a:t>- были приговорены "к смертной казни четвертованием", заменённой повешением</a:t>
            </a:r>
            <a:r>
              <a:rPr lang="ru-RU" sz="1500" dirty="0" smtClean="0">
                <a:solidFill>
                  <a:srgbClr val="002060"/>
                </a:solidFill>
              </a:rPr>
              <a:t>.</a:t>
            </a:r>
          </a:p>
          <a:p>
            <a:pPr lvl="0" algn="just">
              <a:buClr>
                <a:prstClr val="white">
                  <a:shade val="95000"/>
                </a:prstClr>
              </a:buClr>
            </a:pPr>
            <a:r>
              <a:rPr lang="en-US" sz="1500" dirty="0" smtClean="0">
                <a:solidFill>
                  <a:srgbClr val="002060"/>
                </a:solidFill>
                <a:effectLst>
                  <a:outerShdw blurRad="38100" dist="38100" dir="2700000" algn="tl">
                    <a:srgbClr val="000000">
                      <a:alpha val="43137"/>
                    </a:srgbClr>
                  </a:outerShdw>
                </a:effectLst>
              </a:rPr>
              <a:t> </a:t>
            </a:r>
            <a:r>
              <a:rPr lang="ru-RU" sz="1500" dirty="0" smtClean="0">
                <a:solidFill>
                  <a:srgbClr val="002060"/>
                </a:solidFill>
              </a:rPr>
              <a:t>31 человек был приговорен к бессрочной каторге, 37 - к различным срокам каторжных работ, 19 - к ссылке в Сибирь, 9 офицеров разжалованы в солдаты. Свыше 120 человек понесли различные наказания по личному распоряжению Николая I, без суда: посажены в крепость на срок от полугода до 4 лет, разжалованы в солдаты, 178 человек приговорили к наказанию шпицрутенами. Из остальных участников восстания сформировали сводный полк в составе 4 тыс. человек, который был отправлен в действующую армию на Кавказ</a:t>
            </a:r>
            <a:r>
              <a:rPr lang="ru-RU" sz="1500" dirty="0" smtClean="0"/>
              <a:t>.</a:t>
            </a:r>
          </a:p>
          <a:p>
            <a:endParaRPr lang="ru-RU" dirty="0"/>
          </a:p>
        </p:txBody>
      </p:sp>
      <p:pic>
        <p:nvPicPr>
          <p:cNvPr id="6146" name="Picture 2" descr="C:\Users\User\Desktop\220px-DecembristsExecutionMonument.jpg"/>
          <p:cNvPicPr>
            <a:picLocks noChangeAspect="1" noChangeArrowheads="1"/>
          </p:cNvPicPr>
          <p:nvPr/>
        </p:nvPicPr>
        <p:blipFill>
          <a:blip r:embed="rId2" cstate="print"/>
          <a:srcRect/>
          <a:stretch>
            <a:fillRect/>
          </a:stretch>
        </p:blipFill>
        <p:spPr bwMode="auto">
          <a:xfrm>
            <a:off x="5004048" y="2276872"/>
            <a:ext cx="2376264" cy="3168352"/>
          </a:xfrm>
          <a:prstGeom prst="rect">
            <a:avLst/>
          </a:prstGeom>
          <a:noFill/>
        </p:spPr>
      </p:pic>
      <p:pic>
        <p:nvPicPr>
          <p:cNvPr id="8" name="Содержимое 7" descr="DecembristsExecutionPlaque.jpg">
            <a:hlinkClick r:id="rId3"/>
          </p:cNvPr>
          <p:cNvPicPr>
            <a:picLocks noGrp="1"/>
          </p:cNvPicPr>
          <p:nvPr>
            <p:ph sz="quarter" idx="4"/>
          </p:nvPr>
        </p:nvPicPr>
        <p:blipFill>
          <a:blip r:embed="rId4" cstate="print"/>
          <a:srcRect/>
          <a:stretch>
            <a:fillRect/>
          </a:stretch>
        </p:blipFill>
        <p:spPr bwMode="auto">
          <a:xfrm>
            <a:off x="7020272" y="4581128"/>
            <a:ext cx="1656184" cy="2276872"/>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435280" cy="922114"/>
          </a:xfrm>
        </p:spPr>
        <p:txBody>
          <a:bodyPr>
            <a:normAutofit fontScale="90000"/>
          </a:bodyPr>
          <a:lstStyle/>
          <a:p>
            <a:r>
              <a:rPr lang="ru-RU" sz="2800" dirty="0" smtClean="0">
                <a:solidFill>
                  <a:srgbClr val="002060"/>
                </a:solidFill>
              </a:rPr>
              <a:t>Одна из страниц русской истории </a:t>
            </a:r>
            <a:r>
              <a:rPr lang="en-US" sz="2800" dirty="0" smtClean="0">
                <a:solidFill>
                  <a:srgbClr val="002060"/>
                </a:solidFill>
              </a:rPr>
              <a:t>XIX</a:t>
            </a:r>
            <a:r>
              <a:rPr lang="ru-RU" sz="2800" dirty="0" smtClean="0">
                <a:solidFill>
                  <a:srgbClr val="002060"/>
                </a:solidFill>
              </a:rPr>
              <a:t> века – Крымская война</a:t>
            </a:r>
            <a:endParaRPr lang="ru-RU" sz="2800" dirty="0"/>
          </a:p>
        </p:txBody>
      </p:sp>
      <p:sp>
        <p:nvSpPr>
          <p:cNvPr id="3" name="Содержимое 2"/>
          <p:cNvSpPr>
            <a:spLocks noGrp="1"/>
          </p:cNvSpPr>
          <p:nvPr>
            <p:ph sz="half" idx="1"/>
          </p:nvPr>
        </p:nvSpPr>
        <p:spPr>
          <a:xfrm>
            <a:off x="0" y="1196752"/>
            <a:ext cx="8892480" cy="2376265"/>
          </a:xfrm>
        </p:spPr>
        <p:txBody>
          <a:bodyPr>
            <a:normAutofit fontScale="92500" lnSpcReduction="20000"/>
          </a:bodyPr>
          <a:lstStyle/>
          <a:p>
            <a:pPr algn="just"/>
            <a:r>
              <a:rPr lang="ru-RU" sz="2100" dirty="0" smtClean="0">
                <a:solidFill>
                  <a:srgbClr val="002060"/>
                </a:solidFill>
              </a:rPr>
              <a:t>     КРЫМСКАЯ ВОЙНА (1853-1856 годы) -  война, начатая при Николае </a:t>
            </a:r>
            <a:r>
              <a:rPr lang="en-US" sz="2100" dirty="0" smtClean="0">
                <a:solidFill>
                  <a:srgbClr val="002060"/>
                </a:solidFill>
              </a:rPr>
              <a:t>I </a:t>
            </a:r>
            <a:r>
              <a:rPr lang="ru-RU" sz="2100" dirty="0" smtClean="0">
                <a:solidFill>
                  <a:srgbClr val="002060"/>
                </a:solidFill>
              </a:rPr>
              <a:t> Россией против Турции за господство в черноморских проливах и на Балканском полуострове и превратившаяся в войну против коалиции Англии, Франции, Османской империи и Сардинского королевства. </a:t>
            </a:r>
          </a:p>
          <a:p>
            <a:pPr algn="just"/>
            <a:r>
              <a:rPr lang="ru-RU" sz="2100" dirty="0">
                <a:solidFill>
                  <a:srgbClr val="002060"/>
                </a:solidFill>
              </a:rPr>
              <a:t> </a:t>
            </a:r>
            <a:r>
              <a:rPr lang="ru-RU" sz="2100" dirty="0" smtClean="0">
                <a:solidFill>
                  <a:srgbClr val="002060"/>
                </a:solidFill>
              </a:rPr>
              <a:t>    Результатом </a:t>
            </a:r>
            <a:r>
              <a:rPr lang="ru-RU" sz="2100" dirty="0">
                <a:solidFill>
                  <a:srgbClr val="002060"/>
                </a:solidFill>
              </a:rPr>
              <a:t>Крымской войны стала утрата Россией  последних следов европейского  превосходства в силе, влиянии, обретённого после победы над Наполеоном.  Война привела к расстройству финансовой системы страны.  Согласно статьям  заключённого  Парижского мира, Россия на долгие годы была лишена Черноморского флота.  </a:t>
            </a:r>
          </a:p>
          <a:p>
            <a:pPr marL="137160" indent="0" algn="just">
              <a:buNone/>
            </a:pPr>
            <a:endParaRPr lang="ru-RU" dirty="0" smtClean="0">
              <a:solidFill>
                <a:srgbClr val="002060"/>
              </a:solidFill>
            </a:endParaRPr>
          </a:p>
          <a:p>
            <a:endParaRPr lang="ru-RU" dirty="0"/>
          </a:p>
        </p:txBody>
      </p:sp>
      <p:sp>
        <p:nvSpPr>
          <p:cNvPr id="4" name="Содержимое 3"/>
          <p:cNvSpPr>
            <a:spLocks noGrp="1"/>
          </p:cNvSpPr>
          <p:nvPr>
            <p:ph sz="half" idx="2"/>
          </p:nvPr>
        </p:nvSpPr>
        <p:spPr>
          <a:xfrm>
            <a:off x="4648200" y="3645024"/>
            <a:ext cx="2804120" cy="2481139"/>
          </a:xfrm>
        </p:spPr>
        <p:txBody>
          <a:bodyPr>
            <a:normAutofit fontScale="92500" lnSpcReduction="20000"/>
          </a:bodyPr>
          <a:lstStyle/>
          <a:p>
            <a:endParaRPr lang="ru-RU" dirty="0"/>
          </a:p>
        </p:txBody>
      </p:sp>
      <p:pic>
        <p:nvPicPr>
          <p:cNvPr id="8194" name="Picture 2" descr="C:\Users\User\Desktop\48728957_800pxCrimeanwar185356.png"/>
          <p:cNvPicPr>
            <a:picLocks noChangeAspect="1" noChangeArrowheads="1"/>
          </p:cNvPicPr>
          <p:nvPr/>
        </p:nvPicPr>
        <p:blipFill>
          <a:blip r:embed="rId2" cstate="print"/>
          <a:srcRect/>
          <a:stretch>
            <a:fillRect/>
          </a:stretch>
        </p:blipFill>
        <p:spPr bwMode="auto">
          <a:xfrm>
            <a:off x="1619672" y="3429000"/>
            <a:ext cx="6120680" cy="34290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2060"/>
                </a:solidFill>
              </a:rPr>
              <a:t>Крымская война (1853-1856 годы) </a:t>
            </a:r>
            <a:endParaRPr lang="ru-RU" dirty="0"/>
          </a:p>
        </p:txBody>
      </p:sp>
      <p:sp>
        <p:nvSpPr>
          <p:cNvPr id="3" name="Содержимое 2"/>
          <p:cNvSpPr>
            <a:spLocks noGrp="1"/>
          </p:cNvSpPr>
          <p:nvPr>
            <p:ph idx="1"/>
          </p:nvPr>
        </p:nvSpPr>
        <p:spPr>
          <a:xfrm>
            <a:off x="0" y="1412776"/>
            <a:ext cx="8820472" cy="4896584"/>
          </a:xfrm>
        </p:spPr>
        <p:txBody>
          <a:bodyPr>
            <a:normAutofit/>
          </a:bodyPr>
          <a:lstStyle/>
          <a:p>
            <a:pPr algn="just"/>
            <a:r>
              <a:rPr lang="ru-RU" sz="1800" b="1" dirty="0" smtClean="0">
                <a:solidFill>
                  <a:srgbClr val="002060"/>
                </a:solidFill>
              </a:rPr>
              <a:t>       Однако</a:t>
            </a:r>
            <a:r>
              <a:rPr lang="ru-RU" sz="1800" b="1" dirty="0">
                <a:solidFill>
                  <a:srgbClr val="002060"/>
                </a:solidFill>
              </a:rPr>
              <a:t>,  поражение в Крымской войне стало толчком к экономическим реформам и,                                    в дальнейшем, к отмене крепостного права.</a:t>
            </a:r>
          </a:p>
          <a:p>
            <a:pPr algn="just"/>
            <a:r>
              <a:rPr lang="ru-RU" sz="1800" b="1" dirty="0" smtClean="0">
                <a:solidFill>
                  <a:srgbClr val="002060"/>
                </a:solidFill>
              </a:rPr>
              <a:t>       Опыт </a:t>
            </a:r>
            <a:r>
              <a:rPr lang="ru-RU" sz="1800" b="1" dirty="0">
                <a:solidFill>
                  <a:srgbClr val="002060"/>
                </a:solidFill>
              </a:rPr>
              <a:t>Крымской войны частично лёг в основу военных реформ 60-70-х годов XIX века в России (замена устаревшей 25-летней воинской повинности  и т.д.) </a:t>
            </a:r>
          </a:p>
          <a:p>
            <a:endParaRPr lang="ru-RU" sz="1800" b="1" dirty="0" smtClean="0">
              <a:solidFill>
                <a:srgbClr val="002060"/>
              </a:solidFill>
            </a:endParaRPr>
          </a:p>
        </p:txBody>
      </p:sp>
      <p:pic>
        <p:nvPicPr>
          <p:cNvPr id="9218" name="Picture 2" descr="C:\Users\User\Desktop\balaclava_crimean_war_1.jpg"/>
          <p:cNvPicPr>
            <a:picLocks noChangeAspect="1" noChangeArrowheads="1"/>
          </p:cNvPicPr>
          <p:nvPr/>
        </p:nvPicPr>
        <p:blipFill>
          <a:blip r:embed="rId2" cstate="print"/>
          <a:srcRect/>
          <a:stretch>
            <a:fillRect/>
          </a:stretch>
        </p:blipFill>
        <p:spPr bwMode="auto">
          <a:xfrm>
            <a:off x="17292" y="3247952"/>
            <a:ext cx="4176464" cy="3501008"/>
          </a:xfrm>
          <a:prstGeom prst="rect">
            <a:avLst/>
          </a:prstGeom>
          <a:noFill/>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4845" y="3273140"/>
            <a:ext cx="4749155" cy="3501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154362"/>
          </a:xfrm>
        </p:spPr>
        <p:txBody>
          <a:bodyPr>
            <a:normAutofit/>
          </a:bodyPr>
          <a:lstStyle/>
          <a:p>
            <a:pPr algn="just"/>
            <a:r>
              <a:rPr lang="ru-RU" sz="1800" dirty="0" smtClean="0">
                <a:solidFill>
                  <a:srgbClr val="002060"/>
                </a:solidFill>
              </a:rPr>
              <a:t>   </a:t>
            </a:r>
            <a:r>
              <a:rPr lang="ru-RU" sz="2000" dirty="0" smtClean="0">
                <a:solidFill>
                  <a:srgbClr val="002060"/>
                </a:solidFill>
              </a:rPr>
              <a:t>Крестьянская реформа 1861 года (отмена крепостного права) – одно из наиболее значимых событий русской истории </a:t>
            </a:r>
            <a:br>
              <a:rPr lang="ru-RU" sz="2000" dirty="0" smtClean="0">
                <a:solidFill>
                  <a:srgbClr val="002060"/>
                </a:solidFill>
              </a:rPr>
            </a:br>
            <a:r>
              <a:rPr lang="en-US" sz="2000" dirty="0" smtClean="0">
                <a:solidFill>
                  <a:srgbClr val="002060"/>
                </a:solidFill>
              </a:rPr>
              <a:t>XIX </a:t>
            </a:r>
            <a:r>
              <a:rPr lang="ru-RU" sz="2000" dirty="0" smtClean="0">
                <a:solidFill>
                  <a:srgbClr val="002060"/>
                </a:solidFill>
              </a:rPr>
              <a:t> века.  Закон не только ликвидировал позор России — крепостное право, но и давал надежду на торжество добра и справедливости.  </a:t>
            </a:r>
            <a:r>
              <a:rPr lang="ru-RU" sz="1800" dirty="0" smtClean="0">
                <a:solidFill>
                  <a:srgbClr val="002060"/>
                </a:solidFill>
              </a:rPr>
              <a:t/>
            </a:r>
            <a:br>
              <a:rPr lang="ru-RU" sz="1800" dirty="0" smtClean="0">
                <a:solidFill>
                  <a:srgbClr val="002060"/>
                </a:solidFill>
              </a:rPr>
            </a:br>
            <a:r>
              <a:rPr lang="ru-RU" sz="1600" i="1" dirty="0" smtClean="0">
                <a:solidFill>
                  <a:srgbClr val="002060"/>
                </a:solidFill>
                <a:effectLst/>
              </a:rPr>
              <a:t>Борис </a:t>
            </a:r>
            <a:r>
              <a:rPr lang="ru-RU" sz="1600" i="1" dirty="0">
                <a:solidFill>
                  <a:srgbClr val="002060"/>
                </a:solidFill>
                <a:effectLst/>
              </a:rPr>
              <a:t>Кустодиев. «Освобождение крестьян (Чтение манифеста)» (Картина 1907 год)</a:t>
            </a:r>
            <a:br>
              <a:rPr lang="ru-RU" sz="1600" i="1" dirty="0">
                <a:solidFill>
                  <a:srgbClr val="002060"/>
                </a:solidFill>
                <a:effectLst/>
              </a:rPr>
            </a:br>
            <a:r>
              <a:rPr lang="ru-RU" sz="1600" i="1" dirty="0" smtClean="0">
                <a:solidFill>
                  <a:srgbClr val="002060"/>
                </a:solidFill>
                <a:effectLst/>
              </a:rPr>
              <a:t/>
            </a:r>
            <a:br>
              <a:rPr lang="ru-RU" sz="1600" i="1" dirty="0" smtClean="0">
                <a:solidFill>
                  <a:srgbClr val="002060"/>
                </a:solidFill>
                <a:effectLst/>
              </a:rPr>
            </a:br>
            <a:r>
              <a:rPr lang="ru-RU" sz="2200" dirty="0" smtClean="0">
                <a:solidFill>
                  <a:srgbClr val="002060"/>
                </a:solidFill>
              </a:rPr>
              <a:t> </a:t>
            </a:r>
            <a:endParaRPr lang="ru-RU" sz="2200" dirty="0">
              <a:solidFill>
                <a:srgbClr val="00206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7913" y="2564904"/>
            <a:ext cx="6986587"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2060"/>
                </a:solidFill>
              </a:rPr>
              <a:t>Крестьянская реформа 1861 года</a:t>
            </a:r>
            <a:endParaRPr lang="ru-RU" dirty="0">
              <a:solidFill>
                <a:srgbClr val="002060"/>
              </a:solidFill>
            </a:endParaRPr>
          </a:p>
        </p:txBody>
      </p:sp>
      <p:sp>
        <p:nvSpPr>
          <p:cNvPr id="3" name="Содержимое 2"/>
          <p:cNvSpPr>
            <a:spLocks noGrp="1"/>
          </p:cNvSpPr>
          <p:nvPr>
            <p:ph sz="half" idx="1"/>
          </p:nvPr>
        </p:nvSpPr>
        <p:spPr>
          <a:xfrm>
            <a:off x="0" y="1600200"/>
            <a:ext cx="3275856" cy="4525963"/>
          </a:xfrm>
        </p:spPr>
        <p:txBody>
          <a:bodyPr>
            <a:normAutofit fontScale="85000" lnSpcReduction="20000"/>
          </a:bodyPr>
          <a:lstStyle/>
          <a:p>
            <a:pPr algn="ctr">
              <a:buNone/>
            </a:pPr>
            <a:r>
              <a:rPr lang="ru-RU" sz="1800" b="1" dirty="0" smtClean="0">
                <a:solidFill>
                  <a:srgbClr val="002060"/>
                </a:solidFill>
                <a:effectLst>
                  <a:outerShdw blurRad="38100" dist="38100" dir="2700000" algn="tl">
                    <a:srgbClr val="000000">
                      <a:alpha val="43137"/>
                    </a:srgbClr>
                  </a:outerShdw>
                </a:effectLst>
              </a:rPr>
              <a:t>Александр </a:t>
            </a:r>
            <a:r>
              <a:rPr lang="en-US" sz="1800" b="1" dirty="0" smtClean="0">
                <a:solidFill>
                  <a:srgbClr val="002060"/>
                </a:solidFill>
                <a:effectLst>
                  <a:outerShdw blurRad="38100" dist="38100" dir="2700000" algn="tl">
                    <a:srgbClr val="000000">
                      <a:alpha val="43137"/>
                    </a:srgbClr>
                  </a:outerShdw>
                </a:effectLst>
              </a:rPr>
              <a:t>II</a:t>
            </a:r>
            <a:r>
              <a:rPr lang="ru-RU" sz="1800" b="1" dirty="0" smtClean="0">
                <a:solidFill>
                  <a:srgbClr val="002060"/>
                </a:solidFill>
                <a:effectLst>
                  <a:outerShdw blurRad="38100" dist="38100" dir="2700000" algn="tl">
                    <a:srgbClr val="000000">
                      <a:alpha val="43137"/>
                    </a:srgbClr>
                  </a:outerShdw>
                </a:effectLst>
              </a:rPr>
              <a:t>, сын Николая </a:t>
            </a:r>
            <a:r>
              <a:rPr lang="en-US" sz="1800" b="1" dirty="0" smtClean="0">
                <a:solidFill>
                  <a:srgbClr val="002060"/>
                </a:solidFill>
                <a:effectLst>
                  <a:outerShdw blurRad="38100" dist="38100" dir="2700000" algn="tl">
                    <a:srgbClr val="000000">
                      <a:alpha val="43137"/>
                    </a:srgbClr>
                  </a:outerShdw>
                </a:effectLst>
              </a:rPr>
              <a:t>I.</a:t>
            </a:r>
            <a:endParaRPr lang="ru-RU" sz="1800" b="1" dirty="0" smtClean="0">
              <a:solidFill>
                <a:srgbClr val="002060"/>
              </a:solidFill>
              <a:effectLst>
                <a:outerShdw blurRad="38100" dist="38100" dir="2700000" algn="tl">
                  <a:srgbClr val="000000">
                    <a:alpha val="43137"/>
                  </a:srgbClr>
                </a:outerShdw>
              </a:effectLst>
            </a:endParaRPr>
          </a:p>
          <a:p>
            <a:pPr algn="ctr">
              <a:buNone/>
            </a:pPr>
            <a:r>
              <a:rPr lang="ru-RU" sz="1800" b="1" dirty="0" smtClean="0">
                <a:solidFill>
                  <a:srgbClr val="002060"/>
                </a:solidFill>
                <a:effectLst>
                  <a:outerShdw blurRad="38100" dist="38100" dir="2700000" algn="tl">
                    <a:srgbClr val="000000">
                      <a:alpha val="43137"/>
                    </a:srgbClr>
                  </a:outerShdw>
                </a:effectLst>
              </a:rPr>
              <a:t>Годы правления 1855-1881. </a:t>
            </a:r>
          </a:p>
          <a:p>
            <a:pPr algn="ctr">
              <a:buNone/>
            </a:pPr>
            <a:r>
              <a:rPr lang="ru-RU" sz="1800" dirty="0" smtClean="0">
                <a:solidFill>
                  <a:srgbClr val="002060"/>
                </a:solidFill>
              </a:rPr>
              <a:t>В день своего коронования </a:t>
            </a:r>
          </a:p>
          <a:p>
            <a:pPr algn="ctr">
              <a:buNone/>
            </a:pPr>
            <a:r>
              <a:rPr lang="ru-RU" sz="1800" dirty="0" smtClean="0">
                <a:solidFill>
                  <a:srgbClr val="002060"/>
                </a:solidFill>
              </a:rPr>
              <a:t>26 августа 1856 года </a:t>
            </a:r>
          </a:p>
          <a:p>
            <a:pPr algn="ctr">
              <a:buNone/>
            </a:pPr>
            <a:r>
              <a:rPr lang="ru-RU" sz="1800" dirty="0" smtClean="0">
                <a:solidFill>
                  <a:srgbClr val="002060"/>
                </a:solidFill>
              </a:rPr>
              <a:t>император Александр  </a:t>
            </a:r>
            <a:r>
              <a:rPr lang="en-US" sz="1800" dirty="0" smtClean="0">
                <a:solidFill>
                  <a:srgbClr val="002060"/>
                </a:solidFill>
              </a:rPr>
              <a:t>II </a:t>
            </a:r>
            <a:endParaRPr lang="ru-RU" sz="1800" dirty="0" smtClean="0">
              <a:solidFill>
                <a:srgbClr val="002060"/>
              </a:solidFill>
            </a:endParaRPr>
          </a:p>
          <a:p>
            <a:pPr algn="ctr">
              <a:buNone/>
            </a:pPr>
            <a:r>
              <a:rPr lang="ru-RU" sz="1800" dirty="0" smtClean="0">
                <a:solidFill>
                  <a:srgbClr val="002060"/>
                </a:solidFill>
              </a:rPr>
              <a:t>помиловал всех декабристов. </a:t>
            </a:r>
            <a:endParaRPr lang="ru-RU" sz="1800" b="1" dirty="0">
              <a:solidFill>
                <a:srgbClr val="002060"/>
              </a:solidFill>
              <a:effectLst>
                <a:outerShdw blurRad="38100" dist="38100" dir="2700000" algn="tl">
                  <a:srgbClr val="000000">
                    <a:alpha val="43137"/>
                  </a:srgbClr>
                </a:outerShdw>
              </a:effectLst>
            </a:endParaRPr>
          </a:p>
        </p:txBody>
      </p:sp>
      <p:sp>
        <p:nvSpPr>
          <p:cNvPr id="4" name="Содержимое 3"/>
          <p:cNvSpPr>
            <a:spLocks noGrp="1"/>
          </p:cNvSpPr>
          <p:nvPr>
            <p:ph sz="half" idx="2"/>
          </p:nvPr>
        </p:nvSpPr>
        <p:spPr>
          <a:xfrm>
            <a:off x="2771800" y="1600200"/>
            <a:ext cx="5915000" cy="4925144"/>
          </a:xfrm>
        </p:spPr>
        <p:txBody>
          <a:bodyPr>
            <a:normAutofit fontScale="85000" lnSpcReduction="20000"/>
          </a:bodyPr>
          <a:lstStyle/>
          <a:p>
            <a:pPr algn="ctr">
              <a:buNone/>
            </a:pPr>
            <a:r>
              <a:rPr lang="ru-RU" b="1" dirty="0" smtClean="0"/>
              <a:t>      </a:t>
            </a:r>
            <a:r>
              <a:rPr lang="ru-RU" b="1" dirty="0" smtClean="0">
                <a:solidFill>
                  <a:srgbClr val="002060"/>
                </a:solidFill>
                <a:effectLst>
                  <a:outerShdw blurRad="38100" dist="38100" dir="2700000" algn="tl">
                    <a:srgbClr val="000000">
                      <a:alpha val="43137"/>
                    </a:srgbClr>
                  </a:outerShdw>
                </a:effectLst>
              </a:rPr>
              <a:t>Содержание реформы: </a:t>
            </a:r>
          </a:p>
          <a:p>
            <a:pPr algn="just">
              <a:buNone/>
            </a:pPr>
            <a:r>
              <a:rPr lang="ru-RU" b="1" dirty="0" smtClean="0">
                <a:solidFill>
                  <a:srgbClr val="002060"/>
                </a:solidFill>
                <a:effectLst>
                  <a:outerShdw blurRad="38100" dist="38100" dir="2700000" algn="tl">
                    <a:srgbClr val="000000">
                      <a:alpha val="43137"/>
                    </a:srgbClr>
                  </a:outerShdw>
                </a:effectLst>
              </a:rPr>
              <a:t>      19 февраля </a:t>
            </a:r>
            <a:r>
              <a:rPr lang="en-US" b="1" dirty="0" smtClean="0">
                <a:solidFill>
                  <a:srgbClr val="002060"/>
                </a:solidFill>
                <a:effectLst>
                  <a:outerShdw blurRad="38100" dist="38100" dir="2700000" algn="tl">
                    <a:srgbClr val="000000">
                      <a:alpha val="43137"/>
                    </a:srgbClr>
                  </a:outerShdw>
                </a:effectLst>
              </a:rPr>
              <a:t> 1861 </a:t>
            </a:r>
            <a:r>
              <a:rPr lang="ru-RU" b="1" dirty="0" smtClean="0">
                <a:solidFill>
                  <a:srgbClr val="002060"/>
                </a:solidFill>
                <a:effectLst>
                  <a:outerShdw blurRad="38100" dist="38100" dir="2700000" algn="tl">
                    <a:srgbClr val="000000">
                      <a:alpha val="43137"/>
                    </a:srgbClr>
                  </a:outerShdw>
                </a:effectLst>
              </a:rPr>
              <a:t>года в Петербурге Александр II подписал Манифест об отмене крепостного права и Положение о крестьянах, находящихся в крепостной зависимости, состоявшие из 17 законодательных актов. Манифест «О Всемилостивейшем даровании крепостным людям прав состояния свободных сельских обывателей» от 19 февраля 1861 года сопровождался рядом законодательных актов (всего 17 документов), касающихся вопросов освобождения крестьян, условий выкупа ими помещичьей земли и размеров выкупаемых наделов по отдельным районам России.</a:t>
            </a:r>
          </a:p>
          <a:p>
            <a:endParaRPr lang="ru-RU" dirty="0"/>
          </a:p>
        </p:txBody>
      </p:sp>
      <p:pic>
        <p:nvPicPr>
          <p:cNvPr id="2050" name="Picture 2" descr="C:\Users\User\Desktop\AlexII.jpg"/>
          <p:cNvPicPr>
            <a:picLocks noChangeAspect="1" noChangeArrowheads="1"/>
          </p:cNvPicPr>
          <p:nvPr/>
        </p:nvPicPr>
        <p:blipFill>
          <a:blip r:embed="rId2" cstate="print"/>
          <a:srcRect/>
          <a:stretch>
            <a:fillRect/>
          </a:stretch>
        </p:blipFill>
        <p:spPr bwMode="auto">
          <a:xfrm>
            <a:off x="179512" y="3068960"/>
            <a:ext cx="3096344" cy="3312368"/>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2060"/>
                </a:solidFill>
              </a:rPr>
              <a:t>Крестьянская реформа 1861 года</a:t>
            </a:r>
            <a:endParaRPr lang="ru-RU" dirty="0"/>
          </a:p>
        </p:txBody>
      </p:sp>
      <p:sp>
        <p:nvSpPr>
          <p:cNvPr id="3" name="Содержимое 2"/>
          <p:cNvSpPr>
            <a:spLocks noGrp="1"/>
          </p:cNvSpPr>
          <p:nvPr>
            <p:ph sz="half" idx="1"/>
          </p:nvPr>
        </p:nvSpPr>
        <p:spPr>
          <a:xfrm>
            <a:off x="-252536" y="1484784"/>
            <a:ext cx="5040560" cy="5112568"/>
          </a:xfrm>
        </p:spPr>
        <p:txBody>
          <a:bodyPr>
            <a:normAutofit fontScale="70000" lnSpcReduction="20000"/>
          </a:bodyPr>
          <a:lstStyle/>
          <a:p>
            <a:pPr algn="just">
              <a:buNone/>
            </a:pPr>
            <a:r>
              <a:rPr lang="ru-RU" dirty="0" smtClean="0"/>
              <a:t>               </a:t>
            </a:r>
            <a:r>
              <a:rPr lang="ru-RU" b="1" dirty="0" smtClean="0">
                <a:solidFill>
                  <a:srgbClr val="002060"/>
                </a:solidFill>
                <a:effectLst>
                  <a:outerShdw blurRad="38100" dist="38100" dir="2700000" algn="tl">
                    <a:srgbClr val="000000">
                      <a:alpha val="43137"/>
                    </a:srgbClr>
                  </a:outerShdw>
                </a:effectLst>
              </a:rPr>
              <a:t>Как оказалось, эта реформа не привела к освобождению крестьян, а лишь определила механизм такого освобождения: крестьяне перестали официально называться «крепостными», а стали называться «обязанными»; формально они считались свободными, но в их положении абсолютно ничего не изменилось или даже ухудшилось. Цена земли по выкупу значительно превышала её рыночную стоимость. Переход крестьян на выкуп растянулся на несколько десятилетий. Реформа 1861 года положила начало процессу быстрого обнищания крестьян, появилось множество разорившихся крестьян, живших случайными заработками — явление, практически исчезнувшее в середине XIX века. </a:t>
            </a:r>
          </a:p>
          <a:p>
            <a:pPr algn="just">
              <a:buNone/>
            </a:pPr>
            <a:r>
              <a:rPr lang="ru-RU" b="1" dirty="0" smtClean="0">
                <a:solidFill>
                  <a:srgbClr val="002060"/>
                </a:solidFill>
                <a:effectLst>
                  <a:outerShdw blurRad="38100" dist="38100" dir="2700000" algn="tl">
                    <a:srgbClr val="000000">
                      <a:alpha val="43137"/>
                    </a:srgbClr>
                  </a:outerShdw>
                </a:effectLst>
              </a:rPr>
              <a:t>               Крестьянство, недовольное кабальными условиями реформы, ответило на неё массовыми волнениями.</a:t>
            </a:r>
            <a:endParaRPr lang="ru-RU" b="1" dirty="0">
              <a:solidFill>
                <a:srgbClr val="002060"/>
              </a:solidFill>
              <a:effectLst>
                <a:outerShdw blurRad="38100" dist="38100" dir="2700000" algn="tl">
                  <a:srgbClr val="000000">
                    <a:alpha val="43137"/>
                  </a:srgbClr>
                </a:outerShdw>
              </a:effectLst>
            </a:endParaRPr>
          </a:p>
        </p:txBody>
      </p:sp>
      <p:sp>
        <p:nvSpPr>
          <p:cNvPr id="4" name="Содержимое 3"/>
          <p:cNvSpPr>
            <a:spLocks noGrp="1"/>
          </p:cNvSpPr>
          <p:nvPr>
            <p:ph sz="half" idx="2"/>
          </p:nvPr>
        </p:nvSpPr>
        <p:spPr>
          <a:xfrm>
            <a:off x="4932040" y="1988839"/>
            <a:ext cx="3754760" cy="3744417"/>
          </a:xfrm>
        </p:spPr>
        <p:txBody>
          <a:bodyPr>
            <a:normAutofit fontScale="70000" lnSpcReduction="20000"/>
          </a:bodyPr>
          <a:lstStyle/>
          <a:p>
            <a:endParaRPr lang="ru-RU" dirty="0"/>
          </a:p>
        </p:txBody>
      </p:sp>
      <p:pic>
        <p:nvPicPr>
          <p:cNvPr id="1026" name="Picture 2" descr="C:\Users\User\Desktop\post498893_img3_1_2073514291750c438f88cba31eb21b01.jpg"/>
          <p:cNvPicPr>
            <a:picLocks noChangeAspect="1" noChangeArrowheads="1"/>
          </p:cNvPicPr>
          <p:nvPr/>
        </p:nvPicPr>
        <p:blipFill>
          <a:blip r:embed="rId2" cstate="print"/>
          <a:srcRect/>
          <a:stretch>
            <a:fillRect/>
          </a:stretch>
        </p:blipFill>
        <p:spPr bwMode="auto">
          <a:xfrm>
            <a:off x="4860032" y="1916832"/>
            <a:ext cx="4032448" cy="38100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2060"/>
                </a:solidFill>
              </a:rPr>
              <a:t>Крестьянская реформа 1861 года</a:t>
            </a:r>
            <a:endParaRPr lang="ru-RU" dirty="0"/>
          </a:p>
        </p:txBody>
      </p:sp>
      <p:sp>
        <p:nvSpPr>
          <p:cNvPr id="3" name="Текст 2"/>
          <p:cNvSpPr>
            <a:spLocks noGrp="1"/>
          </p:cNvSpPr>
          <p:nvPr>
            <p:ph type="body" idx="1"/>
          </p:nvPr>
        </p:nvSpPr>
        <p:spPr>
          <a:xfrm>
            <a:off x="251520" y="1700808"/>
            <a:ext cx="4245868" cy="720080"/>
          </a:xfrm>
        </p:spPr>
        <p:txBody>
          <a:bodyPr>
            <a:normAutofit fontScale="70000" lnSpcReduction="20000"/>
          </a:bodyPr>
          <a:lstStyle/>
          <a:p>
            <a:pPr algn="ctr"/>
            <a:r>
              <a:rPr lang="ru-RU" b="1" dirty="0" smtClean="0">
                <a:solidFill>
                  <a:srgbClr val="002060"/>
                </a:solidFill>
                <a:effectLst>
                  <a:outerShdw blurRad="38100" dist="38100" dir="2700000" algn="tl">
                    <a:srgbClr val="000000">
                      <a:alpha val="43137"/>
                    </a:srgbClr>
                  </a:outerShdw>
                </a:effectLst>
              </a:rPr>
              <a:t>А. И. </a:t>
            </a:r>
            <a:r>
              <a:rPr lang="ru-RU" b="1" dirty="0" err="1" smtClean="0">
                <a:solidFill>
                  <a:srgbClr val="002060"/>
                </a:solidFill>
                <a:effectLst>
                  <a:outerShdw blurRad="38100" dist="38100" dir="2700000" algn="tl">
                    <a:srgbClr val="000000">
                      <a:alpha val="43137"/>
                    </a:srgbClr>
                  </a:outerShdw>
                </a:effectLst>
              </a:rPr>
              <a:t>Корзухин</a:t>
            </a:r>
            <a:r>
              <a:rPr lang="ru-RU" b="1" dirty="0" smtClean="0">
                <a:solidFill>
                  <a:srgbClr val="002060"/>
                </a:solidFill>
                <a:effectLst>
                  <a:outerShdw blurRad="38100" dist="38100" dir="2700000" algn="tl">
                    <a:srgbClr val="000000">
                      <a:alpha val="43137"/>
                    </a:srgbClr>
                  </a:outerShdw>
                </a:effectLst>
              </a:rPr>
              <a:t>. «Сбор недоимок (Уводят последнюю корову)» Картина 1868 г.</a:t>
            </a:r>
          </a:p>
          <a:p>
            <a:endParaRPr lang="ru-RU" dirty="0"/>
          </a:p>
        </p:txBody>
      </p:sp>
      <p:sp>
        <p:nvSpPr>
          <p:cNvPr id="4" name="Текст 3"/>
          <p:cNvSpPr>
            <a:spLocks noGrp="1"/>
          </p:cNvSpPr>
          <p:nvPr>
            <p:ph type="body" sz="half" idx="3"/>
          </p:nvPr>
        </p:nvSpPr>
        <p:spPr/>
        <p:txBody>
          <a:bodyPr>
            <a:normAutofit/>
          </a:bodyPr>
          <a:lstStyle/>
          <a:p>
            <a:pPr algn="ctr"/>
            <a:r>
              <a:rPr lang="ru-RU" sz="1800" b="1" dirty="0" smtClean="0">
                <a:solidFill>
                  <a:srgbClr val="002060"/>
                </a:solidFill>
                <a:effectLst>
                  <a:outerShdw blurRad="38100" dist="38100" dir="2700000" algn="tl">
                    <a:srgbClr val="000000">
                      <a:alpha val="43137"/>
                    </a:srgbClr>
                  </a:outerShdw>
                </a:effectLst>
              </a:rPr>
              <a:t>С. А. Виноградов «Нищие». </a:t>
            </a:r>
          </a:p>
          <a:p>
            <a:pPr algn="ctr"/>
            <a:r>
              <a:rPr lang="ru-RU" sz="1800" b="1" dirty="0" smtClean="0">
                <a:solidFill>
                  <a:srgbClr val="002060"/>
                </a:solidFill>
                <a:effectLst>
                  <a:outerShdw blurRad="38100" dist="38100" dir="2700000" algn="tl">
                    <a:srgbClr val="000000">
                      <a:alpha val="43137"/>
                    </a:srgbClr>
                  </a:outerShdw>
                </a:effectLst>
              </a:rPr>
              <a:t>Картина 1899 г.</a:t>
            </a:r>
            <a:endParaRPr lang="ru-RU" sz="1800" b="1" dirty="0">
              <a:solidFill>
                <a:srgbClr val="002060"/>
              </a:solidFill>
              <a:effectLst>
                <a:outerShdw blurRad="38100" dist="38100" dir="2700000" algn="tl">
                  <a:srgbClr val="000000">
                    <a:alpha val="43137"/>
                  </a:srgbClr>
                </a:outerShdw>
              </a:effectLst>
            </a:endParaRPr>
          </a:p>
        </p:txBody>
      </p:sp>
      <p:sp>
        <p:nvSpPr>
          <p:cNvPr id="5" name="Содержимое 4"/>
          <p:cNvSpPr>
            <a:spLocks noGrp="1"/>
          </p:cNvSpPr>
          <p:nvPr>
            <p:ph sz="quarter" idx="2"/>
          </p:nvPr>
        </p:nvSpPr>
        <p:spPr>
          <a:xfrm>
            <a:off x="457200" y="2564904"/>
            <a:ext cx="4040188" cy="3561259"/>
          </a:xfrm>
        </p:spPr>
        <p:txBody>
          <a:bodyPr/>
          <a:lstStyle/>
          <a:p>
            <a:endParaRPr lang="ru-RU" dirty="0"/>
          </a:p>
        </p:txBody>
      </p:sp>
      <p:sp>
        <p:nvSpPr>
          <p:cNvPr id="6" name="Содержимое 5"/>
          <p:cNvSpPr>
            <a:spLocks noGrp="1"/>
          </p:cNvSpPr>
          <p:nvPr>
            <p:ph sz="quarter" idx="4"/>
          </p:nvPr>
        </p:nvSpPr>
        <p:spPr>
          <a:xfrm>
            <a:off x="4645025" y="2564904"/>
            <a:ext cx="4041775" cy="3561259"/>
          </a:xfrm>
        </p:spPr>
        <p:txBody>
          <a:bodyPr/>
          <a:lstStyle/>
          <a:p>
            <a:endParaRPr lang="ru-RU" dirty="0"/>
          </a:p>
        </p:txBody>
      </p:sp>
      <p:pic>
        <p:nvPicPr>
          <p:cNvPr id="3074" name="Picture 2" descr="C:\Users\User\Desktop\A_Korzukhin_Collecting_Arrears_002.jpg"/>
          <p:cNvPicPr>
            <a:picLocks noChangeAspect="1" noChangeArrowheads="1"/>
          </p:cNvPicPr>
          <p:nvPr/>
        </p:nvPicPr>
        <p:blipFill>
          <a:blip r:embed="rId2" cstate="print"/>
          <a:srcRect/>
          <a:stretch>
            <a:fillRect/>
          </a:stretch>
        </p:blipFill>
        <p:spPr bwMode="auto">
          <a:xfrm>
            <a:off x="323528" y="2636912"/>
            <a:ext cx="4186436" cy="3505200"/>
          </a:xfrm>
          <a:prstGeom prst="rect">
            <a:avLst/>
          </a:prstGeom>
          <a:noFill/>
        </p:spPr>
      </p:pic>
      <p:pic>
        <p:nvPicPr>
          <p:cNvPr id="3075" name="Picture 3" descr="C:\Users\User\Desktop\__1_~2.JPG"/>
          <p:cNvPicPr>
            <a:picLocks noChangeAspect="1" noChangeArrowheads="1"/>
          </p:cNvPicPr>
          <p:nvPr/>
        </p:nvPicPr>
        <p:blipFill>
          <a:blip r:embed="rId3" cstate="print"/>
          <a:srcRect/>
          <a:stretch>
            <a:fillRect/>
          </a:stretch>
        </p:blipFill>
        <p:spPr bwMode="auto">
          <a:xfrm>
            <a:off x="4644008" y="2636912"/>
            <a:ext cx="4151114" cy="344996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2060"/>
                </a:solidFill>
              </a:rPr>
              <a:t>Значение крестьянской реформы 1861 года</a:t>
            </a:r>
            <a:endParaRPr lang="ru-RU" dirty="0"/>
          </a:p>
        </p:txBody>
      </p:sp>
      <p:sp>
        <p:nvSpPr>
          <p:cNvPr id="3" name="Содержимое 2"/>
          <p:cNvSpPr>
            <a:spLocks noGrp="1"/>
          </p:cNvSpPr>
          <p:nvPr>
            <p:ph idx="1"/>
          </p:nvPr>
        </p:nvSpPr>
        <p:spPr>
          <a:xfrm>
            <a:off x="251520" y="1600200"/>
            <a:ext cx="8568952" cy="4925144"/>
          </a:xfrm>
        </p:spPr>
        <p:txBody>
          <a:bodyPr>
            <a:normAutofit fontScale="92500" lnSpcReduction="20000"/>
          </a:bodyPr>
          <a:lstStyle/>
          <a:p>
            <a:r>
              <a:rPr lang="ru-RU" dirty="0" smtClean="0">
                <a:solidFill>
                  <a:srgbClr val="002060"/>
                </a:solidFill>
              </a:rPr>
              <a:t>Однако, несмотря ни на что, </a:t>
            </a:r>
            <a:r>
              <a:rPr lang="ru-RU" u="sng" dirty="0" smtClean="0">
                <a:solidFill>
                  <a:srgbClr val="002060"/>
                </a:solidFill>
              </a:rPr>
              <a:t>крестьянская реформа 1861 года имела огромное положительное значение</a:t>
            </a:r>
            <a:r>
              <a:rPr lang="ru-RU" dirty="0" smtClean="0">
                <a:solidFill>
                  <a:srgbClr val="002060"/>
                </a:solidFill>
              </a:rPr>
              <a:t> в истории Российского государства:</a:t>
            </a:r>
          </a:p>
          <a:p>
            <a:r>
              <a:rPr lang="ru-RU" dirty="0" smtClean="0">
                <a:solidFill>
                  <a:srgbClr val="002060"/>
                </a:solidFill>
              </a:rPr>
              <a:t>1. Крепостное право, рабство, </a:t>
            </a:r>
            <a:r>
              <a:rPr lang="ru-RU" b="1" dirty="0" smtClean="0">
                <a:solidFill>
                  <a:srgbClr val="002060"/>
                </a:solidFill>
              </a:rPr>
              <a:t>просуществовавшее в России два с половиной столетия, с 1597 по 1861 год</a:t>
            </a:r>
            <a:r>
              <a:rPr lang="ru-RU" dirty="0" smtClean="0">
                <a:solidFill>
                  <a:srgbClr val="002060"/>
                </a:solidFill>
              </a:rPr>
              <a:t>, было отменено.</a:t>
            </a:r>
          </a:p>
          <a:p>
            <a:r>
              <a:rPr lang="ru-RU" dirty="0" smtClean="0">
                <a:solidFill>
                  <a:srgbClr val="002060"/>
                </a:solidFill>
              </a:rPr>
              <a:t>2. Освобождение крестьян привело к появлению свободных рабочих рук и увеличению наёмного труда в промышленности, что дало толчок экономическому развитию страны.</a:t>
            </a:r>
          </a:p>
          <a:p>
            <a:r>
              <a:rPr lang="ru-RU" dirty="0" smtClean="0">
                <a:solidFill>
                  <a:srgbClr val="002060"/>
                </a:solidFill>
              </a:rPr>
              <a:t>3. Отмена крепостного права изменила социальную структуру общества и поставила вопрос о необходимости проведения других реформ.</a:t>
            </a:r>
          </a:p>
          <a:p>
            <a:endParaRPr lang="ru-RU" b="1" dirty="0" smtClean="0"/>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8208912" cy="5760640"/>
          </a:xfrm>
        </p:spPr>
        <p:txBody>
          <a:bodyPr>
            <a:noAutofit/>
          </a:bodyPr>
          <a:lstStyle/>
          <a:p>
            <a:pPr algn="just"/>
            <a:r>
              <a:rPr lang="ru-RU" sz="2000" i="1" dirty="0" smtClean="0">
                <a:solidFill>
                  <a:srgbClr val="002060"/>
                </a:solidFill>
              </a:rPr>
              <a:t>                                                                         Эпиграф к уроку:</a:t>
            </a:r>
            <a:r>
              <a:rPr lang="en-US" sz="2000" dirty="0">
                <a:solidFill>
                  <a:srgbClr val="002060"/>
                </a:solidFill>
              </a:rPr>
              <a:t/>
            </a:r>
            <a:br>
              <a:rPr lang="en-US" sz="2000" dirty="0">
                <a:solidFill>
                  <a:srgbClr val="002060"/>
                </a:solidFill>
              </a:rPr>
            </a:br>
            <a:r>
              <a:rPr lang="ru-RU" sz="2000" dirty="0">
                <a:solidFill>
                  <a:srgbClr val="002060"/>
                </a:solidFill>
              </a:rPr>
              <a:t>«Литература служит вам проводником в другие эпохи и к другим народам, раскрывает перед вами сердца людей - одним словом, делает вас мудрым»</a:t>
            </a:r>
            <a:br>
              <a:rPr lang="ru-RU" sz="2000" dirty="0">
                <a:solidFill>
                  <a:srgbClr val="002060"/>
                </a:solidFill>
              </a:rPr>
            </a:br>
            <a:r>
              <a:rPr lang="ru-RU" sz="2000" dirty="0">
                <a:solidFill>
                  <a:srgbClr val="002060"/>
                </a:solidFill>
              </a:rPr>
              <a:t> </a:t>
            </a:r>
            <a:br>
              <a:rPr lang="ru-RU" sz="2000" dirty="0">
                <a:solidFill>
                  <a:srgbClr val="002060"/>
                </a:solidFill>
              </a:rPr>
            </a:br>
            <a:r>
              <a:rPr lang="ru-RU" sz="2000" dirty="0" smtClean="0">
                <a:solidFill>
                  <a:srgbClr val="002060"/>
                </a:solidFill>
              </a:rPr>
              <a:t>                                                                                          </a:t>
            </a:r>
            <a:r>
              <a:rPr lang="ru-RU" sz="2000" i="1" dirty="0" smtClean="0">
                <a:solidFill>
                  <a:srgbClr val="002060"/>
                </a:solidFill>
              </a:rPr>
              <a:t>Д.С</a:t>
            </a:r>
            <a:r>
              <a:rPr lang="ru-RU" sz="2000" i="1" dirty="0">
                <a:solidFill>
                  <a:srgbClr val="002060"/>
                </a:solidFill>
              </a:rPr>
              <a:t>. Лихачёв </a:t>
            </a:r>
            <a:r>
              <a:rPr lang="ru-RU" sz="3600" dirty="0">
                <a:solidFill>
                  <a:srgbClr val="002060"/>
                </a:solidFill>
              </a:rPr>
              <a:t/>
            </a:r>
            <a:br>
              <a:rPr lang="ru-RU" sz="3600" dirty="0">
                <a:solidFill>
                  <a:srgbClr val="002060"/>
                </a:solidFill>
              </a:rPr>
            </a:br>
            <a:r>
              <a:rPr lang="en-US" sz="3000" dirty="0" smtClean="0">
                <a:solidFill>
                  <a:srgbClr val="002060"/>
                </a:solidFill>
              </a:rPr>
              <a:t>      </a:t>
            </a:r>
            <a:r>
              <a:rPr lang="ru-RU" sz="3000" dirty="0" smtClean="0">
                <a:solidFill>
                  <a:srgbClr val="002060"/>
                </a:solidFill>
              </a:rPr>
              <a:t/>
            </a:r>
            <a:br>
              <a:rPr lang="ru-RU" sz="3000" dirty="0" smtClean="0">
                <a:solidFill>
                  <a:srgbClr val="002060"/>
                </a:solidFill>
              </a:rPr>
            </a:br>
            <a:r>
              <a:rPr lang="ru-RU" sz="3000" dirty="0">
                <a:solidFill>
                  <a:srgbClr val="002060"/>
                </a:solidFill>
              </a:rPr>
              <a:t>В</a:t>
            </a:r>
            <a:r>
              <a:rPr lang="ru-RU" sz="3000" dirty="0" smtClean="0">
                <a:solidFill>
                  <a:srgbClr val="002060"/>
                </a:solidFill>
              </a:rPr>
              <a:t>ступительное слово учителя:</a:t>
            </a:r>
            <a:r>
              <a:rPr lang="ru-RU" sz="3000" dirty="0">
                <a:solidFill>
                  <a:srgbClr val="002060"/>
                </a:solidFill>
              </a:rPr>
              <a:t/>
            </a:r>
            <a:br>
              <a:rPr lang="ru-RU" sz="3000" dirty="0">
                <a:solidFill>
                  <a:srgbClr val="002060"/>
                </a:solidFill>
              </a:rPr>
            </a:br>
            <a:r>
              <a:rPr lang="ru-RU" sz="3000" dirty="0" smtClean="0">
                <a:solidFill>
                  <a:srgbClr val="002060"/>
                </a:solidFill>
              </a:rPr>
              <a:t>     </a:t>
            </a:r>
            <a:r>
              <a:rPr lang="ru-RU" sz="2000" dirty="0" smtClean="0">
                <a:solidFill>
                  <a:srgbClr val="002060"/>
                </a:solidFill>
              </a:rPr>
              <a:t>Русская классическая литература известна всему миру и составляет гордость России, её культуры. Она познакомила мировое сообщество со своим историческим, национальным своеобразием, с характером русских людей, сказала новое слово о Человеке. Программа по литературе для 10 класса представлена произведениями, которые помогают читателю раскрыть направление и путь развития русской литературы </a:t>
            </a:r>
            <a:r>
              <a:rPr lang="en-US" sz="2000" dirty="0" smtClean="0">
                <a:solidFill>
                  <a:srgbClr val="002060"/>
                </a:solidFill>
              </a:rPr>
              <a:t>XIX </a:t>
            </a:r>
            <a:r>
              <a:rPr lang="ru-RU" sz="2000" dirty="0" smtClean="0">
                <a:solidFill>
                  <a:srgbClr val="002060"/>
                </a:solidFill>
              </a:rPr>
              <a:t> века. </a:t>
            </a:r>
            <a:br>
              <a:rPr lang="ru-RU" sz="2000" dirty="0" smtClean="0">
                <a:solidFill>
                  <a:srgbClr val="002060"/>
                </a:solidFill>
              </a:rPr>
            </a:br>
            <a:r>
              <a:rPr lang="ru-RU" sz="2000" i="1" dirty="0" smtClean="0">
                <a:solidFill>
                  <a:srgbClr val="002060"/>
                </a:solidFill>
              </a:rPr>
              <a:t>(Знакомство с программой по литературе в 10-х классах)</a:t>
            </a:r>
            <a:endParaRPr lang="ru-RU" sz="2000" i="1" dirty="0">
              <a:solidFill>
                <a:srgbClr val="00206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8892480" cy="850106"/>
          </a:xfrm>
        </p:spPr>
        <p:txBody>
          <a:bodyPr>
            <a:normAutofit fontScale="90000"/>
          </a:bodyPr>
          <a:lstStyle/>
          <a:p>
            <a:r>
              <a:rPr lang="ru-RU" sz="3200" dirty="0" smtClean="0">
                <a:solidFill>
                  <a:srgbClr val="002060"/>
                </a:solidFill>
              </a:rPr>
              <a:t>Одно из важных событий русской истории </a:t>
            </a:r>
            <a:br>
              <a:rPr lang="ru-RU" sz="3200" dirty="0" smtClean="0">
                <a:solidFill>
                  <a:srgbClr val="002060"/>
                </a:solidFill>
              </a:rPr>
            </a:br>
            <a:r>
              <a:rPr lang="en-US" sz="3200" dirty="0" smtClean="0">
                <a:solidFill>
                  <a:srgbClr val="002060"/>
                </a:solidFill>
              </a:rPr>
              <a:t>XIX </a:t>
            </a:r>
            <a:r>
              <a:rPr lang="ru-RU" sz="3200" dirty="0" smtClean="0">
                <a:solidFill>
                  <a:srgbClr val="002060"/>
                </a:solidFill>
              </a:rPr>
              <a:t>века – убийство Александра </a:t>
            </a:r>
            <a:r>
              <a:rPr lang="en-US" sz="3200" dirty="0" smtClean="0">
                <a:solidFill>
                  <a:srgbClr val="002060"/>
                </a:solidFill>
              </a:rPr>
              <a:t>II</a:t>
            </a:r>
            <a:endParaRPr lang="ru-RU" sz="3200" dirty="0">
              <a:solidFill>
                <a:srgbClr val="002060"/>
              </a:solidFill>
            </a:endParaRPr>
          </a:p>
        </p:txBody>
      </p:sp>
      <p:sp>
        <p:nvSpPr>
          <p:cNvPr id="3" name="Содержимое 2"/>
          <p:cNvSpPr>
            <a:spLocks noGrp="1"/>
          </p:cNvSpPr>
          <p:nvPr>
            <p:ph idx="1"/>
          </p:nvPr>
        </p:nvSpPr>
        <p:spPr>
          <a:xfrm>
            <a:off x="0" y="1196752"/>
            <a:ext cx="8748464" cy="5112608"/>
          </a:xfrm>
        </p:spPr>
        <p:txBody>
          <a:bodyPr>
            <a:normAutofit/>
          </a:bodyPr>
          <a:lstStyle/>
          <a:p>
            <a:pPr algn="just">
              <a:buFont typeface="Wingdings" panose="05000000000000000000" pitchFamily="2" charset="2"/>
              <a:buChar char="§"/>
            </a:pPr>
            <a:r>
              <a:rPr lang="en-US" sz="1200" b="1" dirty="0" smtClean="0"/>
              <a:t>    </a:t>
            </a:r>
            <a:r>
              <a:rPr lang="ru-RU" sz="1400" dirty="0" err="1" smtClean="0">
                <a:solidFill>
                  <a:srgbClr val="002060"/>
                </a:solidFill>
                <a:effectLst>
                  <a:outerShdw blurRad="38100" dist="38100" dir="2700000" algn="tl">
                    <a:srgbClr val="000000">
                      <a:alpha val="43137"/>
                    </a:srgbClr>
                  </a:outerShdw>
                </a:effectLst>
              </a:rPr>
              <a:t>Алекса́ндр</a:t>
            </a:r>
            <a:r>
              <a:rPr lang="ru-RU" sz="1400" dirty="0" smtClean="0">
                <a:solidFill>
                  <a:srgbClr val="002060"/>
                </a:solidFill>
                <a:effectLst>
                  <a:outerShdw blurRad="38100" dist="38100" dir="2700000" algn="tl">
                    <a:srgbClr val="000000">
                      <a:alpha val="43137"/>
                    </a:srgbClr>
                  </a:outerShdw>
                </a:effectLst>
              </a:rPr>
              <a:t> II </a:t>
            </a:r>
            <a:r>
              <a:rPr lang="ru-RU" sz="1400" dirty="0" err="1" smtClean="0">
                <a:solidFill>
                  <a:srgbClr val="002060"/>
                </a:solidFill>
                <a:effectLst>
                  <a:outerShdw blurRad="38100" dist="38100" dir="2700000" algn="tl">
                    <a:srgbClr val="000000">
                      <a:alpha val="43137"/>
                    </a:srgbClr>
                  </a:outerShdw>
                </a:effectLst>
              </a:rPr>
              <a:t>Никола́евич</a:t>
            </a:r>
            <a:r>
              <a:rPr lang="ru-RU" sz="1400" dirty="0" smtClean="0">
                <a:solidFill>
                  <a:srgbClr val="002060"/>
                </a:solidFill>
                <a:effectLst>
                  <a:outerShdw blurRad="38100" dist="38100" dir="2700000" algn="tl">
                    <a:srgbClr val="000000">
                      <a:alpha val="43137"/>
                    </a:srgbClr>
                  </a:outerShdw>
                </a:effectLst>
              </a:rPr>
              <a:t> (1818-1881).  Вошёл в русскую историю как проводник широкомасштабных реформ. Удостоен особого эпитета в русской истории — «</a:t>
            </a:r>
            <a:r>
              <a:rPr lang="ru-RU" sz="1400" dirty="0" err="1" smtClean="0">
                <a:solidFill>
                  <a:srgbClr val="002060"/>
                </a:solidFill>
                <a:effectLst>
                  <a:outerShdw blurRad="38100" dist="38100" dir="2700000" algn="tl">
                    <a:srgbClr val="000000">
                      <a:alpha val="43137"/>
                    </a:srgbClr>
                  </a:outerShdw>
                </a:effectLst>
              </a:rPr>
              <a:t>Освободи́тель</a:t>
            </a:r>
            <a:r>
              <a:rPr lang="ru-RU" sz="1400" dirty="0" smtClean="0">
                <a:solidFill>
                  <a:srgbClr val="002060"/>
                </a:solidFill>
                <a:effectLst>
                  <a:outerShdw blurRad="38100" dist="38100" dir="2700000" algn="tl">
                    <a:srgbClr val="000000">
                      <a:alpha val="43137"/>
                    </a:srgbClr>
                  </a:outerShdw>
                </a:effectLst>
              </a:rPr>
              <a:t>» (в связи с отменой крепостного права по Манифесту 19 февраля 1861 года). Погиб в результате террористического акта, организованного партией «Народная воля».</a:t>
            </a:r>
          </a:p>
          <a:p>
            <a:pPr algn="just">
              <a:buFont typeface="Wingdings" panose="05000000000000000000" pitchFamily="2" charset="2"/>
              <a:buChar char="§"/>
            </a:pPr>
            <a:r>
              <a:rPr lang="ru-RU" sz="1400" dirty="0">
                <a:solidFill>
                  <a:srgbClr val="002060"/>
                </a:solidFill>
                <a:effectLst>
                  <a:outerShdw blurRad="38100" dist="38100" dir="2700000" algn="tl">
                    <a:srgbClr val="000000">
                      <a:alpha val="43137"/>
                    </a:srgbClr>
                  </a:outerShdw>
                </a:effectLst>
              </a:rPr>
              <a:t> </a:t>
            </a:r>
            <a:r>
              <a:rPr lang="ru-RU" sz="1400" dirty="0" smtClean="0">
                <a:solidFill>
                  <a:srgbClr val="002060"/>
                </a:solidFill>
                <a:effectLst>
                  <a:outerShdw blurRad="38100" dist="38100" dir="2700000" algn="tl">
                    <a:srgbClr val="000000">
                      <a:alpha val="43137"/>
                    </a:srgbClr>
                  </a:outerShdw>
                </a:effectLst>
              </a:rPr>
              <a:t>       В </a:t>
            </a:r>
            <a:r>
              <a:rPr lang="ru-RU" sz="1400" dirty="0">
                <a:solidFill>
                  <a:srgbClr val="002060"/>
                </a:solidFill>
                <a:effectLst>
                  <a:outerShdw blurRad="38100" dist="38100" dir="2700000" algn="tl">
                    <a:srgbClr val="000000">
                      <a:alpha val="43137"/>
                    </a:srgbClr>
                  </a:outerShdw>
                </a:effectLst>
              </a:rPr>
              <a:t>отличие от предыдущего царствования, почти не отмеченного социальными протестами, эпоха Александра II характеризовалась ростом общественного недовольства. Наряду с резким увеличением числа крестьянских восстаний, в 1860-е годы возникло много протестных групп среди интеллигенции и рабочих, появились первые революционеры, пропагандировавшие идеологию терроризма как метода борьбы с властью. В 1875-е годы эти тенденции значительно усилились. На Александра II было совершено несколько покушений. Народовольцы под руководством Андрея Желябова раз за разом пытались привести в исполнение «смертный приговор» царю. Однако судьба хранила Александра II, и покушения на него срывались. Царь не был трусом и, несмотря на опасность, не изменял своим привычкам. Ему была нестерпима мысль о том, что он, император, в своей стране, в собственной столице будет прятаться и бегать от преступников. Этим и пользовались террористы. </a:t>
            </a:r>
            <a:endParaRPr lang="ru-RU" sz="1400" dirty="0" smtClean="0">
              <a:solidFill>
                <a:srgbClr val="002060"/>
              </a:solidFill>
              <a:effectLst>
                <a:outerShdw blurRad="38100" dist="38100" dir="2700000" algn="tl">
                  <a:srgbClr val="000000">
                    <a:alpha val="43137"/>
                  </a:srgbClr>
                </a:outerShdw>
              </a:effectLst>
            </a:endParaRPr>
          </a:p>
          <a:p>
            <a:pPr>
              <a:buNone/>
            </a:pPr>
            <a:endParaRPr lang="ru-RU" sz="1200" dirty="0"/>
          </a:p>
        </p:txBody>
      </p:sp>
      <p:pic>
        <p:nvPicPr>
          <p:cNvPr id="4" name="Содержимое 3" descr="убийство Александра II"/>
          <p:cNvPicPr>
            <a:picLocks/>
          </p:cNvPicPr>
          <p:nvPr/>
        </p:nvPicPr>
        <p:blipFill>
          <a:blip r:embed="rId2" cstate="print"/>
          <a:srcRect/>
          <a:stretch>
            <a:fillRect/>
          </a:stretch>
        </p:blipFill>
        <p:spPr bwMode="auto">
          <a:xfrm>
            <a:off x="4067944" y="4293096"/>
            <a:ext cx="4896544" cy="2564904"/>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2074"/>
          </a:xfrm>
        </p:spPr>
        <p:txBody>
          <a:bodyPr>
            <a:normAutofit fontScale="90000"/>
          </a:bodyPr>
          <a:lstStyle/>
          <a:p>
            <a:r>
              <a:rPr lang="ru-RU" dirty="0" smtClean="0">
                <a:solidFill>
                  <a:srgbClr val="002060"/>
                </a:solidFill>
              </a:rPr>
              <a:t>Убийство Александра </a:t>
            </a:r>
            <a:r>
              <a:rPr lang="en-US" dirty="0" smtClean="0">
                <a:solidFill>
                  <a:srgbClr val="002060"/>
                </a:solidFill>
              </a:rPr>
              <a:t>II</a:t>
            </a:r>
            <a:endParaRPr lang="ru-RU" dirty="0"/>
          </a:p>
        </p:txBody>
      </p:sp>
      <p:sp>
        <p:nvSpPr>
          <p:cNvPr id="3" name="Содержимое 2"/>
          <p:cNvSpPr>
            <a:spLocks noGrp="1"/>
          </p:cNvSpPr>
          <p:nvPr>
            <p:ph idx="1"/>
          </p:nvPr>
        </p:nvSpPr>
        <p:spPr>
          <a:xfrm>
            <a:off x="0" y="836712"/>
            <a:ext cx="8964488" cy="5573256"/>
          </a:xfrm>
        </p:spPr>
        <p:txBody>
          <a:bodyPr>
            <a:normAutofit/>
          </a:bodyPr>
          <a:lstStyle/>
          <a:p>
            <a:pPr algn="just"/>
            <a:r>
              <a:rPr lang="ru-RU" sz="1200" b="1" dirty="0" smtClean="0">
                <a:solidFill>
                  <a:srgbClr val="002060"/>
                </a:solidFill>
                <a:effectLst>
                  <a:outerShdw blurRad="38100" dist="38100" dir="2700000" algn="tl">
                    <a:srgbClr val="000000">
                      <a:alpha val="43137"/>
                    </a:srgbClr>
                  </a:outerShdw>
                </a:effectLst>
              </a:rPr>
              <a:t>            </a:t>
            </a:r>
            <a:r>
              <a:rPr lang="ru-RU" sz="1200" b="1" dirty="0">
                <a:solidFill>
                  <a:srgbClr val="002060"/>
                </a:solidFill>
                <a:effectLst>
                  <a:outerShdw blurRad="38100" dist="38100" dir="2700000" algn="tl">
                    <a:srgbClr val="000000">
                      <a:alpha val="43137"/>
                    </a:srgbClr>
                  </a:outerShdw>
                </a:effectLst>
              </a:rPr>
              <a:t>1 марта 1881 года в третьем часу дня карета Александра II выехала на Екатерининский канал. Наблюдавшая за передвижениями императорского кортежа Софья Перовская с помощью белого платка подала сигнал, по которому трое бомбометателей, Николай Рысаков, Игнатий </a:t>
            </a:r>
            <a:r>
              <a:rPr lang="ru-RU" sz="1200" b="1" dirty="0" err="1">
                <a:solidFill>
                  <a:srgbClr val="002060"/>
                </a:solidFill>
                <a:effectLst>
                  <a:outerShdw blurRad="38100" dist="38100" dir="2700000" algn="tl">
                    <a:srgbClr val="000000">
                      <a:alpha val="43137"/>
                    </a:srgbClr>
                  </a:outerShdw>
                </a:effectLst>
              </a:rPr>
              <a:t>Гриневицкий</a:t>
            </a:r>
            <a:r>
              <a:rPr lang="ru-RU" sz="1200" b="1" dirty="0">
                <a:solidFill>
                  <a:srgbClr val="002060"/>
                </a:solidFill>
                <a:effectLst>
                  <a:outerShdw blurRad="38100" dist="38100" dir="2700000" algn="tl">
                    <a:srgbClr val="000000">
                      <a:alpha val="43137"/>
                    </a:srgbClr>
                  </a:outerShdw>
                </a:effectLst>
              </a:rPr>
              <a:t> и Иван Емельянов, заняли места вдоль канала. Бомбы должны были метаться последовательно: если бы первый взрыв не привёл к гибели царя, в дело должен был вступить второй бомбометатель, если бы не повезло и ему, предполагалась и третья попытка. Как только карета Александра с казачьим конвоем выехала на канал, Рысаков бросил под нее бомбу. Однако царь не пострадал от взрыва, а погиб мальчик – случайный прохожий. Едва Александр вышел из кареты, стоявший в толпе </a:t>
            </a:r>
            <a:r>
              <a:rPr lang="ru-RU" sz="1200" b="1" dirty="0" err="1">
                <a:solidFill>
                  <a:srgbClr val="002060"/>
                </a:solidFill>
                <a:effectLst>
                  <a:outerShdw blurRad="38100" dist="38100" dir="2700000" algn="tl">
                    <a:srgbClr val="000000">
                      <a:alpha val="43137"/>
                    </a:srgbClr>
                  </a:outerShdw>
                </a:effectLst>
              </a:rPr>
              <a:t>Гриневицкий</a:t>
            </a:r>
            <a:r>
              <a:rPr lang="ru-RU" sz="1200" b="1" dirty="0">
                <a:solidFill>
                  <a:srgbClr val="002060"/>
                </a:solidFill>
                <a:effectLst>
                  <a:outerShdw blurRad="38100" dist="38100" dir="2700000" algn="tl">
                    <a:srgbClr val="000000">
                      <a:alpha val="43137"/>
                    </a:srgbClr>
                  </a:outerShdw>
                </a:effectLst>
              </a:rPr>
              <a:t> бросил бомбу уже прямо под ноги императору. Когда рассеялся дым от взрыва, глазам свидетелей предстала страшная картина: около двадцати человек было ранено и убито, «среди снега, мусора и крови виднелись остатки изорванной одежды, эполет, сабель и кровавые куски человеческого мяса». Император скончался  вследствие смертельного ранения. Группа «Народная воля» была разгромлена в течение нескольких дней, организаторы покушения (Желябов, Михайлов, Перовская, Кибальчич, Рысаков) были  повешены                                 3 апреля 1881 года.</a:t>
            </a:r>
            <a:r>
              <a:rPr lang="ru-RU" sz="1200" b="1" dirty="0" smtClean="0">
                <a:solidFill>
                  <a:srgbClr val="002060"/>
                </a:solidFill>
                <a:effectLst>
                  <a:outerShdw blurRad="38100" dist="38100" dir="2700000" algn="tl">
                    <a:srgbClr val="000000">
                      <a:alpha val="43137"/>
                    </a:srgbClr>
                  </a:outerShdw>
                </a:effectLst>
              </a:rPr>
              <a:t>     </a:t>
            </a:r>
          </a:p>
          <a:p>
            <a:pPr algn="just"/>
            <a:r>
              <a:rPr lang="ru-RU" sz="1200" b="1" dirty="0" smtClean="0">
                <a:solidFill>
                  <a:srgbClr val="002060"/>
                </a:solidFill>
                <a:effectLst>
                  <a:outerShdw blurRad="38100" dist="38100" dir="2700000" algn="tl">
                    <a:srgbClr val="000000">
                      <a:alpha val="43137"/>
                    </a:srgbClr>
                  </a:outerShdw>
                </a:effectLst>
              </a:rPr>
              <a:t>          Гибель Александра II-«Освободителя», убитого народовольцами от имени «освобождённых», казалась многим символичным завершением его царствования, приведшем, с точки зрения консервативной части общества, к разгулу «нигилизма» в России, к многочисленным крестьянским выступлениям, к ухудшению экономического положения страны, к огромному государственному внешнему долгу,  к образовавшемуся в российском обществе расколу и острым социальным противоречиям, которые достигли своего пика к концу царствования Александра II</a:t>
            </a:r>
            <a:endParaRPr lang="ru-RU" sz="1200" b="1" dirty="0">
              <a:solidFill>
                <a:srgbClr val="002060"/>
              </a:solidFill>
              <a:effectLst>
                <a:outerShdw blurRad="38100" dist="38100" dir="2700000" algn="tl">
                  <a:srgbClr val="000000">
                    <a:alpha val="43137"/>
                  </a:srgbClr>
                </a:outerShdw>
              </a:effectLst>
            </a:endParaRPr>
          </a:p>
        </p:txBody>
      </p:sp>
      <p:pic>
        <p:nvPicPr>
          <p:cNvPr id="4" name="Picture 2" descr="C:\Users\User\Desktop\AlexII.jpg"/>
          <p:cNvPicPr>
            <a:picLocks noChangeAspect="1" noChangeArrowheads="1"/>
          </p:cNvPicPr>
          <p:nvPr/>
        </p:nvPicPr>
        <p:blipFill>
          <a:blip r:embed="rId2" cstate="print"/>
          <a:srcRect/>
          <a:stretch>
            <a:fillRect/>
          </a:stretch>
        </p:blipFill>
        <p:spPr bwMode="auto">
          <a:xfrm>
            <a:off x="2123728" y="4050508"/>
            <a:ext cx="2376264" cy="2780928"/>
          </a:xfrm>
          <a:prstGeom prst="rect">
            <a:avLst/>
          </a:prstGeom>
          <a:noFill/>
        </p:spPr>
      </p:pic>
      <p:pic>
        <p:nvPicPr>
          <p:cNvPr id="1026" name="Picture 2" descr="C:\Users\User\Desktop\64089339_616.jpg"/>
          <p:cNvPicPr>
            <a:picLocks noChangeAspect="1" noChangeArrowheads="1"/>
          </p:cNvPicPr>
          <p:nvPr/>
        </p:nvPicPr>
        <p:blipFill>
          <a:blip r:embed="rId3" cstate="print"/>
          <a:srcRect/>
          <a:stretch>
            <a:fillRect/>
          </a:stretch>
        </p:blipFill>
        <p:spPr bwMode="auto">
          <a:xfrm>
            <a:off x="5292080" y="4034235"/>
            <a:ext cx="2160240" cy="2793897"/>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002060"/>
                </a:solidFill>
              </a:rPr>
              <a:t>Кризис 80-х годов </a:t>
            </a:r>
            <a:r>
              <a:rPr lang="en-US" dirty="0" smtClean="0">
                <a:solidFill>
                  <a:srgbClr val="002060"/>
                </a:solidFill>
              </a:rPr>
              <a:t>XIX </a:t>
            </a:r>
            <a:r>
              <a:rPr lang="ru-RU" dirty="0" smtClean="0">
                <a:solidFill>
                  <a:srgbClr val="002060"/>
                </a:solidFill>
              </a:rPr>
              <a:t>века</a:t>
            </a:r>
            <a:endParaRPr lang="ru-RU" dirty="0">
              <a:solidFill>
                <a:srgbClr val="002060"/>
              </a:solidFill>
            </a:endParaRPr>
          </a:p>
        </p:txBody>
      </p:sp>
      <p:sp>
        <p:nvSpPr>
          <p:cNvPr id="3" name="Содержимое 2"/>
          <p:cNvSpPr>
            <a:spLocks noGrp="1"/>
          </p:cNvSpPr>
          <p:nvPr>
            <p:ph idx="1"/>
          </p:nvPr>
        </p:nvSpPr>
        <p:spPr/>
        <p:txBody>
          <a:bodyPr>
            <a:normAutofit fontScale="85000" lnSpcReduction="20000"/>
          </a:bodyPr>
          <a:lstStyle/>
          <a:p>
            <a:pPr algn="just"/>
            <a:r>
              <a:rPr lang="ru-RU" dirty="0" smtClean="0">
                <a:solidFill>
                  <a:srgbClr val="002060"/>
                </a:solidFill>
              </a:rPr>
              <a:t>Демократический подъем на рубеже 70-80-х годов XIX века вызвал кризис самодержавия. Власти оказались неспособными управлять на основе существующих законов. Нарастание в стране социальных обострений, возросшее недовольство народных масс, активизация публицистики - всё это привело к усилению карательной политики царизма, поискам правительственных мер, направленных на стабилизацию положения; консервативные идеи стали преобладать в государственной и общественной жизни России.  Реформы в стране  проходили с трудом, движение к реорганизованному обществу постоянно тормозилось.                       В 90-х годах XIX века и в начале 900-х годов XX века в России происходит  мощный подъем рабочего и крестьянского движения.</a:t>
            </a:r>
          </a:p>
          <a:p>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8892480" cy="1143000"/>
          </a:xfrm>
        </p:spPr>
        <p:txBody>
          <a:bodyPr>
            <a:noAutofit/>
          </a:bodyPr>
          <a:lstStyle/>
          <a:p>
            <a:r>
              <a:rPr lang="ru-RU" sz="3600" dirty="0" smtClean="0">
                <a:solidFill>
                  <a:srgbClr val="002060"/>
                </a:solidFill>
              </a:rPr>
              <a:t>Первая русская революция 1905 года </a:t>
            </a:r>
            <a:endParaRPr lang="ru-RU" sz="3600" dirty="0">
              <a:solidFill>
                <a:srgbClr val="002060"/>
              </a:solidFill>
            </a:endParaRPr>
          </a:p>
        </p:txBody>
      </p:sp>
      <p:sp>
        <p:nvSpPr>
          <p:cNvPr id="3" name="Содержимое 2"/>
          <p:cNvSpPr>
            <a:spLocks noGrp="1"/>
          </p:cNvSpPr>
          <p:nvPr>
            <p:ph idx="1"/>
          </p:nvPr>
        </p:nvSpPr>
        <p:spPr>
          <a:xfrm>
            <a:off x="-180528" y="1600200"/>
            <a:ext cx="9001000" cy="4709160"/>
          </a:xfrm>
        </p:spPr>
        <p:txBody>
          <a:bodyPr>
            <a:normAutofit/>
          </a:bodyPr>
          <a:lstStyle/>
          <a:p>
            <a:r>
              <a:rPr lang="ru-RU" sz="1600" dirty="0" smtClean="0">
                <a:solidFill>
                  <a:srgbClr val="002060"/>
                </a:solidFill>
              </a:rPr>
              <a:t>Разрешить назревшие противоречия в России можно было только революционным путем. В России к началу XX века была уже и реальная сила, способная выполнить эту задачу. Такой силой был русский пролетариат, союзником которого стало революционное крестьянство. В 1905 году произошла </a:t>
            </a:r>
            <a:r>
              <a:rPr lang="ru-RU" sz="1600" b="1" dirty="0" smtClean="0">
                <a:solidFill>
                  <a:srgbClr val="002060"/>
                </a:solidFill>
              </a:rPr>
              <a:t>Первая русская революция. </a:t>
            </a:r>
            <a:r>
              <a:rPr lang="ru-RU" sz="1600" dirty="0" smtClean="0">
                <a:solidFill>
                  <a:srgbClr val="002060"/>
                </a:solidFill>
              </a:rPr>
              <a:t>Но это уже был новый век и следующий период русской истории.</a:t>
            </a:r>
            <a:r>
              <a:rPr lang="ru-RU" dirty="0" smtClean="0"/>
              <a:t/>
            </a:r>
            <a:br>
              <a:rPr lang="ru-RU" dirty="0" smtClean="0"/>
            </a:br>
            <a:r>
              <a:rPr lang="ru-RU" dirty="0" smtClean="0"/>
              <a:t/>
            </a:r>
            <a:br>
              <a:rPr lang="ru-RU" dirty="0" smtClean="0"/>
            </a:br>
            <a:endParaRPr lang="ru-RU" dirty="0"/>
          </a:p>
        </p:txBody>
      </p:sp>
      <p:pic>
        <p:nvPicPr>
          <p:cNvPr id="1026" name="Picture 2" descr="C:\Users\User\Desktop\1905-190722-.jpg"/>
          <p:cNvPicPr>
            <a:picLocks noChangeAspect="1" noChangeArrowheads="1"/>
          </p:cNvPicPr>
          <p:nvPr/>
        </p:nvPicPr>
        <p:blipFill>
          <a:blip r:embed="rId2" cstate="print"/>
          <a:srcRect/>
          <a:stretch>
            <a:fillRect/>
          </a:stretch>
        </p:blipFill>
        <p:spPr bwMode="auto">
          <a:xfrm>
            <a:off x="4644008" y="2636912"/>
            <a:ext cx="4499992" cy="3024336"/>
          </a:xfrm>
          <a:prstGeom prst="rect">
            <a:avLst/>
          </a:prstGeom>
          <a:noFill/>
        </p:spPr>
      </p:pic>
      <p:pic>
        <p:nvPicPr>
          <p:cNvPr id="1027" name="Picture 3" descr="C:\Users\User\Desktop\revolution.jpg"/>
          <p:cNvPicPr>
            <a:picLocks noChangeAspect="1" noChangeArrowheads="1"/>
          </p:cNvPicPr>
          <p:nvPr/>
        </p:nvPicPr>
        <p:blipFill>
          <a:blip r:embed="rId3" cstate="print"/>
          <a:srcRect/>
          <a:stretch>
            <a:fillRect/>
          </a:stretch>
        </p:blipFill>
        <p:spPr bwMode="auto">
          <a:xfrm>
            <a:off x="323528" y="3068960"/>
            <a:ext cx="5508104" cy="3456384"/>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lstStyle/>
          <a:p>
            <a:r>
              <a:rPr lang="ru-RU" dirty="0" smtClean="0">
                <a:solidFill>
                  <a:srgbClr val="002060"/>
                </a:solidFill>
              </a:rPr>
              <a:t>Обобщим!</a:t>
            </a:r>
            <a:endParaRPr lang="ru-RU" dirty="0">
              <a:solidFill>
                <a:srgbClr val="002060"/>
              </a:solidFill>
            </a:endParaRPr>
          </a:p>
        </p:txBody>
      </p:sp>
      <p:sp>
        <p:nvSpPr>
          <p:cNvPr id="3" name="Содержимое 2"/>
          <p:cNvSpPr>
            <a:spLocks noGrp="1"/>
          </p:cNvSpPr>
          <p:nvPr>
            <p:ph idx="1"/>
          </p:nvPr>
        </p:nvSpPr>
        <p:spPr>
          <a:xfrm>
            <a:off x="0" y="1196752"/>
            <a:ext cx="8748464" cy="5256584"/>
          </a:xfrm>
        </p:spPr>
        <p:txBody>
          <a:bodyPr>
            <a:normAutofit fontScale="85000" lnSpcReduction="20000"/>
          </a:bodyPr>
          <a:lstStyle/>
          <a:p>
            <a:pPr algn="just">
              <a:buNone/>
            </a:pPr>
            <a:r>
              <a:rPr lang="ru-RU" dirty="0" smtClean="0">
                <a:solidFill>
                  <a:srgbClr val="002060"/>
                </a:solidFill>
              </a:rPr>
              <a:t>     </a:t>
            </a:r>
            <a:r>
              <a:rPr lang="ru-RU" u="sng" dirty="0" smtClean="0">
                <a:solidFill>
                  <a:srgbClr val="002060"/>
                </a:solidFill>
                <a:effectLst>
                  <a:outerShdw blurRad="38100" dist="38100" dir="2700000" algn="tl">
                    <a:srgbClr val="000000">
                      <a:alpha val="43137"/>
                    </a:srgbClr>
                  </a:outerShdw>
                </a:effectLst>
              </a:rPr>
              <a:t>Литературный процесс идёт неразрывно с историей России </a:t>
            </a:r>
            <a:r>
              <a:rPr lang="en-US" dirty="0" smtClean="0">
                <a:solidFill>
                  <a:srgbClr val="002060"/>
                </a:solidFill>
                <a:effectLst>
                  <a:outerShdw blurRad="38100" dist="38100" dir="2700000" algn="tl">
                    <a:srgbClr val="000000">
                      <a:alpha val="43137"/>
                    </a:srgbClr>
                  </a:outerShdw>
                </a:effectLst>
              </a:rPr>
              <a:t>XIX</a:t>
            </a:r>
            <a:r>
              <a:rPr lang="ru-RU" dirty="0" smtClean="0">
                <a:solidFill>
                  <a:srgbClr val="002060"/>
                </a:solidFill>
                <a:effectLst>
                  <a:outerShdw blurRad="38100" dist="38100" dir="2700000" algn="tl">
                    <a:srgbClr val="000000">
                      <a:alpha val="43137"/>
                    </a:srgbClr>
                  </a:outerShdw>
                </a:effectLst>
              </a:rPr>
              <a:t> века. На развитие национального самосознания влияют </a:t>
            </a:r>
            <a:r>
              <a:rPr lang="ru-RU" u="sng" dirty="0" smtClean="0">
                <a:solidFill>
                  <a:srgbClr val="002060"/>
                </a:solidFill>
                <a:effectLst>
                  <a:outerShdw blurRad="38100" dist="38100" dir="2700000" algn="tl">
                    <a:srgbClr val="000000">
                      <a:alpha val="43137"/>
                    </a:srgbClr>
                  </a:outerShdw>
                </a:effectLst>
              </a:rPr>
              <a:t>исторические события</a:t>
            </a:r>
            <a:r>
              <a:rPr lang="ru-RU" dirty="0" smtClean="0">
                <a:solidFill>
                  <a:srgbClr val="002060"/>
                </a:solidFill>
                <a:effectLst>
                  <a:outerShdw blurRad="38100" dist="38100" dir="2700000" algn="tl">
                    <a:srgbClr val="000000">
                      <a:alpha val="43137"/>
                    </a:srgbClr>
                  </a:outerShdw>
                </a:effectLst>
              </a:rPr>
              <a:t>: </a:t>
            </a:r>
          </a:p>
          <a:p>
            <a:pPr algn="just">
              <a:buFontTx/>
              <a:buChar char="-"/>
            </a:pPr>
            <a:r>
              <a:rPr lang="ru-RU" dirty="0" smtClean="0">
                <a:solidFill>
                  <a:srgbClr val="002060"/>
                </a:solidFill>
                <a:effectLst>
                  <a:outerShdw blurRad="38100" dist="38100" dir="2700000" algn="tl">
                    <a:srgbClr val="000000">
                      <a:alpha val="43137"/>
                    </a:srgbClr>
                  </a:outerShdw>
                </a:effectLst>
              </a:rPr>
              <a:t>реформы вступившего на престол в 1801 году Александра </a:t>
            </a:r>
            <a:r>
              <a:rPr lang="en-US" dirty="0" smtClean="0">
                <a:solidFill>
                  <a:srgbClr val="002060"/>
                </a:solidFill>
                <a:effectLst>
                  <a:outerShdw blurRad="38100" dist="38100" dir="2700000" algn="tl">
                    <a:srgbClr val="000000">
                      <a:alpha val="43137"/>
                    </a:srgbClr>
                  </a:outerShdw>
                </a:effectLst>
              </a:rPr>
              <a:t>I</a:t>
            </a:r>
            <a:r>
              <a:rPr lang="ru-RU" dirty="0" smtClean="0">
                <a:solidFill>
                  <a:srgbClr val="002060"/>
                </a:solidFill>
                <a:effectLst>
                  <a:outerShdw blurRad="38100" dist="38100" dir="2700000" algn="tl">
                    <a:srgbClr val="000000">
                      <a:alpha val="43137"/>
                    </a:srgbClr>
                  </a:outerShdw>
                </a:effectLst>
              </a:rPr>
              <a:t>;</a:t>
            </a:r>
          </a:p>
          <a:p>
            <a:pPr algn="just">
              <a:buFontTx/>
              <a:buChar char="-"/>
            </a:pPr>
            <a:r>
              <a:rPr lang="ru-RU" dirty="0" smtClean="0">
                <a:solidFill>
                  <a:srgbClr val="002060"/>
                </a:solidFill>
                <a:effectLst>
                  <a:outerShdw blurRad="38100" dist="38100" dir="2700000" algn="tl">
                    <a:srgbClr val="000000">
                      <a:alpha val="43137"/>
                    </a:srgbClr>
                  </a:outerShdw>
                </a:effectLst>
              </a:rPr>
              <a:t>общенациональный подъём в период Отечественной войны с Наполеоном и триумфальная победа русской армии;</a:t>
            </a:r>
          </a:p>
          <a:p>
            <a:pPr algn="just">
              <a:buFontTx/>
              <a:buChar char="-"/>
            </a:pPr>
            <a:r>
              <a:rPr lang="ru-RU" dirty="0" smtClean="0">
                <a:solidFill>
                  <a:srgbClr val="002060"/>
                </a:solidFill>
                <a:effectLst>
                  <a:outerShdw blurRad="38100" dist="38100" dir="2700000" algn="tl">
                    <a:srgbClr val="000000">
                      <a:alpha val="43137"/>
                    </a:srgbClr>
                  </a:outerShdw>
                </a:effectLst>
              </a:rPr>
              <a:t>усиление реакции после войны с французами, солдатские и крестьянские волнения;</a:t>
            </a:r>
          </a:p>
          <a:p>
            <a:pPr algn="just">
              <a:buFontTx/>
              <a:buChar char="-"/>
            </a:pPr>
            <a:r>
              <a:rPr lang="ru-RU" dirty="0" smtClean="0">
                <a:solidFill>
                  <a:srgbClr val="002060"/>
                </a:solidFill>
                <a:effectLst>
                  <a:outerShdw blurRad="38100" dist="38100" dir="2700000" algn="tl">
                    <a:srgbClr val="000000">
                      <a:alpha val="43137"/>
                    </a:srgbClr>
                  </a:outerShdw>
                </a:effectLst>
              </a:rPr>
              <a:t> восстание декабристов в 1825 году;</a:t>
            </a:r>
          </a:p>
          <a:p>
            <a:pPr algn="just">
              <a:buFontTx/>
              <a:buChar char="-"/>
            </a:pPr>
            <a:r>
              <a:rPr lang="ru-RU" dirty="0" smtClean="0">
                <a:solidFill>
                  <a:srgbClr val="002060"/>
                </a:solidFill>
                <a:effectLst>
                  <a:outerShdw blurRad="38100" dist="38100" dir="2700000" algn="tl">
                    <a:srgbClr val="000000">
                      <a:alpha val="43137"/>
                    </a:srgbClr>
                  </a:outerShdw>
                </a:effectLst>
              </a:rPr>
              <a:t>поражение в Крымской войне 1853-1856 годов;</a:t>
            </a:r>
          </a:p>
          <a:p>
            <a:pPr algn="just">
              <a:buFontTx/>
              <a:buChar char="-"/>
            </a:pPr>
            <a:r>
              <a:rPr lang="ru-RU" dirty="0" smtClean="0">
                <a:solidFill>
                  <a:srgbClr val="002060"/>
                </a:solidFill>
                <a:effectLst>
                  <a:outerShdw blurRad="38100" dist="38100" dir="2700000" algn="tl">
                    <a:srgbClr val="000000">
                      <a:alpha val="43137"/>
                    </a:srgbClr>
                  </a:outerShdw>
                </a:effectLst>
              </a:rPr>
              <a:t>реформа по отмене крепостного права в 1861 году;</a:t>
            </a:r>
          </a:p>
          <a:p>
            <a:pPr algn="just">
              <a:buFontTx/>
              <a:buChar char="-"/>
            </a:pPr>
            <a:r>
              <a:rPr lang="ru-RU" dirty="0" smtClean="0">
                <a:solidFill>
                  <a:srgbClr val="002060"/>
                </a:solidFill>
                <a:effectLst>
                  <a:outerShdw blurRad="38100" dist="38100" dir="2700000" algn="tl">
                    <a:srgbClr val="000000">
                      <a:alpha val="43137"/>
                    </a:srgbClr>
                  </a:outerShdw>
                </a:effectLst>
              </a:rPr>
              <a:t>появление первых революционеров, пропагандировавших идеологию терроризма как метода борьбы с властью, и   убийство русского императора Александра </a:t>
            </a:r>
            <a:r>
              <a:rPr lang="en-US" dirty="0" smtClean="0">
                <a:solidFill>
                  <a:srgbClr val="002060"/>
                </a:solidFill>
                <a:effectLst>
                  <a:outerShdw blurRad="38100" dist="38100" dir="2700000" algn="tl">
                    <a:srgbClr val="000000">
                      <a:alpha val="43137"/>
                    </a:srgbClr>
                  </a:outerShdw>
                </a:effectLst>
              </a:rPr>
              <a:t>II</a:t>
            </a:r>
            <a:r>
              <a:rPr lang="ru-RU" dirty="0" smtClean="0">
                <a:solidFill>
                  <a:srgbClr val="002060"/>
                </a:solidFill>
                <a:effectLst>
                  <a:outerShdw blurRad="38100" dist="38100" dir="2700000" algn="tl">
                    <a:srgbClr val="000000">
                      <a:alpha val="43137"/>
                    </a:srgbClr>
                  </a:outerShdw>
                </a:effectLst>
              </a:rPr>
              <a:t>;</a:t>
            </a:r>
          </a:p>
          <a:p>
            <a:pPr algn="just">
              <a:buFontTx/>
              <a:buChar char="-"/>
            </a:pPr>
            <a:r>
              <a:rPr lang="ru-RU" dirty="0" smtClean="0">
                <a:solidFill>
                  <a:srgbClr val="002060"/>
                </a:solidFill>
                <a:effectLst>
                  <a:outerShdw blurRad="38100" dist="38100" dir="2700000" algn="tl">
                    <a:srgbClr val="000000">
                      <a:alpha val="43137"/>
                    </a:srgbClr>
                  </a:outerShdw>
                </a:effectLst>
              </a:rPr>
              <a:t>кризис 80-х годов и первая русская революция 1905 года</a:t>
            </a:r>
          </a:p>
          <a:p>
            <a:pPr>
              <a:buFontTx/>
              <a:buChar char="-"/>
            </a:pPr>
            <a:endParaRPr lang="ru-RU" dirty="0" smtClean="0">
              <a:solidFill>
                <a:srgbClr val="002060"/>
              </a:solidFill>
            </a:endParaRPr>
          </a:p>
          <a:p>
            <a:pPr>
              <a:buFontTx/>
              <a:buChar char="-"/>
            </a:pPr>
            <a:endParaRPr lang="ru-RU" dirty="0" smtClean="0">
              <a:solidFill>
                <a:srgbClr val="002060"/>
              </a:solidFill>
            </a:endParaRPr>
          </a:p>
          <a:p>
            <a:pPr>
              <a:buFontTx/>
              <a:buChar char="-"/>
            </a:pP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404664"/>
            <a:ext cx="8784976" cy="1944216"/>
          </a:xfrm>
        </p:spPr>
        <p:txBody>
          <a:bodyPr>
            <a:noAutofit/>
          </a:bodyPr>
          <a:lstStyle/>
          <a:p>
            <a:r>
              <a:rPr lang="ru-RU" sz="3000" dirty="0" smtClean="0">
                <a:solidFill>
                  <a:srgbClr val="002060"/>
                </a:solidFill>
              </a:rPr>
              <a:t>Домашнее задание. </a:t>
            </a:r>
            <a:br>
              <a:rPr lang="ru-RU" sz="3000" dirty="0" smtClean="0">
                <a:solidFill>
                  <a:srgbClr val="002060"/>
                </a:solidFill>
              </a:rPr>
            </a:br>
            <a:r>
              <a:rPr lang="ru-RU" sz="3000" dirty="0" smtClean="0">
                <a:solidFill>
                  <a:srgbClr val="002060"/>
                </a:solidFill>
              </a:rPr>
              <a:t>Подготовьте, используя конспект с материалами урока, Интернет- ресурсы, подробные  ответы на следующие вопросы:</a:t>
            </a:r>
            <a:endParaRPr lang="ru-RU" sz="3000" dirty="0">
              <a:solidFill>
                <a:srgbClr val="002060"/>
              </a:solidFill>
            </a:endParaRPr>
          </a:p>
        </p:txBody>
      </p:sp>
      <p:sp>
        <p:nvSpPr>
          <p:cNvPr id="3" name="Содержимое 2"/>
          <p:cNvSpPr>
            <a:spLocks noGrp="1"/>
          </p:cNvSpPr>
          <p:nvPr>
            <p:ph idx="1"/>
          </p:nvPr>
        </p:nvSpPr>
        <p:spPr>
          <a:xfrm>
            <a:off x="457200" y="2780928"/>
            <a:ext cx="8147248" cy="3528432"/>
          </a:xfrm>
        </p:spPr>
        <p:txBody>
          <a:bodyPr>
            <a:normAutofit/>
          </a:bodyPr>
          <a:lstStyle/>
          <a:p>
            <a:pPr algn="just"/>
            <a:r>
              <a:rPr lang="ru-RU" dirty="0" smtClean="0">
                <a:solidFill>
                  <a:srgbClr val="002060"/>
                </a:solidFill>
              </a:rPr>
              <a:t>1. От чего зависит восприятие художественного произведения читателями?</a:t>
            </a:r>
          </a:p>
          <a:p>
            <a:pPr algn="just"/>
            <a:r>
              <a:rPr lang="ru-RU" dirty="0" smtClean="0">
                <a:solidFill>
                  <a:srgbClr val="002060"/>
                </a:solidFill>
              </a:rPr>
              <a:t>2. Какие исторические события </a:t>
            </a:r>
            <a:r>
              <a:rPr lang="en-US" dirty="0" smtClean="0">
                <a:solidFill>
                  <a:srgbClr val="002060"/>
                </a:solidFill>
              </a:rPr>
              <a:t>XIX</a:t>
            </a:r>
            <a:r>
              <a:rPr lang="ru-RU" dirty="0" smtClean="0">
                <a:solidFill>
                  <a:srgbClr val="002060"/>
                </a:solidFill>
              </a:rPr>
              <a:t> века повлияли  на развитие национального самосознания? </a:t>
            </a:r>
          </a:p>
          <a:p>
            <a:pPr marL="137160" indent="0">
              <a:buNone/>
            </a:pPr>
            <a:r>
              <a:rPr lang="ru-RU" smtClean="0"/>
              <a:t> </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106690"/>
          </a:xfrm>
        </p:spPr>
        <p:txBody>
          <a:bodyPr>
            <a:noAutofit/>
          </a:bodyPr>
          <a:lstStyle/>
          <a:p>
            <a:pPr algn="just"/>
            <a:r>
              <a:rPr lang="ru-RU" sz="2400" dirty="0" smtClean="0">
                <a:solidFill>
                  <a:srgbClr val="002060"/>
                </a:solidFill>
              </a:rPr>
              <a:t>      Восприятие художественного произведения зависит от времени, от уровня развития общества, от степени начитанности и образованности того, кто судит о художественном произведении, от его ума и чувства, от богатства его личных духовных способностей, от множества других причин. Это  происходит потому, что художественное произведение – часть внутреннего мира автора, в котором запечатлена, по словам великого русского поэта А.С. Пушкина, «душа в заветной лире».  </a:t>
            </a:r>
            <a:br>
              <a:rPr lang="ru-RU" sz="2400" dirty="0" smtClean="0">
                <a:solidFill>
                  <a:srgbClr val="002060"/>
                </a:solidFill>
              </a:rPr>
            </a:br>
            <a:r>
              <a:rPr lang="ru-RU" sz="2400" dirty="0" smtClean="0">
                <a:solidFill>
                  <a:srgbClr val="002060"/>
                </a:solidFill>
              </a:rPr>
              <a:t>      Всё это должны знать школьники для того, чтобы уметь читать художественное произведение, уметь его глубоко и всесторонне  анализировать. </a:t>
            </a:r>
            <a:br>
              <a:rPr lang="ru-RU" sz="2400" dirty="0" smtClean="0">
                <a:solidFill>
                  <a:srgbClr val="002060"/>
                </a:solidFill>
              </a:rPr>
            </a:br>
            <a:r>
              <a:rPr lang="ru-RU" sz="2400" dirty="0" smtClean="0">
                <a:solidFill>
                  <a:srgbClr val="002060"/>
                </a:solidFill>
              </a:rPr>
              <a:t>      В помощь тем, кто стремится к серьёзному изучению и постижению великой русской литературы, написан учебник с предложенными в нём вопросами и заданиями. </a:t>
            </a:r>
            <a:endParaRPr lang="ru-RU" sz="2400" dirty="0">
              <a:solidFill>
                <a:srgbClr val="00206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34682"/>
          </a:xfrm>
        </p:spPr>
        <p:txBody>
          <a:bodyPr>
            <a:normAutofit/>
          </a:bodyPr>
          <a:lstStyle/>
          <a:p>
            <a:pPr algn="just"/>
            <a:r>
              <a:rPr lang="ru-RU" dirty="0" smtClean="0">
                <a:solidFill>
                  <a:srgbClr val="002060"/>
                </a:solidFill>
              </a:rPr>
              <a:t> </a:t>
            </a:r>
            <a:r>
              <a:rPr lang="en-US" dirty="0" smtClean="0">
                <a:solidFill>
                  <a:srgbClr val="002060"/>
                </a:solidFill>
              </a:rPr>
              <a:t>     </a:t>
            </a:r>
            <a:r>
              <a:rPr lang="en-US" sz="3100" dirty="0" smtClean="0">
                <a:solidFill>
                  <a:srgbClr val="002060"/>
                </a:solidFill>
              </a:rPr>
              <a:t>XIX</a:t>
            </a:r>
            <a:r>
              <a:rPr lang="ru-RU" sz="3100" dirty="0" smtClean="0">
                <a:solidFill>
                  <a:srgbClr val="002060"/>
                </a:solidFill>
              </a:rPr>
              <a:t> век в России – насыщенная, многогранная, во многом противоречивая эпоха. Этот век подарил нам величайших деятелей культуры, творения которых – бесценный вклад в сокровищницу человечества. В России, которая в начале </a:t>
            </a:r>
            <a:r>
              <a:rPr lang="en-US" sz="3100" dirty="0" smtClean="0">
                <a:solidFill>
                  <a:srgbClr val="002060"/>
                </a:solidFill>
              </a:rPr>
              <a:t>XIX</a:t>
            </a:r>
            <a:r>
              <a:rPr lang="ru-RU" sz="3100" dirty="0" smtClean="0">
                <a:solidFill>
                  <a:srgbClr val="002060"/>
                </a:solidFill>
              </a:rPr>
              <a:t> века стояла на пороге грандиозных реформ, напряжённо пульсировала общественная жизнь, предлагая свои пути развития Отечества. </a:t>
            </a:r>
            <a:endParaRPr lang="ru-RU" sz="3100" dirty="0">
              <a:solidFill>
                <a:srgbClr val="00206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74638"/>
            <a:ext cx="8856984" cy="418058"/>
          </a:xfrm>
        </p:spPr>
        <p:txBody>
          <a:bodyPr>
            <a:normAutofit fontScale="90000"/>
          </a:bodyPr>
          <a:lstStyle/>
          <a:p>
            <a:r>
              <a:rPr lang="ru-RU" sz="2800" dirty="0" smtClean="0"/>
              <a:t>А.А. Блок. Отрывок из поэмы «Возмездие»</a:t>
            </a:r>
            <a:endParaRPr lang="ru-RU" sz="2800" dirty="0"/>
          </a:p>
        </p:txBody>
      </p:sp>
      <p:sp>
        <p:nvSpPr>
          <p:cNvPr id="3" name="Содержимое 2"/>
          <p:cNvSpPr>
            <a:spLocks noGrp="1"/>
          </p:cNvSpPr>
          <p:nvPr>
            <p:ph idx="1"/>
          </p:nvPr>
        </p:nvSpPr>
        <p:spPr>
          <a:xfrm>
            <a:off x="2123728" y="1052736"/>
            <a:ext cx="5184576" cy="5256624"/>
          </a:xfrm>
        </p:spPr>
        <p:txBody>
          <a:bodyPr>
            <a:noAutofit/>
          </a:bodyPr>
          <a:lstStyle/>
          <a:p>
            <a:r>
              <a:rPr lang="ru-RU" sz="1600" b="1" dirty="0" smtClean="0">
                <a:solidFill>
                  <a:srgbClr val="002060"/>
                </a:solidFill>
              </a:rPr>
              <a:t>Век девятнадцатый, железный,</a:t>
            </a:r>
            <a:br>
              <a:rPr lang="ru-RU" sz="1600" b="1" dirty="0" smtClean="0">
                <a:solidFill>
                  <a:srgbClr val="002060"/>
                </a:solidFill>
              </a:rPr>
            </a:br>
            <a:r>
              <a:rPr lang="ru-RU" sz="1600" b="1" dirty="0" smtClean="0">
                <a:solidFill>
                  <a:srgbClr val="002060"/>
                </a:solidFill>
              </a:rPr>
              <a:t>Воистину жестокий век!</a:t>
            </a:r>
            <a:br>
              <a:rPr lang="ru-RU" sz="1600" b="1" dirty="0" smtClean="0">
                <a:solidFill>
                  <a:srgbClr val="002060"/>
                </a:solidFill>
              </a:rPr>
            </a:br>
            <a:r>
              <a:rPr lang="ru-RU" sz="1600" b="1" dirty="0" smtClean="0">
                <a:solidFill>
                  <a:srgbClr val="002060"/>
                </a:solidFill>
              </a:rPr>
              <a:t>Тобою в мрак ночной, беззвездный</a:t>
            </a:r>
            <a:br>
              <a:rPr lang="ru-RU" sz="1600" b="1" dirty="0" smtClean="0">
                <a:solidFill>
                  <a:srgbClr val="002060"/>
                </a:solidFill>
              </a:rPr>
            </a:br>
            <a:r>
              <a:rPr lang="ru-RU" sz="1600" b="1" dirty="0" smtClean="0">
                <a:solidFill>
                  <a:srgbClr val="002060"/>
                </a:solidFill>
              </a:rPr>
              <a:t>Беспечный брошен человек!</a:t>
            </a:r>
            <a:br>
              <a:rPr lang="ru-RU" sz="1600" b="1" dirty="0" smtClean="0">
                <a:solidFill>
                  <a:srgbClr val="002060"/>
                </a:solidFill>
              </a:rPr>
            </a:br>
            <a:r>
              <a:rPr lang="ru-RU" sz="1600" b="1" dirty="0" smtClean="0">
                <a:solidFill>
                  <a:srgbClr val="002060"/>
                </a:solidFill>
              </a:rPr>
              <a:t>В ночь умозрительных понятий,</a:t>
            </a:r>
            <a:br>
              <a:rPr lang="ru-RU" sz="1600" b="1" dirty="0" smtClean="0">
                <a:solidFill>
                  <a:srgbClr val="002060"/>
                </a:solidFill>
              </a:rPr>
            </a:br>
            <a:r>
              <a:rPr lang="ru-RU" sz="1600" b="1" dirty="0" smtClean="0">
                <a:solidFill>
                  <a:srgbClr val="002060"/>
                </a:solidFill>
              </a:rPr>
              <a:t>Матерьялистских малых дел,</a:t>
            </a:r>
            <a:br>
              <a:rPr lang="ru-RU" sz="1600" b="1" dirty="0" smtClean="0">
                <a:solidFill>
                  <a:srgbClr val="002060"/>
                </a:solidFill>
              </a:rPr>
            </a:br>
            <a:r>
              <a:rPr lang="ru-RU" sz="1600" b="1" dirty="0" smtClean="0">
                <a:solidFill>
                  <a:srgbClr val="002060"/>
                </a:solidFill>
              </a:rPr>
              <a:t>Бессильных жалоб и проклятий</a:t>
            </a:r>
            <a:br>
              <a:rPr lang="ru-RU" sz="1600" b="1" dirty="0" smtClean="0">
                <a:solidFill>
                  <a:srgbClr val="002060"/>
                </a:solidFill>
              </a:rPr>
            </a:br>
            <a:r>
              <a:rPr lang="ru-RU" sz="1600" b="1" dirty="0" smtClean="0">
                <a:solidFill>
                  <a:srgbClr val="002060"/>
                </a:solidFill>
              </a:rPr>
              <a:t>Бескровных душ и слабых тел!..</a:t>
            </a:r>
            <a:br>
              <a:rPr lang="ru-RU" sz="1600" b="1" dirty="0" smtClean="0">
                <a:solidFill>
                  <a:srgbClr val="002060"/>
                </a:solidFill>
              </a:rPr>
            </a:br>
            <a:r>
              <a:rPr lang="ru-RU" sz="1600" b="1" dirty="0" smtClean="0">
                <a:solidFill>
                  <a:srgbClr val="002060"/>
                </a:solidFill>
              </a:rPr>
              <a:t>Век буржуазного богатства</a:t>
            </a:r>
            <a:br>
              <a:rPr lang="ru-RU" sz="1600" b="1" dirty="0" smtClean="0">
                <a:solidFill>
                  <a:srgbClr val="002060"/>
                </a:solidFill>
              </a:rPr>
            </a:br>
            <a:r>
              <a:rPr lang="ru-RU" sz="1600" b="1" dirty="0" smtClean="0">
                <a:solidFill>
                  <a:srgbClr val="002060"/>
                </a:solidFill>
              </a:rPr>
              <a:t>(Растущего незримо зла!).</a:t>
            </a:r>
            <a:br>
              <a:rPr lang="ru-RU" sz="1600" b="1" dirty="0" smtClean="0">
                <a:solidFill>
                  <a:srgbClr val="002060"/>
                </a:solidFill>
              </a:rPr>
            </a:br>
            <a:r>
              <a:rPr lang="ru-RU" sz="1600" b="1" dirty="0" smtClean="0">
                <a:solidFill>
                  <a:srgbClr val="002060"/>
                </a:solidFill>
              </a:rPr>
              <a:t>Под знаком равенства и братства</a:t>
            </a:r>
            <a:br>
              <a:rPr lang="ru-RU" sz="1600" b="1" dirty="0" smtClean="0">
                <a:solidFill>
                  <a:srgbClr val="002060"/>
                </a:solidFill>
              </a:rPr>
            </a:br>
            <a:r>
              <a:rPr lang="ru-RU" sz="1600" b="1" dirty="0" smtClean="0">
                <a:solidFill>
                  <a:srgbClr val="002060"/>
                </a:solidFill>
              </a:rPr>
              <a:t>Здесь зрели темные дела...</a:t>
            </a:r>
            <a:br>
              <a:rPr lang="ru-RU" sz="1600" b="1" dirty="0" smtClean="0">
                <a:solidFill>
                  <a:srgbClr val="002060"/>
                </a:solidFill>
              </a:rPr>
            </a:br>
            <a:r>
              <a:rPr lang="ru-RU" sz="1600" b="1" dirty="0" smtClean="0">
                <a:solidFill>
                  <a:srgbClr val="002060"/>
                </a:solidFill>
              </a:rPr>
              <a:t>А человек? - Он жил безвольно:</a:t>
            </a:r>
            <a:br>
              <a:rPr lang="ru-RU" sz="1600" b="1" dirty="0" smtClean="0">
                <a:solidFill>
                  <a:srgbClr val="002060"/>
                </a:solidFill>
              </a:rPr>
            </a:br>
            <a:r>
              <a:rPr lang="ru-RU" sz="1600" b="1" dirty="0" smtClean="0">
                <a:solidFill>
                  <a:srgbClr val="002060"/>
                </a:solidFill>
              </a:rPr>
              <a:t>Не он - машины, города,</a:t>
            </a:r>
            <a:br>
              <a:rPr lang="ru-RU" sz="1600" b="1" dirty="0" smtClean="0">
                <a:solidFill>
                  <a:srgbClr val="002060"/>
                </a:solidFill>
              </a:rPr>
            </a:br>
            <a:r>
              <a:rPr lang="ru-RU" sz="1600" b="1" dirty="0" smtClean="0">
                <a:solidFill>
                  <a:srgbClr val="002060"/>
                </a:solidFill>
              </a:rPr>
              <a:t>"Жизнь" так бескровно и безбольно</a:t>
            </a:r>
            <a:br>
              <a:rPr lang="ru-RU" sz="1600" b="1" dirty="0" smtClean="0">
                <a:solidFill>
                  <a:srgbClr val="002060"/>
                </a:solidFill>
              </a:rPr>
            </a:br>
            <a:r>
              <a:rPr lang="ru-RU" sz="1600" b="1" dirty="0" smtClean="0">
                <a:solidFill>
                  <a:srgbClr val="002060"/>
                </a:solidFill>
              </a:rPr>
              <a:t>Пытала дух, как никогда...</a:t>
            </a:r>
            <a:br>
              <a:rPr lang="ru-RU" sz="1600" b="1" dirty="0" smtClean="0">
                <a:solidFill>
                  <a:srgbClr val="002060"/>
                </a:solidFill>
              </a:rPr>
            </a:br>
            <a:r>
              <a:rPr lang="ru-RU" sz="1600" b="1" dirty="0" smtClean="0">
                <a:solidFill>
                  <a:srgbClr val="002060"/>
                </a:solidFill>
              </a:rPr>
              <a:t>Тот век немало проклинали</a:t>
            </a:r>
            <a:br>
              <a:rPr lang="ru-RU" sz="1600" b="1" dirty="0" smtClean="0">
                <a:solidFill>
                  <a:srgbClr val="002060"/>
                </a:solidFill>
              </a:rPr>
            </a:br>
            <a:r>
              <a:rPr lang="ru-RU" sz="1600" b="1" dirty="0" smtClean="0">
                <a:solidFill>
                  <a:srgbClr val="002060"/>
                </a:solidFill>
              </a:rPr>
              <a:t>И не устанут проклинать.</a:t>
            </a:r>
            <a:br>
              <a:rPr lang="ru-RU" sz="1600" b="1" dirty="0" smtClean="0">
                <a:solidFill>
                  <a:srgbClr val="002060"/>
                </a:solidFill>
              </a:rPr>
            </a:br>
            <a:r>
              <a:rPr lang="ru-RU" sz="1600" b="1" dirty="0" smtClean="0">
                <a:solidFill>
                  <a:srgbClr val="002060"/>
                </a:solidFill>
              </a:rPr>
              <a:t>И как избыть его печали?</a:t>
            </a:r>
            <a:br>
              <a:rPr lang="ru-RU" sz="1600" b="1" dirty="0" smtClean="0">
                <a:solidFill>
                  <a:srgbClr val="002060"/>
                </a:solidFill>
              </a:rPr>
            </a:br>
            <a:r>
              <a:rPr lang="ru-RU" sz="1600" b="1" dirty="0" smtClean="0">
                <a:solidFill>
                  <a:srgbClr val="002060"/>
                </a:solidFill>
              </a:rPr>
              <a:t>Он мягко стлал - да жестко спать...</a:t>
            </a:r>
            <a:br>
              <a:rPr lang="ru-RU" sz="1600" b="1" dirty="0" smtClean="0">
                <a:solidFill>
                  <a:srgbClr val="002060"/>
                </a:solidFill>
              </a:rPr>
            </a:br>
            <a:endParaRPr lang="ru-RU" sz="1600" b="1" dirty="0">
              <a:solidFill>
                <a:srgbClr val="00206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32656"/>
            <a:ext cx="3528392" cy="1008112"/>
          </a:xfrm>
        </p:spPr>
        <p:txBody>
          <a:bodyPr>
            <a:noAutofit/>
          </a:bodyPr>
          <a:lstStyle/>
          <a:p>
            <a:pPr algn="ctr"/>
            <a:r>
              <a:rPr lang="ru-RU" sz="2400" b="1" dirty="0" smtClean="0">
                <a:solidFill>
                  <a:srgbClr val="002060"/>
                </a:solidFill>
              </a:rPr>
              <a:t>Александр </a:t>
            </a:r>
            <a:r>
              <a:rPr lang="en-US" sz="2400" b="1" dirty="0" smtClean="0">
                <a:solidFill>
                  <a:srgbClr val="002060"/>
                </a:solidFill>
              </a:rPr>
              <a:t>I.</a:t>
            </a:r>
            <a:r>
              <a:rPr lang="ru-RU" sz="2400" b="1" dirty="0" smtClean="0">
                <a:solidFill>
                  <a:srgbClr val="002060"/>
                </a:solidFill>
              </a:rPr>
              <a:t> </a:t>
            </a:r>
            <a:br>
              <a:rPr lang="ru-RU" sz="2400" b="1" dirty="0" smtClean="0">
                <a:solidFill>
                  <a:srgbClr val="002060"/>
                </a:solidFill>
              </a:rPr>
            </a:br>
            <a:r>
              <a:rPr lang="ru-RU" sz="2400" b="1" dirty="0" smtClean="0">
                <a:solidFill>
                  <a:srgbClr val="002060"/>
                </a:solidFill>
              </a:rPr>
              <a:t>Годы правления </a:t>
            </a:r>
            <a:br>
              <a:rPr lang="ru-RU" sz="2400" b="1" dirty="0" smtClean="0">
                <a:solidFill>
                  <a:srgbClr val="002060"/>
                </a:solidFill>
              </a:rPr>
            </a:br>
            <a:r>
              <a:rPr lang="ru-RU" sz="2400" b="1" dirty="0" smtClean="0">
                <a:solidFill>
                  <a:srgbClr val="002060"/>
                </a:solidFill>
              </a:rPr>
              <a:t>1801-1825</a:t>
            </a:r>
            <a:endParaRPr lang="ru-RU" sz="2400" b="1" dirty="0">
              <a:solidFill>
                <a:srgbClr val="002060"/>
              </a:solidFill>
            </a:endParaRPr>
          </a:p>
        </p:txBody>
      </p:sp>
      <p:sp>
        <p:nvSpPr>
          <p:cNvPr id="4" name="Текст 3"/>
          <p:cNvSpPr>
            <a:spLocks noGrp="1"/>
          </p:cNvSpPr>
          <p:nvPr>
            <p:ph type="body" idx="2"/>
          </p:nvPr>
        </p:nvSpPr>
        <p:spPr/>
        <p:txBody>
          <a:bodyPr/>
          <a:lstStyle/>
          <a:p>
            <a:endParaRPr lang="ru-RU" dirty="0"/>
          </a:p>
        </p:txBody>
      </p:sp>
      <p:sp>
        <p:nvSpPr>
          <p:cNvPr id="3" name="Содержимое 2"/>
          <p:cNvSpPr>
            <a:spLocks noGrp="1"/>
          </p:cNvSpPr>
          <p:nvPr>
            <p:ph sz="half" idx="1"/>
          </p:nvPr>
        </p:nvSpPr>
        <p:spPr>
          <a:xfrm>
            <a:off x="3491880" y="260648"/>
            <a:ext cx="5472608" cy="5865515"/>
          </a:xfrm>
        </p:spPr>
        <p:txBody>
          <a:bodyPr>
            <a:normAutofit lnSpcReduction="10000"/>
          </a:bodyPr>
          <a:lstStyle/>
          <a:p>
            <a:endParaRPr lang="ru-RU" sz="2700" b="1" dirty="0" smtClean="0">
              <a:solidFill>
                <a:srgbClr val="002060"/>
              </a:solidFill>
              <a:effectLst>
                <a:outerShdw blurRad="38100" dist="38100" dir="2700000" algn="tl">
                  <a:srgbClr val="000000">
                    <a:alpha val="43137"/>
                  </a:srgbClr>
                </a:outerShdw>
              </a:effectLst>
            </a:endParaRPr>
          </a:p>
          <a:p>
            <a:pPr algn="just"/>
            <a:r>
              <a:rPr lang="ru-RU" sz="2200" b="1" dirty="0" smtClean="0">
                <a:solidFill>
                  <a:srgbClr val="002060"/>
                </a:solidFill>
                <a:effectLst>
                  <a:outerShdw blurRad="38100" dist="38100" dir="2700000" algn="tl">
                    <a:srgbClr val="000000">
                      <a:alpha val="43137"/>
                    </a:srgbClr>
                  </a:outerShdw>
                </a:effectLst>
              </a:rPr>
              <a:t>   Литературный </a:t>
            </a:r>
            <a:r>
              <a:rPr lang="ru-RU" sz="2200" b="1" dirty="0">
                <a:solidFill>
                  <a:srgbClr val="002060"/>
                </a:solidFill>
                <a:effectLst>
                  <a:outerShdw blurRad="38100" dist="38100" dir="2700000" algn="tl">
                    <a:srgbClr val="000000">
                      <a:alpha val="43137"/>
                    </a:srgbClr>
                  </a:outerShdw>
                </a:effectLst>
              </a:rPr>
              <a:t>процесс идёт неразрывно с историей России </a:t>
            </a:r>
            <a:r>
              <a:rPr lang="ru-RU" sz="2200" b="1" dirty="0" smtClean="0">
                <a:solidFill>
                  <a:srgbClr val="002060"/>
                </a:solidFill>
                <a:effectLst>
                  <a:outerShdw blurRad="38100" dist="38100" dir="2700000" algn="tl">
                    <a:srgbClr val="000000">
                      <a:alpha val="43137"/>
                    </a:srgbClr>
                  </a:outerShdw>
                </a:effectLst>
              </a:rPr>
              <a:t>XIX </a:t>
            </a:r>
            <a:r>
              <a:rPr lang="ru-RU" sz="2200" b="1" dirty="0">
                <a:solidFill>
                  <a:srgbClr val="002060"/>
                </a:solidFill>
                <a:effectLst>
                  <a:outerShdw blurRad="38100" dist="38100" dir="2700000" algn="tl">
                    <a:srgbClr val="000000">
                      <a:alpha val="43137"/>
                    </a:srgbClr>
                  </a:outerShdw>
                </a:effectLst>
              </a:rPr>
              <a:t>века. Именно поэтому сегодня мы рассмотрим основные исторические события, повлиявшие на развитие национального самосознания. </a:t>
            </a:r>
          </a:p>
          <a:p>
            <a:pPr algn="just"/>
            <a:endParaRPr lang="ru-RU" sz="2200" b="1" dirty="0" smtClean="0">
              <a:solidFill>
                <a:srgbClr val="002060"/>
              </a:solidFill>
              <a:effectLst>
                <a:outerShdw blurRad="38100" dist="38100" dir="2700000" algn="tl">
                  <a:srgbClr val="000000">
                    <a:alpha val="43137"/>
                  </a:srgbClr>
                </a:outerShdw>
              </a:effectLst>
            </a:endParaRPr>
          </a:p>
          <a:p>
            <a:pPr marL="137160" indent="0" algn="just">
              <a:buNone/>
            </a:pPr>
            <a:endParaRPr lang="ru-RU" sz="2200" b="1" dirty="0">
              <a:solidFill>
                <a:srgbClr val="002060"/>
              </a:solidFill>
              <a:effectLst>
                <a:outerShdw blurRad="38100" dist="38100" dir="2700000" algn="tl">
                  <a:srgbClr val="000000">
                    <a:alpha val="43137"/>
                  </a:srgbClr>
                </a:outerShdw>
              </a:effectLst>
            </a:endParaRPr>
          </a:p>
          <a:p>
            <a:pPr algn="just"/>
            <a:r>
              <a:rPr lang="ru-RU" sz="2200" b="1" dirty="0" smtClean="0">
                <a:solidFill>
                  <a:srgbClr val="002060"/>
                </a:solidFill>
                <a:effectLst>
                  <a:outerShdw blurRad="38100" dist="38100" dir="2700000" algn="tl">
                    <a:srgbClr val="000000">
                      <a:alpha val="43137"/>
                    </a:srgbClr>
                  </a:outerShdw>
                </a:effectLst>
              </a:rPr>
              <a:t>В </a:t>
            </a:r>
            <a:r>
              <a:rPr lang="ru-RU" sz="2200" b="1" dirty="0">
                <a:solidFill>
                  <a:srgbClr val="002060"/>
                </a:solidFill>
                <a:effectLst>
                  <a:outerShdw blurRad="38100" dist="38100" dir="2700000" algn="tl">
                    <a:srgbClr val="000000">
                      <a:alpha val="43137"/>
                    </a:srgbClr>
                  </a:outerShdw>
                </a:effectLst>
              </a:rPr>
              <a:t>1801 году на </a:t>
            </a:r>
            <a:r>
              <a:rPr lang="ru-RU" sz="2200" b="1" dirty="0" smtClean="0">
                <a:solidFill>
                  <a:srgbClr val="002060"/>
                </a:solidFill>
                <a:effectLst>
                  <a:outerShdw blurRad="38100" dist="38100" dir="2700000" algn="tl">
                    <a:srgbClr val="000000">
                      <a:alpha val="43137"/>
                    </a:srgbClr>
                  </a:outerShdw>
                </a:effectLst>
              </a:rPr>
              <a:t>русский престол </a:t>
            </a:r>
            <a:r>
              <a:rPr lang="ru-RU" sz="2200" b="1" dirty="0">
                <a:solidFill>
                  <a:srgbClr val="002060"/>
                </a:solidFill>
                <a:effectLst>
                  <a:outerShdw blurRad="38100" dist="38100" dir="2700000" algn="tl">
                    <a:srgbClr val="000000">
                      <a:alpha val="43137"/>
                    </a:srgbClr>
                  </a:outerShdw>
                </a:effectLst>
              </a:rPr>
              <a:t>вступил Александр </a:t>
            </a:r>
            <a:r>
              <a:rPr lang="en-US" sz="2200" b="1" dirty="0">
                <a:solidFill>
                  <a:srgbClr val="002060"/>
                </a:solidFill>
                <a:effectLst>
                  <a:outerShdw blurRad="38100" dist="38100" dir="2700000" algn="tl">
                    <a:srgbClr val="000000">
                      <a:alpha val="43137"/>
                    </a:srgbClr>
                  </a:outerShdw>
                </a:effectLst>
              </a:rPr>
              <a:t>I</a:t>
            </a:r>
            <a:r>
              <a:rPr lang="ru-RU" sz="2200" b="1" dirty="0">
                <a:solidFill>
                  <a:srgbClr val="002060"/>
                </a:solidFill>
                <a:effectLst>
                  <a:outerShdw blurRad="38100" dist="38100" dir="2700000" algn="tl">
                    <a:srgbClr val="000000">
                      <a:alpha val="43137"/>
                    </a:srgbClr>
                  </a:outerShdw>
                </a:effectLst>
              </a:rPr>
              <a:t>, который ослабил цензурный устав, разрешил частные типографии. При Александре </a:t>
            </a:r>
            <a:r>
              <a:rPr lang="en-US" sz="2200" b="1" dirty="0">
                <a:solidFill>
                  <a:srgbClr val="002060"/>
                </a:solidFill>
                <a:effectLst>
                  <a:outerShdw blurRad="38100" dist="38100" dir="2700000" algn="tl">
                    <a:srgbClr val="000000">
                      <a:alpha val="43137"/>
                    </a:srgbClr>
                  </a:outerShdw>
                </a:effectLst>
              </a:rPr>
              <a:t>I </a:t>
            </a:r>
            <a:r>
              <a:rPr lang="ru-RU" sz="2200" b="1" dirty="0">
                <a:solidFill>
                  <a:srgbClr val="002060"/>
                </a:solidFill>
                <a:effectLst>
                  <a:outerShdw blurRad="38100" dist="38100" dir="2700000" algn="tl">
                    <a:srgbClr val="000000">
                      <a:alpha val="43137"/>
                    </a:srgbClr>
                  </a:outerShdw>
                </a:effectLst>
              </a:rPr>
              <a:t>помещики получили разрешение освобождать крепостных крестьян за выкуп. Это, однако, стало только временной передышкой для общества. </a:t>
            </a:r>
          </a:p>
          <a:p>
            <a:endParaRPr lang="ru-RU" dirty="0"/>
          </a:p>
        </p:txBody>
      </p:sp>
      <p:pic>
        <p:nvPicPr>
          <p:cNvPr id="1026" name="Picture 2" descr="C:\Users\User\Desktop\Alexandru_I_romanov_2.jpg"/>
          <p:cNvPicPr>
            <a:picLocks noChangeAspect="1" noChangeArrowheads="1"/>
          </p:cNvPicPr>
          <p:nvPr/>
        </p:nvPicPr>
        <p:blipFill>
          <a:blip r:embed="rId2" cstate="print"/>
          <a:srcRect/>
          <a:stretch>
            <a:fillRect/>
          </a:stretch>
        </p:blipFill>
        <p:spPr bwMode="auto">
          <a:xfrm>
            <a:off x="251520" y="1484784"/>
            <a:ext cx="3384376" cy="496855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640960" cy="1143000"/>
          </a:xfrm>
        </p:spPr>
        <p:txBody>
          <a:bodyPr>
            <a:noAutofit/>
          </a:bodyPr>
          <a:lstStyle/>
          <a:p>
            <a:r>
              <a:rPr lang="ru-RU" sz="3600" dirty="0">
                <a:solidFill>
                  <a:srgbClr val="002060"/>
                </a:solidFill>
              </a:rPr>
              <a:t>Общенациональный подъём вызвала Отечественная война </a:t>
            </a:r>
            <a:r>
              <a:rPr lang="ru-RU" sz="3600" dirty="0" smtClean="0">
                <a:solidFill>
                  <a:srgbClr val="002060"/>
                </a:solidFill>
              </a:rPr>
              <a:t/>
            </a:r>
            <a:br>
              <a:rPr lang="ru-RU" sz="3600" dirty="0" smtClean="0">
                <a:solidFill>
                  <a:srgbClr val="002060"/>
                </a:solidFill>
              </a:rPr>
            </a:br>
            <a:r>
              <a:rPr lang="ru-RU" sz="3600" dirty="0" smtClean="0">
                <a:solidFill>
                  <a:srgbClr val="002060"/>
                </a:solidFill>
              </a:rPr>
              <a:t>1812 </a:t>
            </a:r>
            <a:r>
              <a:rPr lang="ru-RU" sz="3600" dirty="0">
                <a:solidFill>
                  <a:srgbClr val="002060"/>
                </a:solidFill>
              </a:rPr>
              <a:t>года с Наполеоном</a:t>
            </a:r>
          </a:p>
        </p:txBody>
      </p:sp>
      <p:pic>
        <p:nvPicPr>
          <p:cNvPr id="2050" name="Picture 2" descr="C:\Users\User\Desktop\brdn036.jpg"/>
          <p:cNvPicPr>
            <a:picLocks noGrp="1" noChangeAspect="1" noChangeArrowheads="1"/>
          </p:cNvPicPr>
          <p:nvPr>
            <p:ph sz="half" idx="1"/>
          </p:nvPr>
        </p:nvPicPr>
        <p:blipFill>
          <a:blip r:embed="rId2" cstate="print"/>
          <a:srcRect/>
          <a:stretch>
            <a:fillRect/>
          </a:stretch>
        </p:blipFill>
        <p:spPr bwMode="auto">
          <a:xfrm>
            <a:off x="539552" y="1772816"/>
            <a:ext cx="3672408" cy="2520280"/>
          </a:xfrm>
          <a:prstGeom prst="rect">
            <a:avLst/>
          </a:prstGeom>
          <a:noFill/>
        </p:spPr>
      </p:pic>
      <p:pic>
        <p:nvPicPr>
          <p:cNvPr id="2051" name="Picture 3" descr="C:\Users\User\Desktop\6aec3_Weapon_03.jpg"/>
          <p:cNvPicPr>
            <a:picLocks noGrp="1" noChangeAspect="1" noChangeArrowheads="1"/>
          </p:cNvPicPr>
          <p:nvPr>
            <p:ph sz="half" idx="2"/>
          </p:nvPr>
        </p:nvPicPr>
        <p:blipFill>
          <a:blip r:embed="rId3" cstate="print"/>
          <a:srcRect/>
          <a:stretch>
            <a:fillRect/>
          </a:stretch>
        </p:blipFill>
        <p:spPr bwMode="auto">
          <a:xfrm>
            <a:off x="4644008" y="1628800"/>
            <a:ext cx="4038600" cy="3011942"/>
          </a:xfrm>
          <a:prstGeom prst="rect">
            <a:avLst/>
          </a:prstGeom>
          <a:noFill/>
        </p:spPr>
      </p:pic>
      <p:pic>
        <p:nvPicPr>
          <p:cNvPr id="2053" name="Picture 5" descr="C:\Users\User\Desktop\______________ __________ __ __________ __ 1812 ________  1882 _________________ ___ ____.jpg"/>
          <p:cNvPicPr>
            <a:picLocks noChangeAspect="1" noChangeArrowheads="1"/>
          </p:cNvPicPr>
          <p:nvPr/>
        </p:nvPicPr>
        <p:blipFill>
          <a:blip r:embed="rId4" cstate="print"/>
          <a:srcRect/>
          <a:stretch>
            <a:fillRect/>
          </a:stretch>
        </p:blipFill>
        <p:spPr bwMode="auto">
          <a:xfrm>
            <a:off x="251520" y="4149080"/>
            <a:ext cx="5184576" cy="2520280"/>
          </a:xfrm>
          <a:prstGeom prst="rect">
            <a:avLst/>
          </a:prstGeom>
          <a:noFill/>
        </p:spPr>
      </p:pic>
      <p:pic>
        <p:nvPicPr>
          <p:cNvPr id="2054" name="Picture 6" descr="C:\Users\User\Desktop\iCAWH2VK0.jpg"/>
          <p:cNvPicPr>
            <a:picLocks noChangeAspect="1" noChangeArrowheads="1"/>
          </p:cNvPicPr>
          <p:nvPr/>
        </p:nvPicPr>
        <p:blipFill>
          <a:blip r:embed="rId5" cstate="print"/>
          <a:srcRect/>
          <a:stretch>
            <a:fillRect/>
          </a:stretch>
        </p:blipFill>
        <p:spPr bwMode="auto">
          <a:xfrm>
            <a:off x="5724128" y="4581128"/>
            <a:ext cx="3096344" cy="2088232"/>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435280" cy="6322714"/>
          </a:xfrm>
        </p:spPr>
        <p:txBody>
          <a:bodyPr>
            <a:noAutofit/>
          </a:bodyPr>
          <a:lstStyle/>
          <a:p>
            <a:pPr algn="just"/>
            <a:r>
              <a:rPr lang="ru-RU" sz="1800" dirty="0" smtClean="0">
                <a:solidFill>
                  <a:srgbClr val="002060"/>
                </a:solidFill>
              </a:rPr>
              <a:t>      </a:t>
            </a:r>
            <a:r>
              <a:rPr lang="ru-RU" sz="2200" dirty="0" smtClean="0">
                <a:solidFill>
                  <a:srgbClr val="002060"/>
                </a:solidFill>
              </a:rPr>
              <a:t>Но после победы русских войск над французской армадой происходит усиление реакции, возникают одно за другим крестьянские и солдатские волнения.  </a:t>
            </a:r>
            <a:br>
              <a:rPr lang="ru-RU" sz="2200" dirty="0" smtClean="0">
                <a:solidFill>
                  <a:srgbClr val="002060"/>
                </a:solidFill>
              </a:rPr>
            </a:br>
            <a:r>
              <a:rPr lang="ru-RU" sz="2200" dirty="0" smtClean="0">
                <a:solidFill>
                  <a:srgbClr val="002060"/>
                </a:solidFill>
              </a:rPr>
              <a:t>Война 1812 года вызвала изменения в настроениях и поведении крестьян. Желание обрести свободу, окрепшее в период войны, подпитывало крестьянский протест и в послевоенное, непростое для страны,  время. </a:t>
            </a:r>
            <a:br>
              <a:rPr lang="ru-RU" sz="2200" dirty="0" smtClean="0">
                <a:solidFill>
                  <a:srgbClr val="002060"/>
                </a:solidFill>
              </a:rPr>
            </a:br>
            <a:r>
              <a:rPr lang="ru-RU" sz="2200" dirty="0" smtClean="0">
                <a:solidFill>
                  <a:srgbClr val="002060"/>
                </a:solidFill>
              </a:rPr>
              <a:t>      Война дала возможность ознакомиться с различными сторонами европейской жизни. И если прежде только понаслышке солдаты знали о «французской вольности», то, побывав во Франции, они воочию увидели страну, где не было крепостного права, а крестьяне жили более зажиточной жизнью, чем в России. </a:t>
            </a:r>
            <a:br>
              <a:rPr lang="ru-RU" sz="2200" dirty="0" smtClean="0">
                <a:solidFill>
                  <a:srgbClr val="002060"/>
                </a:solidFill>
              </a:rPr>
            </a:br>
            <a:r>
              <a:rPr lang="ru-RU" sz="2200" dirty="0" smtClean="0">
                <a:solidFill>
                  <a:srgbClr val="002060"/>
                </a:solidFill>
              </a:rPr>
              <a:t>      Это произвело сильное впечатление на крестьян, одетых в солдатские шинели. Вернувшись домой, участники войны рассказывали о свободе земледельцев в чужих краях, «сильно воспламеняли ненависть к угнетающим их помещикам и управителям»,- писал декабрист  Н. И. Тургенев.</a:t>
            </a:r>
            <a:endParaRPr lang="ru-RU" sz="2200" dirty="0">
              <a:solidFill>
                <a:srgbClr val="00206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892480" cy="1570186"/>
          </a:xfrm>
        </p:spPr>
        <p:txBody>
          <a:bodyPr>
            <a:normAutofit fontScale="90000"/>
          </a:bodyPr>
          <a:lstStyle/>
          <a:p>
            <a:r>
              <a:rPr lang="ru-RU" sz="2400" dirty="0" smtClean="0">
                <a:solidFill>
                  <a:srgbClr val="002060"/>
                </a:solidFill>
              </a:rPr>
              <a:t>Крестьяне после войны 1812 г. становятся менее покорными и быстрее переходят от простого неповиновения к отпору помещикам и правительственным властям, от обороны к нападению. Однако все эти выступления были подавлены, </a:t>
            </a:r>
            <a:br>
              <a:rPr lang="ru-RU" sz="2400" dirty="0" smtClean="0">
                <a:solidFill>
                  <a:srgbClr val="002060"/>
                </a:solidFill>
              </a:rPr>
            </a:br>
            <a:r>
              <a:rPr lang="ru-RU" sz="2400" dirty="0" smtClean="0">
                <a:solidFill>
                  <a:srgbClr val="002060"/>
                </a:solidFill>
              </a:rPr>
              <a:t>а их участники ничего не добились.</a:t>
            </a:r>
            <a:endParaRPr lang="ru-RU" sz="2400" dirty="0">
              <a:solidFill>
                <a:srgbClr val="002060"/>
              </a:solidFill>
            </a:endParaRPr>
          </a:p>
        </p:txBody>
      </p:sp>
      <p:sp>
        <p:nvSpPr>
          <p:cNvPr id="4" name="Содержимое 3"/>
          <p:cNvSpPr>
            <a:spLocks noGrp="1"/>
          </p:cNvSpPr>
          <p:nvPr>
            <p:ph sz="half" idx="2"/>
          </p:nvPr>
        </p:nvSpPr>
        <p:spPr>
          <a:xfrm>
            <a:off x="827584" y="6309320"/>
            <a:ext cx="7560840" cy="360040"/>
          </a:xfrm>
        </p:spPr>
        <p:txBody>
          <a:bodyPr>
            <a:normAutofit fontScale="77500" lnSpcReduction="20000"/>
          </a:bodyPr>
          <a:lstStyle/>
          <a:p>
            <a:pPr algn="ctr">
              <a:buNone/>
            </a:pPr>
            <a:r>
              <a:rPr lang="ru-RU" b="1" dirty="0" smtClean="0">
                <a:solidFill>
                  <a:srgbClr val="002060"/>
                </a:solidFill>
                <a:effectLst>
                  <a:outerShdw blurRad="38100" dist="38100" dir="2700000" algn="tl">
                    <a:srgbClr val="000000">
                      <a:alpha val="43137"/>
                    </a:srgbClr>
                  </a:outerShdw>
                </a:effectLst>
              </a:rPr>
              <a:t>Крестьянские волнения. Разорение помещичьей усадьбы </a:t>
            </a:r>
            <a:endParaRPr lang="ru-RU" b="1" dirty="0">
              <a:solidFill>
                <a:srgbClr val="002060"/>
              </a:solidFill>
              <a:effectLst>
                <a:outerShdw blurRad="38100" dist="38100" dir="2700000" algn="tl">
                  <a:srgbClr val="000000">
                    <a:alpha val="43137"/>
                  </a:srgbClr>
                </a:outerShdw>
              </a:effectLst>
            </a:endParaRPr>
          </a:p>
        </p:txBody>
      </p:sp>
      <p:pic>
        <p:nvPicPr>
          <p:cNvPr id="5" name="Picture 3" descr="C:\Users\User\Desktop\6.gif"/>
          <p:cNvPicPr>
            <a:picLocks noGrp="1" noChangeAspect="1" noChangeArrowheads="1"/>
          </p:cNvPicPr>
          <p:nvPr>
            <p:ph sz="half" idx="1"/>
          </p:nvPr>
        </p:nvPicPr>
        <p:blipFill>
          <a:blip r:embed="rId2" cstate="print"/>
          <a:stretch>
            <a:fillRect/>
          </a:stretch>
        </p:blipFill>
        <p:spPr bwMode="auto">
          <a:xfrm>
            <a:off x="1115616" y="2132856"/>
            <a:ext cx="7056784" cy="4032448"/>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1231</TotalTime>
  <Words>2297</Words>
  <Application>Microsoft Office PowerPoint</Application>
  <PresentationFormat>Экран (4:3)</PresentationFormat>
  <Paragraphs>88</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Апекс</vt:lpstr>
      <vt:lpstr>Презентация к уроку по учебному предмету «Литература» в 10 классе на тему «введение. Русская литература XIX века. Неразрывность Литературного процесса и истории России XIX века. »   </vt:lpstr>
      <vt:lpstr>                                                                         Эпиграф к уроку: «Литература служит вам проводником в другие эпохи и к другим народам, раскрывает перед вами сердца людей - одним словом, делает вас мудрым»                                                                                             Д.С. Лихачёв         Вступительное слово учителя:      Русская классическая литература известна всему миру и составляет гордость России, её культуры. Она познакомила мировое сообщество со своим историческим, национальным своеобразием, с характером русских людей, сказала новое слово о Человеке. Программа по литературе для 10 класса представлена произведениями, которые помогают читателю раскрыть направление и путь развития русской литературы XIX  века.  (Знакомство с программой по литературе в 10-х классах)</vt:lpstr>
      <vt:lpstr>      Восприятие художественного произведения зависит от времени, от уровня развития общества, от степени начитанности и образованности того, кто судит о художественном произведении, от его ума и чувства, от богатства его личных духовных способностей, от множества других причин. Это  происходит потому, что художественное произведение – часть внутреннего мира автора, в котором запечатлена, по словам великого русского поэта А.С. Пушкина, «душа в заветной лире».         Всё это должны знать школьники для того, чтобы уметь читать художественное произведение, уметь его глубоко и всесторонне  анализировать.        В помощь тем, кто стремится к серьёзному изучению и постижению великой русской литературы, написан учебник с предложенными в нём вопросами и заданиями. </vt:lpstr>
      <vt:lpstr>      XIX век в России – насыщенная, многогранная, во многом противоречивая эпоха. Этот век подарил нам величайших деятелей культуры, творения которых – бесценный вклад в сокровищницу человечества. В России, которая в начале XIX века стояла на пороге грандиозных реформ, напряжённо пульсировала общественная жизнь, предлагая свои пути развития Отечества. </vt:lpstr>
      <vt:lpstr>А.А. Блок. Отрывок из поэмы «Возмездие»</vt:lpstr>
      <vt:lpstr>Александр I.  Годы правления  1801-1825</vt:lpstr>
      <vt:lpstr>Общенациональный подъём вызвала Отечественная война  1812 года с Наполеоном</vt:lpstr>
      <vt:lpstr>      Но после победы русских войск над французской армадой происходит усиление реакции, возникают одно за другим крестьянские и солдатские волнения.   Война 1812 года вызвала изменения в настроениях и поведении крестьян. Желание обрести свободу, окрепшее в период войны, подпитывало крестьянский протест и в послевоенное, непростое для страны,  время.        Война дала возможность ознакомиться с различными сторонами европейской жизни. И если прежде только понаслышке солдаты знали о «французской вольности», то, побывав во Франции, они воочию увидели страну, где не было крепостного права, а крестьяне жили более зажиточной жизнью, чем в России.        Это произвело сильное впечатление на крестьян, одетых в солдатские шинели. Вернувшись домой, участники войны рассказывали о свободе земледельцев в чужих краях, «сильно воспламеняли ненависть к угнетающим их помещикам и управителям»,- писал декабрист  Н. И. Тургенев.</vt:lpstr>
      <vt:lpstr>Крестьяне после войны 1812 г. становятся менее покорными и быстрее переходят от простого неповиновения к отпору помещикам и правительственным властям, от обороны к нападению. Однако все эти выступления были подавлены,  а их участники ничего не добились.</vt:lpstr>
      <vt:lpstr>Особая страница русской истории XIX века – восстание декабристов</vt:lpstr>
      <vt:lpstr>Восстание декабристов. Страницы истории</vt:lpstr>
      <vt:lpstr>Восстание декабристов. Страницы истории</vt:lpstr>
      <vt:lpstr>Одна из страниц русской истории XIX века – Крымская война</vt:lpstr>
      <vt:lpstr>Крымская война (1853-1856 годы) </vt:lpstr>
      <vt:lpstr>   Крестьянская реформа 1861 года (отмена крепостного права) – одно из наиболее значимых событий русской истории  XIX  века.  Закон не только ликвидировал позор России — крепостное право, но и давал надежду на торжество добра и справедливости.   Борис Кустодиев. «Освобождение крестьян (Чтение манифеста)» (Картина 1907 год)   </vt:lpstr>
      <vt:lpstr>Крестьянская реформа 1861 года</vt:lpstr>
      <vt:lpstr>Крестьянская реформа 1861 года</vt:lpstr>
      <vt:lpstr>Крестьянская реформа 1861 года</vt:lpstr>
      <vt:lpstr>Значение крестьянской реформы 1861 года</vt:lpstr>
      <vt:lpstr>Одно из важных событий русской истории  XIX века – убийство Александра II</vt:lpstr>
      <vt:lpstr>Убийство Александра II</vt:lpstr>
      <vt:lpstr>Кризис 80-х годов XIX века</vt:lpstr>
      <vt:lpstr>Первая русская революция 1905 года </vt:lpstr>
      <vt:lpstr>Обобщим!</vt:lpstr>
      <vt:lpstr>Домашнее задание.  Подготовьте, используя конспект с материалами урока, Интернет- ресурсы, подробные  ответы на следующие вопросы:</vt:lpstr>
    </vt:vector>
  </TitlesOfParts>
  <Company>DG Win&amp;Soft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Русская литература XIX века. Основные темы и проблемы.</dc:title>
  <dc:creator>TOSHIBA</dc:creator>
  <cp:lastModifiedBy>User</cp:lastModifiedBy>
  <cp:revision>133</cp:revision>
  <dcterms:created xsi:type="dcterms:W3CDTF">2013-07-04T18:13:30Z</dcterms:created>
  <dcterms:modified xsi:type="dcterms:W3CDTF">2015-02-24T14:44:04Z</dcterms:modified>
</cp:coreProperties>
</file>