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  <p:sldId id="258" r:id="rId4"/>
    <p:sldId id="264" r:id="rId5"/>
    <p:sldId id="265" r:id="rId6"/>
    <p:sldId id="260" r:id="rId7"/>
    <p:sldId id="262" r:id="rId8"/>
    <p:sldId id="259" r:id="rId9"/>
    <p:sldId id="266" r:id="rId10"/>
    <p:sldId id="263" r:id="rId11"/>
    <p:sldId id="261" r:id="rId12"/>
    <p:sldId id="272" r:id="rId13"/>
    <p:sldId id="271" r:id="rId14"/>
    <p:sldId id="267" r:id="rId15"/>
    <p:sldId id="268" r:id="rId16"/>
    <p:sldId id="269" r:id="rId17"/>
    <p:sldId id="270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006600"/>
    <a:srgbClr val="FFFFFF"/>
    <a:srgbClr val="D60093"/>
    <a:srgbClr val="FF6600"/>
    <a:srgbClr val="8A98D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24" autoAdjust="0"/>
  </p:normalViewPr>
  <p:slideViewPr>
    <p:cSldViewPr>
      <p:cViewPr varScale="1">
        <p:scale>
          <a:sx n="69" d="100"/>
          <a:sy n="69" d="100"/>
        </p:scale>
        <p:origin x="-85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306D518-11A2-47C0-A22F-60BDADC03103}" type="doc">
      <dgm:prSet loTypeId="urn:microsoft.com/office/officeart/2005/8/layout/arrow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C8E9A1A-8BF6-49A3-84CA-66BAC1D44AD6}">
      <dgm:prSet phldrT="[Текст]"/>
      <dgm:spPr/>
      <dgm:t>
        <a:bodyPr/>
        <a:lstStyle/>
        <a:p>
          <a:r>
            <a:rPr lang="ru-RU" b="1" dirty="0" smtClean="0">
              <a:solidFill>
                <a:srgbClr val="006600"/>
              </a:solidFill>
            </a:rPr>
            <a:t>Чему равно обратное отношение ___?</a:t>
          </a:r>
          <a:endParaRPr lang="ru-RU" b="1" dirty="0">
            <a:solidFill>
              <a:srgbClr val="006600"/>
            </a:solidFill>
          </a:endParaRPr>
        </a:p>
      </dgm:t>
    </dgm:pt>
    <dgm:pt modelId="{1D3B929C-E6D6-4D52-B018-34305DDED8C4}" type="sibTrans" cxnId="{43B53E7D-26AE-482C-A284-9978138CA2DF}">
      <dgm:prSet/>
      <dgm:spPr/>
      <dgm:t>
        <a:bodyPr/>
        <a:lstStyle/>
        <a:p>
          <a:endParaRPr lang="ru-RU"/>
        </a:p>
      </dgm:t>
    </dgm:pt>
    <dgm:pt modelId="{10CEE4D9-A794-4795-96AF-07B67A2F2F42}" type="parTrans" cxnId="{43B53E7D-26AE-482C-A284-9978138CA2DF}">
      <dgm:prSet/>
      <dgm:spPr/>
      <dgm:t>
        <a:bodyPr/>
        <a:lstStyle/>
        <a:p>
          <a:endParaRPr lang="ru-RU"/>
        </a:p>
      </dgm:t>
    </dgm:pt>
    <dgm:pt modelId="{B4E0722E-C241-434D-9FD0-AC5102370F32}">
      <dgm:prSet phldrT="[Текст]"/>
      <dgm:spPr/>
      <dgm:t>
        <a:bodyPr/>
        <a:lstStyle/>
        <a:p>
          <a:r>
            <a:rPr lang="ru-RU" b="1" dirty="0" smtClean="0">
              <a:solidFill>
                <a:srgbClr val="FF3300"/>
              </a:solidFill>
            </a:rPr>
            <a:t>Отношение чисел равно 1,25</a:t>
          </a:r>
          <a:endParaRPr lang="ru-RU" b="1" dirty="0">
            <a:solidFill>
              <a:srgbClr val="FF3300"/>
            </a:solidFill>
          </a:endParaRPr>
        </a:p>
      </dgm:t>
    </dgm:pt>
    <dgm:pt modelId="{C8A297E1-830C-4688-87E9-4BEED4C6C7B0}" type="sibTrans" cxnId="{225021A6-D3EB-4216-87B0-48E53D953A2E}">
      <dgm:prSet/>
      <dgm:spPr/>
      <dgm:t>
        <a:bodyPr/>
        <a:lstStyle/>
        <a:p>
          <a:endParaRPr lang="ru-RU"/>
        </a:p>
      </dgm:t>
    </dgm:pt>
    <dgm:pt modelId="{0A8EA601-13DE-400C-A88C-5B016A4261BC}" type="parTrans" cxnId="{225021A6-D3EB-4216-87B0-48E53D953A2E}">
      <dgm:prSet/>
      <dgm:spPr/>
      <dgm:t>
        <a:bodyPr/>
        <a:lstStyle/>
        <a:p>
          <a:endParaRPr lang="ru-RU"/>
        </a:p>
      </dgm:t>
    </dgm:pt>
    <dgm:pt modelId="{0F3927A2-6C83-43E8-A56E-B07126C5588E}" type="pres">
      <dgm:prSet presAssocID="{A306D518-11A2-47C0-A22F-60BDADC03103}" presName="compositeShape" presStyleCnt="0">
        <dgm:presLayoutVars>
          <dgm:chMax val="2"/>
          <dgm:dir/>
          <dgm:resizeHandles val="exact"/>
        </dgm:presLayoutVars>
      </dgm:prSet>
      <dgm:spPr/>
    </dgm:pt>
    <dgm:pt modelId="{6407AB0D-3049-4B02-86B6-3ECEFD249430}" type="pres">
      <dgm:prSet presAssocID="{A306D518-11A2-47C0-A22F-60BDADC03103}" presName="divider" presStyleLbl="fgShp" presStyleIdx="0" presStyleCnt="1"/>
      <dgm:spPr/>
    </dgm:pt>
    <dgm:pt modelId="{0E3AB89A-9873-442D-A5AA-F2160C9249AE}" type="pres">
      <dgm:prSet presAssocID="{B4E0722E-C241-434D-9FD0-AC5102370F32}" presName="downArrow" presStyleLbl="node1" presStyleIdx="0" presStyleCnt="2"/>
      <dgm:spPr/>
    </dgm:pt>
    <dgm:pt modelId="{EE9B2D81-C4AD-4EFE-A9D2-4B40A3C55BAF}" type="pres">
      <dgm:prSet presAssocID="{B4E0722E-C241-434D-9FD0-AC5102370F32}" presName="downArrow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285077-8A7F-4B32-9040-DF57363D4AE9}" type="pres">
      <dgm:prSet presAssocID="{CC8E9A1A-8BF6-49A3-84CA-66BAC1D44AD6}" presName="upArrow" presStyleLbl="node1" presStyleIdx="1" presStyleCnt="2"/>
      <dgm:spPr/>
    </dgm:pt>
    <dgm:pt modelId="{69C29281-A23F-4CF4-9880-BC7FC31CA9A4}" type="pres">
      <dgm:prSet presAssocID="{CC8E9A1A-8BF6-49A3-84CA-66BAC1D44AD6}" presName="upArrow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3B53E7D-26AE-482C-A284-9978138CA2DF}" srcId="{A306D518-11A2-47C0-A22F-60BDADC03103}" destId="{CC8E9A1A-8BF6-49A3-84CA-66BAC1D44AD6}" srcOrd="1" destOrd="0" parTransId="{10CEE4D9-A794-4795-96AF-07B67A2F2F42}" sibTransId="{1D3B929C-E6D6-4D52-B018-34305DDED8C4}"/>
    <dgm:cxn modelId="{E39C30D8-575B-4D09-ADAF-9C01F14A8138}" type="presOf" srcId="{B4E0722E-C241-434D-9FD0-AC5102370F32}" destId="{EE9B2D81-C4AD-4EFE-A9D2-4B40A3C55BAF}" srcOrd="0" destOrd="0" presId="urn:microsoft.com/office/officeart/2005/8/layout/arrow3"/>
    <dgm:cxn modelId="{32CD689D-5109-4031-A161-1EF65F7038EC}" type="presOf" srcId="{CC8E9A1A-8BF6-49A3-84CA-66BAC1D44AD6}" destId="{69C29281-A23F-4CF4-9880-BC7FC31CA9A4}" srcOrd="0" destOrd="0" presId="urn:microsoft.com/office/officeart/2005/8/layout/arrow3"/>
    <dgm:cxn modelId="{75900324-CEE7-43FA-BB5A-BA4F2418C0DA}" type="presOf" srcId="{A306D518-11A2-47C0-A22F-60BDADC03103}" destId="{0F3927A2-6C83-43E8-A56E-B07126C5588E}" srcOrd="0" destOrd="0" presId="urn:microsoft.com/office/officeart/2005/8/layout/arrow3"/>
    <dgm:cxn modelId="{225021A6-D3EB-4216-87B0-48E53D953A2E}" srcId="{A306D518-11A2-47C0-A22F-60BDADC03103}" destId="{B4E0722E-C241-434D-9FD0-AC5102370F32}" srcOrd="0" destOrd="0" parTransId="{0A8EA601-13DE-400C-A88C-5B016A4261BC}" sibTransId="{C8A297E1-830C-4688-87E9-4BEED4C6C7B0}"/>
    <dgm:cxn modelId="{4385C2C7-3776-48E0-AE3A-F8657AF4E86C}" type="presParOf" srcId="{0F3927A2-6C83-43E8-A56E-B07126C5588E}" destId="{6407AB0D-3049-4B02-86B6-3ECEFD249430}" srcOrd="0" destOrd="0" presId="urn:microsoft.com/office/officeart/2005/8/layout/arrow3"/>
    <dgm:cxn modelId="{C444798B-4929-4F00-AEA6-456B6E134780}" type="presParOf" srcId="{0F3927A2-6C83-43E8-A56E-B07126C5588E}" destId="{0E3AB89A-9873-442D-A5AA-F2160C9249AE}" srcOrd="1" destOrd="0" presId="urn:microsoft.com/office/officeart/2005/8/layout/arrow3"/>
    <dgm:cxn modelId="{4380C20A-10FA-4499-A104-106D27279CE7}" type="presParOf" srcId="{0F3927A2-6C83-43E8-A56E-B07126C5588E}" destId="{EE9B2D81-C4AD-4EFE-A9D2-4B40A3C55BAF}" srcOrd="2" destOrd="0" presId="urn:microsoft.com/office/officeart/2005/8/layout/arrow3"/>
    <dgm:cxn modelId="{43FD6E79-6786-4DF2-AB30-964051DAE0AF}" type="presParOf" srcId="{0F3927A2-6C83-43E8-A56E-B07126C5588E}" destId="{2F285077-8A7F-4B32-9040-DF57363D4AE9}" srcOrd="3" destOrd="0" presId="urn:microsoft.com/office/officeart/2005/8/layout/arrow3"/>
    <dgm:cxn modelId="{8C80D2C9-37AC-4B73-85A8-9E18FE457BD4}" type="presParOf" srcId="{0F3927A2-6C83-43E8-A56E-B07126C5588E}" destId="{69C29281-A23F-4CF4-9880-BC7FC31CA9A4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407AB0D-3049-4B02-86B6-3ECEFD249430}">
      <dsp:nvSpPr>
        <dsp:cNvPr id="0" name=""/>
        <dsp:cNvSpPr/>
      </dsp:nvSpPr>
      <dsp:spPr>
        <a:xfrm rot="21300000">
          <a:off x="22539" y="1845016"/>
          <a:ext cx="7299737" cy="835930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3AB89A-9873-442D-A5AA-F2160C9249AE}">
      <dsp:nvSpPr>
        <dsp:cNvPr id="0" name=""/>
        <dsp:cNvSpPr/>
      </dsp:nvSpPr>
      <dsp:spPr>
        <a:xfrm>
          <a:off x="881377" y="226298"/>
          <a:ext cx="2203444" cy="1810385"/>
        </a:xfrm>
        <a:prstGeom prst="down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9B2D81-C4AD-4EFE-A9D2-4B40A3C55BAF}">
      <dsp:nvSpPr>
        <dsp:cNvPr id="0" name=""/>
        <dsp:cNvSpPr/>
      </dsp:nvSpPr>
      <dsp:spPr>
        <a:xfrm>
          <a:off x="3892752" y="0"/>
          <a:ext cx="2350341" cy="19009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FF3300"/>
              </a:solidFill>
            </a:rPr>
            <a:t>Отношение чисел равно 1,25</a:t>
          </a:r>
          <a:endParaRPr lang="ru-RU" sz="2800" b="1" kern="1200" dirty="0">
            <a:solidFill>
              <a:srgbClr val="FF3300"/>
            </a:solidFill>
          </a:endParaRPr>
        </a:p>
      </dsp:txBody>
      <dsp:txXfrm>
        <a:off x="3892752" y="0"/>
        <a:ext cx="2350341" cy="1900904"/>
      </dsp:txXfrm>
    </dsp:sp>
    <dsp:sp modelId="{2F285077-8A7F-4B32-9040-DF57363D4AE9}">
      <dsp:nvSpPr>
        <dsp:cNvPr id="0" name=""/>
        <dsp:cNvSpPr/>
      </dsp:nvSpPr>
      <dsp:spPr>
        <a:xfrm>
          <a:off x="4259993" y="2489279"/>
          <a:ext cx="2203444" cy="1810385"/>
        </a:xfrm>
        <a:prstGeom prst="up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C29281-A23F-4CF4-9880-BC7FC31CA9A4}">
      <dsp:nvSpPr>
        <dsp:cNvPr id="0" name=""/>
        <dsp:cNvSpPr/>
      </dsp:nvSpPr>
      <dsp:spPr>
        <a:xfrm>
          <a:off x="1101722" y="2625058"/>
          <a:ext cx="2350341" cy="19009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6600"/>
              </a:solidFill>
            </a:rPr>
            <a:t>Чему равно обратное отношение ___?</a:t>
          </a:r>
          <a:endParaRPr lang="ru-RU" sz="2800" b="1" kern="1200" dirty="0">
            <a:solidFill>
              <a:srgbClr val="006600"/>
            </a:solidFill>
          </a:endParaRPr>
        </a:p>
      </dsp:txBody>
      <dsp:txXfrm>
        <a:off x="1101722" y="2625058"/>
        <a:ext cx="2350341" cy="19009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13.06.2015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p:transition spd="slow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zoom/>
  </p:transition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03648" y="764704"/>
            <a:ext cx="6748129" cy="23391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Презентация к уроку </a:t>
            </a:r>
          </a:p>
          <a:p>
            <a:pPr algn="ctr"/>
            <a:r>
              <a:rPr lang="ru-RU" sz="3200" dirty="0" smtClean="0">
                <a:solidFill>
                  <a:srgbClr val="C00000"/>
                </a:solidFill>
              </a:rPr>
              <a:t>по учебному предмету «Математика»</a:t>
            </a:r>
          </a:p>
          <a:p>
            <a:pPr algn="ctr"/>
            <a:r>
              <a:rPr lang="ru-RU" sz="3200" dirty="0" smtClean="0">
                <a:solidFill>
                  <a:srgbClr val="C00000"/>
                </a:solidFill>
              </a:rPr>
              <a:t>в 6 классе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н</a:t>
            </a:r>
            <a:r>
              <a:rPr lang="ru-RU" sz="3200" b="1" dirty="0" smtClean="0">
                <a:solidFill>
                  <a:srgbClr val="C00000"/>
                </a:solidFill>
              </a:rPr>
              <a:t>а тему «Отношения»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907704" y="3573016"/>
            <a:ext cx="57983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u="sng" dirty="0" smtClean="0">
                <a:solidFill>
                  <a:srgbClr val="C00000"/>
                </a:solidFill>
              </a:rPr>
              <a:t>Составитель:</a:t>
            </a:r>
            <a:r>
              <a:rPr lang="ru-RU" dirty="0" smtClean="0">
                <a:solidFill>
                  <a:srgbClr val="C00000"/>
                </a:solidFill>
              </a:rPr>
              <a:t>  Сосюра Татьяна Анатольевна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                         учитель математики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                         МБОУ СОШ  №16  </a:t>
            </a:r>
            <a:r>
              <a:rPr lang="ru-RU" dirty="0" err="1" smtClean="0">
                <a:solidFill>
                  <a:srgbClr val="C00000"/>
                </a:solidFill>
              </a:rPr>
              <a:t>с.Новоалексеевское</a:t>
            </a:r>
            <a:r>
              <a:rPr lang="ru-RU" dirty="0" smtClean="0">
                <a:solidFill>
                  <a:srgbClr val="C00000"/>
                </a:solidFill>
              </a:rPr>
              <a:t>, 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                         г. Первоуральск, Свердловской обл.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5" descr="0008-008-Zadachi-na-nakhozhdenie-otnoshenija-chisel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611559" y="404664"/>
            <a:ext cx="7944883" cy="5958662"/>
          </a:xfrm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51520" y="260648"/>
            <a:ext cx="7200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solidFill>
                  <a:srgbClr val="C00000"/>
                </a:solidFill>
              </a:rPr>
              <a:t>Отношение можно выразить в </a:t>
            </a:r>
            <a:r>
              <a:rPr lang="ru-RU" sz="4800" b="1" dirty="0" smtClean="0">
                <a:solidFill>
                  <a:srgbClr val="C00000"/>
                </a:solidFill>
              </a:rPr>
              <a:t>процентах</a:t>
            </a:r>
            <a:endParaRPr lang="ru-RU" sz="4800" b="1" dirty="0">
              <a:solidFill>
                <a:srgbClr val="C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59832" y="2852936"/>
            <a:ext cx="60841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u="sng" dirty="0" smtClean="0">
                <a:solidFill>
                  <a:srgbClr val="006600"/>
                </a:solidFill>
              </a:rPr>
              <a:t>Задача</a:t>
            </a:r>
            <a:r>
              <a:rPr lang="ru-RU" sz="2400" b="1" dirty="0" smtClean="0">
                <a:solidFill>
                  <a:srgbClr val="006600"/>
                </a:solidFill>
              </a:rPr>
              <a:t>:</a:t>
            </a:r>
          </a:p>
          <a:p>
            <a:pPr algn="ctr"/>
            <a:r>
              <a:rPr lang="ru-RU" sz="2400" b="1" dirty="0" smtClean="0">
                <a:solidFill>
                  <a:srgbClr val="006600"/>
                </a:solidFill>
              </a:rPr>
              <a:t>В </a:t>
            </a:r>
            <a:r>
              <a:rPr lang="ru-RU" sz="2400" b="1" dirty="0" smtClean="0">
                <a:solidFill>
                  <a:srgbClr val="006600"/>
                </a:solidFill>
              </a:rPr>
              <a:t>классе 30 учащихся, из них 6 учатся на </a:t>
            </a:r>
            <a:r>
              <a:rPr lang="ru-RU" sz="2400" b="1" dirty="0" smtClean="0">
                <a:solidFill>
                  <a:srgbClr val="006600"/>
                </a:solidFill>
              </a:rPr>
              <a:t>отлично. Сколько </a:t>
            </a:r>
            <a:r>
              <a:rPr lang="ru-RU" sz="2400" b="1" dirty="0" smtClean="0">
                <a:solidFill>
                  <a:srgbClr val="006600"/>
                </a:solidFill>
              </a:rPr>
              <a:t>процентов учащихся составляют отличники?</a:t>
            </a:r>
            <a:endParaRPr lang="ru-RU" sz="2400" b="1" dirty="0">
              <a:solidFill>
                <a:srgbClr val="0066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615731" y="4653136"/>
            <a:ext cx="481574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>
                <a:solidFill>
                  <a:srgbClr val="C00000"/>
                </a:solidFill>
              </a:rPr>
              <a:t>Решение</a:t>
            </a:r>
            <a:r>
              <a:rPr lang="ru-RU" sz="2800" b="1" dirty="0" smtClean="0">
                <a:solidFill>
                  <a:srgbClr val="C00000"/>
                </a:solidFill>
              </a:rPr>
              <a:t>: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 </a:t>
            </a:r>
          </a:p>
          <a:p>
            <a:r>
              <a:rPr lang="ru-RU" sz="2800" b="1" dirty="0" smtClean="0">
                <a:solidFill>
                  <a:srgbClr val="C00000"/>
                </a:solidFill>
              </a:rPr>
              <a:t>(</a:t>
            </a:r>
            <a:r>
              <a:rPr lang="ru-RU" sz="2800" b="1" dirty="0" smtClean="0">
                <a:solidFill>
                  <a:srgbClr val="C00000"/>
                </a:solidFill>
              </a:rPr>
              <a:t>6:30)*100%=0,2*100%=20%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6" name="Рисунок 5" descr="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04248" y="0"/>
            <a:ext cx="2133004" cy="2348880"/>
          </a:xfrm>
          <a:prstGeom prst="rect">
            <a:avLst/>
          </a:prstGeom>
        </p:spPr>
      </p:pic>
      <p:pic>
        <p:nvPicPr>
          <p:cNvPr id="8" name="Рисунок 7" descr="304_7992633_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2636912"/>
            <a:ext cx="2562284" cy="3024336"/>
          </a:xfrm>
          <a:prstGeom prst="rect">
            <a:avLst/>
          </a:prstGeom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9" presetClass="entr" presetSubtype="10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depositphotos_2260968-Sun-teacher-with-blackboar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2924944"/>
            <a:ext cx="8604448" cy="353634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483768" y="4365104"/>
            <a:ext cx="53091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</a:t>
            </a:r>
            <a:endParaRPr lang="ru-RU" sz="5400" b="1" cap="none" spc="0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39752" y="3789040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__</a:t>
            </a:r>
            <a:endParaRPr lang="ru-RU" sz="5400" b="1" cap="none" spc="0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7544" y="476672"/>
            <a:ext cx="806489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u="sng" dirty="0" smtClean="0">
                <a:solidFill>
                  <a:srgbClr val="C00000"/>
                </a:solidFill>
              </a:rPr>
              <a:t>Правило</a:t>
            </a:r>
            <a:r>
              <a:rPr lang="ru-RU" sz="3200" b="1" dirty="0" smtClean="0">
                <a:solidFill>
                  <a:srgbClr val="C00000"/>
                </a:solidFill>
              </a:rPr>
              <a:t>: Чтобы узнать, сколько процентов одно число составляет от другого, надо первое число разделить на второе и результат умножить на 100%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31640" y="4149080"/>
            <a:ext cx="40286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</a:t>
            </a:r>
            <a:r>
              <a:rPr lang="en-US" sz="5400" b="1" cap="none" spc="0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=      *100%</a:t>
            </a:r>
            <a:endParaRPr lang="ru-RU" sz="5400" b="1" cap="none" spc="0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83768" y="3645024"/>
            <a:ext cx="6078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</a:t>
            </a:r>
            <a:endParaRPr lang="ru-RU" sz="5400" b="1" cap="none" spc="0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507288" cy="1156990"/>
          </a:xfrm>
        </p:spPr>
        <p:txBody>
          <a:bodyPr/>
          <a:lstStyle/>
          <a:p>
            <a:r>
              <a:rPr lang="ru-RU" dirty="0" smtClean="0">
                <a:solidFill>
                  <a:srgbClr val="FF3300"/>
                </a:solidFill>
              </a:rPr>
              <a:t>Интересный вопрос:</a:t>
            </a:r>
            <a:endParaRPr lang="ru-RU" dirty="0">
              <a:solidFill>
                <a:srgbClr val="FF3300"/>
              </a:solidFill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sz="half" idx="2"/>
          </p:nvPr>
        </p:nvGraphicFramePr>
        <p:xfrm>
          <a:off x="827584" y="1484784"/>
          <a:ext cx="7344816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763688" y="6021288"/>
            <a:ext cx="61782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3300"/>
                </a:solidFill>
              </a:rPr>
              <a:t>Решение: 1,25=5:4, обратное отношение 4:5</a:t>
            </a:r>
            <a:endParaRPr lang="ru-RU" sz="2400" b="1" dirty="0">
              <a:solidFill>
                <a:srgbClr val="FF3300"/>
              </a:solidFill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1">
        <p:bldAsOne/>
      </p:bldGraphic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Отношения </a:t>
            </a:r>
            <a:r>
              <a:rPr lang="ru-RU" dirty="0" smtClean="0">
                <a:solidFill>
                  <a:srgbClr val="C00000"/>
                </a:solidFill>
              </a:rPr>
              <a:t>в физике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3" name="Рисунок 2" descr="43d0a188158e185c529d247eab44435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47664" y="1772816"/>
            <a:ext cx="6120680" cy="4590510"/>
          </a:xfrm>
          <a:prstGeom prst="rect">
            <a:avLst/>
          </a:prstGeom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Отношения в физике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Рисунок 3" descr="img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1640" y="1700808"/>
            <a:ext cx="6402288" cy="4801716"/>
          </a:xfrm>
          <a:prstGeom prst="rect">
            <a:avLst/>
          </a:prstGeom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Отношения в геометрии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Рисунок 3" descr="dd7e3a8dc30183fa4aaa9c667862a85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2132856"/>
            <a:ext cx="7148112" cy="3240360"/>
          </a:xfrm>
          <a:prstGeom prst="rect">
            <a:avLst/>
          </a:prstGeom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3428" y="857571"/>
            <a:ext cx="6857143" cy="514285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915816" y="2492896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Спасибо за внимание! </a:t>
            </a:r>
          </a:p>
          <a:p>
            <a:pPr algn="ctr"/>
            <a:r>
              <a:rPr lang="ru-RU" sz="2400" dirty="0" smtClean="0"/>
              <a:t>Успехов в учёбе!</a:t>
            </a:r>
            <a:endParaRPr lang="ru-RU" sz="2400" dirty="0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9592" y="332657"/>
            <a:ext cx="7416824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О т </a:t>
            </a:r>
            <a:r>
              <a:rPr lang="ru-RU" sz="4400" b="1" dirty="0" err="1" smtClean="0">
                <a:solidFill>
                  <a:srgbClr val="C00000"/>
                </a:solidFill>
              </a:rPr>
              <a:t>н</a:t>
            </a:r>
            <a:r>
              <a:rPr lang="ru-RU" sz="4400" b="1" dirty="0" smtClean="0">
                <a:solidFill>
                  <a:srgbClr val="C00000"/>
                </a:solidFill>
              </a:rPr>
              <a:t> о </a:t>
            </a:r>
            <a:r>
              <a:rPr lang="ru-RU" sz="4400" b="1" dirty="0" err="1" smtClean="0">
                <a:solidFill>
                  <a:srgbClr val="C00000"/>
                </a:solidFill>
              </a:rPr>
              <a:t>ш</a:t>
            </a:r>
            <a:r>
              <a:rPr lang="ru-RU" sz="4400" b="1" dirty="0" smtClean="0">
                <a:solidFill>
                  <a:srgbClr val="C00000"/>
                </a:solidFill>
              </a:rPr>
              <a:t> е </a:t>
            </a:r>
            <a:r>
              <a:rPr lang="ru-RU" sz="4400" b="1" dirty="0" err="1" smtClean="0">
                <a:solidFill>
                  <a:srgbClr val="C00000"/>
                </a:solidFill>
              </a:rPr>
              <a:t>н</a:t>
            </a:r>
            <a:r>
              <a:rPr lang="ru-RU" sz="4400" b="1" dirty="0" smtClean="0">
                <a:solidFill>
                  <a:srgbClr val="C00000"/>
                </a:solidFill>
              </a:rPr>
              <a:t> и я</a:t>
            </a:r>
          </a:p>
          <a:p>
            <a:pPr algn="ctr"/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sz="2800" dirty="0" smtClean="0">
                <a:solidFill>
                  <a:srgbClr val="C00000"/>
                </a:solidFill>
              </a:rPr>
              <a:t>«Отношение - взаимная связь разных величин, предметов, действий.» </a:t>
            </a:r>
            <a:endParaRPr lang="ru-RU" sz="2800" dirty="0" smtClean="0">
              <a:solidFill>
                <a:srgbClr val="C00000"/>
              </a:solidFill>
            </a:endParaRPr>
          </a:p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Ожегов </a:t>
            </a:r>
            <a:r>
              <a:rPr lang="ru-RU" sz="2800" dirty="0" smtClean="0">
                <a:solidFill>
                  <a:srgbClr val="C00000"/>
                </a:solidFill>
              </a:rPr>
              <a:t>С.И.</a:t>
            </a:r>
          </a:p>
          <a:p>
            <a:endParaRPr lang="ru-RU" dirty="0" smtClean="0">
              <a:solidFill>
                <a:srgbClr val="C00000"/>
              </a:solidFill>
            </a:endParaRPr>
          </a:p>
          <a:p>
            <a:r>
              <a:rPr lang="ru-RU" dirty="0" smtClean="0">
                <a:solidFill>
                  <a:srgbClr val="C00000"/>
                </a:solidFill>
              </a:rPr>
              <a:t> 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5" name="Рисунок 4" descr="bu715-04-543-03-010-96dpi_720x60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2420889"/>
            <a:ext cx="2376264" cy="1854806"/>
          </a:xfrm>
          <a:prstGeom prst="rect">
            <a:avLst/>
          </a:prstGeom>
        </p:spPr>
      </p:pic>
      <p:pic>
        <p:nvPicPr>
          <p:cNvPr id="6" name="Рисунок 5" descr="9c9cf53cb3~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99312" y="2348881"/>
            <a:ext cx="2261120" cy="1872208"/>
          </a:xfrm>
          <a:prstGeom prst="rect">
            <a:avLst/>
          </a:prstGeom>
        </p:spPr>
      </p:pic>
      <p:pic>
        <p:nvPicPr>
          <p:cNvPr id="7" name="Рисунок 6" descr="170510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75856" y="3501008"/>
            <a:ext cx="2664296" cy="199822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15616" y="4581128"/>
            <a:ext cx="14282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 Семейные   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отношения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660232" y="4725144"/>
            <a:ext cx="1329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Дружеские 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отношения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79912" y="5949280"/>
            <a:ext cx="23548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Отношение к природе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uslugy_numerologa__18481951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32040" y="4005064"/>
            <a:ext cx="3672408" cy="21118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29600" cy="882352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Отношения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7544" y="1484784"/>
            <a:ext cx="42484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Люди строят отношения, </a:t>
            </a:r>
            <a:r>
              <a:rPr lang="ru-RU" sz="2800" i="1" u="sng" dirty="0" smtClean="0">
                <a:solidFill>
                  <a:srgbClr val="C00000"/>
                </a:solidFill>
              </a:rPr>
              <a:t>делясь</a:t>
            </a:r>
            <a:r>
              <a:rPr lang="ru-RU" sz="2800" dirty="0" smtClean="0">
                <a:solidFill>
                  <a:srgbClr val="C00000"/>
                </a:solidFill>
              </a:rPr>
              <a:t> новостями, </a:t>
            </a:r>
          </a:p>
          <a:p>
            <a:pPr algn="ctr"/>
            <a:r>
              <a:rPr lang="ru-RU" sz="2800" i="1" u="sng" dirty="0" smtClean="0">
                <a:solidFill>
                  <a:srgbClr val="C00000"/>
                </a:solidFill>
              </a:rPr>
              <a:t>разделяя</a:t>
            </a:r>
            <a:r>
              <a:rPr lang="ru-RU" sz="2800" dirty="0" smtClean="0">
                <a:solidFill>
                  <a:srgbClr val="C00000"/>
                </a:solidFill>
              </a:rPr>
              <a:t> горе или радость.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5536" y="4077072"/>
            <a:ext cx="425863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И </a:t>
            </a:r>
            <a:r>
              <a:rPr lang="ru-RU" sz="2800" i="1" u="sng" dirty="0" smtClean="0">
                <a:solidFill>
                  <a:srgbClr val="C00000"/>
                </a:solidFill>
              </a:rPr>
              <a:t>у чисел </a:t>
            </a:r>
            <a:r>
              <a:rPr lang="ru-RU" sz="2800" dirty="0" smtClean="0">
                <a:solidFill>
                  <a:srgbClr val="C00000"/>
                </a:solidFill>
              </a:rPr>
              <a:t>в математике есть </a:t>
            </a:r>
            <a:r>
              <a:rPr lang="ru-RU" sz="2800" i="1" u="sng" dirty="0" smtClean="0">
                <a:solidFill>
                  <a:srgbClr val="C00000"/>
                </a:solidFill>
              </a:rPr>
              <a:t>отношение</a:t>
            </a:r>
            <a:r>
              <a:rPr lang="ru-RU" sz="2800" dirty="0" smtClean="0">
                <a:solidFill>
                  <a:srgbClr val="C00000"/>
                </a:solidFill>
              </a:rPr>
              <a:t>. </a:t>
            </a:r>
          </a:p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Чтобы выстроить отношение</a:t>
            </a:r>
          </a:p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между числами ,их надо?.. 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6" name="Рисунок 5" descr="1235809664_b4aaf9f8292b0408d9999ca0a8923da7_pic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8064" y="1196752"/>
            <a:ext cx="3120008" cy="233513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191672" y="6021288"/>
            <a:ext cx="29523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u="sng" dirty="0" smtClean="0">
                <a:solidFill>
                  <a:srgbClr val="C00000"/>
                </a:solidFill>
              </a:rPr>
              <a:t>РАЗДЕЛИТЬ </a:t>
            </a:r>
            <a:endParaRPr lang="ru-RU" sz="3200" b="1" u="sng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31122014012225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458670"/>
            <a:ext cx="7992888" cy="599466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43608" y="1484784"/>
            <a:ext cx="547260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u="sng" dirty="0" smtClean="0">
                <a:solidFill>
                  <a:srgbClr val="C00000"/>
                </a:solidFill>
              </a:rPr>
              <a:t>Частное</a:t>
            </a:r>
            <a:r>
              <a:rPr lang="ru-RU" sz="4400" dirty="0" smtClean="0">
                <a:solidFill>
                  <a:srgbClr val="C00000"/>
                </a:solidFill>
              </a:rPr>
              <a:t> двух чисел</a:t>
            </a:r>
          </a:p>
          <a:p>
            <a:pPr algn="ctr"/>
            <a:r>
              <a:rPr lang="ru-RU" sz="4400" dirty="0" smtClean="0">
                <a:solidFill>
                  <a:srgbClr val="C00000"/>
                </a:solidFill>
              </a:rPr>
              <a:t> называют </a:t>
            </a:r>
          </a:p>
          <a:p>
            <a:pPr algn="ctr"/>
            <a:r>
              <a:rPr lang="ru-RU" sz="4400" b="1" u="sng" dirty="0" smtClean="0">
                <a:solidFill>
                  <a:srgbClr val="C00000"/>
                </a:solidFill>
              </a:rPr>
              <a:t>отношением</a:t>
            </a:r>
            <a:r>
              <a:rPr lang="ru-RU" sz="4400" dirty="0" smtClean="0">
                <a:solidFill>
                  <a:srgbClr val="C00000"/>
                </a:solidFill>
              </a:rPr>
              <a:t> </a:t>
            </a:r>
            <a:endParaRPr lang="ru-RU" sz="4400" dirty="0" smtClean="0">
              <a:solidFill>
                <a:srgbClr val="C00000"/>
              </a:solidFill>
            </a:endParaRPr>
          </a:p>
          <a:p>
            <a:pPr algn="ctr"/>
            <a:r>
              <a:rPr lang="ru-RU" sz="4400" dirty="0" smtClean="0">
                <a:solidFill>
                  <a:srgbClr val="C00000"/>
                </a:solidFill>
              </a:rPr>
              <a:t>двух </a:t>
            </a:r>
            <a:r>
              <a:rPr lang="ru-RU" sz="4400" dirty="0" smtClean="0">
                <a:solidFill>
                  <a:srgbClr val="C00000"/>
                </a:solidFill>
              </a:rPr>
              <a:t>чисел</a:t>
            </a:r>
            <a:endParaRPr lang="ru-RU" sz="44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large-205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56304" y="0"/>
            <a:ext cx="9456052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908720"/>
            <a:ext cx="7128792" cy="5112568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C00000"/>
                </a:solidFill>
              </a:rPr>
              <a:t>Отношения в математике</a:t>
            </a:r>
            <a:br>
              <a:rPr lang="ru-RU" sz="3600" dirty="0" smtClean="0">
                <a:solidFill>
                  <a:srgbClr val="C00000"/>
                </a:solidFill>
              </a:rPr>
            </a:br>
            <a:r>
              <a:rPr lang="ru-RU" sz="3600" dirty="0" smtClean="0">
                <a:solidFill>
                  <a:srgbClr val="C00000"/>
                </a:solidFill>
              </a:rPr>
              <a:t>рассматривают только </a:t>
            </a:r>
            <a:br>
              <a:rPr lang="ru-RU" sz="3600" dirty="0" smtClean="0">
                <a:solidFill>
                  <a:srgbClr val="C00000"/>
                </a:solidFill>
              </a:rPr>
            </a:br>
            <a:r>
              <a:rPr lang="ru-RU" sz="3600" dirty="0" smtClean="0">
                <a:solidFill>
                  <a:srgbClr val="C00000"/>
                </a:solidFill>
              </a:rPr>
              <a:t>для </a:t>
            </a:r>
            <a:r>
              <a:rPr lang="ru-RU" sz="3600" u="sng" dirty="0" smtClean="0">
                <a:solidFill>
                  <a:srgbClr val="C00000"/>
                </a:solidFill>
              </a:rPr>
              <a:t>положительных</a:t>
            </a:r>
            <a:r>
              <a:rPr lang="ru-RU" sz="3600" dirty="0" smtClean="0">
                <a:solidFill>
                  <a:srgbClr val="C00000"/>
                </a:solidFill>
              </a:rPr>
              <a:t> чисел и </a:t>
            </a:r>
            <a:br>
              <a:rPr lang="ru-RU" sz="3600" dirty="0" smtClean="0">
                <a:solidFill>
                  <a:srgbClr val="C00000"/>
                </a:solidFill>
              </a:rPr>
            </a:br>
            <a:r>
              <a:rPr lang="ru-RU" sz="3600" dirty="0" smtClean="0">
                <a:solidFill>
                  <a:srgbClr val="C00000"/>
                </a:solidFill>
              </a:rPr>
              <a:t>записывают  с помощью </a:t>
            </a:r>
            <a:br>
              <a:rPr lang="ru-RU" sz="3600" dirty="0" smtClean="0">
                <a:solidFill>
                  <a:srgbClr val="C00000"/>
                </a:solidFill>
              </a:rPr>
            </a:br>
            <a:r>
              <a:rPr lang="ru-RU" sz="3600" u="sng" dirty="0" smtClean="0">
                <a:solidFill>
                  <a:srgbClr val="C00000"/>
                </a:solidFill>
              </a:rPr>
              <a:t>дробной черты</a:t>
            </a:r>
            <a:r>
              <a:rPr lang="ru-RU" sz="3600" dirty="0" smtClean="0">
                <a:solidFill>
                  <a:srgbClr val="C00000"/>
                </a:solidFill>
              </a:rPr>
              <a:t> или </a:t>
            </a:r>
            <a:r>
              <a:rPr lang="ru-RU" sz="3600" u="sng" dirty="0" smtClean="0">
                <a:solidFill>
                  <a:srgbClr val="C00000"/>
                </a:solidFill>
              </a:rPr>
              <a:t>знака деления</a:t>
            </a:r>
            <a:r>
              <a:rPr lang="ru-RU" sz="3600" dirty="0" smtClean="0">
                <a:solidFill>
                  <a:srgbClr val="C00000"/>
                </a:solidFill>
              </a:rPr>
              <a:t/>
            </a:r>
            <a:br>
              <a:rPr lang="ru-RU" sz="3600" dirty="0" smtClean="0">
                <a:solidFill>
                  <a:srgbClr val="C00000"/>
                </a:solidFill>
              </a:rPr>
            </a:br>
            <a:r>
              <a:rPr lang="ru-RU" sz="3600" dirty="0" smtClean="0">
                <a:solidFill>
                  <a:srgbClr val="C00000"/>
                </a:solidFill>
              </a:rPr>
              <a:t/>
            </a:r>
            <a:br>
              <a:rPr lang="ru-RU" sz="3600" dirty="0" smtClean="0">
                <a:solidFill>
                  <a:srgbClr val="C00000"/>
                </a:solidFill>
              </a:rPr>
            </a:br>
            <a:endParaRPr lang="ru-RU" sz="36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1920" y="260648"/>
            <a:ext cx="5040560" cy="2511152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FF6600"/>
                </a:solidFill>
              </a:rPr>
              <a:t>Найдём отношение возраста бабушки к возрасту внучки, если бабушке </a:t>
            </a:r>
            <a:r>
              <a:rPr lang="en-US" sz="3600" dirty="0" smtClean="0">
                <a:solidFill>
                  <a:srgbClr val="FF6600"/>
                </a:solidFill>
              </a:rPr>
              <a:t>54</a:t>
            </a:r>
            <a:r>
              <a:rPr lang="ru-RU" sz="3600" dirty="0" smtClean="0">
                <a:solidFill>
                  <a:srgbClr val="FF6600"/>
                </a:solidFill>
              </a:rPr>
              <a:t> </a:t>
            </a:r>
            <a:r>
              <a:rPr lang="ru-RU" sz="3600" dirty="0" smtClean="0">
                <a:solidFill>
                  <a:srgbClr val="FF6600"/>
                </a:solidFill>
              </a:rPr>
              <a:t>года, а внучке </a:t>
            </a:r>
            <a:r>
              <a:rPr lang="en-US" sz="3600" dirty="0" smtClean="0">
                <a:solidFill>
                  <a:srgbClr val="FF6600"/>
                </a:solidFill>
              </a:rPr>
              <a:t>6</a:t>
            </a:r>
            <a:r>
              <a:rPr lang="ru-RU" sz="3600" dirty="0" smtClean="0">
                <a:solidFill>
                  <a:srgbClr val="FF6600"/>
                </a:solidFill>
              </a:rPr>
              <a:t> </a:t>
            </a:r>
            <a:r>
              <a:rPr lang="ru-RU" sz="3600" dirty="0" smtClean="0">
                <a:solidFill>
                  <a:srgbClr val="FF6600"/>
                </a:solidFill>
              </a:rPr>
              <a:t>лет.</a:t>
            </a:r>
            <a:endParaRPr lang="ru-RU" sz="3600" dirty="0">
              <a:solidFill>
                <a:srgbClr val="FF66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95536" y="2880717"/>
            <a:ext cx="8291264" cy="3977283"/>
          </a:xfrm>
        </p:spPr>
        <p:txBody>
          <a:bodyPr/>
          <a:lstStyle/>
          <a:p>
            <a:pPr>
              <a:buNone/>
            </a:pPr>
            <a:endParaRPr lang="ru-RU" dirty="0" smtClean="0">
              <a:solidFill>
                <a:srgbClr val="D60093"/>
              </a:solidFill>
            </a:endParaRPr>
          </a:p>
          <a:p>
            <a:pPr algn="ctr">
              <a:buNone/>
            </a:pPr>
            <a:r>
              <a:rPr lang="en-US" sz="3200" b="1" dirty="0" smtClean="0">
                <a:solidFill>
                  <a:srgbClr val="D60093"/>
                </a:solidFill>
              </a:rPr>
              <a:t>54</a:t>
            </a:r>
            <a:r>
              <a:rPr lang="ru-RU" sz="3200" b="1" dirty="0" smtClean="0">
                <a:solidFill>
                  <a:srgbClr val="D60093"/>
                </a:solidFill>
              </a:rPr>
              <a:t>:</a:t>
            </a:r>
            <a:r>
              <a:rPr lang="en-US" sz="3200" b="1" dirty="0" smtClean="0">
                <a:solidFill>
                  <a:srgbClr val="D60093"/>
                </a:solidFill>
              </a:rPr>
              <a:t>6</a:t>
            </a:r>
            <a:r>
              <a:rPr lang="ru-RU" sz="3200" b="1" dirty="0" smtClean="0">
                <a:solidFill>
                  <a:srgbClr val="D60093"/>
                </a:solidFill>
              </a:rPr>
              <a:t>=       </a:t>
            </a:r>
            <a:r>
              <a:rPr lang="ru-RU" sz="3200" b="1" dirty="0" smtClean="0">
                <a:solidFill>
                  <a:srgbClr val="D60093"/>
                </a:solidFill>
              </a:rPr>
              <a:t>=9</a:t>
            </a:r>
          </a:p>
          <a:p>
            <a:pPr algn="ctr">
              <a:buNone/>
            </a:pPr>
            <a:r>
              <a:rPr lang="ru-RU" sz="3200" dirty="0" smtClean="0">
                <a:solidFill>
                  <a:srgbClr val="D60093"/>
                </a:solidFill>
              </a:rPr>
              <a:t>Какой </a:t>
            </a:r>
            <a:r>
              <a:rPr lang="ru-RU" sz="3200" dirty="0" smtClean="0">
                <a:solidFill>
                  <a:srgbClr val="D60093"/>
                </a:solidFill>
              </a:rPr>
              <a:t>вопрос можно задать, чтобы узнать это отношение?</a:t>
            </a:r>
          </a:p>
          <a:p>
            <a:pPr algn="ctr">
              <a:buNone/>
            </a:pPr>
            <a:r>
              <a:rPr lang="ru-RU" b="1" u="sng" dirty="0" smtClean="0">
                <a:solidFill>
                  <a:srgbClr val="D60093"/>
                </a:solidFill>
              </a:rPr>
              <a:t>Во </a:t>
            </a:r>
            <a:r>
              <a:rPr lang="ru-RU" b="1" u="sng" dirty="0" smtClean="0">
                <a:solidFill>
                  <a:srgbClr val="D60093"/>
                </a:solidFill>
              </a:rPr>
              <a:t>сколько </a:t>
            </a:r>
            <a:r>
              <a:rPr lang="ru-RU" dirty="0" smtClean="0">
                <a:solidFill>
                  <a:srgbClr val="D60093"/>
                </a:solidFill>
              </a:rPr>
              <a:t>раз бабушка старше внучки?</a:t>
            </a:r>
          </a:p>
          <a:p>
            <a:pPr algn="ctr">
              <a:buNone/>
            </a:pPr>
            <a:r>
              <a:rPr lang="ru-RU" dirty="0" smtClean="0">
                <a:solidFill>
                  <a:srgbClr val="D60093"/>
                </a:solidFill>
              </a:rPr>
              <a:t>или</a:t>
            </a:r>
          </a:p>
          <a:p>
            <a:pPr algn="ctr">
              <a:buNone/>
            </a:pPr>
            <a:r>
              <a:rPr lang="ru-RU" b="1" u="sng" dirty="0" smtClean="0">
                <a:solidFill>
                  <a:srgbClr val="D60093"/>
                </a:solidFill>
              </a:rPr>
              <a:t>Во сколько </a:t>
            </a:r>
            <a:r>
              <a:rPr lang="ru-RU" dirty="0" smtClean="0">
                <a:solidFill>
                  <a:srgbClr val="D60093"/>
                </a:solidFill>
              </a:rPr>
              <a:t>раз внучка младше бабушки?</a:t>
            </a:r>
            <a:endParaRPr lang="ru-RU" dirty="0">
              <a:solidFill>
                <a:srgbClr val="D60093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0" y="2996952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u="sng" dirty="0" smtClean="0">
                <a:solidFill>
                  <a:srgbClr val="D60093"/>
                </a:solidFill>
              </a:rPr>
              <a:t>54</a:t>
            </a:r>
            <a:endParaRPr lang="ru-RU" sz="3200" b="1" u="sng" dirty="0">
              <a:solidFill>
                <a:srgbClr val="D60093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44008" y="3429000"/>
            <a:ext cx="3642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D60093"/>
                </a:solidFill>
              </a:rPr>
              <a:t>6</a:t>
            </a:r>
            <a:endParaRPr lang="ru-RU" sz="3200" b="1" dirty="0">
              <a:solidFill>
                <a:srgbClr val="D60093"/>
              </a:solidFill>
            </a:endParaRPr>
          </a:p>
        </p:txBody>
      </p:sp>
      <p:pic>
        <p:nvPicPr>
          <p:cNvPr id="7" name="Рисунок 6" descr="img8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260648"/>
            <a:ext cx="3456384" cy="2590044"/>
          </a:xfrm>
          <a:prstGeom prst="rect">
            <a:avLst/>
          </a:prstGeom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23928" y="332656"/>
            <a:ext cx="5061248" cy="2492896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FF6600"/>
                </a:solidFill>
              </a:rPr>
              <a:t>Найдём отношение возраста внучки к возрасту бабушки, если внучке 7 лет, а бабушке 63 года </a:t>
            </a:r>
            <a:endParaRPr lang="ru-RU" sz="3600" dirty="0">
              <a:solidFill>
                <a:srgbClr val="FF66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9552" y="2852936"/>
            <a:ext cx="8291264" cy="3312368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3200" dirty="0" smtClean="0">
              <a:solidFill>
                <a:srgbClr val="D60093"/>
              </a:solidFill>
            </a:endParaRPr>
          </a:p>
          <a:p>
            <a:pPr algn="ctr">
              <a:buNone/>
            </a:pPr>
            <a:r>
              <a:rPr lang="ru-RU" sz="3200" b="1" dirty="0" smtClean="0">
                <a:solidFill>
                  <a:srgbClr val="D60093"/>
                </a:solidFill>
              </a:rPr>
              <a:t>7:63=       = </a:t>
            </a:r>
          </a:p>
          <a:p>
            <a:pPr algn="ctr">
              <a:buNone/>
            </a:pPr>
            <a:r>
              <a:rPr lang="ru-RU" sz="3200" dirty="0" smtClean="0">
                <a:solidFill>
                  <a:srgbClr val="D60093"/>
                </a:solidFill>
              </a:rPr>
              <a:t>Какой </a:t>
            </a:r>
            <a:r>
              <a:rPr lang="ru-RU" sz="3200" dirty="0" smtClean="0">
                <a:solidFill>
                  <a:srgbClr val="D60093"/>
                </a:solidFill>
              </a:rPr>
              <a:t>вопрос можно задать, чтобы узнать это отношение?</a:t>
            </a:r>
          </a:p>
          <a:p>
            <a:pPr algn="ctr">
              <a:buNone/>
            </a:pPr>
            <a:r>
              <a:rPr lang="ru-RU" sz="3200" b="1" u="sng" dirty="0" smtClean="0">
                <a:solidFill>
                  <a:srgbClr val="D60093"/>
                </a:solidFill>
              </a:rPr>
              <a:t>Какую часть </a:t>
            </a:r>
            <a:r>
              <a:rPr lang="ru-RU" sz="3200" dirty="0" smtClean="0">
                <a:solidFill>
                  <a:srgbClr val="D60093"/>
                </a:solidFill>
              </a:rPr>
              <a:t>возраст внучки составляет от возраста бабушки?</a:t>
            </a:r>
            <a:endParaRPr lang="ru-RU" sz="3200" dirty="0">
              <a:solidFill>
                <a:srgbClr val="D60093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16016" y="3284984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solidFill>
                  <a:srgbClr val="D60093"/>
                </a:solidFill>
              </a:rPr>
              <a:t> 7 </a:t>
            </a:r>
            <a:endParaRPr lang="ru-RU" sz="3200" b="1" u="sng" dirty="0">
              <a:solidFill>
                <a:srgbClr val="D60093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16016" y="3717032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D60093"/>
                </a:solidFill>
              </a:rPr>
              <a:t>63</a:t>
            </a:r>
            <a:endParaRPr lang="ru-RU" sz="3200" b="1" dirty="0">
              <a:solidFill>
                <a:srgbClr val="D60093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52120" y="3284984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solidFill>
                  <a:srgbClr val="D60093"/>
                </a:solidFill>
              </a:rPr>
              <a:t> 1 </a:t>
            </a:r>
            <a:endParaRPr lang="ru-RU" sz="3200" b="1" u="sng" dirty="0">
              <a:solidFill>
                <a:srgbClr val="D60093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24128" y="3717032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D60093"/>
                </a:solidFill>
              </a:rPr>
              <a:t>9</a:t>
            </a:r>
            <a:endParaRPr lang="ru-RU" sz="3200" b="1" dirty="0">
              <a:solidFill>
                <a:srgbClr val="D60093"/>
              </a:solidFill>
            </a:endParaRPr>
          </a:p>
        </p:txBody>
      </p:sp>
      <p:pic>
        <p:nvPicPr>
          <p:cNvPr id="9" name="Рисунок 8" descr="img8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260648"/>
            <a:ext cx="3456384" cy="2590044"/>
          </a:xfrm>
          <a:prstGeom prst="rect">
            <a:avLst/>
          </a:prstGeom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11560" y="2136338"/>
            <a:ext cx="799288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 smtClean="0">
                <a:solidFill>
                  <a:srgbClr val="0070C0"/>
                </a:solidFill>
              </a:rPr>
              <a:t>l</a:t>
            </a:r>
            <a:r>
              <a:rPr lang="ru-RU" sz="2800" dirty="0" smtClean="0">
                <a:solidFill>
                  <a:srgbClr val="0070C0"/>
                </a:solidFill>
              </a:rPr>
              <a:t>) Во сколько раз первое число больше второго </a:t>
            </a:r>
          </a:p>
          <a:p>
            <a:r>
              <a:rPr lang="ru-RU" sz="2800" dirty="0" smtClean="0">
                <a:solidFill>
                  <a:srgbClr val="0070C0"/>
                </a:solidFill>
              </a:rPr>
              <a:t>16 кг </a:t>
            </a:r>
            <a:r>
              <a:rPr lang="ru-RU" sz="2800" dirty="0" smtClean="0">
                <a:solidFill>
                  <a:srgbClr val="0070C0"/>
                </a:solidFill>
              </a:rPr>
              <a:t>   и    8 </a:t>
            </a:r>
            <a:r>
              <a:rPr lang="ru-RU" sz="2800" dirty="0" smtClean="0">
                <a:solidFill>
                  <a:srgbClr val="0070C0"/>
                </a:solidFill>
              </a:rPr>
              <a:t>кг </a:t>
            </a:r>
          </a:p>
          <a:p>
            <a:r>
              <a:rPr lang="ru-RU" sz="2800" dirty="0" smtClean="0">
                <a:solidFill>
                  <a:srgbClr val="0070C0"/>
                </a:solidFill>
              </a:rPr>
              <a:t>                           </a:t>
            </a:r>
            <a:r>
              <a:rPr lang="ru-RU" sz="2800" dirty="0" smtClean="0">
                <a:solidFill>
                  <a:srgbClr val="0070C0"/>
                </a:solidFill>
              </a:rPr>
              <a:t> </a:t>
            </a:r>
            <a:r>
              <a:rPr lang="ru-RU" sz="2800" dirty="0" smtClean="0">
                <a:solidFill>
                  <a:srgbClr val="0070C0"/>
                </a:solidFill>
              </a:rPr>
              <a:t>16 : 8 = 2(раза)  </a:t>
            </a:r>
          </a:p>
          <a:p>
            <a:pPr algn="ctr"/>
            <a:r>
              <a:rPr lang="ru-RU" sz="2800" dirty="0" smtClean="0">
                <a:solidFill>
                  <a:srgbClr val="00B050"/>
                </a:solidFill>
              </a:rPr>
              <a:t>2)Какую часть одно число занимает от другого</a:t>
            </a:r>
          </a:p>
          <a:p>
            <a:r>
              <a:rPr lang="ru-RU" sz="2800" dirty="0" smtClean="0">
                <a:solidFill>
                  <a:srgbClr val="00B050"/>
                </a:solidFill>
              </a:rPr>
              <a:t>4 м </a:t>
            </a:r>
            <a:r>
              <a:rPr lang="ru-RU" sz="2800" dirty="0" smtClean="0">
                <a:solidFill>
                  <a:srgbClr val="00B050"/>
                </a:solidFill>
              </a:rPr>
              <a:t>   и     20 </a:t>
            </a:r>
            <a:r>
              <a:rPr lang="ru-RU" sz="2800" dirty="0" smtClean="0">
                <a:solidFill>
                  <a:srgbClr val="00B050"/>
                </a:solidFill>
              </a:rPr>
              <a:t>м  </a:t>
            </a:r>
          </a:p>
          <a:p>
            <a:pPr algn="ctr"/>
            <a:r>
              <a:rPr lang="ru-RU" sz="2800" dirty="0" smtClean="0">
                <a:solidFill>
                  <a:srgbClr val="00B050"/>
                </a:solidFill>
              </a:rPr>
              <a:t>4 : 20 = 0,2(часть) </a:t>
            </a:r>
          </a:p>
          <a:p>
            <a:pPr algn="ctr"/>
            <a:r>
              <a:rPr lang="ru-RU" sz="2800" dirty="0" smtClean="0">
                <a:solidFill>
                  <a:srgbClr val="FF3300"/>
                </a:solidFill>
              </a:rPr>
              <a:t>Если две величины измерены одной и той же единицей измерения, то отношение их значений называют </a:t>
            </a:r>
            <a:r>
              <a:rPr lang="ru-RU" sz="2800" b="1" u="sng" dirty="0" smtClean="0">
                <a:solidFill>
                  <a:srgbClr val="FF3300"/>
                </a:solidFill>
              </a:rPr>
              <a:t>отношением этих величин</a:t>
            </a:r>
            <a:r>
              <a:rPr lang="ru-RU" sz="2800" dirty="0" smtClean="0">
                <a:solidFill>
                  <a:srgbClr val="FF3300"/>
                </a:solidFill>
              </a:rPr>
              <a:t>.</a:t>
            </a:r>
            <a:endParaRPr lang="ru-RU" sz="2800" dirty="0">
              <a:solidFill>
                <a:srgbClr val="FF3300"/>
              </a:solidFill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Что показывает отношение двух чисел?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31122014012225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8700459" cy="633670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980728"/>
            <a:ext cx="4392488" cy="580926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Найдите отношения: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3568" y="1412776"/>
            <a:ext cx="381642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ru-RU" sz="2400" b="1" dirty="0" smtClean="0">
                <a:solidFill>
                  <a:srgbClr val="0070C0"/>
                </a:solidFill>
              </a:rPr>
              <a:t>1м к 1мм</a:t>
            </a:r>
          </a:p>
          <a:p>
            <a:pPr marL="342900" indent="-342900">
              <a:buAutoNum type="arabicParenR"/>
            </a:pPr>
            <a:r>
              <a:rPr lang="ru-RU" sz="2400" b="1" dirty="0" smtClean="0">
                <a:solidFill>
                  <a:srgbClr val="0070C0"/>
                </a:solidFill>
              </a:rPr>
              <a:t>1га к 1кв.м</a:t>
            </a:r>
          </a:p>
          <a:p>
            <a:pPr marL="342900" indent="-342900">
              <a:buAutoNum type="arabicParenR"/>
            </a:pPr>
            <a:r>
              <a:rPr lang="ru-RU" sz="2400" b="1" dirty="0" smtClean="0">
                <a:solidFill>
                  <a:srgbClr val="0070C0"/>
                </a:solidFill>
              </a:rPr>
              <a:t>1 руб. к 35 коп.</a:t>
            </a:r>
          </a:p>
          <a:p>
            <a:pPr marL="342900" indent="-342900">
              <a:buAutoNum type="arabicParenR"/>
            </a:pPr>
            <a:r>
              <a:rPr lang="ru-RU" sz="2400" b="1" dirty="0" smtClean="0">
                <a:solidFill>
                  <a:srgbClr val="0070C0"/>
                </a:solidFill>
              </a:rPr>
              <a:t>1 ч к 24 мин</a:t>
            </a:r>
          </a:p>
          <a:p>
            <a:pPr marL="342900" indent="-342900">
              <a:buAutoNum type="arabicParenR"/>
            </a:pPr>
            <a:r>
              <a:rPr lang="ru-RU" sz="2400" b="1" dirty="0" smtClean="0">
                <a:solidFill>
                  <a:srgbClr val="0070C0"/>
                </a:solidFill>
              </a:rPr>
              <a:t>5,6 кв. дм к  0,7 кв.см</a:t>
            </a:r>
          </a:p>
          <a:p>
            <a:pPr marL="342900" indent="-342900">
              <a:buAutoNum type="arabicParenR"/>
            </a:pPr>
            <a:r>
              <a:rPr lang="ru-RU" sz="2400" b="1" dirty="0" smtClean="0">
                <a:solidFill>
                  <a:srgbClr val="0070C0"/>
                </a:solidFill>
              </a:rPr>
              <a:t>5,7 дм к 1,9 мм</a:t>
            </a:r>
          </a:p>
          <a:p>
            <a:pPr marL="342900" indent="-342900">
              <a:buAutoNum type="arabicParenR"/>
            </a:pPr>
            <a:r>
              <a:rPr lang="ru-RU" sz="2400" b="1" dirty="0" smtClean="0">
                <a:solidFill>
                  <a:srgbClr val="0070C0"/>
                </a:solidFill>
              </a:rPr>
              <a:t>10 га к 1 кв.км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59832" y="1484784"/>
            <a:ext cx="259228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400" b="1" dirty="0" smtClean="0">
                <a:solidFill>
                  <a:srgbClr val="FF3300"/>
                </a:solidFill>
              </a:rPr>
              <a:t>100:1</a:t>
            </a:r>
            <a:endParaRPr lang="ru-RU" sz="2400" b="1" dirty="0" smtClean="0">
              <a:solidFill>
                <a:srgbClr val="FF330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b="1" dirty="0" smtClean="0">
                <a:solidFill>
                  <a:srgbClr val="FF3300"/>
                </a:solidFill>
              </a:rPr>
              <a:t>10:1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b="1" dirty="0" smtClean="0">
                <a:solidFill>
                  <a:srgbClr val="FF3300"/>
                </a:solidFill>
              </a:rPr>
              <a:t>100:35=20:7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b="1" dirty="0" smtClean="0">
                <a:solidFill>
                  <a:srgbClr val="FF3300"/>
                </a:solidFill>
              </a:rPr>
              <a:t>60:24=5:2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b="1" dirty="0" smtClean="0">
                <a:solidFill>
                  <a:srgbClr val="FF3300"/>
                </a:solidFill>
              </a:rPr>
              <a:t>560:0,7=800:1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b="1" dirty="0" smtClean="0">
                <a:solidFill>
                  <a:srgbClr val="FF3300"/>
                </a:solidFill>
              </a:rPr>
              <a:t>570:1,9=30:1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b="1" dirty="0" smtClean="0">
                <a:solidFill>
                  <a:srgbClr val="FF3300"/>
                </a:solidFill>
              </a:rPr>
              <a:t>10:100=1:10</a:t>
            </a:r>
            <a:endParaRPr lang="ru-RU" sz="2400" b="1" dirty="0">
              <a:solidFill>
                <a:srgbClr val="FF3300"/>
              </a:solidFill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389</TotalTime>
  <Words>428</Words>
  <Application>Microsoft Office PowerPoint</Application>
  <PresentationFormat>Экран (4:3)</PresentationFormat>
  <Paragraphs>91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Апекс</vt:lpstr>
      <vt:lpstr>Слайд 1</vt:lpstr>
      <vt:lpstr>Слайд 2</vt:lpstr>
      <vt:lpstr>Отношения</vt:lpstr>
      <vt:lpstr>Слайд 4</vt:lpstr>
      <vt:lpstr>Отношения в математике рассматривают только  для положительных чисел и  записывают  с помощью  дробной черты или знака деления  </vt:lpstr>
      <vt:lpstr>Найдём отношение возраста бабушки к возрасту внучки, если бабушке 54 года, а внучке 6 лет.</vt:lpstr>
      <vt:lpstr>Найдём отношение возраста внучки к возрасту бабушки, если внучке 7 лет, а бабушке 63 года </vt:lpstr>
      <vt:lpstr>Что показывает отношение двух чисел?</vt:lpstr>
      <vt:lpstr>Найдите отношения:</vt:lpstr>
      <vt:lpstr>Слайд 10</vt:lpstr>
      <vt:lpstr>Слайд 11</vt:lpstr>
      <vt:lpstr>Слайд 12</vt:lpstr>
      <vt:lpstr>Интересный вопрос:</vt:lpstr>
      <vt:lpstr>Отношения в физике</vt:lpstr>
      <vt:lpstr>Отношения в физике</vt:lpstr>
      <vt:lpstr>Отношения в геометрии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Яна</dc:creator>
  <cp:lastModifiedBy>sdt</cp:lastModifiedBy>
  <cp:revision>51</cp:revision>
  <dcterms:created xsi:type="dcterms:W3CDTF">2015-06-10T12:04:06Z</dcterms:created>
  <dcterms:modified xsi:type="dcterms:W3CDTF">2015-06-13T13:20:33Z</dcterms:modified>
</cp:coreProperties>
</file>