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7"/>
  </p:notesMasterIdLst>
  <p:sldIdLst>
    <p:sldId id="299" r:id="rId2"/>
    <p:sldId id="272" r:id="rId3"/>
    <p:sldId id="273" r:id="rId4"/>
    <p:sldId id="278" r:id="rId5"/>
    <p:sldId id="284" r:id="rId6"/>
    <p:sldId id="266" r:id="rId7"/>
    <p:sldId id="275" r:id="rId8"/>
    <p:sldId id="279" r:id="rId9"/>
    <p:sldId id="280" r:id="rId10"/>
    <p:sldId id="281" r:id="rId11"/>
    <p:sldId id="282" r:id="rId12"/>
    <p:sldId id="257" r:id="rId13"/>
    <p:sldId id="283" r:id="rId14"/>
    <p:sldId id="285" r:id="rId15"/>
    <p:sldId id="286" r:id="rId16"/>
    <p:sldId id="287" r:id="rId17"/>
    <p:sldId id="288" r:id="rId18"/>
    <p:sldId id="292" r:id="rId19"/>
    <p:sldId id="293" r:id="rId20"/>
    <p:sldId id="289" r:id="rId21"/>
    <p:sldId id="291" r:id="rId22"/>
    <p:sldId id="298" r:id="rId23"/>
    <p:sldId id="295" r:id="rId24"/>
    <p:sldId id="297" r:id="rId25"/>
    <p:sldId id="296" r:id="rId26"/>
  </p:sldIdLst>
  <p:sldSz cx="9144000" cy="6858000" type="screen4x3"/>
  <p:notesSz cx="6858000" cy="9144000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71" autoAdjust="0"/>
  </p:normalViewPr>
  <p:slideViewPr>
    <p:cSldViewPr snapToGrid="0">
      <p:cViewPr>
        <p:scale>
          <a:sx n="76" d="100"/>
          <a:sy n="76" d="100"/>
        </p:scale>
        <p:origin x="-1200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DCB53-5838-4BE6-928F-9461EB1A8D4C}" type="datetimeFigureOut">
              <a:rPr lang="ru-RU" smtClean="0"/>
              <a:pPr/>
              <a:t>05.06.2015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4B644-87A4-475E-B305-8B40B09DC6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735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4B644-87A4-475E-B305-8B40B09DC67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449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4B644-87A4-475E-B305-8B40B09DC67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44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8D87-9A73-453C-9014-4DC0FD4536BA}" type="datetime1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99D5F-BB8A-479C-8F68-DD59FEC5E685}" type="datetime1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225F-8160-4FC8-ABD4-E4802F29A333}" type="datetime1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F8B3-94D9-4233-86D1-577F2AFFDD2A}" type="datetime1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BF51D-9E6F-4729-9E0A-7D0B095A925C}" type="datetime1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FD49-D5B2-45DC-88FE-B9C989D88A55}" type="datetime1">
              <a:rPr lang="ru-RU" smtClean="0"/>
              <a:pPr/>
              <a:t>05.06.2015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5646-0076-4E0E-973B-498B6A45A8A7}" type="datetime1">
              <a:rPr lang="ru-RU" smtClean="0"/>
              <a:pPr/>
              <a:t>05.06.2015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0DEB-0ABF-4D64-AD91-AFFE53874AFB}" type="datetime1">
              <a:rPr lang="ru-RU" smtClean="0"/>
              <a:pPr/>
              <a:t>05.06.2015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924B0-2FF2-40E5-9846-49D46514C2EE}" type="datetime1">
              <a:rPr lang="ru-RU" smtClean="0"/>
              <a:pPr/>
              <a:t>05.06.2015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5926-5EE7-45F1-AD27-52E5B9963DAA}" type="datetime1">
              <a:rPr lang="ru-RU" smtClean="0"/>
              <a:pPr/>
              <a:t>05.06.2015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E5B-6A53-4264-90FF-121C882E1B36}" type="datetime1">
              <a:rPr lang="ru-RU" smtClean="0"/>
              <a:pPr/>
              <a:t>05.06.2015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FC22189-3468-4A9E-AFDF-EF9391972AFF}" type="datetime1">
              <a:rPr lang="ru-RU" smtClean="0"/>
              <a:pPr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1807907-0516-454E-BB26-B94F1AAC7A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25468" y="513568"/>
            <a:ext cx="4346533" cy="17661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Ермакова Ирина Ивановна</a:t>
            </a:r>
            <a:endParaRPr lang="ru-RU" sz="4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2680570"/>
            <a:ext cx="7377830" cy="399580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Учитель начальных классов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ГБОУ «Школа № 1996» г. Москва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Педагогический стаж 12 </a:t>
            </a:r>
            <a:r>
              <a:rPr lang="ru-RU" sz="2000" dirty="0" smtClean="0">
                <a:solidFill>
                  <a:srgbClr val="002060"/>
                </a:solidFill>
              </a:rPr>
              <a:t>лет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                      </a:t>
            </a:r>
            <a:r>
              <a:rPr lang="ru-RU" sz="36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Урок  русского  языка</a:t>
            </a:r>
            <a:br>
              <a:rPr lang="ru-RU" sz="36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              </a:t>
            </a: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«Значения </a:t>
            </a:r>
            <a:r>
              <a:rPr lang="ru-RU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суффиксов»</a:t>
            </a:r>
            <a:r>
              <a:rPr lang="ru-RU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ru-RU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6" name="Picture 2" descr="C:\Users\ирина\Desktop\Фото  класса\1 сентября\DSC04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55" y="576197"/>
            <a:ext cx="4693086" cy="360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73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1678" y="1427968"/>
            <a:ext cx="3388660" cy="445987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Старый, дряблый </a:t>
            </a:r>
            <a:r>
              <a:rPr lang="ru-RU" sz="3600" dirty="0" smtClean="0"/>
              <a:t>дом</a:t>
            </a:r>
            <a:endParaRPr lang="ru-RU" sz="3600" dirty="0" smtClean="0"/>
          </a:p>
          <a:p>
            <a:endParaRPr lang="ru-RU" sz="3600" dirty="0"/>
          </a:p>
          <a:p>
            <a:endParaRPr lang="ru-RU" sz="3600" dirty="0" smtClean="0"/>
          </a:p>
          <a:p>
            <a:r>
              <a:rPr lang="ru-RU" sz="3600" dirty="0" smtClean="0">
                <a:solidFill>
                  <a:srgbClr val="008000"/>
                </a:solidFill>
              </a:rPr>
              <a:t>«Домишко»</a:t>
            </a:r>
          </a:p>
          <a:p>
            <a:endParaRPr lang="ru-RU" sz="3600" dirty="0"/>
          </a:p>
          <a:p>
            <a:endParaRPr lang="ru-RU" sz="3600" dirty="0" smtClean="0"/>
          </a:p>
          <a:p>
            <a:endParaRPr lang="ru-RU" sz="3600" dirty="0"/>
          </a:p>
          <a:p>
            <a:endParaRPr lang="ru-RU" sz="3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599" y="2551026"/>
            <a:ext cx="3639627" cy="125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340" y="1320385"/>
            <a:ext cx="552058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21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4098" name="Picture 2" descr="Еда Футажик.Р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55" y="284358"/>
            <a:ext cx="2637730" cy="215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Еда Футажик.Р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782" y="640087"/>
            <a:ext cx="1679761" cy="137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Еда Футажик.Р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481" y="2440703"/>
            <a:ext cx="5049380" cy="412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90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процесс 9"/>
          <p:cNvSpPr/>
          <p:nvPr/>
        </p:nvSpPr>
        <p:spPr>
          <a:xfrm>
            <a:off x="7608711" y="5978091"/>
            <a:ext cx="1772355" cy="581431"/>
          </a:xfrm>
          <a:prstGeom prst="flowChartProcess">
            <a:avLst/>
          </a:prstGeom>
          <a:solidFill>
            <a:schemeClr val="lt1">
              <a:alpha val="53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7" r="36432" b="34370"/>
          <a:stretch/>
        </p:blipFill>
        <p:spPr>
          <a:xfrm rot="20104988">
            <a:off x="6668861" y="5094655"/>
            <a:ext cx="3009731" cy="1683913"/>
          </a:xfrm>
          <a:prstGeom prst="rect">
            <a:avLst/>
          </a:prstGeom>
        </p:spPr>
      </p:pic>
      <p:sp>
        <p:nvSpPr>
          <p:cNvPr id="4" name="Блок-схема: процесс 3"/>
          <p:cNvSpPr/>
          <p:nvPr/>
        </p:nvSpPr>
        <p:spPr>
          <a:xfrm>
            <a:off x="204347" y="2181800"/>
            <a:ext cx="8723085" cy="3796291"/>
          </a:xfrm>
          <a:prstGeom prst="flowChartProcess">
            <a:avLst/>
          </a:prstGeom>
          <a:solidFill>
            <a:schemeClr val="lt1">
              <a:alpha val="53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Значения  суффиксов</a:t>
            </a:r>
            <a:endParaRPr lang="ru-RU" sz="8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97832" y="313266"/>
            <a:ext cx="8229600" cy="1143000"/>
          </a:xfr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7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 урока</a:t>
            </a:r>
            <a:endParaRPr lang="ru-RU" sz="7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z="1400" smtClean="0">
                <a:solidFill>
                  <a:srgbClr val="00B0F0"/>
                </a:solidFill>
              </a:rPr>
              <a:pPr/>
              <a:t>12</a:t>
            </a:fld>
            <a:endParaRPr lang="ru-RU" sz="1400" dirty="0">
              <a:solidFill>
                <a:srgbClr val="00B0F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-688622" y="1456266"/>
            <a:ext cx="983262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7" r="36432" b="34370"/>
          <a:stretch/>
        </p:blipFill>
        <p:spPr>
          <a:xfrm rot="20104988">
            <a:off x="6668861" y="5094655"/>
            <a:ext cx="3009731" cy="168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2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457" y="1057831"/>
            <a:ext cx="6960201" cy="2423346"/>
          </a:xfrm>
        </p:spPr>
        <p:txBody>
          <a:bodyPr/>
          <a:lstStyle/>
          <a:p>
            <a:r>
              <a:rPr lang="ru-RU" sz="5400" dirty="0" smtClean="0"/>
              <a:t>Лисица, лисичка, лисонька, лиса</a:t>
            </a:r>
            <a:endParaRPr lang="ru-RU" sz="5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1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5" r="12995"/>
          <a:stretch>
            <a:fillRect/>
          </a:stretch>
        </p:blipFill>
        <p:spPr/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50312" y="475989"/>
            <a:ext cx="4521897" cy="537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i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</a:t>
            </a:r>
            <a:r>
              <a:rPr lang="ru-RU" sz="48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4800" b="1" i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тель</a:t>
            </a:r>
            <a:r>
              <a:rPr lang="ru-RU" sz="4800" b="1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4800" b="1" i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</a:t>
            </a:r>
            <a:r>
              <a:rPr lang="ru-RU" sz="4800" b="1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ник  </a:t>
            </a:r>
            <a:r>
              <a:rPr lang="ru-RU" sz="4800" b="1" i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арь</a:t>
            </a:r>
            <a:endParaRPr lang="ru-RU" sz="4800" b="1" i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танк</a:t>
            </a:r>
            <a:r>
              <a:rPr lang="ru-RU" sz="4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</a:t>
            </a:r>
            <a:r>
              <a:rPr lang="ru-RU" sz="48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dirty="0" smtClean="0">
                <a:solidFill>
                  <a:srgbClr val="002060"/>
                </a:solidFill>
              </a:rPr>
              <a:t>строи</a:t>
            </a:r>
            <a:r>
              <a:rPr lang="ru-RU" sz="4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тель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школь</a:t>
            </a:r>
            <a:r>
              <a:rPr lang="ru-RU" sz="4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библиоте</a:t>
            </a:r>
            <a:r>
              <a:rPr lang="ru-RU" sz="4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карь</a:t>
            </a:r>
          </a:p>
          <a:p>
            <a:pPr marL="0" indent="0">
              <a:buNone/>
            </a:pPr>
            <a:endParaRPr lang="ru-RU" sz="4800" dirty="0">
              <a:solidFill>
                <a:srgbClr val="0033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27268" y="5060515"/>
            <a:ext cx="6383538" cy="1327758"/>
          </a:xfrm>
        </p:spPr>
        <p:txBody>
          <a:bodyPr/>
          <a:lstStyle/>
          <a:p>
            <a:r>
              <a:rPr lang="ru-RU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Всегда говорят о мужском роде</a:t>
            </a:r>
            <a:endParaRPr lang="ru-RU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5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5" b="9895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63047" y="1052185"/>
            <a:ext cx="4308954" cy="293109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6200" b="1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ость</a:t>
            </a:r>
            <a:r>
              <a:rPr lang="ru-RU" sz="4800" b="1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5600" b="1" i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изн</a:t>
            </a:r>
            <a:r>
              <a:rPr lang="ru-RU" sz="4800" b="1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5600" b="1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</a:t>
            </a:r>
            <a:endParaRPr lang="ru-RU" sz="5600" b="1" i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5600" dirty="0" smtClean="0">
                <a:solidFill>
                  <a:srgbClr val="002060"/>
                </a:solidFill>
              </a:rPr>
              <a:t>нежн</a:t>
            </a:r>
            <a:r>
              <a:rPr lang="ru-RU" sz="5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ость</a:t>
            </a:r>
          </a:p>
          <a:p>
            <a:pPr marL="0" indent="0">
              <a:buNone/>
            </a:pPr>
            <a:r>
              <a:rPr lang="ru-RU" sz="5700" dirty="0" smtClean="0">
                <a:solidFill>
                  <a:srgbClr val="002060"/>
                </a:solidFill>
              </a:rPr>
              <a:t>бел</a:t>
            </a:r>
            <a:r>
              <a:rPr lang="ru-RU" sz="57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изн</a:t>
            </a:r>
            <a:r>
              <a:rPr lang="ru-RU" sz="5700" dirty="0" smtClean="0">
                <a:solidFill>
                  <a:srgbClr val="002060"/>
                </a:solidFill>
              </a:rPr>
              <a:t>а</a:t>
            </a:r>
          </a:p>
          <a:p>
            <a:pPr marL="0" indent="0">
              <a:buNone/>
            </a:pPr>
            <a:r>
              <a:rPr lang="ru-RU" sz="5700" dirty="0" smtClean="0">
                <a:solidFill>
                  <a:srgbClr val="002060"/>
                </a:solidFill>
              </a:rPr>
              <a:t>крас</a:t>
            </a:r>
            <a:r>
              <a:rPr lang="ru-RU" sz="57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</a:t>
            </a:r>
            <a:r>
              <a:rPr lang="ru-RU" sz="5700" dirty="0" smtClean="0">
                <a:solidFill>
                  <a:srgbClr val="002060"/>
                </a:solidFill>
              </a:rPr>
              <a:t>а</a:t>
            </a:r>
            <a:endParaRPr lang="ru-RU" sz="57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27268" y="4464420"/>
            <a:ext cx="6383538" cy="2124269"/>
          </a:xfrm>
        </p:spPr>
        <p:txBody>
          <a:bodyPr/>
          <a:lstStyle/>
          <a:p>
            <a:r>
              <a:rPr lang="ru-RU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Указывают на принадлежность к женскому роду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148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r="9697"/>
          <a:stretch>
            <a:fillRect/>
          </a:stretch>
        </p:blipFill>
        <p:spPr>
          <a:xfrm>
            <a:off x="3995803" y="1443038"/>
            <a:ext cx="4960307" cy="3128962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1386267"/>
            <a:ext cx="4521897" cy="45385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52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52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рь</a:t>
            </a:r>
            <a:r>
              <a:rPr lang="ru-RU" sz="4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52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</a:t>
            </a:r>
            <a:r>
              <a:rPr lang="ru-RU" sz="5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52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щик</a:t>
            </a:r>
            <a:endParaRPr lang="ru-RU" sz="5200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зво</a:t>
            </a:r>
            <a:r>
              <a:rPr lang="ru-RU" sz="4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нарь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такс</a:t>
            </a:r>
            <a:r>
              <a:rPr lang="ru-RU" sz="4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бетон</a:t>
            </a:r>
            <a:r>
              <a:rPr lang="ru-RU" sz="4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щик 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2734" y="5160723"/>
            <a:ext cx="8855902" cy="1252602"/>
          </a:xfrm>
        </p:spPr>
        <p:txBody>
          <a:bodyPr/>
          <a:lstStyle/>
          <a:p>
            <a:r>
              <a:rPr lang="ru-RU" sz="48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Указывают на профессию</a:t>
            </a:r>
            <a:endParaRPr lang="ru-RU" sz="4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560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701459" y="4634630"/>
            <a:ext cx="7604342" cy="1578280"/>
          </a:xfrm>
        </p:spPr>
        <p:txBody>
          <a:bodyPr/>
          <a:lstStyle/>
          <a:p>
            <a:r>
              <a:rPr lang="ru-RU" sz="4800" i="1" u="sng" dirty="0" smtClean="0">
                <a:solidFill>
                  <a:srgbClr val="002060"/>
                </a:solidFill>
              </a:rPr>
              <a:t>Работа с учебником</a:t>
            </a:r>
            <a:endParaRPr lang="ru-RU" sz="4800" i="1" u="sng" dirty="0">
              <a:solidFill>
                <a:srgbClr val="002060"/>
              </a:solidFill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quarter" idx="13"/>
          </p:nvPr>
        </p:nvSpPr>
        <p:spPr>
          <a:xfrm>
            <a:off x="1168052" y="819202"/>
            <a:ext cx="6400800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4800" i="1" dirty="0" smtClean="0">
                <a:solidFill>
                  <a:srgbClr val="003300"/>
                </a:solidFill>
              </a:rPr>
              <a:t>С. 92  упр.171</a:t>
            </a:r>
            <a:endParaRPr lang="ru-RU" sz="4800" i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7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2050" name="Picture 2" descr="Физкультминутка - 10021/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576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5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6" name="Солнышко лучистое Физкультминутка.wmv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180" y="363256"/>
            <a:ext cx="7696883" cy="6212908"/>
          </a:xfrm>
        </p:spPr>
      </p:pic>
    </p:spTree>
    <p:extLst>
      <p:ext uri="{BB962C8B-B14F-4D97-AF65-F5344CB8AC3E}">
        <p14:creationId xmlns:p14="http://schemas.microsoft.com/office/powerpoint/2010/main" val="231941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833" y="0"/>
            <a:ext cx="7866345" cy="2317316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домашнего задания:</a:t>
            </a:r>
            <a:endParaRPr lang="ru-RU" sz="5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8411" y="2116900"/>
            <a:ext cx="7878871" cy="4171166"/>
          </a:xfrm>
          <a:solidFill>
            <a:schemeClr val="accent2"/>
          </a:solidFill>
        </p:spPr>
        <p:txBody>
          <a:bodyPr>
            <a:normAutofit fontScale="92500"/>
          </a:bodyPr>
          <a:lstStyle/>
          <a:p>
            <a:r>
              <a:rPr lang="ru-RU" sz="4300" b="1" i="1" dirty="0" smtClean="0">
                <a:solidFill>
                  <a:srgbClr val="002060"/>
                </a:solidFill>
              </a:rPr>
              <a:t>Проверьте у своего товарища 10 слов с суффиксами;</a:t>
            </a:r>
          </a:p>
          <a:p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  <a:t>Назови самое интересное слово;</a:t>
            </a:r>
          </a:p>
          <a:p>
            <a:r>
              <a:rPr lang="ru-RU" sz="4000" b="1" i="1" dirty="0" smtClean="0">
                <a:solidFill>
                  <a:srgbClr val="7030A0"/>
                </a:solidFill>
              </a:rPr>
              <a:t>Оцени по шкале работу друга.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5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026" name="Picture 2" descr="Смотреть Мультики детям: Сестрица Алёнушка и братец Иванушка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05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125260" y="4409746"/>
            <a:ext cx="9419572" cy="1815690"/>
          </a:xfrm>
        </p:spPr>
        <p:txBody>
          <a:bodyPr/>
          <a:lstStyle/>
          <a:p>
            <a:pPr marL="0" indent="0" algn="l">
              <a:buNone/>
            </a:pPr>
            <a:r>
              <a:rPr lang="ru-RU" sz="4800" i="1" dirty="0">
                <a:solidFill>
                  <a:srgbClr val="002060"/>
                </a:solidFill>
              </a:rPr>
              <a:t>Брат</a:t>
            </a:r>
            <a:r>
              <a:rPr lang="ru-RU" sz="4800" i="1" dirty="0">
                <a:solidFill>
                  <a:srgbClr val="008000"/>
                </a:solidFill>
              </a:rPr>
              <a:t>ец</a:t>
            </a:r>
            <a:r>
              <a:rPr lang="ru-RU" sz="4800" i="1" dirty="0">
                <a:solidFill>
                  <a:srgbClr val="002060"/>
                </a:solidFill>
              </a:rPr>
              <a:t>, сестр</a:t>
            </a:r>
            <a:r>
              <a:rPr lang="ru-RU" sz="4800" i="1" dirty="0">
                <a:solidFill>
                  <a:srgbClr val="008000"/>
                </a:solidFill>
              </a:rPr>
              <a:t>иц</a:t>
            </a:r>
            <a:r>
              <a:rPr lang="ru-RU" sz="4800" i="1" dirty="0">
                <a:solidFill>
                  <a:srgbClr val="002060"/>
                </a:solidFill>
              </a:rPr>
              <a:t>а, Алён</a:t>
            </a:r>
            <a:r>
              <a:rPr lang="ru-RU" sz="4800" i="1" dirty="0">
                <a:solidFill>
                  <a:srgbClr val="008000"/>
                </a:solidFill>
              </a:rPr>
              <a:t>ушк</a:t>
            </a:r>
            <a:r>
              <a:rPr lang="ru-RU" sz="4800" i="1" dirty="0">
                <a:solidFill>
                  <a:srgbClr val="002060"/>
                </a:solidFill>
              </a:rPr>
              <a:t>а, Иван</a:t>
            </a:r>
            <a:r>
              <a:rPr lang="ru-RU" sz="4800" i="1" dirty="0">
                <a:solidFill>
                  <a:srgbClr val="008000"/>
                </a:solidFill>
              </a:rPr>
              <a:t>ушк</a:t>
            </a:r>
            <a:r>
              <a:rPr lang="ru-RU" sz="4800" i="1" dirty="0">
                <a:solidFill>
                  <a:srgbClr val="002060"/>
                </a:solidFill>
              </a:rPr>
              <a:t>а.</a:t>
            </a:r>
            <a:r>
              <a:rPr lang="ru-RU" sz="4800" dirty="0"/>
              <a:t/>
            </a:r>
            <a:br>
              <a:rPr lang="ru-RU" sz="4800" dirty="0"/>
            </a:br>
            <a:r>
              <a:rPr lang="ru-RU" sz="4800" i="1" dirty="0" smtClean="0">
                <a:solidFill>
                  <a:srgbClr val="002060"/>
                </a:solidFill>
              </a:rPr>
              <a:t/>
            </a:r>
            <a:br>
              <a:rPr lang="ru-RU" sz="4800" i="1" dirty="0" smtClean="0">
                <a:solidFill>
                  <a:srgbClr val="002060"/>
                </a:solidFill>
              </a:rPr>
            </a:br>
            <a:r>
              <a:rPr lang="ru-RU" sz="4800" i="1" dirty="0">
                <a:solidFill>
                  <a:srgbClr val="002060"/>
                </a:solidFill>
              </a:rPr>
              <a:t/>
            </a:r>
            <a:br>
              <a:rPr lang="ru-RU" sz="4800" i="1" dirty="0">
                <a:solidFill>
                  <a:srgbClr val="002060"/>
                </a:solidFill>
              </a:rPr>
            </a:br>
            <a:r>
              <a:rPr lang="ru-RU" sz="4800" i="1" dirty="0" smtClean="0">
                <a:solidFill>
                  <a:srgbClr val="002060"/>
                </a:solidFill>
              </a:rPr>
              <a:t/>
            </a:r>
            <a:br>
              <a:rPr lang="ru-RU" sz="4800" i="1" dirty="0" smtClean="0">
                <a:solidFill>
                  <a:srgbClr val="002060"/>
                </a:solidFill>
              </a:rPr>
            </a:br>
            <a:r>
              <a:rPr lang="ru-RU" sz="4800" i="1" dirty="0">
                <a:solidFill>
                  <a:srgbClr val="002060"/>
                </a:solidFill>
              </a:rPr>
              <a:t/>
            </a:r>
            <a:br>
              <a:rPr lang="ru-RU" sz="4800" i="1" dirty="0">
                <a:solidFill>
                  <a:srgbClr val="002060"/>
                </a:solidFill>
              </a:rPr>
            </a:br>
            <a:endParaRPr lang="ru-RU" sz="4800" dirty="0"/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045" y="0"/>
            <a:ext cx="3650840" cy="4563551"/>
          </a:xfrm>
        </p:spPr>
      </p:pic>
    </p:spTree>
    <p:extLst>
      <p:ext uri="{BB962C8B-B14F-4D97-AF65-F5344CB8AC3E}">
        <p14:creationId xmlns:p14="http://schemas.microsoft.com/office/powerpoint/2010/main" val="39173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022437" y="4947781"/>
            <a:ext cx="7121563" cy="1340284"/>
          </a:xfrm>
        </p:spPr>
        <p:txBody>
          <a:bodyPr/>
          <a:lstStyle/>
          <a:p>
            <a:endParaRPr lang="ru-RU" dirty="0" smtClean="0">
              <a:solidFill>
                <a:srgbClr val="003300"/>
              </a:solidFill>
            </a:endParaRPr>
          </a:p>
          <a:p>
            <a:endParaRPr lang="ru-RU" dirty="0">
              <a:solidFill>
                <a:srgbClr val="003300"/>
              </a:solidFill>
            </a:endParaRPr>
          </a:p>
          <a:p>
            <a:r>
              <a:rPr lang="ru-RU" dirty="0" smtClean="0">
                <a:solidFill>
                  <a:srgbClr val="003300"/>
                </a:solidFill>
              </a:rPr>
              <a:t>С.93 </a:t>
            </a:r>
            <a:r>
              <a:rPr lang="ru-RU" dirty="0">
                <a:solidFill>
                  <a:srgbClr val="003300"/>
                </a:solidFill>
              </a:rPr>
              <a:t>упр.174 (устно)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1026" name="Picture 2" descr="http://saunkina.ucoz.ru/5591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5" y="30655"/>
            <a:ext cx="5962390" cy="683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99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57401"/>
          </a:xfrm>
        </p:spPr>
        <p:txBody>
          <a:bodyPr/>
          <a:lstStyle/>
          <a:p>
            <a:r>
              <a:rPr lang="ru-RU" sz="4800" dirty="0" smtClean="0">
                <a:solidFill>
                  <a:srgbClr val="C00000"/>
                </a:solidFill>
              </a:rPr>
              <a:t>Проверяем свои знания и умения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2617940"/>
            <a:ext cx="5970494" cy="2825031"/>
          </a:xfrm>
        </p:spPr>
        <p:txBody>
          <a:bodyPr>
            <a:noAutofit/>
          </a:bodyPr>
          <a:lstStyle/>
          <a:p>
            <a:pPr algn="l"/>
            <a:r>
              <a:rPr lang="ru-RU" sz="4800" b="1" dirty="0" smtClean="0"/>
              <a:t>С.47 упр. 116</a:t>
            </a:r>
          </a:p>
          <a:p>
            <a:pPr marL="685800" indent="-685800" algn="l">
              <a:buFont typeface="Wingdings" panose="05000000000000000000" pitchFamily="2" charset="2"/>
              <a:buChar char="v"/>
            </a:pPr>
            <a:r>
              <a:rPr lang="ru-RU" sz="4800" b="1" dirty="0" smtClean="0"/>
              <a:t>С.48 упр. 118</a:t>
            </a:r>
          </a:p>
          <a:p>
            <a:pPr algn="l"/>
            <a:r>
              <a:rPr lang="ru-RU" sz="4800" b="1" dirty="0" smtClean="0"/>
              <a:t>С.48 упр.119 (Работа в парах)</a:t>
            </a:r>
            <a:endParaRPr lang="ru-RU" sz="4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51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041" y="751562"/>
            <a:ext cx="7473768" cy="147807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8000"/>
                </a:solidFill>
              </a:rPr>
              <a:t>Домашнее задание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2438" y="3519814"/>
            <a:ext cx="5970494" cy="1923157"/>
          </a:xfrm>
        </p:spPr>
        <p:txBody>
          <a:bodyPr>
            <a:noAutofit/>
          </a:bodyPr>
          <a:lstStyle/>
          <a:p>
            <a:pPr algn="l"/>
            <a:r>
              <a:rPr lang="ru-RU" sz="4800" b="1" i="1" u="sng" dirty="0" err="1" smtClean="0">
                <a:solidFill>
                  <a:srgbClr val="008000"/>
                </a:solidFill>
              </a:rPr>
              <a:t>Р.т</a:t>
            </a:r>
            <a:r>
              <a:rPr lang="ru-RU" sz="4800" b="1" i="1" u="sng" dirty="0" smtClean="0">
                <a:solidFill>
                  <a:srgbClr val="008000"/>
                </a:solidFill>
              </a:rPr>
              <a:t>. </a:t>
            </a:r>
            <a:r>
              <a:rPr lang="ru-RU" sz="4800" b="1" dirty="0" smtClean="0"/>
              <a:t>С.47 упр.117</a:t>
            </a:r>
          </a:p>
          <a:p>
            <a:pPr algn="l"/>
            <a:r>
              <a:rPr lang="ru-RU" sz="4800" b="1" dirty="0" smtClean="0"/>
              <a:t>С.48 упр.120 </a:t>
            </a:r>
            <a:endParaRPr lang="ru-RU" sz="4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19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3074" name="Picture 2" descr="C:\Users\ирина\Desktop\картинки и анимашки\солнышко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8" y="375780"/>
            <a:ext cx="8183671" cy="613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5533279"/>
            <a:ext cx="750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Спасибо за урок</a:t>
            </a:r>
            <a:endParaRPr lang="ru-RU" sz="48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04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573" y="726510"/>
            <a:ext cx="8956109" cy="47886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7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Запиши в тетрадь</a:t>
            </a:r>
            <a:endParaRPr lang="ru-RU" sz="7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7891" y="2192055"/>
            <a:ext cx="8843376" cy="425884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4800" b="1" i="1" dirty="0" smtClean="0">
                <a:solidFill>
                  <a:schemeClr val="tx2">
                    <a:lumMod val="50000"/>
                  </a:schemeClr>
                </a:solidFill>
              </a:rPr>
              <a:t>26 ноября. </a:t>
            </a:r>
          </a:p>
          <a:p>
            <a:pPr marL="0" indent="0" algn="ctr">
              <a:buNone/>
            </a:pPr>
            <a:r>
              <a:rPr lang="ru-RU" sz="4800" b="1" i="1" dirty="0" smtClean="0">
                <a:solidFill>
                  <a:schemeClr val="tx2">
                    <a:lumMod val="50000"/>
                  </a:schemeClr>
                </a:solidFill>
              </a:rPr>
              <a:t>Классная работа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FFC000"/>
                </a:solidFill>
              </a:rPr>
              <a:t>*</a:t>
            </a:r>
            <a:r>
              <a:rPr lang="ru-RU" sz="3600" b="1" u="sng" dirty="0" smtClean="0">
                <a:solidFill>
                  <a:srgbClr val="FFC000"/>
                </a:solidFill>
              </a:rPr>
              <a:t>Работа в парах. </a:t>
            </a:r>
          </a:p>
          <a:p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Подберите к прилагательным однокоренные </a:t>
            </a:r>
            <a:r>
              <a:rPr lang="ru-RU" sz="3600" b="1" dirty="0" smtClean="0">
                <a:solidFill>
                  <a:srgbClr val="C00000"/>
                </a:solidFill>
              </a:rPr>
              <a:t>существительные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и запишите их:</a:t>
            </a:r>
          </a:p>
          <a:p>
            <a:pPr marL="0" indent="0">
              <a:buNone/>
            </a:pPr>
            <a:r>
              <a:rPr lang="ru-RU" sz="5100" i="1" dirty="0" smtClean="0">
                <a:solidFill>
                  <a:schemeClr val="bg2">
                    <a:lumMod val="10000"/>
                  </a:schemeClr>
                </a:solidFill>
              </a:rPr>
              <a:t>Толстый,  болтливый,  сильный, храбрый, белый, добрый.</a:t>
            </a:r>
          </a:p>
          <a:p>
            <a:r>
              <a:rPr lang="ru-RU" sz="3600" i="1" dirty="0" smtClean="0">
                <a:solidFill>
                  <a:schemeClr val="bg2">
                    <a:lumMod val="10000"/>
                  </a:schemeClr>
                </a:solidFill>
              </a:rPr>
              <a:t>Обозначьте суффикс</a:t>
            </a:r>
            <a:endParaRPr lang="ru-RU" sz="3600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2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601248" y="4397220"/>
            <a:ext cx="9331890" cy="1143000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00B0F0"/>
                </a:solidFill>
              </a:rPr>
              <a:t>Существительные</a:t>
            </a:r>
            <a:endParaRPr lang="ru-RU" sz="7200" dirty="0">
              <a:solidFill>
                <a:srgbClr val="00B0F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7200" i="1" dirty="0" smtClean="0">
                <a:solidFill>
                  <a:srgbClr val="002060"/>
                </a:solidFill>
              </a:rPr>
              <a:t>Толст</a:t>
            </a:r>
            <a:r>
              <a:rPr lang="ru-RU" sz="7200" i="1" dirty="0" smtClean="0">
                <a:solidFill>
                  <a:srgbClr val="008000"/>
                </a:solidFill>
              </a:rPr>
              <a:t>як</a:t>
            </a:r>
            <a:r>
              <a:rPr lang="ru-RU" sz="7200" i="1" dirty="0" smtClean="0">
                <a:solidFill>
                  <a:srgbClr val="002060"/>
                </a:solidFill>
              </a:rPr>
              <a:t>, болт</a:t>
            </a:r>
            <a:r>
              <a:rPr lang="ru-RU" sz="7200" i="1" dirty="0" smtClean="0">
                <a:solidFill>
                  <a:srgbClr val="008000"/>
                </a:solidFill>
              </a:rPr>
              <a:t>ун</a:t>
            </a:r>
            <a:r>
              <a:rPr lang="ru-RU" sz="7200" i="1" dirty="0" smtClean="0">
                <a:solidFill>
                  <a:srgbClr val="002060"/>
                </a:solidFill>
              </a:rPr>
              <a:t>, сил</a:t>
            </a:r>
            <a:r>
              <a:rPr lang="ru-RU" sz="7200" i="1" dirty="0" smtClean="0">
                <a:solidFill>
                  <a:srgbClr val="008000"/>
                </a:solidFill>
              </a:rPr>
              <a:t>ач</a:t>
            </a:r>
            <a:r>
              <a:rPr lang="ru-RU" sz="7200" i="1" dirty="0" smtClean="0">
                <a:solidFill>
                  <a:srgbClr val="002060"/>
                </a:solidFill>
              </a:rPr>
              <a:t>, храбр</a:t>
            </a:r>
            <a:r>
              <a:rPr lang="ru-RU" sz="7200" i="1" dirty="0" smtClean="0">
                <a:solidFill>
                  <a:srgbClr val="008000"/>
                </a:solidFill>
              </a:rPr>
              <a:t>ец</a:t>
            </a:r>
            <a:r>
              <a:rPr lang="ru-RU" sz="7200" i="1" dirty="0" smtClean="0">
                <a:solidFill>
                  <a:srgbClr val="002060"/>
                </a:solidFill>
              </a:rPr>
              <a:t>,</a:t>
            </a:r>
          </a:p>
          <a:p>
            <a:pPr marL="0" indent="0">
              <a:buNone/>
            </a:pPr>
            <a:r>
              <a:rPr lang="ru-RU" sz="7200" i="1" dirty="0" smtClean="0">
                <a:solidFill>
                  <a:srgbClr val="002060"/>
                </a:solidFill>
              </a:rPr>
              <a:t>бел</a:t>
            </a:r>
            <a:r>
              <a:rPr lang="ru-RU" sz="7200" i="1" dirty="0" smtClean="0">
                <a:solidFill>
                  <a:srgbClr val="008000"/>
                </a:solidFill>
              </a:rPr>
              <a:t>як</a:t>
            </a:r>
            <a:r>
              <a:rPr lang="ru-RU" sz="7200" i="1" dirty="0" smtClean="0">
                <a:solidFill>
                  <a:srgbClr val="002060"/>
                </a:solidFill>
              </a:rPr>
              <a:t>, добр</a:t>
            </a:r>
            <a:r>
              <a:rPr lang="ru-RU" sz="7200" i="1" dirty="0" smtClean="0">
                <a:solidFill>
                  <a:srgbClr val="008000"/>
                </a:solidFill>
              </a:rPr>
              <a:t>як</a:t>
            </a:r>
            <a:endParaRPr lang="ru-RU" sz="72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9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0313" y="889348"/>
            <a:ext cx="8730640" cy="5448822"/>
          </a:xfrm>
        </p:spPr>
        <p:txBody>
          <a:bodyPr/>
          <a:lstStyle/>
          <a:p>
            <a:pPr algn="ctr"/>
            <a:r>
              <a:rPr lang="ru-RU" sz="7200" i="1" dirty="0" smtClean="0">
                <a:solidFill>
                  <a:srgbClr val="7030A0"/>
                </a:solidFill>
              </a:rPr>
              <a:t>Словарный диктант</a:t>
            </a:r>
            <a:r>
              <a:rPr lang="ru-RU" sz="4000" i="1" dirty="0" smtClean="0">
                <a:solidFill>
                  <a:srgbClr val="7030A0"/>
                </a:solidFill>
              </a:rPr>
              <a:t/>
            </a:r>
            <a:br>
              <a:rPr lang="ru-RU" sz="40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/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5400" i="1" dirty="0" smtClean="0">
                <a:solidFill>
                  <a:srgbClr val="C00000"/>
                </a:solidFill>
              </a:rPr>
              <a:t>работа с </a:t>
            </a:r>
            <a:r>
              <a:rPr lang="ru-RU" sz="5400" i="1" dirty="0" err="1" smtClean="0">
                <a:solidFill>
                  <a:srgbClr val="C00000"/>
                </a:solidFill>
              </a:rPr>
              <a:t>макбуками</a:t>
            </a:r>
            <a:r>
              <a:rPr lang="ru-RU" sz="5400" i="1" dirty="0" smtClean="0">
                <a:solidFill>
                  <a:srgbClr val="C00000"/>
                </a:solidFill>
              </a:rPr>
              <a:t/>
            </a:r>
            <a:br>
              <a:rPr lang="ru-RU" sz="5400" i="1" dirty="0" smtClean="0">
                <a:solidFill>
                  <a:srgbClr val="C00000"/>
                </a:solidFill>
              </a:rPr>
            </a:br>
            <a:r>
              <a:rPr lang="ru-RU" sz="5400" i="1" dirty="0" smtClean="0">
                <a:solidFill>
                  <a:srgbClr val="C00000"/>
                </a:solidFill>
              </a:rPr>
              <a:t/>
            </a:r>
            <a:br>
              <a:rPr lang="ru-RU" sz="5400" i="1" dirty="0" smtClean="0">
                <a:solidFill>
                  <a:srgbClr val="C00000"/>
                </a:solidFill>
              </a:rPr>
            </a:br>
            <a:r>
              <a:rPr lang="ru-RU" sz="4800" b="0" i="1" dirty="0" smtClean="0">
                <a:solidFill>
                  <a:srgbClr val="7030A0"/>
                </a:solidFill>
              </a:rPr>
              <a:t>20, курсив, орфограммы.</a:t>
            </a:r>
            <a:endParaRPr lang="ru-RU" sz="4800" b="0" i="1" dirty="0">
              <a:solidFill>
                <a:srgbClr val="7030A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9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процесс 9"/>
          <p:cNvSpPr/>
          <p:nvPr/>
        </p:nvSpPr>
        <p:spPr>
          <a:xfrm>
            <a:off x="7608711" y="5978091"/>
            <a:ext cx="1772355" cy="581431"/>
          </a:xfrm>
          <a:prstGeom prst="flowChartProcess">
            <a:avLst/>
          </a:prstGeom>
          <a:solidFill>
            <a:schemeClr val="lt1">
              <a:alpha val="53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7" r="36432" b="34370"/>
          <a:stretch/>
        </p:blipFill>
        <p:spPr>
          <a:xfrm rot="20104988">
            <a:off x="6668861" y="5094655"/>
            <a:ext cx="3009731" cy="1683913"/>
          </a:xfrm>
          <a:prstGeom prst="rect">
            <a:avLst/>
          </a:prstGeom>
        </p:spPr>
      </p:pic>
      <p:sp>
        <p:nvSpPr>
          <p:cNvPr id="4" name="Блок-схема: процесс 3"/>
          <p:cNvSpPr/>
          <p:nvPr/>
        </p:nvSpPr>
        <p:spPr>
          <a:xfrm>
            <a:off x="102397" y="-128391"/>
            <a:ext cx="8636000" cy="6282448"/>
          </a:xfrm>
          <a:prstGeom prst="flowChartProcess">
            <a:avLst/>
          </a:prstGeom>
          <a:solidFill>
            <a:schemeClr val="lt1">
              <a:alpha val="53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ru-RU" sz="4800" b="1" i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48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48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48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ница</a:t>
            </a:r>
            <a:r>
              <a:rPr lang="ru-RU" sz="48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М…</a:t>
            </a:r>
            <a:r>
              <a:rPr lang="ru-RU" sz="48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сква</a:t>
            </a:r>
            <a:r>
              <a:rPr lang="ru-RU" sz="48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мальч</a:t>
            </a:r>
            <a:r>
              <a:rPr lang="ru-RU" sz="48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..к, м…</a:t>
            </a:r>
            <a:r>
              <a:rPr lang="ru-RU" sz="48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рковь</a:t>
            </a:r>
            <a:r>
              <a:rPr lang="ru-RU" sz="48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b="1" i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учит..ль</a:t>
            </a:r>
            <a:endParaRPr lang="ru-RU" sz="4800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08710" y="1315233"/>
            <a:ext cx="2662631" cy="5636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z="1400" smtClean="0">
                <a:solidFill>
                  <a:srgbClr val="00B0F0"/>
                </a:solidFill>
              </a:rPr>
              <a:pPr/>
              <a:t>6</a:t>
            </a:fld>
            <a:endParaRPr lang="ru-RU" sz="1400" dirty="0">
              <a:solidFill>
                <a:srgbClr val="00B0F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-688622" y="-263047"/>
            <a:ext cx="9857674" cy="13465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72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107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rgbClr val="7030A0"/>
                </a:solidFill>
              </a:rPr>
              <a:t>Проверка</a:t>
            </a:r>
            <a:endParaRPr lang="ru-RU" sz="7200" b="1" i="1" dirty="0">
              <a:solidFill>
                <a:srgbClr val="7030A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28382" y="856356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endParaRPr lang="ru-RU" sz="3600" b="1" i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4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ница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4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сква</a:t>
            </a:r>
          </a:p>
          <a:p>
            <a:pPr>
              <a:lnSpc>
                <a:spcPct val="150000"/>
              </a:lnSpc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мальч</a:t>
            </a:r>
            <a:r>
              <a:rPr lang="ru-RU" sz="4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к</a:t>
            </a:r>
          </a:p>
          <a:p>
            <a:pPr>
              <a:lnSpc>
                <a:spcPct val="150000"/>
              </a:lnSpc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4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рковь</a:t>
            </a:r>
          </a:p>
          <a:p>
            <a:pPr>
              <a:lnSpc>
                <a:spcPct val="150000"/>
              </a:lnSpc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учит</a:t>
            </a:r>
            <a:r>
              <a:rPr lang="ru-RU" sz="4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ль 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09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738" y="363254"/>
            <a:ext cx="3636085" cy="1290181"/>
          </a:xfrm>
        </p:spPr>
        <p:txBody>
          <a:bodyPr/>
          <a:lstStyle/>
          <a:p>
            <a:pPr marL="0" indent="0">
              <a:buNone/>
            </a:pPr>
            <a:r>
              <a:rPr lang="ru-RU" sz="6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Сказка</a:t>
            </a:r>
            <a:endParaRPr lang="ru-RU" sz="60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7271" y="3000587"/>
            <a:ext cx="4016375" cy="301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/>
              <a:t>Маленький дом</a:t>
            </a:r>
            <a:endParaRPr lang="ru-RU" sz="3600" i="1" dirty="0" smtClean="0"/>
          </a:p>
          <a:p>
            <a:r>
              <a:rPr lang="ru-RU" sz="3600" i="1" dirty="0" smtClean="0">
                <a:solidFill>
                  <a:srgbClr val="008000"/>
                </a:solidFill>
              </a:rPr>
              <a:t>«домик»</a:t>
            </a:r>
            <a:endParaRPr lang="ru-RU" sz="3600" i="1" dirty="0">
              <a:solidFill>
                <a:srgbClr val="008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45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225469" y="1716065"/>
            <a:ext cx="2630465" cy="4108537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Большой              дом</a:t>
            </a:r>
            <a:endParaRPr lang="ru-RU" sz="3600" dirty="0" smtClean="0"/>
          </a:p>
          <a:p>
            <a:endParaRPr lang="ru-RU" sz="3600" dirty="0"/>
          </a:p>
          <a:p>
            <a:endParaRPr lang="ru-RU" sz="3600" dirty="0" smtClean="0"/>
          </a:p>
          <a:p>
            <a:r>
              <a:rPr lang="ru-RU" sz="3600" dirty="0" smtClean="0">
                <a:solidFill>
                  <a:srgbClr val="008000"/>
                </a:solidFill>
              </a:rPr>
              <a:t>«Домище»</a:t>
            </a:r>
            <a:endParaRPr lang="ru-RU" sz="3600" dirty="0">
              <a:solidFill>
                <a:srgbClr val="008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7907-0516-454E-BB26-B94F1AAC7A81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86" y="1114817"/>
            <a:ext cx="6396627" cy="479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76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e44c5f19aee541358911e23a1e57cf2cf1ad38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891</TotalTime>
  <Words>242</Words>
  <Application>Microsoft Office PowerPoint</Application>
  <PresentationFormat>Экран (4:3)</PresentationFormat>
  <Paragraphs>99</Paragraphs>
  <Slides>25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Воздушный поток</vt:lpstr>
      <vt:lpstr>Учитель начальных классов  ГБОУ «Школа № 1996» г. Москва  Педагогический стаж 12 лет                          Урок  русского  языка               «Значения суффиксов» </vt:lpstr>
      <vt:lpstr>Проверка домашнего задания:</vt:lpstr>
      <vt:lpstr>Запиши в тетрадь</vt:lpstr>
      <vt:lpstr>Существительные</vt:lpstr>
      <vt:lpstr>Словарный диктант  работа с макбуками  20, курсив, орфограммы.</vt:lpstr>
      <vt:lpstr>Презентация PowerPoint</vt:lpstr>
      <vt:lpstr>Проверка</vt:lpstr>
      <vt:lpstr>Сказка</vt:lpstr>
      <vt:lpstr>Презентация PowerPoint</vt:lpstr>
      <vt:lpstr>Презентация PowerPoint</vt:lpstr>
      <vt:lpstr>Презентация PowerPoint</vt:lpstr>
      <vt:lpstr>Тема  урока</vt:lpstr>
      <vt:lpstr>Лисица, лисичка, лисонька, лиса</vt:lpstr>
      <vt:lpstr>Всегда говорят о мужском роде</vt:lpstr>
      <vt:lpstr>Указывают на принадлежность к женскому роду</vt:lpstr>
      <vt:lpstr>Указывают на профессию</vt:lpstr>
      <vt:lpstr>Работа с учебником</vt:lpstr>
      <vt:lpstr>Презентация PowerPoint</vt:lpstr>
      <vt:lpstr>Презентация PowerPoint</vt:lpstr>
      <vt:lpstr>Презентация PowerPoint</vt:lpstr>
      <vt:lpstr>Братец, сестрица, Алёнушка, Иванушка.     </vt:lpstr>
      <vt:lpstr>Презентация PowerPoint</vt:lpstr>
      <vt:lpstr>Проверяем свои знания и умения</vt:lpstr>
      <vt:lpstr>Домашнее задание</vt:lpstr>
      <vt:lpstr>Презентация PowerPoint</vt:lpstr>
    </vt:vector>
  </TitlesOfParts>
  <Company>DNS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ирина</cp:lastModifiedBy>
  <cp:revision>71</cp:revision>
  <dcterms:created xsi:type="dcterms:W3CDTF">2013-06-20T13:52:17Z</dcterms:created>
  <dcterms:modified xsi:type="dcterms:W3CDTF">2015-06-05T09:03:31Z</dcterms:modified>
</cp:coreProperties>
</file>