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  <p:sldMasterId id="2147483768" r:id="rId4"/>
  </p:sldMasterIdLst>
  <p:sldIdLst>
    <p:sldId id="300" r:id="rId5"/>
    <p:sldId id="256" r:id="rId6"/>
    <p:sldId id="257" r:id="rId7"/>
    <p:sldId id="295" r:id="rId8"/>
    <p:sldId id="273" r:id="rId9"/>
    <p:sldId id="259" r:id="rId10"/>
    <p:sldId id="276" r:id="rId11"/>
    <p:sldId id="260" r:id="rId12"/>
    <p:sldId id="261" r:id="rId13"/>
    <p:sldId id="262" r:id="rId14"/>
    <p:sldId id="274" r:id="rId15"/>
    <p:sldId id="263" r:id="rId16"/>
    <p:sldId id="277" r:id="rId17"/>
    <p:sldId id="296" r:id="rId18"/>
    <p:sldId id="292" r:id="rId19"/>
    <p:sldId id="264" r:id="rId20"/>
    <p:sldId id="269" r:id="rId21"/>
    <p:sldId id="265" r:id="rId22"/>
    <p:sldId id="266" r:id="rId23"/>
    <p:sldId id="267" r:id="rId24"/>
    <p:sldId id="281" r:id="rId25"/>
    <p:sldId id="280" r:id="rId26"/>
    <p:sldId id="299" r:id="rId27"/>
    <p:sldId id="278" r:id="rId28"/>
    <p:sldId id="268" r:id="rId29"/>
    <p:sldId id="272" r:id="rId30"/>
    <p:sldId id="270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7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3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A095E-150C-4C15-826C-F143B404998E}" type="datetimeFigureOut">
              <a:rPr lang="ru-RU" smtClean="0"/>
              <a:t>10.10.2016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7A3FE-CCDD-481E-AC34-73C8F719228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A095E-150C-4C15-826C-F143B404998E}" type="datetimeFigureOut">
              <a:rPr lang="ru-RU" smtClean="0"/>
              <a:t>10.10.2016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7A3FE-CCDD-481E-AC34-73C8F719228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A095E-150C-4C15-826C-F143B404998E}" type="datetimeFigureOut">
              <a:rPr lang="ru-RU" smtClean="0"/>
              <a:t>10.10.2016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7A3FE-CCDD-481E-AC34-73C8F7192286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19"/>
            <a:ext cx="60198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93EF1-655D-4F42-B5F3-E8F71684BE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5C261-6723-4A15-8EA8-202C8F9E7C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69159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93EF1-655D-4F42-B5F3-E8F71684BE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5C261-6723-4A15-8EA8-202C8F9E7C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054065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93EF1-655D-4F42-B5F3-E8F71684BE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5C261-6723-4A15-8EA8-202C8F9E7C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473959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93EF1-655D-4F42-B5F3-E8F71684BE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5C261-6723-4A15-8EA8-202C8F9E7C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72774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93EF1-655D-4F42-B5F3-E8F71684BE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5C261-6723-4A15-8EA8-202C8F9E7C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731445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93EF1-655D-4F42-B5F3-E8F71684BE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5C261-6723-4A15-8EA8-202C8F9E7C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12785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93EF1-655D-4F42-B5F3-E8F71684BE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5C261-6723-4A15-8EA8-202C8F9E7C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512784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93EF1-655D-4F42-B5F3-E8F71684BE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5C261-6723-4A15-8EA8-202C8F9E7C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173284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A095E-150C-4C15-826C-F143B404998E}" type="datetimeFigureOut">
              <a:rPr lang="ru-RU" smtClean="0"/>
              <a:t>10.10.2016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7A3FE-CCDD-481E-AC34-73C8F7192286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5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93EF1-655D-4F42-B5F3-E8F71684BE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5C261-6723-4A15-8EA8-202C8F9E7C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502354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93EF1-655D-4F42-B5F3-E8F71684BE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5C261-6723-4A15-8EA8-202C8F9E7C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159711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93EF1-655D-4F42-B5F3-E8F71684BE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5C261-6723-4A15-8EA8-202C8F9E7C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519412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93EF1-655D-4F42-B5F3-E8F71684BE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5C261-6723-4A15-8EA8-202C8F9E7C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632437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93EF1-655D-4F42-B5F3-E8F71684BE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5C261-6723-4A15-8EA8-202C8F9E7C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106052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93EF1-655D-4F42-B5F3-E8F71684BE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5C261-6723-4A15-8EA8-202C8F9E7C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860377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93EF1-655D-4F42-B5F3-E8F71684BE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5C261-6723-4A15-8EA8-202C8F9E7C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253353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93EF1-655D-4F42-B5F3-E8F71684BE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5C261-6723-4A15-8EA8-202C8F9E7C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266231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93EF1-655D-4F42-B5F3-E8F71684BE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5C261-6723-4A15-8EA8-202C8F9E7C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524277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93EF1-655D-4F42-B5F3-E8F71684BE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5C261-6723-4A15-8EA8-202C8F9E7C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903328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48" y="4203593"/>
            <a:ext cx="287642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89"/>
            <a:ext cx="5544515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3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6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7"/>
            <a:ext cx="8723376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59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A095E-150C-4C15-826C-F143B404998E}" type="datetimeFigureOut">
              <a:rPr lang="ru-RU" smtClean="0"/>
              <a:t>10.10.2016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7A3FE-CCDD-481E-AC34-73C8F719228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93EF1-655D-4F42-B5F3-E8F71684BE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5C261-6723-4A15-8EA8-202C8F9E7C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475585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5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93EF1-655D-4F42-B5F3-E8F71684BE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5C261-6723-4A15-8EA8-202C8F9E7C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502703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93EF1-655D-4F42-B5F3-E8F71684BE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5C261-6723-4A15-8EA8-202C8F9E7C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573116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93EF1-655D-4F42-B5F3-E8F71684BE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5C261-6723-4A15-8EA8-202C8F9E7C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337353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438086"/>
                </a:solidFill>
              </a:rPr>
              <a:pPr/>
              <a:t>10.10.2016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6375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438086"/>
                </a:solidFill>
              </a:rPr>
              <a:pPr/>
              <a:t>10.10.2016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010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438086"/>
                </a:solidFill>
              </a:rPr>
              <a:pPr/>
              <a:t>10.10.2016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4503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438086"/>
                </a:solidFill>
              </a:rPr>
              <a:pPr/>
              <a:t>10.10.2016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9208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>
                <a:solidFill>
                  <a:srgbClr val="438086"/>
                </a:solidFill>
              </a:rPr>
              <a:pPr/>
              <a:t>10.10.2016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>
              <a:solidFill>
                <a:srgbClr val="4380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7191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438086"/>
                </a:solidFill>
              </a:rPr>
              <a:pPr/>
              <a:t>10.10.2016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580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A095E-150C-4C15-826C-F143B404998E}" type="datetimeFigureOut">
              <a:rPr lang="ru-RU" smtClean="0"/>
              <a:t>10.10.2016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7A3FE-CCDD-481E-AC34-73C8F7192286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438086"/>
                </a:solidFill>
              </a:rPr>
              <a:pPr/>
              <a:t>10.10.2016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1174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438086"/>
                </a:solidFill>
              </a:rPr>
              <a:pPr/>
              <a:t>10.10.2016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7535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438086"/>
                </a:solidFill>
              </a:rPr>
              <a:pPr/>
              <a:t>10.10.2016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06819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438086"/>
                </a:solidFill>
              </a:rPr>
              <a:pPr/>
              <a:t>10.10.2016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6322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438086"/>
                </a:solidFill>
              </a:rPr>
              <a:pPr/>
              <a:t>10.10.2016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868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3"/>
            <a:ext cx="3822192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7" y="3429001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1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A095E-150C-4C15-826C-F143B404998E}" type="datetimeFigureOut">
              <a:rPr lang="ru-RU" smtClean="0"/>
              <a:t>10.10.2016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7A3FE-CCDD-481E-AC34-73C8F719228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A095E-150C-4C15-826C-F143B404998E}" type="datetimeFigureOut">
              <a:rPr lang="ru-RU" smtClean="0"/>
              <a:t>10.10.2016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7A3FE-CCDD-481E-AC34-73C8F719228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3"/>
            <a:ext cx="8723376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A095E-150C-4C15-826C-F143B404998E}" type="datetimeFigureOut">
              <a:rPr lang="ru-RU" smtClean="0"/>
              <a:t>10.10.2016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7A3FE-CCDD-481E-AC34-73C8F719228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A095E-150C-4C15-826C-F143B404998E}" type="datetimeFigureOut">
              <a:rPr lang="ru-RU" smtClean="0"/>
              <a:t>10.10.2016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7A3FE-CCDD-481E-AC34-73C8F7192286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2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75" y="338686"/>
            <a:ext cx="3812645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45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A095E-150C-4C15-826C-F143B404998E}" type="datetimeFigureOut">
              <a:rPr lang="ru-RU" smtClean="0"/>
              <a:t>10.10.2016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7A3FE-CCDD-481E-AC34-73C8F7192286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CE7A095E-150C-4C15-826C-F143B404998E}" type="datetimeFigureOut">
              <a:rPr lang="ru-RU" smtClean="0"/>
              <a:t>10.10.2016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50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4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50F7A3FE-CCDD-481E-AC34-73C8F7192286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70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93EF1-655D-4F42-B5F3-E8F71684BE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75C261-6723-4A15-8EA8-202C8F9E7C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286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93EF1-655D-4F42-B5F3-E8F71684BE0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10.10.2016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75C261-6723-4A15-8EA8-202C8F9E7CE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327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srgbClr val="438086"/>
                </a:solidFill>
              </a:rPr>
              <a:pPr/>
              <a:t>10.10.2016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>
              <a:solidFill>
                <a:srgbClr val="438086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773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0.w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31.png"/><Relationship Id="rId7" Type="http://schemas.openxmlformats.org/officeDocument/2006/relationships/image" Target="../media/image15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3.png"/><Relationship Id="rId5" Type="http://schemas.openxmlformats.org/officeDocument/2006/relationships/image" Target="../media/image157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4.png"/><Relationship Id="rId5" Type="http://schemas.openxmlformats.org/officeDocument/2006/relationships/image" Target="../media/image33.png"/><Relationship Id="rId4" Type="http://schemas.openxmlformats.org/officeDocument/2006/relationships/image" Target="../media/image15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Презентация по учебному предмету «Математика» в 8 классе на тему «Квадратные уравнения»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Выполнила: Георгиева Надежда Алексеевна, учитель математики, МБОУ «</a:t>
            </a:r>
            <a:r>
              <a:rPr lang="ru-RU" dirty="0" err="1" smtClean="0"/>
              <a:t>Пажгинская</a:t>
            </a:r>
            <a:r>
              <a:rPr lang="ru-RU" dirty="0" smtClean="0"/>
              <a:t> СОШ»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236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052736"/>
            <a:ext cx="6400800" cy="64807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Поэзия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95" y="2040126"/>
            <a:ext cx="3810000" cy="285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85015" y="3294756"/>
            <a:ext cx="35317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Тимин  В.В. –писатель и поэт</a:t>
            </a:r>
          </a:p>
          <a:p>
            <a:r>
              <a:rPr lang="ru-RU" dirty="0" smtClean="0"/>
              <a:t>К. </a:t>
            </a:r>
            <a:r>
              <a:rPr lang="ru-RU" dirty="0"/>
              <a:t>Ф</a:t>
            </a:r>
            <a:r>
              <a:rPr lang="ru-RU" dirty="0" smtClean="0"/>
              <a:t>. Жаков –этнограф, писатель.</a:t>
            </a:r>
          </a:p>
          <a:p>
            <a:r>
              <a:rPr lang="ru-RU" dirty="0" smtClean="0"/>
              <a:t>А .А. </a:t>
            </a:r>
            <a:r>
              <a:rPr lang="ru-RU" dirty="0" err="1" smtClean="0"/>
              <a:t>Чеусов</a:t>
            </a:r>
            <a:r>
              <a:rPr lang="ru-RU" dirty="0" smtClean="0"/>
              <a:t> –поэт и краевед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259632" y="5131489"/>
            <a:ext cx="2140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Шеболкин</a:t>
            </a:r>
            <a:r>
              <a:rPr lang="ru-RU" dirty="0" smtClean="0"/>
              <a:t>  П.А.</a:t>
            </a:r>
          </a:p>
          <a:p>
            <a:r>
              <a:rPr lang="ru-RU" dirty="0" smtClean="0"/>
              <a:t>Конюхов Д.В.  и др.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335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адежда\Desktop\портфолио Георгиева\DSC0428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6" r="3514"/>
          <a:stretch/>
        </p:blipFill>
        <p:spPr bwMode="auto">
          <a:xfrm>
            <a:off x="323558" y="548680"/>
            <a:ext cx="8412427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4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DCIM\101MSDCF\DSC043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30" y="260648"/>
            <a:ext cx="8735099" cy="625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765" y="5096725"/>
            <a:ext cx="4011629" cy="1440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6670" y="260648"/>
            <a:ext cx="809704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>
                <a:solidFill>
                  <a:srgbClr val="C00000"/>
                </a:solidFill>
              </a:rPr>
              <a:t>Т</a:t>
            </a:r>
            <a:r>
              <a:rPr lang="ru-RU" dirty="0" smtClean="0">
                <a:solidFill>
                  <a:srgbClr val="C00000"/>
                </a:solidFill>
              </a:rPr>
              <a:t>рижды переплыл под огнем противника реку Волхов, и вывел дивизию  из  вражеского окружения.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12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DCIM\101MSDCF\DSC043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95" y="119812"/>
            <a:ext cx="8892479" cy="670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28078" y="832874"/>
            <a:ext cx="23455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err="1" smtClean="0">
                <a:solidFill>
                  <a:srgbClr val="FF0000"/>
                </a:solidFill>
              </a:rPr>
              <a:t>Физминутка</a:t>
            </a:r>
            <a:endParaRPr lang="ru-RU" sz="3200" dirty="0">
              <a:solidFill>
                <a:srgbClr val="FF0000"/>
              </a:solidFill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7883446"/>
              </p:ext>
            </p:extLst>
          </p:nvPr>
        </p:nvGraphicFramePr>
        <p:xfrm>
          <a:off x="1907704" y="4869160"/>
          <a:ext cx="2452687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4" name="Объект упаковщика для оболочки" showAsIcon="1" r:id="rId4" imgW="2452320" imgH="685800" progId="Package">
                  <p:embed/>
                </p:oleObj>
              </mc:Choice>
              <mc:Fallback>
                <p:oleObj name="Объект упаковщика для оболочки" showAsIcon="1" r:id="rId4" imgW="245232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07704" y="4869160"/>
                        <a:ext cx="2452687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4985099"/>
              </p:ext>
            </p:extLst>
          </p:nvPr>
        </p:nvGraphicFramePr>
        <p:xfrm>
          <a:off x="4355976" y="2204864"/>
          <a:ext cx="2173287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" name="Объект упаковщика для оболочки" showAsIcon="1" r:id="rId6" imgW="2172600" imgH="685800" progId="Package">
                  <p:embed/>
                </p:oleObj>
              </mc:Choice>
              <mc:Fallback>
                <p:oleObj name="Объект упаковщика для оболочки" showAsIcon="1" r:id="rId6" imgW="217260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355976" y="2204864"/>
                        <a:ext cx="2173287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8819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Решить уравнения</a:t>
            </a:r>
            <a:br>
              <a:rPr lang="ru-RU" dirty="0" smtClean="0"/>
            </a:br>
            <a:r>
              <a:rPr lang="ru-RU" sz="3600" dirty="0" smtClean="0"/>
              <a:t>(больший корень поможет расшифровать)</a:t>
            </a:r>
            <a:endParaRPr lang="ru-RU" sz="3600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ru-RU" dirty="0"/>
              <a:t>х</a:t>
            </a:r>
            <a:r>
              <a:rPr lang="ru-RU" baseline="30000" dirty="0"/>
              <a:t>2</a:t>
            </a:r>
            <a:r>
              <a:rPr lang="ru-RU" dirty="0"/>
              <a:t> -9=0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2х – х</a:t>
            </a:r>
            <a:r>
              <a:rPr lang="ru-RU" baseline="30000" dirty="0"/>
              <a:t>2</a:t>
            </a:r>
            <a:r>
              <a:rPr lang="ru-RU" dirty="0"/>
              <a:t> =0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  2 </a:t>
            </a:r>
            <a:r>
              <a:rPr lang="ru-RU" dirty="0"/>
              <a:t>х</a:t>
            </a:r>
            <a:r>
              <a:rPr lang="ru-RU" baseline="30000" dirty="0"/>
              <a:t>2</a:t>
            </a:r>
            <a:r>
              <a:rPr lang="ru-RU" dirty="0"/>
              <a:t> – 5х +3=0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х</a:t>
            </a:r>
            <a:r>
              <a:rPr lang="ru-RU" baseline="30000" dirty="0"/>
              <a:t>2</a:t>
            </a:r>
            <a:r>
              <a:rPr lang="ru-RU" dirty="0"/>
              <a:t> -7х +10=0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9 х</a:t>
            </a:r>
            <a:r>
              <a:rPr lang="ru-RU" baseline="30000" dirty="0"/>
              <a:t>2</a:t>
            </a:r>
            <a:r>
              <a:rPr lang="ru-RU" dirty="0"/>
              <a:t> +х-10=0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2х</a:t>
            </a:r>
            <a:r>
              <a:rPr lang="ru-RU" baseline="30000" dirty="0"/>
              <a:t>2 </a:t>
            </a:r>
            <a:r>
              <a:rPr lang="ru-RU" dirty="0"/>
              <a:t>– 24х =0 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67848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9322933"/>
              </p:ext>
            </p:extLst>
          </p:nvPr>
        </p:nvGraphicFramePr>
        <p:xfrm>
          <a:off x="1619673" y="2859011"/>
          <a:ext cx="5856310" cy="1051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5631"/>
                <a:gridCol w="585631"/>
                <a:gridCol w="585631"/>
                <a:gridCol w="585631"/>
                <a:gridCol w="585631"/>
                <a:gridCol w="585631"/>
                <a:gridCol w="585631"/>
                <a:gridCol w="585631"/>
                <a:gridCol w="585631"/>
                <a:gridCol w="585631"/>
              </a:tblGrid>
              <a:tr h="670560"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-10/9</a:t>
                      </a:r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0</a:t>
                      </a:r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1</a:t>
                      </a:r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3/2</a:t>
                      </a:r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2</a:t>
                      </a:r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3</a:t>
                      </a:r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4</a:t>
                      </a:r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5</a:t>
                      </a:r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9</a:t>
                      </a:r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12</a:t>
                      </a:r>
                      <a:endParaRPr lang="ru-RU" sz="1900" dirty="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д</a:t>
                      </a:r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л</a:t>
                      </a:r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е</a:t>
                      </a:r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и</a:t>
                      </a:r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в</a:t>
                      </a:r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о</a:t>
                      </a:r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у</a:t>
                      </a:r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р</a:t>
                      </a:r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к</a:t>
                      </a:r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н</a:t>
                      </a:r>
                      <a:endParaRPr lang="ru-RU" sz="19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619644" y="2489679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Вариант 2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0820217"/>
              </p:ext>
            </p:extLst>
          </p:nvPr>
        </p:nvGraphicFramePr>
        <p:xfrm>
          <a:off x="1524000" y="1397000"/>
          <a:ext cx="6096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000"/>
                <a:gridCol w="1016000"/>
                <a:gridCol w="1016000"/>
                <a:gridCol w="1016000"/>
                <a:gridCol w="1016000"/>
                <a:gridCol w="10160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163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40" y="548681"/>
            <a:ext cx="2972747" cy="3382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301751"/>
            <a:ext cx="29083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669" y="3037039"/>
            <a:ext cx="2859087" cy="321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51921" y="764704"/>
            <a:ext cx="24881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Искусство</a:t>
            </a:r>
            <a:endParaRPr lang="ru-RU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3351304" y="6065471"/>
            <a:ext cx="5213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Указ об утверждении премии имени С. </a:t>
            </a:r>
            <a:r>
              <a:rPr lang="ru-RU" dirty="0" err="1" smtClean="0">
                <a:solidFill>
                  <a:schemeClr val="bg2">
                    <a:lumMod val="10000"/>
                  </a:schemeClr>
                </a:solidFill>
              </a:rPr>
              <a:t>И.Оверина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7624" y="3285004"/>
            <a:ext cx="27895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Ия </a:t>
            </a:r>
            <a:r>
              <a:rPr lang="ru-RU" dirty="0" err="1" smtClean="0">
                <a:solidFill>
                  <a:schemeClr val="bg1"/>
                </a:solidFill>
              </a:rPr>
              <a:t>Бобракова</a:t>
            </a:r>
            <a:r>
              <a:rPr lang="ru-RU" dirty="0" smtClean="0">
                <a:solidFill>
                  <a:schemeClr val="bg1"/>
                </a:solidFill>
              </a:rPr>
              <a:t> – народная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артистка России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16234" y="1149445"/>
            <a:ext cx="2431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Мастер России </a:t>
            </a:r>
            <a:r>
              <a:rPr lang="ru-RU" dirty="0" err="1" smtClean="0"/>
              <a:t>Оверин</a:t>
            </a:r>
            <a:r>
              <a:rPr lang="ru-RU" dirty="0" smtClean="0"/>
              <a:t> С. И.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51" y="3951384"/>
            <a:ext cx="2324676" cy="2789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6869" y="5880825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/>
                </a:solidFill>
              </a:rPr>
              <a:t>балалаечный Страдивари</a:t>
            </a:r>
            <a:endParaRPr lang="ru-RU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82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s623830.vk.me/v623830161/e9be/O6n3fxS_6kE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24744"/>
            <a:ext cx="3960440" cy="453650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683568" y="1628800"/>
            <a:ext cx="3352800" cy="3960440"/>
          </a:xfrm>
        </p:spPr>
        <p:txBody>
          <a:bodyPr>
            <a:noAutofit/>
          </a:bodyPr>
          <a:lstStyle/>
          <a:p>
            <a:r>
              <a:rPr lang="ru-RU" sz="1200" dirty="0"/>
              <a:t> </a:t>
            </a:r>
            <a:r>
              <a:rPr lang="ru-RU" sz="1200" dirty="0" smtClean="0"/>
              <a:t>Главную </a:t>
            </a:r>
            <a:r>
              <a:rPr lang="ru-RU" sz="1200" dirty="0"/>
              <a:t>премию им. С.И. </a:t>
            </a:r>
            <a:r>
              <a:rPr lang="ru-RU" sz="1200" dirty="0" err="1"/>
              <a:t>Оверина</a:t>
            </a:r>
            <a:r>
              <a:rPr lang="ru-RU" sz="1200" dirty="0"/>
              <a:t> получила мастерица из </a:t>
            </a:r>
            <a:r>
              <a:rPr lang="ru-RU" sz="1200" dirty="0" err="1"/>
              <a:t>Пажги</a:t>
            </a:r>
            <a:r>
              <a:rPr lang="ru-RU" sz="1200" dirty="0"/>
              <a:t> Тамара </a:t>
            </a:r>
            <a:r>
              <a:rPr lang="ru-RU" sz="1200" dirty="0" err="1" smtClean="0"/>
              <a:t>Гилева</a:t>
            </a:r>
            <a:r>
              <a:rPr lang="ru-RU" sz="1200" dirty="0"/>
              <a:t>.</a:t>
            </a:r>
            <a:r>
              <a:rPr lang="ru-RU" sz="1200" dirty="0" smtClean="0"/>
              <a:t> </a:t>
            </a:r>
            <a:r>
              <a:rPr lang="ru-RU" sz="1200" dirty="0"/>
              <a:t>Она прославилась изготовлением домотканых дорожек и браных полотенец, которые ежегодно украшали экспозицию выставки «Мастер года». Ее изделия отличают стройность рисунка, плотность, цветовая гамма. Несколько лет Тамара Васильевна обучала своему мастерству юных рукодельниц </a:t>
            </a:r>
            <a:r>
              <a:rPr lang="ru-RU" sz="1200" dirty="0" err="1"/>
              <a:t>этнопедагогического</a:t>
            </a:r>
            <a:r>
              <a:rPr lang="ru-RU" sz="1200" dirty="0"/>
              <a:t> центра </a:t>
            </a:r>
            <a:r>
              <a:rPr lang="ru-RU" sz="1200" dirty="0" err="1"/>
              <a:t>Пажги</a:t>
            </a:r>
            <a:r>
              <a:rPr lang="ru-RU" sz="1200" dirty="0"/>
              <a:t>, сегодня она преподает в Центре ремесел села </a:t>
            </a:r>
            <a:r>
              <a:rPr lang="ru-RU" sz="1200" dirty="0" err="1"/>
              <a:t>Выльгорт</a:t>
            </a:r>
            <a:r>
              <a:rPr lang="ru-RU" sz="1200" dirty="0" smtClean="0"/>
              <a:t>.</a:t>
            </a:r>
            <a:endParaRPr lang="ru-RU" sz="12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644008" y="5661248"/>
            <a:ext cx="396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 smtClean="0"/>
              <a:t>Гилева</a:t>
            </a:r>
            <a:r>
              <a:rPr lang="ru-RU" sz="2000" dirty="0" smtClean="0"/>
              <a:t> Тамара Васильевна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24906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87" y="329619"/>
            <a:ext cx="8712968" cy="6156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69697" y="5546509"/>
            <a:ext cx="72362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Все видели в Сыктывкаре здание пожарной каланчи на Советской улице, но далеко не все знают, что его построил более ста лет назад житель  </a:t>
            </a:r>
            <a:r>
              <a:rPr lang="ru-RU" dirty="0" err="1" smtClean="0">
                <a:solidFill>
                  <a:schemeClr val="bg1"/>
                </a:solidFill>
              </a:rPr>
              <a:t>Сыктывдина</a:t>
            </a:r>
            <a:r>
              <a:rPr lang="ru-RU" dirty="0" smtClean="0">
                <a:solidFill>
                  <a:schemeClr val="bg1"/>
                </a:solidFill>
              </a:rPr>
              <a:t> из села Пажга Николай </a:t>
            </a:r>
            <a:r>
              <a:rPr lang="ru-RU" dirty="0" err="1" smtClean="0">
                <a:solidFill>
                  <a:schemeClr val="bg1"/>
                </a:solidFill>
              </a:rPr>
              <a:t>Конанов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93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pp.vk.me/c315527/v315527503/6c11/qit1xGiiG-E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67544" y="476672"/>
            <a:ext cx="54726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Решите уравнения, найдите произведение корней и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запишите  ответы без пробела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1.  </a:t>
            </a:r>
            <a:r>
              <a:rPr lang="ru-RU" dirty="0" smtClean="0">
                <a:solidFill>
                  <a:schemeClr val="bg1"/>
                </a:solidFill>
              </a:rPr>
              <a:t>х</a:t>
            </a:r>
            <a:r>
              <a:rPr lang="ru-RU" baseline="30000" dirty="0" smtClean="0">
                <a:solidFill>
                  <a:schemeClr val="bg1"/>
                </a:solidFill>
              </a:rPr>
              <a:t>2</a:t>
            </a:r>
            <a:r>
              <a:rPr lang="ru-RU" dirty="0" smtClean="0">
                <a:solidFill>
                  <a:schemeClr val="bg1"/>
                </a:solidFill>
              </a:rPr>
              <a:t> -20х </a:t>
            </a:r>
            <a:r>
              <a:rPr lang="ru-RU" dirty="0">
                <a:solidFill>
                  <a:schemeClr val="bg1"/>
                </a:solidFill>
              </a:rPr>
              <a:t>+</a:t>
            </a:r>
            <a:r>
              <a:rPr lang="ru-RU" dirty="0" smtClean="0">
                <a:solidFill>
                  <a:schemeClr val="bg1"/>
                </a:solidFill>
              </a:rPr>
              <a:t>19=0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2.  х</a:t>
            </a:r>
            <a:r>
              <a:rPr lang="ru-RU" baseline="30000" dirty="0" smtClean="0">
                <a:solidFill>
                  <a:schemeClr val="bg1"/>
                </a:solidFill>
              </a:rPr>
              <a:t>2</a:t>
            </a:r>
            <a:r>
              <a:rPr lang="ru-RU" dirty="0" smtClean="0">
                <a:solidFill>
                  <a:schemeClr val="bg1"/>
                </a:solidFill>
              </a:rPr>
              <a:t> – 9х +18=0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20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052736"/>
            <a:ext cx="7630616" cy="4608512"/>
          </a:xfrm>
        </p:spPr>
        <p:txBody>
          <a:bodyPr>
            <a:noAutofit/>
          </a:bodyPr>
          <a:lstStyle/>
          <a:p>
            <a:r>
              <a:rPr lang="ru-RU" sz="2000" dirty="0" err="1" smtClean="0">
                <a:solidFill>
                  <a:schemeClr val="tx1"/>
                </a:solidFill>
              </a:rPr>
              <a:t>Выльгорт</a:t>
            </a:r>
            <a:r>
              <a:rPr lang="ru-RU" sz="2000" dirty="0" smtClean="0">
                <a:solidFill>
                  <a:schemeClr val="tx1"/>
                </a:solidFill>
              </a:rPr>
              <a:t>- наша Родина малая,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сердцу милая </a:t>
            </a:r>
            <a:r>
              <a:rPr lang="ru-RU" sz="2000" dirty="0" err="1" smtClean="0">
                <a:solidFill>
                  <a:schemeClr val="tx1"/>
                </a:solidFill>
              </a:rPr>
              <a:t>коми</a:t>
            </a:r>
            <a:r>
              <a:rPr lang="ru-RU" sz="2000" dirty="0" smtClean="0">
                <a:solidFill>
                  <a:schemeClr val="tx1"/>
                </a:solidFill>
              </a:rPr>
              <a:t> земля.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Небо мирное, светлое, чистое,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как везде, но лазурь голубей.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В сердце светится солнце лучистое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добрых мыслей и смелых людей.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err="1">
                <a:solidFill>
                  <a:schemeClr val="tx1"/>
                </a:solidFill>
              </a:rPr>
              <a:t>В</a:t>
            </a:r>
            <a:r>
              <a:rPr lang="ru-RU" sz="2000" dirty="0" err="1" smtClean="0">
                <a:solidFill>
                  <a:schemeClr val="tx1"/>
                </a:solidFill>
              </a:rPr>
              <a:t>ыльгорт</a:t>
            </a:r>
            <a:r>
              <a:rPr lang="ru-RU" sz="2000" dirty="0" smtClean="0">
                <a:solidFill>
                  <a:schemeClr val="tx1"/>
                </a:solidFill>
              </a:rPr>
              <a:t> по-русски- значит новый дом.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err="1" smtClean="0">
                <a:solidFill>
                  <a:schemeClr val="tx1"/>
                </a:solidFill>
              </a:rPr>
              <a:t>Выльгорт</a:t>
            </a:r>
            <a:r>
              <a:rPr lang="ru-RU" sz="2000" dirty="0" smtClean="0">
                <a:solidFill>
                  <a:schemeClr val="tx1"/>
                </a:solidFill>
              </a:rPr>
              <a:t>, ты хорошеешь с каждым днем!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Тебя мы любим всей душой,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err="1">
                <a:solidFill>
                  <a:schemeClr val="tx1"/>
                </a:solidFill>
              </a:rPr>
              <a:t>В</a:t>
            </a:r>
            <a:r>
              <a:rPr lang="ru-RU" sz="2000" dirty="0" err="1" smtClean="0">
                <a:solidFill>
                  <a:schemeClr val="tx1"/>
                </a:solidFill>
              </a:rPr>
              <a:t>ыльгорт</a:t>
            </a:r>
            <a:r>
              <a:rPr lang="ru-RU" sz="2000" dirty="0" smtClean="0">
                <a:solidFill>
                  <a:schemeClr val="tx1"/>
                </a:solidFill>
              </a:rPr>
              <a:t>,- ты городок наш небольшой. </a:t>
            </a:r>
            <a:br>
              <a:rPr lang="ru-RU" sz="2000" dirty="0" smtClean="0">
                <a:solidFill>
                  <a:schemeClr val="tx1"/>
                </a:solidFill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5"/>
            <a:ext cx="2232248" cy="2782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424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60032" y="764704"/>
            <a:ext cx="14302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/>
              <a:t>1918</a:t>
            </a:r>
            <a:endParaRPr lang="ru-RU" sz="5400" dirty="0"/>
          </a:p>
        </p:txBody>
      </p:sp>
      <p:sp>
        <p:nvSpPr>
          <p:cNvPr id="3" name="TextBox 2"/>
          <p:cNvSpPr txBox="1"/>
          <p:nvPr/>
        </p:nvSpPr>
        <p:spPr>
          <a:xfrm>
            <a:off x="791583" y="2060848"/>
            <a:ext cx="759684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Героиня гражданской войны Д. Ф. </a:t>
            </a:r>
            <a:r>
              <a:rPr lang="ru-RU" sz="3600" dirty="0" err="1"/>
              <a:t>Каликова</a:t>
            </a:r>
            <a:r>
              <a:rPr lang="ru-RU" sz="3600" dirty="0"/>
              <a:t>. Дочь бедной крестьянки деревни Дав </a:t>
            </a:r>
            <a:r>
              <a:rPr lang="ru-RU" sz="3600" dirty="0" err="1"/>
              <a:t>Вильгортской</a:t>
            </a:r>
            <a:r>
              <a:rPr lang="ru-RU" sz="3600" dirty="0"/>
              <a:t> волости партизанка </a:t>
            </a:r>
            <a:r>
              <a:rPr lang="ru-RU" sz="3600" dirty="0" err="1"/>
              <a:t>Усть-Сысольского</a:t>
            </a:r>
            <a:r>
              <a:rPr lang="ru-RU" sz="3600" dirty="0"/>
              <a:t> отряда находясь в разведке была схвачена белогвардейцами. Погибла под пытками смертью героя.</a:t>
            </a:r>
          </a:p>
        </p:txBody>
      </p:sp>
    </p:spTree>
    <p:extLst>
      <p:ext uri="{BB962C8B-B14F-4D97-AF65-F5344CB8AC3E}">
        <p14:creationId xmlns:p14="http://schemas.microsoft.com/office/powerpoint/2010/main" val="10883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6691345" y="6395172"/>
            <a:ext cx="2455100" cy="462829"/>
            <a:chOff x="6691345" y="4796378"/>
            <a:chExt cx="2455100" cy="347122"/>
          </a:xfrm>
        </p:grpSpPr>
        <p:sp>
          <p:nvSpPr>
            <p:cNvPr id="9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0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3150822" y="540020"/>
            <a:ext cx="2842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Повторим главное:</a:t>
            </a:r>
            <a:endParaRPr lang="ru-RU" sz="24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940085"/>
            <a:ext cx="3737625" cy="5008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6666">
            <a:off x="5473467" y="908971"/>
            <a:ext cx="3623179" cy="4855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Прямоугольник 20"/>
              <p:cNvSpPr/>
              <p:nvPr/>
            </p:nvSpPr>
            <p:spPr>
              <a:xfrm rot="21260054">
                <a:off x="307259" y="2393816"/>
                <a:ext cx="3007245" cy="23370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i="1" dirty="0" smtClean="0">
                    <a:solidFill>
                      <a:prstClr val="black"/>
                    </a:solidFill>
                    <a:latin typeface="Segoe Print" pitchFamily="2" charset="0"/>
                  </a:rPr>
                  <a:t>Если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prstClr val="black"/>
                        </a:solidFill>
                        <a:latin typeface="Cambria Math"/>
                      </a:rPr>
                      <m:t>𝑫</m:t>
                    </m:r>
                    <m:r>
                      <a:rPr lang="en-US" b="1" i="1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&gt;</m:t>
                    </m:r>
                    <m:r>
                      <a:rPr lang="en-US" b="1" i="1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𝟎</m:t>
                    </m:r>
                  </m:oMath>
                </a14:m>
                <a:r>
                  <a:rPr lang="ru-RU" i="1" dirty="0" smtClean="0">
                    <a:solidFill>
                      <a:prstClr val="black"/>
                    </a:solidFill>
                    <a:latin typeface="Segoe Print" pitchFamily="2" charset="0"/>
                  </a:rPr>
                  <a:t>, </a:t>
                </a:r>
                <a:r>
                  <a:rPr lang="ru-RU" i="1" dirty="0">
                    <a:solidFill>
                      <a:prstClr val="black"/>
                    </a:solidFill>
                    <a:latin typeface="Segoe Print" pitchFamily="2" charset="0"/>
                  </a:rPr>
                  <a:t>то </a:t>
                </a:r>
                <a:endParaRPr lang="en-US" i="1" dirty="0" smtClean="0">
                  <a:solidFill>
                    <a:prstClr val="black"/>
                  </a:solidFill>
                  <a:latin typeface="Segoe Print" pitchFamily="2" charset="0"/>
                </a:endParaRPr>
              </a:p>
              <a:p>
                <a:r>
                  <a:rPr lang="ru-RU" i="1" dirty="0" smtClean="0">
                    <a:solidFill>
                      <a:prstClr val="black"/>
                    </a:solidFill>
                    <a:latin typeface="Segoe Print" pitchFamily="2" charset="0"/>
                  </a:rPr>
                  <a:t>уравнение </a:t>
                </a:r>
                <a:r>
                  <a:rPr lang="ru-RU" i="1" dirty="0">
                    <a:solidFill>
                      <a:prstClr val="black"/>
                    </a:solidFill>
                    <a:latin typeface="Segoe Print" pitchFamily="2" charset="0"/>
                  </a:rPr>
                  <a:t>имеет два </a:t>
                </a:r>
                <a:endParaRPr lang="en-US" i="1" dirty="0" smtClean="0">
                  <a:solidFill>
                    <a:prstClr val="black"/>
                  </a:solidFill>
                  <a:latin typeface="Segoe Print" pitchFamily="2" charset="0"/>
                </a:endParaRPr>
              </a:p>
              <a:p>
                <a:r>
                  <a:rPr lang="ru-RU" i="1" u="sng" dirty="0" smtClean="0">
                    <a:solidFill>
                      <a:prstClr val="black"/>
                    </a:solidFill>
                    <a:latin typeface="Segoe Print" pitchFamily="2" charset="0"/>
                  </a:rPr>
                  <a:t>различных</a:t>
                </a:r>
                <a:r>
                  <a:rPr lang="ru-RU" i="1" dirty="0" smtClean="0">
                    <a:solidFill>
                      <a:prstClr val="black"/>
                    </a:solidFill>
                    <a:latin typeface="Segoe Print" pitchFamily="2" charset="0"/>
                  </a:rPr>
                  <a:t> </a:t>
                </a:r>
                <a:r>
                  <a:rPr lang="ru-RU" i="1" dirty="0">
                    <a:solidFill>
                      <a:prstClr val="black"/>
                    </a:solidFill>
                    <a:latin typeface="Segoe Print" pitchFamily="2" charset="0"/>
                  </a:rPr>
                  <a:t>корня, </a:t>
                </a:r>
                <a:endParaRPr lang="en-US" i="1" dirty="0" smtClean="0">
                  <a:solidFill>
                    <a:prstClr val="black"/>
                  </a:solidFill>
                  <a:latin typeface="Segoe Print" pitchFamily="2" charset="0"/>
                </a:endParaRPr>
              </a:p>
              <a:p>
                <a:r>
                  <a:rPr lang="ru-RU" i="1" dirty="0" smtClean="0">
                    <a:solidFill>
                      <a:prstClr val="black"/>
                    </a:solidFill>
                    <a:latin typeface="Segoe Print" pitchFamily="2" charset="0"/>
                  </a:rPr>
                  <a:t>которые </a:t>
                </a:r>
                <a:r>
                  <a:rPr lang="ru-RU" i="1" dirty="0">
                    <a:solidFill>
                      <a:prstClr val="black"/>
                    </a:solidFill>
                    <a:latin typeface="Segoe Print" pitchFamily="2" charset="0"/>
                  </a:rPr>
                  <a:t>вычисляются </a:t>
                </a:r>
                <a:endParaRPr lang="en-US" i="1" dirty="0" smtClean="0">
                  <a:solidFill>
                    <a:prstClr val="black"/>
                  </a:solidFill>
                  <a:latin typeface="Segoe Print" pitchFamily="2" charset="0"/>
                </a:endParaRPr>
              </a:p>
              <a:p>
                <a:r>
                  <a:rPr lang="ru-RU" i="1" dirty="0" smtClean="0">
                    <a:solidFill>
                      <a:prstClr val="black"/>
                    </a:solidFill>
                    <a:latin typeface="Segoe Print" pitchFamily="2" charset="0"/>
                  </a:rPr>
                  <a:t>по </a:t>
                </a:r>
                <a:r>
                  <a:rPr lang="ru-RU" i="1" dirty="0">
                    <a:solidFill>
                      <a:prstClr val="black"/>
                    </a:solidFill>
                    <a:latin typeface="Segoe Print" pitchFamily="2" charset="0"/>
                  </a:rPr>
                  <a:t>формуле: </a:t>
                </a:r>
                <a:endParaRPr lang="en-US" i="1" dirty="0" smtClean="0">
                  <a:solidFill>
                    <a:prstClr val="black"/>
                  </a:solidFill>
                  <a:latin typeface="Segoe Print" pitchFamily="2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b="1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𝒙</m:t>
                          </m:r>
                        </m:e>
                        <m:sub>
                          <m:r>
                            <a:rPr lang="en-US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𝟏</m:t>
                          </m:r>
                          <m:r>
                            <a:rPr lang="en-US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en-US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𝟐</m:t>
                          </m:r>
                        </m:sub>
                      </m:sSub>
                      <m:r>
                        <a:rPr lang="ru-RU" b="1" i="1">
                          <a:solidFill>
                            <a:srgbClr val="C0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𝒃</m:t>
                          </m:r>
                          <m:r>
                            <a:rPr lang="en-US" b="1" i="1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±</m:t>
                          </m:r>
                          <m:rad>
                            <m:radPr>
                              <m:degHide m:val="on"/>
                              <m:ctrlPr>
                                <a:rPr lang="ru-RU" b="1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1" i="1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𝑫</m:t>
                              </m:r>
                            </m:e>
                          </m:rad>
                        </m:num>
                        <m:den>
                          <m:r>
                            <a:rPr lang="en-US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𝟐</m:t>
                          </m:r>
                          <m:r>
                            <a:rPr lang="en-US" b="1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𝒂</m:t>
                          </m:r>
                        </m:den>
                      </m:f>
                    </m:oMath>
                  </m:oMathPara>
                </a14:m>
                <a:endParaRPr lang="ru-RU" b="1" dirty="0">
                  <a:solidFill>
                    <a:prstClr val="black"/>
                  </a:solidFill>
                </a:endParaRPr>
              </a:p>
              <a:p>
                <a:endParaRPr lang="ru-RU" dirty="0">
                  <a:solidFill>
                    <a:prstClr val="black"/>
                  </a:solidFill>
                  <a:latin typeface="Segoe Print" pitchFamily="2" charset="0"/>
                </a:endParaRPr>
              </a:p>
            </p:txBody>
          </p:sp>
        </mc:Choice>
        <mc:Fallback xmlns="">
          <p:sp>
            <p:nvSpPr>
              <p:cNvPr id="21" name="Прямоугольник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260054">
                <a:off x="307252" y="1503231"/>
                <a:ext cx="3007245" cy="2337050"/>
              </a:xfrm>
              <a:prstGeom prst="rect">
                <a:avLst/>
              </a:prstGeom>
              <a:blipFill rotWithShape="1">
                <a:blip r:embed="rId5"/>
                <a:stretch>
                  <a:fillRect l="-1509" r="-1698" b="-301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9000">
            <a:off x="3095662" y="2047105"/>
            <a:ext cx="3101473" cy="4155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 rot="828487">
                <a:off x="5917491" y="2403708"/>
                <a:ext cx="3083499" cy="17727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600" i="1" dirty="0" smtClean="0">
                    <a:solidFill>
                      <a:prstClr val="black"/>
                    </a:solidFill>
                    <a:latin typeface="Segoe Print" pitchFamily="2" charset="0"/>
                  </a:rPr>
                  <a:t>Если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prstClr val="black"/>
                        </a:solidFill>
                        <a:latin typeface="Cambria Math"/>
                      </a:rPr>
                      <m:t>𝑫</m:t>
                    </m:r>
                    <m:r>
                      <a:rPr lang="en-US" sz="1600" b="1" i="1" smtClean="0">
                        <a:solidFill>
                          <a:prstClr val="black"/>
                        </a:solidFill>
                        <a:latin typeface="Cambria Math"/>
                      </a:rPr>
                      <m:t>=</m:t>
                    </m:r>
                    <m:r>
                      <a:rPr lang="en-US" sz="1600" b="1" i="1" smtClean="0">
                        <a:solidFill>
                          <a:prstClr val="black"/>
                        </a:solidFill>
                        <a:latin typeface="Cambria Math"/>
                      </a:rPr>
                      <m:t>𝟎</m:t>
                    </m:r>
                  </m:oMath>
                </a14:m>
                <a:r>
                  <a:rPr lang="ru-RU" sz="1600" i="1" dirty="0" smtClean="0">
                    <a:solidFill>
                      <a:prstClr val="black"/>
                    </a:solidFill>
                    <a:latin typeface="Segoe Print" pitchFamily="2" charset="0"/>
                  </a:rPr>
                  <a:t>, </a:t>
                </a:r>
                <a:r>
                  <a:rPr lang="ru-RU" sz="1600" i="1" dirty="0">
                    <a:solidFill>
                      <a:prstClr val="black"/>
                    </a:solidFill>
                    <a:latin typeface="Segoe Print" pitchFamily="2" charset="0"/>
                  </a:rPr>
                  <a:t>то </a:t>
                </a:r>
                <a:endParaRPr lang="ru-RU" sz="1600" i="1" dirty="0" smtClean="0">
                  <a:solidFill>
                    <a:prstClr val="black"/>
                  </a:solidFill>
                  <a:latin typeface="Segoe Print" pitchFamily="2" charset="0"/>
                </a:endParaRPr>
              </a:p>
              <a:p>
                <a:r>
                  <a:rPr lang="ru-RU" sz="1600" i="1" dirty="0" smtClean="0">
                    <a:solidFill>
                      <a:prstClr val="black"/>
                    </a:solidFill>
                    <a:latin typeface="Segoe Print" pitchFamily="2" charset="0"/>
                  </a:rPr>
                  <a:t>уравнение </a:t>
                </a:r>
                <a:r>
                  <a:rPr lang="ru-RU" sz="1600" i="1" dirty="0">
                    <a:solidFill>
                      <a:prstClr val="black"/>
                    </a:solidFill>
                    <a:latin typeface="Segoe Print" pitchFamily="2" charset="0"/>
                  </a:rPr>
                  <a:t>имеет </a:t>
                </a:r>
                <a:endParaRPr lang="ru-RU" sz="1600" i="1" dirty="0" smtClean="0">
                  <a:solidFill>
                    <a:prstClr val="black"/>
                  </a:solidFill>
                  <a:latin typeface="Segoe Print" pitchFamily="2" charset="0"/>
                </a:endParaRPr>
              </a:p>
              <a:p>
                <a:r>
                  <a:rPr lang="ru-RU" sz="1600" i="1" dirty="0" smtClean="0">
                    <a:solidFill>
                      <a:prstClr val="black"/>
                    </a:solidFill>
                    <a:latin typeface="Segoe Print" pitchFamily="2" charset="0"/>
                  </a:rPr>
                  <a:t> </a:t>
                </a:r>
                <a:r>
                  <a:rPr lang="ru-RU" sz="1600" i="1" u="sng" dirty="0" smtClean="0">
                    <a:solidFill>
                      <a:prstClr val="black"/>
                    </a:solidFill>
                    <a:latin typeface="Segoe Print" pitchFamily="2" charset="0"/>
                  </a:rPr>
                  <a:t>единственный</a:t>
                </a:r>
                <a:r>
                  <a:rPr lang="ru-RU" sz="1600" i="1" dirty="0" smtClean="0">
                    <a:solidFill>
                      <a:prstClr val="black"/>
                    </a:solidFill>
                    <a:latin typeface="Segoe Print" pitchFamily="2" charset="0"/>
                  </a:rPr>
                  <a:t> </a:t>
                </a:r>
                <a:r>
                  <a:rPr lang="ru-RU" sz="1600" i="1" dirty="0">
                    <a:solidFill>
                      <a:prstClr val="black"/>
                    </a:solidFill>
                    <a:latin typeface="Segoe Print" pitchFamily="2" charset="0"/>
                  </a:rPr>
                  <a:t>корень, </a:t>
                </a:r>
                <a:endParaRPr lang="ru-RU" sz="1600" i="1" dirty="0" smtClean="0">
                  <a:solidFill>
                    <a:prstClr val="black"/>
                  </a:solidFill>
                  <a:latin typeface="Segoe Print" pitchFamily="2" charset="0"/>
                </a:endParaRPr>
              </a:p>
              <a:p>
                <a:r>
                  <a:rPr lang="ru-RU" sz="1600" i="1" dirty="0" smtClean="0">
                    <a:solidFill>
                      <a:prstClr val="black"/>
                    </a:solidFill>
                    <a:latin typeface="Segoe Print" pitchFamily="2" charset="0"/>
                  </a:rPr>
                  <a:t>  который </a:t>
                </a:r>
                <a:r>
                  <a:rPr lang="ru-RU" sz="1600" i="1" dirty="0">
                    <a:solidFill>
                      <a:prstClr val="black"/>
                    </a:solidFill>
                    <a:latin typeface="Segoe Print" pitchFamily="2" charset="0"/>
                  </a:rPr>
                  <a:t>вычисляется </a:t>
                </a:r>
                <a:endParaRPr lang="ru-RU" sz="1600" i="1" dirty="0" smtClean="0">
                  <a:solidFill>
                    <a:prstClr val="black"/>
                  </a:solidFill>
                  <a:latin typeface="Segoe Print" pitchFamily="2" charset="0"/>
                </a:endParaRPr>
              </a:p>
              <a:p>
                <a:r>
                  <a:rPr lang="ru-RU" sz="1600" i="1" dirty="0" smtClean="0">
                    <a:solidFill>
                      <a:prstClr val="black"/>
                    </a:solidFill>
                    <a:latin typeface="Segoe Print" pitchFamily="2" charset="0"/>
                  </a:rPr>
                  <a:t>   по формуле:</a:t>
                </a:r>
              </a:p>
              <a:p>
                <a:pPr algn="ctr"/>
                <a:r>
                  <a:rPr lang="ru-RU" sz="1600" i="1" dirty="0" smtClean="0">
                    <a:solidFill>
                      <a:prstClr val="black"/>
                    </a:solidFill>
                    <a:latin typeface="Segoe Print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F79646">
                            <a:lumMod val="75000"/>
                          </a:srgbClr>
                        </a:solidFill>
                        <a:latin typeface="Cambria Math"/>
                      </a:rPr>
                      <m:t>𝒙</m:t>
                    </m:r>
                    <m:r>
                      <a:rPr lang="ru-RU" sz="2000" b="1" i="1">
                        <a:solidFill>
                          <a:srgbClr val="F79646">
                            <a:lumMod val="75000"/>
                          </a:srgbClr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sz="2000" b="1" i="1">
                            <a:solidFill>
                              <a:srgbClr val="F79646">
                                <a:lumMod val="75000"/>
                              </a:srgbClr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000" b="1" i="1">
                            <a:solidFill>
                              <a:srgbClr val="F79646">
                                <a:lumMod val="75000"/>
                              </a:srgbClr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sz="2000" b="1" i="1">
                            <a:solidFill>
                              <a:srgbClr val="F79646">
                                <a:lumMod val="75000"/>
                              </a:srgbClr>
                            </a:solidFill>
                            <a:latin typeface="Cambria Math"/>
                          </a:rPr>
                          <m:t>𝒃</m:t>
                        </m:r>
                      </m:num>
                      <m:den>
                        <m:r>
                          <a:rPr lang="en-US" sz="2000" b="1" i="1">
                            <a:solidFill>
                              <a:srgbClr val="F79646">
                                <a:lumMod val="75000"/>
                              </a:srgbClr>
                            </a:solidFill>
                            <a:latin typeface="Cambria Math"/>
                          </a:rPr>
                          <m:t>𝟐</m:t>
                        </m:r>
                        <m:r>
                          <a:rPr lang="en-US" sz="2000" b="1" i="1">
                            <a:solidFill>
                              <a:srgbClr val="F79646">
                                <a:lumMod val="75000"/>
                              </a:srgbClr>
                            </a:solidFill>
                            <a:latin typeface="Cambria Math"/>
                          </a:rPr>
                          <m:t>𝒂</m:t>
                        </m:r>
                      </m:den>
                    </m:f>
                  </m:oMath>
                </a14:m>
                <a:endParaRPr lang="ru-RU" sz="2000" dirty="0">
                  <a:solidFill>
                    <a:prstClr val="black"/>
                  </a:solidFill>
                  <a:latin typeface="Segoe Print" pitchFamily="2" charset="0"/>
                </a:endParaRPr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828487">
                <a:off x="5917486" y="1581174"/>
                <a:ext cx="3083499" cy="1772729"/>
              </a:xfrm>
              <a:prstGeom prst="rect">
                <a:avLst/>
              </a:prstGeom>
              <a:blipFill rotWithShape="1">
                <a:blip r:embed="rId7"/>
                <a:stretch>
                  <a:fillRect t="-9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/>
              <p:cNvSpPr/>
              <p:nvPr/>
            </p:nvSpPr>
            <p:spPr>
              <a:xfrm>
                <a:off x="3447870" y="3144858"/>
                <a:ext cx="2636298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600" i="1" dirty="0" smtClean="0">
                    <a:solidFill>
                      <a:prstClr val="black"/>
                    </a:solidFill>
                    <a:latin typeface="Segoe Print" pitchFamily="2" charset="0"/>
                  </a:rPr>
                  <a:t>Если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prstClr val="black"/>
                        </a:solidFill>
                        <a:latin typeface="Cambria Math"/>
                      </a:rPr>
                      <m:t>𝑫</m:t>
                    </m:r>
                    <m:r>
                      <a:rPr lang="en-US" sz="1600" b="1" i="1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&lt;</m:t>
                    </m:r>
                    <m:r>
                      <a:rPr lang="en-US" sz="1600" b="1" i="1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𝟎</m:t>
                    </m:r>
                  </m:oMath>
                </a14:m>
                <a:r>
                  <a:rPr lang="ru-RU" sz="1600" i="1" dirty="0" smtClean="0">
                    <a:solidFill>
                      <a:prstClr val="black"/>
                    </a:solidFill>
                    <a:latin typeface="Segoe Print" pitchFamily="2" charset="0"/>
                  </a:rPr>
                  <a:t>, </a:t>
                </a:r>
                <a:r>
                  <a:rPr lang="ru-RU" sz="1600" i="1" dirty="0">
                    <a:solidFill>
                      <a:prstClr val="black"/>
                    </a:solidFill>
                    <a:latin typeface="Segoe Print" pitchFamily="2" charset="0"/>
                  </a:rPr>
                  <a:t>то </a:t>
                </a:r>
                <a:endParaRPr lang="ru-RU" sz="1600" i="1" dirty="0" smtClean="0">
                  <a:solidFill>
                    <a:prstClr val="black"/>
                  </a:solidFill>
                  <a:latin typeface="Segoe Print" pitchFamily="2" charset="0"/>
                </a:endParaRPr>
              </a:p>
              <a:p>
                <a:r>
                  <a:rPr lang="ru-RU" sz="1600" i="1" dirty="0" smtClean="0">
                    <a:solidFill>
                      <a:prstClr val="black"/>
                    </a:solidFill>
                    <a:latin typeface="Segoe Print" pitchFamily="2" charset="0"/>
                  </a:rPr>
                  <a:t>уравнение </a:t>
                </a:r>
              </a:p>
              <a:p>
                <a:r>
                  <a:rPr lang="ru-RU" sz="1600" i="1" u="sng" dirty="0" smtClean="0">
                    <a:solidFill>
                      <a:prstClr val="black"/>
                    </a:solidFill>
                    <a:latin typeface="Segoe Print" pitchFamily="2" charset="0"/>
                  </a:rPr>
                  <a:t>не </a:t>
                </a:r>
                <a:r>
                  <a:rPr lang="ru-RU" sz="1600" i="1" u="sng" dirty="0">
                    <a:solidFill>
                      <a:prstClr val="black"/>
                    </a:solidFill>
                    <a:latin typeface="Segoe Print" pitchFamily="2" charset="0"/>
                  </a:rPr>
                  <a:t>имеет </a:t>
                </a:r>
                <a:r>
                  <a:rPr lang="ru-RU" sz="1600" i="1" u="sng" dirty="0" smtClean="0">
                    <a:solidFill>
                      <a:prstClr val="black"/>
                    </a:solidFill>
                    <a:latin typeface="Segoe Print" pitchFamily="2" charset="0"/>
                  </a:rPr>
                  <a:t>корней</a:t>
                </a:r>
                <a:r>
                  <a:rPr lang="ru-RU" sz="1600" i="1" dirty="0">
                    <a:solidFill>
                      <a:prstClr val="black"/>
                    </a:solidFill>
                    <a:latin typeface="Segoe Print" pitchFamily="2" charset="0"/>
                  </a:rPr>
                  <a:t>.</a:t>
                </a:r>
                <a:endParaRPr lang="ru-RU" sz="1600" dirty="0">
                  <a:solidFill>
                    <a:prstClr val="black"/>
                  </a:solidFill>
                  <a:latin typeface="Segoe Print" pitchFamily="2" charset="0"/>
                </a:endParaRPr>
              </a:p>
            </p:txBody>
          </p:sp>
        </mc:Choice>
        <mc:Fallback xmlns="">
          <p:sp>
            <p:nvSpPr>
              <p:cNvPr id="3" name="Прямоугольник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7870" y="2358628"/>
                <a:ext cx="2636298" cy="830997"/>
              </a:xfrm>
              <a:prstGeom prst="rect">
                <a:avLst/>
              </a:prstGeom>
              <a:blipFill rotWithShape="1">
                <a:blip r:embed="rId8"/>
                <a:stretch>
                  <a:fillRect l="-1389" t="-2206" b="-88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66727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4" grpId="0" build="p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6691345" y="6395172"/>
            <a:ext cx="2455100" cy="462829"/>
            <a:chOff x="6691345" y="4796378"/>
            <a:chExt cx="2455100" cy="347122"/>
          </a:xfrm>
        </p:grpSpPr>
        <p:sp>
          <p:nvSpPr>
            <p:cNvPr id="9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10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89" y="970543"/>
            <a:ext cx="3776236" cy="5060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3150822" y="540021"/>
            <a:ext cx="2842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Повторим главное:</a:t>
            </a:r>
            <a:endParaRPr lang="ru-RU" sz="24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 rot="21169972">
                <a:off x="904446" y="2706277"/>
                <a:ext cx="2999732" cy="1114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i="1" dirty="0" smtClean="0">
                    <a:solidFill>
                      <a:prstClr val="black"/>
                    </a:solidFill>
                    <a:latin typeface="Segoe Print" pitchFamily="2" charset="0"/>
                    <a:ea typeface="Calibri"/>
                  </a:rPr>
                  <a:t>Выражение</a:t>
                </a:r>
                <a:r>
                  <a:rPr lang="en-US" sz="1600" i="1" dirty="0">
                    <a:solidFill>
                      <a:prstClr val="black"/>
                    </a:solidFill>
                    <a:latin typeface="Segoe Print" pitchFamily="2" charset="0"/>
                    <a:ea typeface="Calibri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dirty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1" dirty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𝒃</m:t>
                        </m:r>
                      </m:e>
                      <m:sup>
                        <m:r>
                          <a:rPr lang="en-US" b="1" i="1" dirty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</m:sup>
                    </m:sSup>
                    <m:r>
                      <a:rPr lang="en-US" b="1" i="1" dirty="0" smtClean="0">
                        <a:solidFill>
                          <a:srgbClr val="C00000"/>
                        </a:solidFill>
                        <a:latin typeface="Cambria Math"/>
                      </a:rPr>
                      <m:t>−</m:t>
                    </m:r>
                    <m:r>
                      <a:rPr lang="en-US" b="1" i="1" dirty="0" smtClean="0">
                        <a:solidFill>
                          <a:srgbClr val="C00000"/>
                        </a:solidFill>
                        <a:latin typeface="Cambria Math"/>
                      </a:rPr>
                      <m:t>𝟒</m:t>
                    </m:r>
                    <m:r>
                      <a:rPr lang="en-US" b="1" i="1" dirty="0" smtClean="0">
                        <a:solidFill>
                          <a:srgbClr val="C00000"/>
                        </a:solidFill>
                        <a:latin typeface="Cambria Math"/>
                      </a:rPr>
                      <m:t>𝒂𝒄</m:t>
                    </m:r>
                  </m:oMath>
                </a14:m>
                <a:r>
                  <a:rPr lang="ru-RU" sz="1600" i="1" dirty="0">
                    <a:solidFill>
                      <a:prstClr val="black"/>
                    </a:solidFill>
                    <a:latin typeface="Segoe Print" pitchFamily="2" charset="0"/>
                    <a:ea typeface="Calibri"/>
                  </a:rPr>
                  <a:t> </a:t>
                </a:r>
                <a:endParaRPr lang="en-US" sz="1600" i="1" dirty="0" smtClean="0">
                  <a:solidFill>
                    <a:prstClr val="black"/>
                  </a:solidFill>
                  <a:latin typeface="Segoe Print" pitchFamily="2" charset="0"/>
                  <a:ea typeface="Calibri"/>
                </a:endParaRPr>
              </a:p>
              <a:p>
                <a:r>
                  <a:rPr lang="ru-RU" sz="1600" i="1" dirty="0" smtClean="0">
                    <a:solidFill>
                      <a:prstClr val="black"/>
                    </a:solidFill>
                    <a:latin typeface="Segoe Print" pitchFamily="2" charset="0"/>
                  </a:rPr>
                  <a:t>называется </a:t>
                </a:r>
                <a:endParaRPr lang="en-US" sz="1600" i="1" dirty="0" smtClean="0">
                  <a:solidFill>
                    <a:prstClr val="black"/>
                  </a:solidFill>
                  <a:latin typeface="Segoe Print" pitchFamily="2" charset="0"/>
                </a:endParaRPr>
              </a:p>
              <a:p>
                <a:r>
                  <a:rPr lang="ru-RU" sz="1600" b="1" i="1" dirty="0" smtClean="0">
                    <a:solidFill>
                      <a:srgbClr val="00B0F0"/>
                    </a:solidFill>
                    <a:latin typeface="Segoe Print" pitchFamily="2" charset="0"/>
                  </a:rPr>
                  <a:t>дискриминантом</a:t>
                </a:r>
                <a:r>
                  <a:rPr lang="ru-RU" sz="1600" i="1" dirty="0" smtClean="0">
                    <a:solidFill>
                      <a:prstClr val="black"/>
                    </a:solidFill>
                    <a:latin typeface="Segoe Print" pitchFamily="2" charset="0"/>
                  </a:rPr>
                  <a:t> </a:t>
                </a:r>
                <a:endParaRPr lang="en-US" sz="1600" i="1" dirty="0" smtClean="0">
                  <a:solidFill>
                    <a:prstClr val="black"/>
                  </a:solidFill>
                  <a:latin typeface="Segoe Print" pitchFamily="2" charset="0"/>
                </a:endParaRPr>
              </a:p>
              <a:p>
                <a:r>
                  <a:rPr lang="ru-RU" sz="1600" i="1" dirty="0" smtClean="0">
                    <a:solidFill>
                      <a:prstClr val="black"/>
                    </a:solidFill>
                    <a:latin typeface="Segoe Print" pitchFamily="2" charset="0"/>
                  </a:rPr>
                  <a:t>квадратного уравнения.</a:t>
                </a:r>
                <a:endParaRPr lang="ru-RU" sz="1600" dirty="0">
                  <a:solidFill>
                    <a:prstClr val="black"/>
                  </a:solidFill>
                  <a:latin typeface="Segoe Print" pitchFamily="2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169972">
                <a:off x="904446" y="1890431"/>
                <a:ext cx="2999732" cy="1114216"/>
              </a:xfrm>
              <a:prstGeom prst="rect">
                <a:avLst/>
              </a:prstGeom>
              <a:blipFill rotWithShape="1">
                <a:blip r:embed="rId4"/>
                <a:stretch>
                  <a:fillRect l="-781" b="-493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2366" flipH="1">
            <a:off x="4922298" y="1397802"/>
            <a:ext cx="3456384" cy="46315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Прямоугольник 21"/>
              <p:cNvSpPr/>
              <p:nvPr/>
            </p:nvSpPr>
            <p:spPr>
              <a:xfrm rot="605746">
                <a:off x="5713710" y="3711998"/>
                <a:ext cx="2002984" cy="4385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1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𝑫</m:t>
                      </m:r>
                      <m:r>
                        <a:rPr lang="en-US" sz="2200" b="1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2200" b="1" i="1" dirty="0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200" b="1" i="1" dirty="0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𝒃</m:t>
                          </m:r>
                        </m:e>
                        <m:sup>
                          <m:r>
                            <a:rPr lang="en-US" sz="2200" b="1" i="1" dirty="0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𝟐</m:t>
                          </m:r>
                        </m:sup>
                      </m:sSup>
                      <m:r>
                        <a:rPr lang="en-US" sz="2200" b="1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−</m:t>
                      </m:r>
                      <m:r>
                        <a:rPr lang="en-US" sz="2200" b="1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𝟒</m:t>
                      </m:r>
                      <m:r>
                        <a:rPr lang="en-US" sz="2200" b="1" i="1" dirty="0" smtClean="0">
                          <a:solidFill>
                            <a:srgbClr val="000000"/>
                          </a:solidFill>
                          <a:latin typeface="Cambria Math"/>
                        </a:rPr>
                        <m:t>𝒂𝒄</m:t>
                      </m:r>
                    </m:oMath>
                  </m:oMathPara>
                </a14:m>
                <a:endParaRPr lang="ru-RU" sz="2200" dirty="0">
                  <a:solidFill>
                    <a:prstClr val="black"/>
                  </a:solidFill>
                  <a:latin typeface="Segoe Print" pitchFamily="2" charset="0"/>
                </a:endParaRPr>
              </a:p>
            </p:txBody>
          </p:sp>
        </mc:Choice>
        <mc:Fallback xmlns="">
          <p:sp>
            <p:nvSpPr>
              <p:cNvPr id="22" name="Прямоугольник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605746">
                <a:off x="5713710" y="2729176"/>
                <a:ext cx="2002984" cy="438582"/>
              </a:xfrm>
              <a:prstGeom prst="rect">
                <a:avLst/>
              </a:prstGeom>
              <a:blipFill rotWithShape="1">
                <a:blip r:embed="rId6"/>
                <a:stretch>
                  <a:fillRect r="-6231" b="-1860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Прямоугольник 22"/>
          <p:cNvSpPr/>
          <p:nvPr/>
        </p:nvSpPr>
        <p:spPr>
          <a:xfrm rot="615022">
            <a:off x="5469459" y="2696127"/>
            <a:ext cx="27003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3366"/>
                </a:solidFill>
                <a:latin typeface="Segoe Print" pitchFamily="2" charset="0"/>
                <a:ea typeface="Calibri"/>
              </a:rPr>
              <a:t>Дискриминант:</a:t>
            </a:r>
            <a:endParaRPr lang="ru-RU" dirty="0">
              <a:solidFill>
                <a:srgbClr val="003366"/>
              </a:solidFill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5422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  <p:bldP spid="22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356"/>
            <a:ext cx="8229600" cy="428628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Самостоятельная работа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00034" y="1357298"/>
          <a:ext cx="8229599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0198"/>
                <a:gridCol w="851116"/>
                <a:gridCol w="1175657"/>
                <a:gridCol w="1175657"/>
                <a:gridCol w="1175657"/>
                <a:gridCol w="1175657"/>
                <a:gridCol w="1175657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Вариант 1</a:t>
                      </a:r>
                      <a:endParaRPr lang="ru-RU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400" dirty="0">
                          <a:latin typeface="Times New Roman"/>
                          <a:ea typeface="Calibri"/>
                        </a:rPr>
                        <a:t>уравнение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1400" dirty="0">
                          <a:latin typeface="Times New Roman"/>
                          <a:ea typeface="Calibri"/>
                        </a:rPr>
                        <a:t>a</a:t>
                      </a:r>
                      <a:endParaRPr lang="ru-RU" sz="1400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1400">
                          <a:latin typeface="Times New Roman"/>
                          <a:ea typeface="Calibri"/>
                        </a:rPr>
                        <a:t>b</a:t>
                      </a:r>
                      <a:endParaRPr lang="ru-RU" sz="140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1400">
                          <a:latin typeface="Times New Roman"/>
                          <a:ea typeface="Calibri"/>
                        </a:rPr>
                        <a:t>c</a:t>
                      </a:r>
                      <a:endParaRPr lang="ru-RU" sz="140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1400" dirty="0">
                          <a:latin typeface="Times New Roman"/>
                          <a:ea typeface="Calibri"/>
                        </a:rPr>
                        <a:t>b</a:t>
                      </a:r>
                      <a:r>
                        <a:rPr lang="en-US" sz="1400" baseline="30000" dirty="0">
                          <a:latin typeface="Times New Roman"/>
                          <a:ea typeface="Calibri"/>
                        </a:rPr>
                        <a:t>2</a:t>
                      </a:r>
                      <a:r>
                        <a:rPr lang="en-US" sz="1400" dirty="0">
                          <a:latin typeface="Times New Roman"/>
                          <a:ea typeface="Calibri"/>
                        </a:rPr>
                        <a:t>-4ac</a:t>
                      </a:r>
                      <a:endParaRPr lang="ru-RU" sz="1400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1400" dirty="0">
                          <a:latin typeface="Times New Roman"/>
                          <a:ea typeface="Calibri"/>
                        </a:rPr>
                        <a:t>x</a:t>
                      </a:r>
                      <a:r>
                        <a:rPr lang="en-US" sz="1400" baseline="-25000" dirty="0">
                          <a:latin typeface="Times New Roman"/>
                          <a:ea typeface="Calibri"/>
                        </a:rPr>
                        <a:t>1</a:t>
                      </a:r>
                      <a:endParaRPr lang="ru-RU" sz="1400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1400">
                          <a:latin typeface="Times New Roman"/>
                          <a:ea typeface="Calibri"/>
                        </a:rPr>
                        <a:t>x</a:t>
                      </a:r>
                      <a:r>
                        <a:rPr lang="en-US" sz="1400" baseline="-25000">
                          <a:latin typeface="Times New Roman"/>
                          <a:ea typeface="Calibri"/>
                        </a:rPr>
                        <a:t>2</a:t>
                      </a:r>
                      <a:endParaRPr lang="ru-RU" sz="140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400">
                          <a:latin typeface="Times New Roman"/>
                          <a:ea typeface="Calibri"/>
                        </a:rPr>
                        <a:t>х</a:t>
                      </a:r>
                      <a:r>
                        <a:rPr lang="ru-RU" sz="1400" baseline="30000">
                          <a:latin typeface="Times New Roman"/>
                          <a:ea typeface="Calibri"/>
                        </a:rPr>
                        <a:t>2</a:t>
                      </a:r>
                      <a:r>
                        <a:rPr lang="ru-RU" sz="1400">
                          <a:latin typeface="Times New Roman"/>
                          <a:ea typeface="Calibri"/>
                        </a:rPr>
                        <a:t>+2х –3 = 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endParaRPr lang="ru-RU" sz="140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endParaRPr lang="ru-RU" sz="1400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endParaRPr lang="ru-RU" sz="1400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endParaRPr lang="ru-RU" sz="140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endParaRPr lang="ru-RU" sz="1400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endParaRPr lang="ru-RU" sz="1400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endParaRPr lang="ru-RU" sz="140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400">
                          <a:latin typeface="Times New Roman"/>
                          <a:ea typeface="Calibri"/>
                        </a:rPr>
                        <a:t>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400">
                          <a:latin typeface="Times New Roman"/>
                          <a:ea typeface="Calibri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400">
                          <a:latin typeface="Times New Roman"/>
                          <a:ea typeface="Calibri"/>
                        </a:rPr>
                        <a:t>-2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endParaRPr lang="ru-RU" sz="140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endParaRPr lang="ru-RU" sz="140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endParaRPr lang="ru-RU" sz="1400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300">
                          <a:latin typeface="Times New Roman"/>
                          <a:ea typeface="Calibri"/>
                        </a:rPr>
                        <a:t>5х</a:t>
                      </a:r>
                      <a:r>
                        <a:rPr lang="ru-RU" sz="1300" baseline="30000">
                          <a:latin typeface="Times New Roman"/>
                          <a:ea typeface="Calibri"/>
                        </a:rPr>
                        <a:t>2</a:t>
                      </a:r>
                      <a:r>
                        <a:rPr lang="ru-RU" sz="1300">
                          <a:latin typeface="Times New Roman"/>
                          <a:ea typeface="Calibri"/>
                        </a:rPr>
                        <a:t> –3х = 0</a:t>
                      </a:r>
                      <a:endParaRPr lang="ru-RU" sz="120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endParaRPr lang="ru-RU" sz="130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endParaRPr lang="ru-RU" sz="1300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endParaRPr lang="ru-RU" sz="1300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endParaRPr lang="ru-RU" sz="130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endParaRPr lang="ru-RU" sz="130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endParaRPr lang="ru-RU" sz="1300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28593" y="3571876"/>
          <a:ext cx="8286810" cy="23574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1639"/>
                <a:gridCol w="796021"/>
                <a:gridCol w="1183830"/>
                <a:gridCol w="1183830"/>
                <a:gridCol w="1183830"/>
                <a:gridCol w="1183830"/>
                <a:gridCol w="1183830"/>
              </a:tblGrid>
              <a:tr h="471491"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Вариант 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14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400" dirty="0">
                          <a:latin typeface="Times New Roman"/>
                          <a:ea typeface="Calibri"/>
                        </a:rPr>
                        <a:t>уравнение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1400" dirty="0">
                          <a:latin typeface="Times New Roman"/>
                          <a:ea typeface="Calibri"/>
                        </a:rPr>
                        <a:t>a</a:t>
                      </a:r>
                      <a:endParaRPr lang="ru-RU" sz="1400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1400">
                          <a:latin typeface="Times New Roman"/>
                          <a:ea typeface="Calibri"/>
                        </a:rPr>
                        <a:t>b</a:t>
                      </a:r>
                      <a:endParaRPr lang="ru-RU" sz="140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1400" dirty="0">
                          <a:latin typeface="Times New Roman"/>
                          <a:ea typeface="Calibri"/>
                        </a:rPr>
                        <a:t>c</a:t>
                      </a:r>
                      <a:endParaRPr lang="ru-RU" sz="1400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1400" dirty="0">
                          <a:latin typeface="Times New Roman"/>
                          <a:ea typeface="Calibri"/>
                        </a:rPr>
                        <a:t>b</a:t>
                      </a:r>
                      <a:r>
                        <a:rPr lang="en-US" sz="1400" baseline="30000" dirty="0">
                          <a:latin typeface="Times New Roman"/>
                          <a:ea typeface="Calibri"/>
                        </a:rPr>
                        <a:t>2</a:t>
                      </a:r>
                      <a:r>
                        <a:rPr lang="en-US" sz="1400" dirty="0">
                          <a:latin typeface="Times New Roman"/>
                          <a:ea typeface="Calibri"/>
                        </a:rPr>
                        <a:t>-4ac</a:t>
                      </a:r>
                      <a:endParaRPr lang="ru-RU" sz="1400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1400" dirty="0">
                          <a:latin typeface="Times New Roman"/>
                          <a:ea typeface="Calibri"/>
                        </a:rPr>
                        <a:t>x</a:t>
                      </a:r>
                      <a:r>
                        <a:rPr lang="en-US" sz="1400" baseline="-25000" dirty="0">
                          <a:latin typeface="Times New Roman"/>
                          <a:ea typeface="Calibri"/>
                        </a:rPr>
                        <a:t>1</a:t>
                      </a:r>
                      <a:endParaRPr lang="ru-RU" sz="1400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en-US" sz="1400" dirty="0">
                          <a:latin typeface="Times New Roman"/>
                          <a:ea typeface="Calibri"/>
                        </a:rPr>
                        <a:t>x</a:t>
                      </a:r>
                      <a:r>
                        <a:rPr lang="en-US" sz="1400" baseline="-25000" dirty="0">
                          <a:latin typeface="Times New Roman"/>
                          <a:ea typeface="Calibri"/>
                        </a:rPr>
                        <a:t>2</a:t>
                      </a:r>
                      <a:endParaRPr lang="ru-RU" sz="1400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47149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400">
                          <a:latin typeface="Times New Roman"/>
                          <a:ea typeface="Calibri"/>
                        </a:rPr>
                        <a:t>х</a:t>
                      </a:r>
                      <a:r>
                        <a:rPr lang="ru-RU" sz="1400" baseline="30000">
                          <a:latin typeface="Times New Roman"/>
                          <a:ea typeface="Calibri"/>
                        </a:rPr>
                        <a:t>2 </a:t>
                      </a:r>
                      <a:r>
                        <a:rPr lang="ru-RU" sz="1400">
                          <a:latin typeface="Times New Roman"/>
                          <a:ea typeface="Calibri"/>
                        </a:rPr>
                        <a:t>– 3х – 4 = 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endParaRPr lang="ru-RU" sz="1400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endParaRPr lang="ru-RU" sz="1400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endParaRPr lang="ru-RU" sz="1400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endParaRPr lang="ru-RU" sz="140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endParaRPr lang="ru-RU" sz="140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endParaRPr lang="ru-RU" sz="1400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4714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endParaRPr lang="ru-RU" sz="140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400">
                          <a:latin typeface="Times New Roman"/>
                          <a:ea typeface="Calibri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400">
                          <a:latin typeface="Times New Roman"/>
                          <a:ea typeface="Calibri"/>
                        </a:rPr>
                        <a:t>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400">
                          <a:latin typeface="Times New Roman"/>
                          <a:ea typeface="Calibri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endParaRPr lang="ru-RU" sz="140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endParaRPr lang="ru-RU" sz="140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endParaRPr lang="ru-RU" sz="1400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  <a:tr h="47149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ru-RU" sz="1400">
                          <a:latin typeface="Times New Roman"/>
                          <a:ea typeface="Calibri"/>
                        </a:rPr>
                        <a:t>3х</a:t>
                      </a:r>
                      <a:r>
                        <a:rPr lang="ru-RU" sz="1400" baseline="30000">
                          <a:latin typeface="Times New Roman"/>
                          <a:ea typeface="Calibri"/>
                        </a:rPr>
                        <a:t>2</a:t>
                      </a:r>
                      <a:r>
                        <a:rPr lang="ru-RU" sz="1400">
                          <a:latin typeface="Times New Roman"/>
                          <a:ea typeface="Calibri"/>
                        </a:rPr>
                        <a:t> –7х = 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endParaRPr lang="ru-RU" sz="140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endParaRPr lang="ru-RU" sz="140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endParaRPr lang="ru-RU" sz="140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endParaRPr lang="ru-RU" sz="140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endParaRPr lang="ru-RU" sz="140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endParaRPr lang="ru-RU" sz="1400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645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63888" y="908720"/>
            <a:ext cx="24176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err="1" smtClean="0"/>
              <a:t>Синквейн</a:t>
            </a:r>
            <a:r>
              <a:rPr lang="ru-RU" dirty="0" smtClean="0"/>
              <a:t>: 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38" y="2492896"/>
            <a:ext cx="8062694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788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09" y="188640"/>
            <a:ext cx="8627331" cy="6495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1720" y="2204884"/>
            <a:ext cx="3387466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Дорога. Автобус устало пыхтит,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Салон погружен в темноту……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 smtClean="0">
              <a:solidFill>
                <a:schemeClr val="bg1"/>
              </a:solidFill>
            </a:endParaRP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Колеса дальше катились.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Старухи в салоне стоят.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Да, времена изменились: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Девчата и парни сидят..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Не знают теперь молодые: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Деревья корнями живут,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Старики – это корни людские.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Потомки без них пропадут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246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412776"/>
            <a:ext cx="6400800" cy="4968552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chemeClr val="tx1"/>
                </a:solidFill>
              </a:rPr>
              <a:t>Домашнее задание: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1. №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sz="2700" dirty="0" smtClean="0">
                <a:solidFill>
                  <a:schemeClr val="tx1"/>
                </a:solidFill>
              </a:rPr>
              <a:t>2. Узнать количество ушедших на фронт и вернувшихся с войны в </a:t>
            </a:r>
            <a:r>
              <a:rPr lang="ru-RU" sz="2700" dirty="0" err="1" smtClean="0">
                <a:solidFill>
                  <a:schemeClr val="tx1"/>
                </a:solidFill>
              </a:rPr>
              <a:t>Выльгорте</a:t>
            </a:r>
            <a:r>
              <a:rPr lang="ru-RU" sz="2700" dirty="0" smtClean="0">
                <a:solidFill>
                  <a:schemeClr val="tx1"/>
                </a:solidFill>
              </a:rPr>
              <a:t>. Закодировать квадратными уравнениями</a:t>
            </a:r>
            <a:r>
              <a:rPr lang="en-US" sz="2700" dirty="0" smtClean="0">
                <a:solidFill>
                  <a:schemeClr val="tx1"/>
                </a:solidFill>
              </a:rPr>
              <a:t/>
            </a:r>
            <a:br>
              <a:rPr lang="en-US" sz="2700" dirty="0" smtClean="0">
                <a:solidFill>
                  <a:schemeClr val="tx1"/>
                </a:solidFill>
              </a:rPr>
            </a:br>
            <a:r>
              <a:rPr lang="ru-RU" sz="2700" dirty="0" smtClean="0">
                <a:solidFill>
                  <a:schemeClr val="tx1"/>
                </a:solidFill>
              </a:rPr>
              <a:t/>
            </a:r>
            <a:br>
              <a:rPr lang="ru-RU" sz="2700" dirty="0" smtClean="0">
                <a:solidFill>
                  <a:schemeClr val="tx1"/>
                </a:solidFill>
              </a:rPr>
            </a:br>
            <a:r>
              <a:rPr lang="ru-RU" sz="2700" dirty="0" smtClean="0">
                <a:solidFill>
                  <a:schemeClr val="tx1"/>
                </a:solidFill>
              </a:rPr>
              <a:t>3.Узнать количество живущих ветеранов войны в вашем селе. Закодировать математически.</a:t>
            </a:r>
            <a:br>
              <a:rPr lang="ru-RU" sz="2700" dirty="0" smtClean="0">
                <a:solidFill>
                  <a:schemeClr val="tx1"/>
                </a:solidFill>
              </a:rPr>
            </a:br>
            <a:r>
              <a:rPr lang="ru-RU" sz="2700" dirty="0" smtClean="0">
                <a:solidFill>
                  <a:schemeClr val="tx1"/>
                </a:solidFill>
              </a:rPr>
              <a:t>Мой адрес : 78077</a:t>
            </a:r>
            <a:r>
              <a:rPr lang="en-US" sz="2700" dirty="0" smtClean="0">
                <a:solidFill>
                  <a:schemeClr val="tx1"/>
                </a:solidFill>
              </a:rPr>
              <a:t>a@mail.ru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842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85800" y="836712"/>
            <a:ext cx="7772400" cy="936104"/>
          </a:xfrm>
        </p:spPr>
        <p:txBody>
          <a:bodyPr>
            <a:normAutofit/>
          </a:bodyPr>
          <a:lstStyle/>
          <a:p>
            <a:r>
              <a:rPr lang="ru-RU" dirty="0" smtClean="0"/>
              <a:t>Используемая литература:</a:t>
            </a:r>
            <a:endParaRPr lang="ru-RU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331640" y="1844824"/>
            <a:ext cx="6400800" cy="1473200"/>
          </a:xfrm>
        </p:spPr>
        <p:txBody>
          <a:bodyPr>
            <a:normAutofit/>
          </a:bodyPr>
          <a:lstStyle/>
          <a:p>
            <a:r>
              <a:rPr lang="ru-RU" dirty="0" smtClean="0"/>
              <a:t>1.Брошюра Стихи одной провинциалки, </a:t>
            </a:r>
            <a:r>
              <a:rPr lang="ru-RU" dirty="0" err="1" smtClean="0"/>
              <a:t>Сукгоева</a:t>
            </a:r>
            <a:r>
              <a:rPr lang="ru-RU" dirty="0" smtClean="0"/>
              <a:t> Т.И.</a:t>
            </a:r>
          </a:p>
          <a:p>
            <a:r>
              <a:rPr lang="ru-RU" dirty="0" smtClean="0"/>
              <a:t>2. На сайте в контакте «История села </a:t>
            </a:r>
            <a:r>
              <a:rPr lang="ru-RU" dirty="0" err="1" smtClean="0"/>
              <a:t>Пажги</a:t>
            </a:r>
            <a:r>
              <a:rPr lang="ru-RU" dirty="0" smtClean="0"/>
              <a:t> в событиях и лицах»</a:t>
            </a:r>
          </a:p>
          <a:p>
            <a:r>
              <a:rPr lang="ru-RU" dirty="0" smtClean="0"/>
              <a:t>3.Учебник алгебры 8 класс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459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https://pp.vk.me/c315527/v315527503/6c19/gEHYKmML10w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16832"/>
            <a:ext cx="7416824" cy="38164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err="1" smtClean="0"/>
              <a:t>Сыктывдин</a:t>
            </a:r>
            <a:r>
              <a:rPr lang="ru-RU" sz="2800" b="1" dirty="0" smtClean="0"/>
              <a:t>  в цифрах и квадратных уравнениях.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83613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Запишите ответ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Название выражения в</a:t>
            </a:r>
            <a:r>
              <a:rPr lang="ru-RU" baseline="30000" dirty="0"/>
              <a:t>2</a:t>
            </a:r>
            <a:r>
              <a:rPr lang="ru-RU" dirty="0"/>
              <a:t>-4ас</a:t>
            </a:r>
          </a:p>
          <a:p>
            <a:r>
              <a:rPr lang="ru-RU" dirty="0"/>
              <a:t>Квадратное выражение, где в и с равны 0</a:t>
            </a:r>
          </a:p>
          <a:p>
            <a:r>
              <a:rPr lang="ru-RU" dirty="0"/>
              <a:t>Число корней при </a:t>
            </a:r>
            <a:r>
              <a:rPr lang="en-US" dirty="0"/>
              <a:t>D</a:t>
            </a:r>
            <a:r>
              <a:rPr lang="ru-RU" dirty="0"/>
              <a:t>=0</a:t>
            </a:r>
          </a:p>
          <a:p>
            <a:r>
              <a:rPr lang="ru-RU" dirty="0"/>
              <a:t>Существуют ли корни при</a:t>
            </a:r>
            <a:r>
              <a:rPr lang="en-US" dirty="0"/>
              <a:t> D</a:t>
            </a:r>
            <a:r>
              <a:rPr lang="ru-RU" dirty="0"/>
              <a:t>  меньше 0</a:t>
            </a:r>
            <a:endParaRPr lang="en-US" dirty="0"/>
          </a:p>
          <a:p>
            <a:r>
              <a:rPr lang="ru-RU" dirty="0"/>
              <a:t>Уравнение  вида …. называется квадратным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Дискриминант</a:t>
            </a:r>
          </a:p>
          <a:p>
            <a:endParaRPr lang="ru-RU" dirty="0"/>
          </a:p>
          <a:p>
            <a:r>
              <a:rPr lang="ru-RU" dirty="0"/>
              <a:t>Неполное </a:t>
            </a:r>
          </a:p>
          <a:p>
            <a:endParaRPr lang="ru-RU" dirty="0"/>
          </a:p>
          <a:p>
            <a:r>
              <a:rPr lang="ru-RU" dirty="0"/>
              <a:t>Один </a:t>
            </a:r>
          </a:p>
          <a:p>
            <a:endParaRPr lang="ru-RU" dirty="0"/>
          </a:p>
          <a:p>
            <a:r>
              <a:rPr lang="ru-RU" dirty="0"/>
              <a:t>Корней нет</a:t>
            </a:r>
          </a:p>
          <a:p>
            <a:endParaRPr lang="ru-RU" dirty="0"/>
          </a:p>
          <a:p>
            <a:r>
              <a:rPr lang="ru-RU" dirty="0"/>
              <a:t>ах</a:t>
            </a:r>
            <a:r>
              <a:rPr lang="ru-RU" baseline="30000" dirty="0"/>
              <a:t>2</a:t>
            </a:r>
            <a:r>
              <a:rPr lang="ru-RU" dirty="0"/>
              <a:t>+вх +с=0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115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91680" y="2963085"/>
            <a:ext cx="6408712" cy="278537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lvl="0" indent="-342900">
              <a:lnSpc>
                <a:spcPts val="1200"/>
              </a:lnSpc>
              <a:spcAft>
                <a:spcPts val="1000"/>
              </a:spcAft>
              <a:tabLst>
                <a:tab pos="457200" algn="l"/>
              </a:tabLst>
            </a:pPr>
            <a:r>
              <a:rPr lang="ru-RU" sz="2800" dirty="0">
                <a:solidFill>
                  <a:schemeClr val="bg1"/>
                </a:solidFill>
                <a:latin typeface="Helvetica"/>
                <a:ea typeface="Times New Roman"/>
                <a:cs typeface="Times New Roman"/>
              </a:rPr>
              <a:t>х²+ 3x – 17 = 0;</a:t>
            </a:r>
            <a:endParaRPr lang="ru-RU" sz="2800" dirty="0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ts val="1200"/>
              </a:lnSpc>
              <a:spcAft>
                <a:spcPts val="1000"/>
              </a:spcAft>
              <a:tabLst>
                <a:tab pos="457200" algn="l"/>
              </a:tabLst>
            </a:pPr>
            <a:r>
              <a:rPr lang="ru-RU" sz="2800" dirty="0">
                <a:solidFill>
                  <a:schemeClr val="bg1"/>
                </a:solidFill>
                <a:latin typeface="Helvetica"/>
                <a:ea typeface="Times New Roman"/>
                <a:cs typeface="Times New Roman"/>
              </a:rPr>
              <a:t>5у² +1= 0;</a:t>
            </a:r>
            <a:endParaRPr lang="ru-RU" sz="2800" dirty="0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ts val="1200"/>
              </a:lnSpc>
              <a:spcAft>
                <a:spcPts val="1000"/>
              </a:spcAft>
              <a:tabLst>
                <a:tab pos="457200" algn="l"/>
              </a:tabLst>
            </a:pPr>
            <a:r>
              <a:rPr lang="ru-RU" sz="2800" dirty="0">
                <a:solidFill>
                  <a:schemeClr val="bg1"/>
                </a:solidFill>
                <a:latin typeface="Helvetica"/>
                <a:ea typeface="Times New Roman"/>
                <a:cs typeface="Times New Roman"/>
              </a:rPr>
              <a:t>x² –4x + 9 = 0;</a:t>
            </a:r>
            <a:endParaRPr lang="ru-RU" sz="2800" dirty="0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ts val="1200"/>
              </a:lnSpc>
              <a:spcAft>
                <a:spcPts val="1000"/>
              </a:spcAft>
              <a:tabLst>
                <a:tab pos="457200" algn="l"/>
              </a:tabLst>
            </a:pPr>
            <a:r>
              <a:rPr lang="ru-RU" sz="2800" dirty="0">
                <a:solidFill>
                  <a:schemeClr val="bg1"/>
                </a:solidFill>
                <a:latin typeface="Helvetica"/>
                <a:ea typeface="Times New Roman"/>
                <a:cs typeface="Times New Roman"/>
              </a:rPr>
              <a:t>2z² – 5z + 2 = 0;</a:t>
            </a:r>
            <a:endParaRPr lang="ru-RU" sz="2800" dirty="0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ts val="1200"/>
              </a:lnSpc>
              <a:spcAft>
                <a:spcPts val="1000"/>
              </a:spcAft>
              <a:tabLst>
                <a:tab pos="457200" algn="l"/>
              </a:tabLst>
            </a:pPr>
            <a:r>
              <a:rPr lang="ru-RU" sz="2800" dirty="0">
                <a:solidFill>
                  <a:schemeClr val="bg1"/>
                </a:solidFill>
                <a:latin typeface="Helvetica"/>
                <a:ea typeface="Times New Roman"/>
                <a:cs typeface="Times New Roman"/>
              </a:rPr>
              <a:t>5y²= 1;</a:t>
            </a:r>
            <a:endParaRPr lang="ru-RU" sz="2800" dirty="0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ts val="1200"/>
              </a:lnSpc>
              <a:spcAft>
                <a:spcPts val="1000"/>
              </a:spcAft>
              <a:tabLst>
                <a:tab pos="457200" algn="l"/>
              </a:tabLst>
            </a:pPr>
            <a:r>
              <a:rPr lang="ru-RU" sz="2800" dirty="0">
                <a:solidFill>
                  <a:schemeClr val="bg1"/>
                </a:solidFill>
                <a:latin typeface="Helvetica"/>
                <a:ea typeface="Times New Roman"/>
                <a:cs typeface="Times New Roman"/>
              </a:rPr>
              <a:t>–2x² +7x + 1 = 0;</a:t>
            </a:r>
            <a:endParaRPr lang="ru-RU" sz="2800" dirty="0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ts val="1200"/>
              </a:lnSpc>
              <a:spcAft>
                <a:spcPts val="1000"/>
              </a:spcAft>
              <a:tabLst>
                <a:tab pos="457200" algn="l"/>
              </a:tabLst>
            </a:pPr>
            <a:r>
              <a:rPr lang="ru-RU" sz="2800" dirty="0">
                <a:solidFill>
                  <a:schemeClr val="bg1"/>
                </a:solidFill>
                <a:latin typeface="Helvetica"/>
                <a:ea typeface="Times New Roman"/>
                <a:cs typeface="Times New Roman"/>
              </a:rPr>
              <a:t>x² -6x = 0;</a:t>
            </a:r>
            <a:endParaRPr lang="ru-RU" sz="2800" dirty="0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ts val="1200"/>
              </a:lnSpc>
              <a:spcAft>
                <a:spcPts val="1000"/>
              </a:spcAft>
              <a:tabLst>
                <a:tab pos="457200" algn="l"/>
              </a:tabLst>
            </a:pPr>
            <a:r>
              <a:rPr lang="ru-RU" sz="2800" dirty="0">
                <a:solidFill>
                  <a:schemeClr val="bg1"/>
                </a:solidFill>
                <a:latin typeface="Helvetica"/>
                <a:ea typeface="Times New Roman"/>
                <a:cs typeface="Times New Roman"/>
              </a:rPr>
              <a:t>7x²=0;</a:t>
            </a:r>
            <a:endParaRPr lang="ru-RU" sz="2800" dirty="0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ts val="1200"/>
              </a:lnSpc>
              <a:spcAft>
                <a:spcPts val="1000"/>
              </a:spcAft>
              <a:tabLst>
                <a:tab pos="457200" algn="l"/>
              </a:tabLst>
            </a:pPr>
            <a:r>
              <a:rPr lang="ru-RU" sz="2800" dirty="0">
                <a:solidFill>
                  <a:schemeClr val="bg1"/>
                </a:solidFill>
                <a:latin typeface="Helvetica"/>
                <a:ea typeface="Times New Roman"/>
                <a:cs typeface="Times New Roman"/>
              </a:rPr>
              <a:t>–x² – 9x=5</a:t>
            </a:r>
            <a:endParaRPr lang="ru-RU" sz="2800" dirty="0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ts val="1200"/>
              </a:lnSpc>
              <a:spcAft>
                <a:spcPts val="1000"/>
              </a:spcAft>
              <a:tabLst>
                <a:tab pos="457200" algn="l"/>
              </a:tabLst>
            </a:pPr>
            <a:r>
              <a:rPr lang="ru-RU" sz="2800" dirty="0">
                <a:solidFill>
                  <a:schemeClr val="bg1"/>
                </a:solidFill>
                <a:latin typeface="Helvetica"/>
                <a:ea typeface="Times New Roman"/>
                <a:cs typeface="Times New Roman"/>
              </a:rPr>
              <a:t>2x + x² – 13=0</a:t>
            </a:r>
            <a:endParaRPr lang="ru-RU" sz="2800" dirty="0">
              <a:solidFill>
                <a:schemeClr val="bg1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85" y="1340768"/>
            <a:ext cx="8661994" cy="53975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772816"/>
            <a:ext cx="7088832" cy="4104456"/>
          </a:xfrm>
        </p:spPr>
        <p:txBody>
          <a:bodyPr/>
          <a:lstStyle/>
          <a:p>
            <a:pPr indent="0">
              <a:buNone/>
            </a:pP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AutoNum type="arabicPeriod"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Виды квадратных уравнений</a:t>
            </a:r>
            <a:endParaRPr lang="ru-RU" sz="2800" dirty="0"/>
          </a:p>
        </p:txBody>
      </p:sp>
      <p:sp useBgFill="1">
        <p:nvSpPr>
          <p:cNvPr id="10" name="TextBox 9"/>
          <p:cNvSpPr txBox="1"/>
          <p:nvPr/>
        </p:nvSpPr>
        <p:spPr>
          <a:xfrm flipH="1">
            <a:off x="1828836" y="1340768"/>
            <a:ext cx="5398492" cy="501675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lvl="0"/>
            <a:r>
              <a:rPr lang="ru-RU" sz="3200" dirty="0" smtClean="0"/>
              <a:t>1.   4х²</a:t>
            </a:r>
            <a:r>
              <a:rPr lang="ru-RU" sz="3200" dirty="0"/>
              <a:t>+ 3x </a:t>
            </a:r>
            <a:r>
              <a:rPr lang="ru-RU" sz="3200" dirty="0" smtClean="0"/>
              <a:t>+2015 </a:t>
            </a:r>
            <a:r>
              <a:rPr lang="ru-RU" sz="3200" dirty="0"/>
              <a:t>= 0;</a:t>
            </a:r>
          </a:p>
          <a:p>
            <a:pPr lvl="0"/>
            <a:r>
              <a:rPr lang="ru-RU" sz="3200" dirty="0" smtClean="0"/>
              <a:t>2.     5у² </a:t>
            </a:r>
            <a:r>
              <a:rPr lang="ru-RU" sz="3200" dirty="0"/>
              <a:t>+1= 0;</a:t>
            </a:r>
          </a:p>
          <a:p>
            <a:pPr lvl="0"/>
            <a:r>
              <a:rPr lang="ru-RU" sz="3200" dirty="0" smtClean="0"/>
              <a:t>3.      x² </a:t>
            </a:r>
            <a:r>
              <a:rPr lang="ru-RU" sz="3200" dirty="0"/>
              <a:t>–4x + 9 = 0;</a:t>
            </a:r>
          </a:p>
          <a:p>
            <a:pPr lvl="0"/>
            <a:r>
              <a:rPr lang="ru-RU" sz="3200" dirty="0" smtClean="0"/>
              <a:t>4.      2z² </a:t>
            </a:r>
            <a:r>
              <a:rPr lang="ru-RU" sz="3200" dirty="0"/>
              <a:t>– 5z + 2 = 0;</a:t>
            </a:r>
          </a:p>
          <a:p>
            <a:pPr lvl="0"/>
            <a:r>
              <a:rPr lang="ru-RU" sz="3200" dirty="0" smtClean="0"/>
              <a:t>5.       5y²</a:t>
            </a:r>
            <a:r>
              <a:rPr lang="ru-RU" sz="3200" dirty="0"/>
              <a:t>= 1;</a:t>
            </a:r>
          </a:p>
          <a:p>
            <a:pPr lvl="0"/>
            <a:r>
              <a:rPr lang="ru-RU" sz="3200" dirty="0" smtClean="0"/>
              <a:t>6.     –2x² </a:t>
            </a:r>
            <a:r>
              <a:rPr lang="ru-RU" sz="3200" dirty="0"/>
              <a:t>+7x + 1 = 0;</a:t>
            </a:r>
          </a:p>
          <a:p>
            <a:pPr lvl="0"/>
            <a:r>
              <a:rPr lang="ru-RU" sz="3200" dirty="0" smtClean="0"/>
              <a:t>7.      x² </a:t>
            </a:r>
            <a:r>
              <a:rPr lang="ru-RU" sz="3200" dirty="0"/>
              <a:t>-6x = 0;</a:t>
            </a:r>
          </a:p>
          <a:p>
            <a:pPr lvl="0"/>
            <a:r>
              <a:rPr lang="ru-RU" sz="3200" dirty="0" smtClean="0"/>
              <a:t>8.      7x²=0</a:t>
            </a:r>
            <a:r>
              <a:rPr lang="ru-RU" sz="3200" dirty="0"/>
              <a:t>;</a:t>
            </a:r>
          </a:p>
          <a:p>
            <a:pPr lvl="0"/>
            <a:r>
              <a:rPr lang="ru-RU" sz="3200" dirty="0" smtClean="0"/>
              <a:t>9.     –x² </a:t>
            </a:r>
            <a:r>
              <a:rPr lang="ru-RU" sz="3200" dirty="0"/>
              <a:t>– 9x=5</a:t>
            </a:r>
          </a:p>
          <a:p>
            <a:pPr lvl="0"/>
            <a:r>
              <a:rPr lang="ru-RU" sz="3200" dirty="0" smtClean="0"/>
              <a:t>10.      2x </a:t>
            </a:r>
            <a:r>
              <a:rPr lang="ru-RU" sz="3200" dirty="0"/>
              <a:t>+ x² – 13=0</a:t>
            </a:r>
          </a:p>
        </p:txBody>
      </p:sp>
    </p:spTree>
    <p:extLst>
      <p:ext uri="{BB962C8B-B14F-4D97-AF65-F5344CB8AC3E}">
        <p14:creationId xmlns:p14="http://schemas.microsoft.com/office/powerpoint/2010/main" val="97221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Экскурсоводы, в путь!</a:t>
            </a:r>
            <a:endParaRPr lang="ru-RU" dirty="0"/>
          </a:p>
        </p:txBody>
      </p:sp>
      <p:pic>
        <p:nvPicPr>
          <p:cNvPr id="11" name="Объект 10" descr="Памятник С. И. Налимову в Выльгорте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9" y="2204864"/>
            <a:ext cx="2577506" cy="335773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220082" y="5877293"/>
            <a:ext cx="3054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1913г Памятник архитектуры</a:t>
            </a:r>
          </a:p>
          <a:p>
            <a:r>
              <a:rPr lang="ru-RU" dirty="0" smtClean="0"/>
              <a:t>А. В. Холопов</a:t>
            </a:r>
            <a:endParaRPr lang="ru-RU" dirty="0"/>
          </a:p>
        </p:txBody>
      </p:sp>
      <p:pic>
        <p:nvPicPr>
          <p:cNvPr id="9" name="Объект 8" descr="https://pp.vk.me/c315527/v315527503/6c01/piDzzTQ_ZHE.jpg"/>
          <p:cNvPicPr>
            <a:picLocks noGrp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132856"/>
            <a:ext cx="3816424" cy="331236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55606" y="5733256"/>
            <a:ext cx="2839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2006г автор </a:t>
            </a:r>
            <a:r>
              <a:rPr lang="ru-RU" dirty="0" err="1" smtClean="0"/>
              <a:t>Р.Бендерский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483768" y="5092135"/>
            <a:ext cx="148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С.И.Налимов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918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/>
          <p:cNvCxnSpPr/>
          <p:nvPr/>
        </p:nvCxnSpPr>
        <p:spPr>
          <a:xfrm>
            <a:off x="2358337" y="4175143"/>
            <a:ext cx="0" cy="170908"/>
          </a:xfrm>
          <a:prstGeom prst="line">
            <a:avLst/>
          </a:prstGeom>
          <a:noFill/>
          <a:ln w="19050" cap="flat" cmpd="sng" algn="ctr">
            <a:solidFill>
              <a:srgbClr val="92D050"/>
            </a:solidFill>
            <a:prstDash val="solid"/>
          </a:ln>
          <a:effectLst/>
        </p:spPr>
      </p:cxnSp>
      <p:cxnSp>
        <p:nvCxnSpPr>
          <p:cNvPr id="3" name="Прямая соединительная линия 2"/>
          <p:cNvCxnSpPr>
            <a:endCxn id="27" idx="0"/>
          </p:cNvCxnSpPr>
          <p:nvPr/>
        </p:nvCxnSpPr>
        <p:spPr>
          <a:xfrm flipH="1">
            <a:off x="4984051" y="4210117"/>
            <a:ext cx="2356" cy="427583"/>
          </a:xfrm>
          <a:prstGeom prst="line">
            <a:avLst/>
          </a:prstGeom>
          <a:noFill/>
          <a:ln w="19050" cap="flat" cmpd="sng" algn="ctr">
            <a:solidFill>
              <a:srgbClr val="7030A0"/>
            </a:solidFill>
            <a:prstDash val="solid"/>
          </a:ln>
          <a:effectLst/>
        </p:spPr>
      </p:cxnSp>
      <p:cxnSp>
        <p:nvCxnSpPr>
          <p:cNvPr id="4" name="Прямая соединительная линия 3"/>
          <p:cNvCxnSpPr/>
          <p:nvPr/>
        </p:nvCxnSpPr>
        <p:spPr>
          <a:xfrm flipH="1">
            <a:off x="7462218" y="4200985"/>
            <a:ext cx="1" cy="433019"/>
          </a:xfrm>
          <a:prstGeom prst="line">
            <a:avLst/>
          </a:prstGeom>
          <a:noFill/>
          <a:ln w="1905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</p:cxnSp>
      <p:cxnSp>
        <p:nvCxnSpPr>
          <p:cNvPr id="5" name="Прямая соединительная линия 4"/>
          <p:cNvCxnSpPr/>
          <p:nvPr/>
        </p:nvCxnSpPr>
        <p:spPr>
          <a:xfrm>
            <a:off x="4914023" y="2178737"/>
            <a:ext cx="0" cy="199715"/>
          </a:xfrm>
          <a:prstGeom prst="line">
            <a:avLst/>
          </a:prstGeom>
          <a:noFill/>
          <a:ln w="19050" cap="flat" cmpd="sng" algn="ctr">
            <a:solidFill>
              <a:srgbClr val="C00000"/>
            </a:solidFill>
            <a:prstDash val="solid"/>
          </a:ln>
          <a:effectLst/>
        </p:spPr>
      </p:cxnSp>
      <p:sp>
        <p:nvSpPr>
          <p:cNvPr id="6" name="Скругленный прямоугольник 5"/>
          <p:cNvSpPr/>
          <p:nvPr/>
        </p:nvSpPr>
        <p:spPr>
          <a:xfrm>
            <a:off x="2790385" y="1412776"/>
            <a:ext cx="3960440" cy="648072"/>
          </a:xfrm>
          <a:prstGeom prst="round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Скругленный прямоугольник 6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933803" y="1517404"/>
            <a:ext cx="3960440" cy="648072"/>
          </a:xfrm>
          <a:prstGeom prst="roundRect">
            <a:avLst/>
          </a:prstGeom>
          <a:blipFill rotWithShape="1">
            <a:blip r:embed="rId2"/>
            <a:stretch>
              <a:fillRect/>
            </a:stretch>
          </a:blipFill>
          <a:ln>
            <a:solidFill>
              <a:srgbClr val="C00000"/>
            </a:solidFill>
          </a:ln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H="1">
            <a:off x="2328139" y="3284984"/>
            <a:ext cx="2585884" cy="0"/>
          </a:xfrm>
          <a:prstGeom prst="line">
            <a:avLst/>
          </a:prstGeom>
          <a:noFill/>
          <a:ln w="19050" cap="flat" cmpd="sng" algn="ctr">
            <a:solidFill>
              <a:srgbClr val="00B0F0"/>
            </a:solidFill>
            <a:prstDash val="solid"/>
          </a:ln>
          <a:effectLst/>
        </p:spPr>
      </p:cxnSp>
      <p:cxnSp>
        <p:nvCxnSpPr>
          <p:cNvPr id="9" name="Прямая соединительная линия 8"/>
          <p:cNvCxnSpPr/>
          <p:nvPr/>
        </p:nvCxnSpPr>
        <p:spPr>
          <a:xfrm flipH="1">
            <a:off x="4914023" y="3284984"/>
            <a:ext cx="2461218" cy="0"/>
          </a:xfrm>
          <a:prstGeom prst="line">
            <a:avLst/>
          </a:prstGeom>
          <a:noFill/>
          <a:ln w="19050" cap="flat" cmpd="sng" algn="ctr">
            <a:solidFill>
              <a:srgbClr val="00B0F0"/>
            </a:solidFill>
            <a:prstDash val="solid"/>
          </a:ln>
          <a:effectLst/>
        </p:spPr>
      </p:cxnSp>
      <p:cxnSp>
        <p:nvCxnSpPr>
          <p:cNvPr id="10" name="Прямая соединительная линия 9"/>
          <p:cNvCxnSpPr/>
          <p:nvPr/>
        </p:nvCxnSpPr>
        <p:spPr>
          <a:xfrm>
            <a:off x="2328139" y="3283547"/>
            <a:ext cx="0" cy="288032"/>
          </a:xfrm>
          <a:prstGeom prst="line">
            <a:avLst/>
          </a:prstGeom>
          <a:noFill/>
          <a:ln w="19050" cap="flat" cmpd="sng" algn="ctr">
            <a:solidFill>
              <a:srgbClr val="00B0F0"/>
            </a:solidFill>
            <a:prstDash val="solid"/>
          </a:ln>
          <a:effectLst/>
        </p:spPr>
      </p:cxnSp>
      <p:cxnSp>
        <p:nvCxnSpPr>
          <p:cNvPr id="11" name="Прямая соединительная линия 10"/>
          <p:cNvCxnSpPr/>
          <p:nvPr/>
        </p:nvCxnSpPr>
        <p:spPr>
          <a:xfrm>
            <a:off x="4914023" y="3293368"/>
            <a:ext cx="0" cy="288032"/>
          </a:xfrm>
          <a:prstGeom prst="line">
            <a:avLst/>
          </a:prstGeom>
          <a:noFill/>
          <a:ln w="19050" cap="flat" cmpd="sng" algn="ctr">
            <a:solidFill>
              <a:srgbClr val="00B0F0"/>
            </a:solidFill>
            <a:prstDash val="solid"/>
          </a:ln>
          <a:effectLst/>
        </p:spPr>
      </p:cxnSp>
      <p:cxnSp>
        <p:nvCxnSpPr>
          <p:cNvPr id="12" name="Прямая соединительная линия 11"/>
          <p:cNvCxnSpPr/>
          <p:nvPr/>
        </p:nvCxnSpPr>
        <p:spPr>
          <a:xfrm>
            <a:off x="7375241" y="3284984"/>
            <a:ext cx="0" cy="288032"/>
          </a:xfrm>
          <a:prstGeom prst="line">
            <a:avLst/>
          </a:prstGeom>
          <a:noFill/>
          <a:ln w="19050" cap="flat" cmpd="sng" algn="ctr">
            <a:solidFill>
              <a:srgbClr val="00B0F0"/>
            </a:solidFill>
            <a:prstDash val="solid"/>
          </a:ln>
          <a:effectLst/>
        </p:spPr>
      </p:cxnSp>
      <p:sp>
        <p:nvSpPr>
          <p:cNvPr id="13" name="Скругленный прямоугольник 12"/>
          <p:cNvSpPr/>
          <p:nvPr/>
        </p:nvSpPr>
        <p:spPr>
          <a:xfrm>
            <a:off x="1601085" y="3553661"/>
            <a:ext cx="1368152" cy="531815"/>
          </a:xfrm>
          <a:prstGeom prst="roundRect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259008" y="3581400"/>
            <a:ext cx="1296144" cy="532779"/>
          </a:xfrm>
          <a:prstGeom prst="roundRect">
            <a:avLst/>
          </a:prstGeom>
          <a:gradFill rotWithShape="1">
            <a:gsLst>
              <a:gs pos="0">
                <a:srgbClr val="8064A2">
                  <a:shade val="51000"/>
                  <a:satMod val="130000"/>
                </a:srgbClr>
              </a:gs>
              <a:gs pos="80000">
                <a:srgbClr val="8064A2">
                  <a:shade val="93000"/>
                  <a:satMod val="130000"/>
                </a:srgbClr>
              </a:gs>
              <a:gs pos="100000">
                <a:srgbClr val="8064A2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695426" y="3562467"/>
            <a:ext cx="1368152" cy="504056"/>
          </a:xfrm>
          <a:prstGeom prst="round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Скругленный прямоугольник 15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710265" y="3688588"/>
            <a:ext cx="1368152" cy="504057"/>
          </a:xfrm>
          <a:prstGeom prst="roundRect">
            <a:avLst/>
          </a:prstGeom>
          <a:blipFill rotWithShape="1">
            <a:blip r:embed="rId3"/>
            <a:stretch>
              <a:fillRect/>
            </a:stretch>
          </a:blipFill>
          <a:ln>
            <a:solidFill>
              <a:srgbClr val="92D050"/>
            </a:solidFill>
          </a:ln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17" name="Скругленный прямоугольник 16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354532" y="3706059"/>
            <a:ext cx="1272628" cy="486585"/>
          </a:xfrm>
          <a:prstGeom prst="roundRect">
            <a:avLst/>
          </a:prstGeom>
          <a:blipFill rotWithShape="1">
            <a:blip r:embed="rId4"/>
            <a:stretch>
              <a:fillRect/>
            </a:stretch>
          </a:blipFill>
          <a:ln>
            <a:solidFill>
              <a:srgbClr val="7030A0"/>
            </a:solidFill>
          </a:ln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18" name="Скругленный прямоугольник 17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782041" y="3696929"/>
            <a:ext cx="1330089" cy="504056"/>
          </a:xfrm>
          <a:prstGeom prst="roundRect">
            <a:avLst/>
          </a:prstGeom>
          <a:blipFill rotWithShape="1">
            <a:blip r:embed="rId5"/>
            <a:stretch>
              <a:fillRect/>
            </a:stretch>
          </a:blipFill>
          <a:ln>
            <a:solidFill>
              <a:srgbClr val="F79646">
                <a:lumMod val="75000"/>
              </a:srgbClr>
            </a:solidFill>
          </a:ln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H="1">
            <a:off x="1392051" y="4346378"/>
            <a:ext cx="983127" cy="8708"/>
          </a:xfrm>
          <a:prstGeom prst="line">
            <a:avLst/>
          </a:prstGeom>
          <a:noFill/>
          <a:ln w="19050" cap="flat" cmpd="sng" algn="ctr">
            <a:solidFill>
              <a:srgbClr val="92D050"/>
            </a:solidFill>
            <a:prstDash val="solid"/>
          </a:ln>
          <a:effectLst/>
        </p:spPr>
      </p:cxnSp>
      <p:cxnSp>
        <p:nvCxnSpPr>
          <p:cNvPr id="20" name="Прямая соединительная линия 19"/>
          <p:cNvCxnSpPr/>
          <p:nvPr/>
        </p:nvCxnSpPr>
        <p:spPr>
          <a:xfrm flipH="1">
            <a:off x="2377777" y="4345972"/>
            <a:ext cx="988681" cy="0"/>
          </a:xfrm>
          <a:prstGeom prst="line">
            <a:avLst/>
          </a:prstGeom>
          <a:noFill/>
          <a:ln w="19050" cap="flat" cmpd="sng" algn="ctr">
            <a:solidFill>
              <a:srgbClr val="92D050"/>
            </a:solidFill>
            <a:prstDash val="solid"/>
          </a:ln>
          <a:effectLst/>
        </p:spPr>
      </p:cxnSp>
      <p:sp>
        <p:nvSpPr>
          <p:cNvPr id="21" name="Скругленный прямоугольник 20"/>
          <p:cNvSpPr/>
          <p:nvPr/>
        </p:nvSpPr>
        <p:spPr>
          <a:xfrm>
            <a:off x="558138" y="4633629"/>
            <a:ext cx="1634370" cy="667579"/>
          </a:xfrm>
          <a:prstGeom prst="roundRect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Скругленный прямоугольник 21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61469" y="4786029"/>
            <a:ext cx="1666670" cy="659195"/>
          </a:xfrm>
          <a:prstGeom prst="roundRect">
            <a:avLst/>
          </a:prstGeom>
          <a:blipFill rotWithShape="1">
            <a:blip r:embed="rId6"/>
            <a:stretch>
              <a:fillRect/>
            </a:stretch>
          </a:blipFill>
          <a:ln>
            <a:solidFill>
              <a:srgbClr val="92D050"/>
            </a:solidFill>
          </a:ln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540417" y="4633629"/>
            <a:ext cx="1618120" cy="667579"/>
          </a:xfrm>
          <a:prstGeom prst="roundRect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Скругленный прямоугольник 23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692828" y="4786029"/>
            <a:ext cx="1566191" cy="659195"/>
          </a:xfrm>
          <a:prstGeom prst="roundRect">
            <a:avLst/>
          </a:prstGeom>
          <a:blipFill rotWithShape="1">
            <a:blip r:embed="rId7"/>
            <a:stretch>
              <a:fillRect/>
            </a:stretch>
          </a:blipFill>
          <a:ln>
            <a:solidFill>
              <a:srgbClr val="92D050"/>
            </a:solidFill>
          </a:ln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1392035" y="4355084"/>
            <a:ext cx="0" cy="288032"/>
          </a:xfrm>
          <a:prstGeom prst="line">
            <a:avLst/>
          </a:prstGeom>
          <a:noFill/>
          <a:ln w="19050" cap="flat" cmpd="sng" algn="ctr">
            <a:solidFill>
              <a:srgbClr val="92D050"/>
            </a:solidFill>
            <a:prstDash val="solid"/>
          </a:ln>
          <a:effectLst/>
        </p:spPr>
      </p:cxnSp>
      <p:cxnSp>
        <p:nvCxnSpPr>
          <p:cNvPr id="26" name="Прямая соединительная линия 25"/>
          <p:cNvCxnSpPr/>
          <p:nvPr/>
        </p:nvCxnSpPr>
        <p:spPr>
          <a:xfrm>
            <a:off x="3366449" y="4345972"/>
            <a:ext cx="0" cy="288032"/>
          </a:xfrm>
          <a:prstGeom prst="line">
            <a:avLst/>
          </a:prstGeom>
          <a:noFill/>
          <a:ln w="19050" cap="flat" cmpd="sng" algn="ctr">
            <a:solidFill>
              <a:srgbClr val="92D050"/>
            </a:solidFill>
            <a:prstDash val="solid"/>
          </a:ln>
          <a:effectLst/>
        </p:spPr>
      </p:cxnSp>
      <p:sp>
        <p:nvSpPr>
          <p:cNvPr id="27" name="Скругленный прямоугольник 26"/>
          <p:cNvSpPr/>
          <p:nvPr/>
        </p:nvSpPr>
        <p:spPr>
          <a:xfrm>
            <a:off x="4395207" y="4637680"/>
            <a:ext cx="1177688" cy="663528"/>
          </a:xfrm>
          <a:prstGeom prst="roundRect">
            <a:avLst/>
          </a:prstGeom>
          <a:gradFill rotWithShape="1">
            <a:gsLst>
              <a:gs pos="0">
                <a:srgbClr val="8064A2">
                  <a:shade val="51000"/>
                  <a:satMod val="130000"/>
                </a:srgbClr>
              </a:gs>
              <a:gs pos="80000">
                <a:srgbClr val="8064A2">
                  <a:shade val="93000"/>
                  <a:satMod val="130000"/>
                </a:srgbClr>
              </a:gs>
              <a:gs pos="100000">
                <a:srgbClr val="8064A2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Скругленный прямоугольник 27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547612" y="4790080"/>
            <a:ext cx="1079553" cy="655144"/>
          </a:xfrm>
          <a:prstGeom prst="roundRect">
            <a:avLst/>
          </a:prstGeom>
          <a:blipFill rotWithShape="1">
            <a:blip r:embed="rId8"/>
            <a:stretch>
              <a:fillRect/>
            </a:stretch>
          </a:blipFill>
          <a:ln>
            <a:solidFill>
              <a:srgbClr val="7030A0"/>
            </a:solidFill>
          </a:ln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6425505" y="4635640"/>
            <a:ext cx="2088232" cy="584448"/>
          </a:xfrm>
          <a:prstGeom prst="round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6528630" y="4788040"/>
            <a:ext cx="2057235" cy="576064"/>
          </a:xfrm>
          <a:prstGeom prst="roundRect">
            <a:avLst/>
          </a:prstGeom>
          <a:solidFill>
            <a:sysClr val="window" lastClr="FFFFFF"/>
          </a:solidFill>
          <a:ln>
            <a:solidFill>
              <a:srgbClr val="F79646">
                <a:lumMod val="75000"/>
              </a:srgb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Нет корней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4913453" y="3067861"/>
            <a:ext cx="0" cy="225507"/>
          </a:xfrm>
          <a:prstGeom prst="line">
            <a:avLst/>
          </a:prstGeom>
          <a:noFill/>
          <a:ln w="19050" cap="flat" cmpd="sng" algn="ctr">
            <a:solidFill>
              <a:srgbClr val="00B0F0"/>
            </a:solidFill>
            <a:prstDash val="solid"/>
          </a:ln>
          <a:effectLst/>
        </p:spPr>
      </p:cxnSp>
      <p:sp>
        <p:nvSpPr>
          <p:cNvPr id="32" name="Скругленный прямоугольник 31"/>
          <p:cNvSpPr/>
          <p:nvPr/>
        </p:nvSpPr>
        <p:spPr>
          <a:xfrm>
            <a:off x="2790385" y="2357589"/>
            <a:ext cx="3960440" cy="648072"/>
          </a:xfrm>
          <a:prstGeom prst="roundRect">
            <a:avLst/>
          </a:prstGeom>
          <a:gradFill rotWithShape="1">
            <a:gsLst>
              <a:gs pos="0">
                <a:srgbClr val="4BACC6">
                  <a:shade val="51000"/>
                  <a:satMod val="130000"/>
                </a:srgbClr>
              </a:gs>
              <a:gs pos="80000">
                <a:srgbClr val="4BACC6">
                  <a:shade val="93000"/>
                  <a:satMod val="130000"/>
                </a:srgbClr>
              </a:gs>
              <a:gs pos="100000">
                <a:srgbClr val="4BACC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Скругленный прямоугольник 32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933803" y="2462217"/>
            <a:ext cx="3960440" cy="648072"/>
          </a:xfrm>
          <a:prstGeom prst="roundRect">
            <a:avLst/>
          </a:prstGeom>
          <a:blipFill rotWithShape="1">
            <a:blip r:embed="rId9"/>
            <a:stretch>
              <a:fillRect/>
            </a:stretch>
          </a:blipFill>
          <a:ln>
            <a:solidFill>
              <a:srgbClr val="00B0F0"/>
            </a:solidFill>
          </a:ln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85391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7" grpId="0" animBg="1"/>
      <p:bldP spid="18" grpId="0" animBg="1"/>
      <p:bldP spid="22" grpId="0" animBg="1"/>
      <p:bldP spid="24" grpId="0" animBg="1"/>
      <p:bldP spid="28" grpId="0" animBg="1"/>
      <p:bldP spid="30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24744"/>
            <a:ext cx="8445624" cy="132473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1"/>
                </a:solidFill>
              </a:rPr>
              <a:t>        Решаем уравнения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 (расшифровать нам помогут дискриминант и корни  уравнения)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259632" y="3284984"/>
            <a:ext cx="3167207" cy="276948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ru-RU" dirty="0" smtClean="0">
                <a:solidFill>
                  <a:schemeClr val="tx1"/>
                </a:solidFill>
              </a:rPr>
              <a:t>Х</a:t>
            </a:r>
            <a:r>
              <a:rPr lang="ru-RU" baseline="30000" dirty="0" smtClean="0">
                <a:solidFill>
                  <a:schemeClr val="tx1"/>
                </a:solidFill>
              </a:rPr>
              <a:t>2</a:t>
            </a:r>
            <a:r>
              <a:rPr lang="ru-RU" dirty="0" smtClean="0">
                <a:solidFill>
                  <a:schemeClr val="tx1"/>
                </a:solidFill>
              </a:rPr>
              <a:t>+6х-7=0</a:t>
            </a:r>
          </a:p>
          <a:p>
            <a:pPr marL="457200" indent="-457200">
              <a:buFont typeface="+mj-lt"/>
              <a:buAutoNum type="arabicPeriod"/>
            </a:pPr>
            <a:endParaRPr lang="ru-RU" dirty="0" smtClean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5220072" y="3284984"/>
            <a:ext cx="3102112" cy="2727208"/>
          </a:xfrm>
        </p:spPr>
        <p:txBody>
          <a:bodyPr/>
          <a:lstStyle/>
          <a:p>
            <a:pPr marL="0" indent="0">
              <a:buNone/>
            </a:pPr>
            <a:endParaRPr lang="ru-RU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dirty="0" smtClean="0">
              <a:solidFill>
                <a:schemeClr val="tx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dirty="0">
                <a:solidFill>
                  <a:schemeClr val="tx1"/>
                </a:solidFill>
              </a:rPr>
              <a:t>3</a:t>
            </a:r>
            <a:r>
              <a:rPr lang="ru-RU" dirty="0" smtClean="0">
                <a:solidFill>
                  <a:schemeClr val="tx1"/>
                </a:solidFill>
              </a:rPr>
              <a:t>х</a:t>
            </a:r>
            <a:r>
              <a:rPr lang="ru-RU" baseline="30000" dirty="0" smtClean="0">
                <a:solidFill>
                  <a:schemeClr val="tx1"/>
                </a:solidFill>
              </a:rPr>
              <a:t>2</a:t>
            </a:r>
            <a:r>
              <a:rPr lang="ru-RU" dirty="0" smtClean="0">
                <a:solidFill>
                  <a:schemeClr val="tx1"/>
                </a:solidFill>
              </a:rPr>
              <a:t> -4х- 4=0</a:t>
            </a:r>
          </a:p>
          <a:p>
            <a:pPr marL="0" indent="0">
              <a:buNone/>
            </a:pPr>
            <a:endParaRPr lang="ru-RU" dirty="0" smtClean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1710" y="2708920"/>
            <a:ext cx="1148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Вариант 1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228184" y="2893587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Вариант 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591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Расшифровываем: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619702" y="4581128"/>
            <a:ext cx="1148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Вариант 1</a:t>
            </a: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4411621"/>
              </p:ext>
            </p:extLst>
          </p:nvPr>
        </p:nvGraphicFramePr>
        <p:xfrm>
          <a:off x="2799801" y="4796625"/>
          <a:ext cx="4652514" cy="1051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6946"/>
                <a:gridCol w="516946"/>
                <a:gridCol w="516946"/>
                <a:gridCol w="516946"/>
                <a:gridCol w="516946"/>
                <a:gridCol w="516946"/>
                <a:gridCol w="516946"/>
                <a:gridCol w="516946"/>
                <a:gridCol w="516946"/>
              </a:tblGrid>
              <a:tr h="381000"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0</a:t>
                      </a:r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-14</a:t>
                      </a:r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1/3</a:t>
                      </a:r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2</a:t>
                      </a:r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3</a:t>
                      </a:r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64</a:t>
                      </a:r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5</a:t>
                      </a:r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6</a:t>
                      </a:r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-</a:t>
                      </a:r>
                      <a:r>
                        <a:rPr lang="ru-RU" sz="1900" baseline="0" dirty="0" smtClean="0"/>
                        <a:t> 2\3</a:t>
                      </a:r>
                      <a:endParaRPr lang="ru-RU" sz="1900" dirty="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л</a:t>
                      </a:r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м</a:t>
                      </a:r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б</a:t>
                      </a:r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и</a:t>
                      </a:r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е</a:t>
                      </a:r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т</a:t>
                      </a:r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д</a:t>
                      </a:r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а</a:t>
                      </a:r>
                      <a:endParaRPr lang="ru-RU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900" dirty="0" smtClean="0"/>
                        <a:t>н</a:t>
                      </a:r>
                      <a:endParaRPr lang="ru-RU" sz="19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9858110"/>
              </p:ext>
            </p:extLst>
          </p:nvPr>
        </p:nvGraphicFramePr>
        <p:xfrm>
          <a:off x="1619702" y="2636912"/>
          <a:ext cx="5328592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2074"/>
                <a:gridCol w="1272074"/>
                <a:gridCol w="1272074"/>
                <a:gridCol w="720252"/>
                <a:gridCol w="792118"/>
              </a:tblGrid>
              <a:tr h="288032">
                <a:tc>
                  <a:txBody>
                    <a:bodyPr/>
                    <a:lstStyle/>
                    <a:p>
                      <a:r>
                        <a:rPr lang="ru-RU" sz="4000" dirty="0" smtClean="0">
                          <a:solidFill>
                            <a:schemeClr val="tx1"/>
                          </a:solidFill>
                        </a:rPr>
                        <a:t>Т</a:t>
                      </a:r>
                      <a:endParaRPr lang="ru-RU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endParaRPr lang="ru-RU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dirty="0" smtClean="0">
                          <a:solidFill>
                            <a:schemeClr val="tx1"/>
                          </a:solidFill>
                        </a:rPr>
                        <a:t>м</a:t>
                      </a:r>
                      <a:endParaRPr lang="ru-RU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dirty="0" smtClean="0">
                          <a:solidFill>
                            <a:schemeClr val="tx1"/>
                          </a:solidFill>
                        </a:rPr>
                        <a:t>и</a:t>
                      </a:r>
                      <a:endParaRPr lang="ru-RU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dirty="0" smtClean="0">
                          <a:solidFill>
                            <a:schemeClr val="tx1"/>
                          </a:solidFill>
                        </a:rPr>
                        <a:t>н</a:t>
                      </a:r>
                      <a:endParaRPr lang="ru-RU" sz="4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038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955</TotalTime>
  <Words>812</Words>
  <Application>Microsoft Office PowerPoint</Application>
  <PresentationFormat>Экран (4:3)</PresentationFormat>
  <Paragraphs>214</Paragraphs>
  <Slides>27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4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Волна</vt:lpstr>
      <vt:lpstr>Тема Office</vt:lpstr>
      <vt:lpstr>1_Тема Office</vt:lpstr>
      <vt:lpstr>Городская</vt:lpstr>
      <vt:lpstr>Объект упаковщика для оболочки</vt:lpstr>
      <vt:lpstr>Презентация по учебному предмету «Математика» в 8 классе на тему «Квадратные уравнения»</vt:lpstr>
      <vt:lpstr>Выльгорт- наша Родина малая, сердцу милая коми земля. Небо мирное, светлое, чистое, как везде, но лазурь голубей. В сердце светится солнце лучистое добрых мыслей и смелых людей. Выльгорт по-русски- значит новый дом. Выльгорт, ты хорошеешь с каждым днем! Тебя мы любим всей душой, Выльгорт,- ты городок наш небольшой.  </vt:lpstr>
      <vt:lpstr>Сыктывдин  в цифрах и квадратных уравнениях.</vt:lpstr>
      <vt:lpstr>Запишите ответ</vt:lpstr>
      <vt:lpstr>Виды квадратных уравнений</vt:lpstr>
      <vt:lpstr>Экскурсоводы, в путь!</vt:lpstr>
      <vt:lpstr>Презентация PowerPoint</vt:lpstr>
      <vt:lpstr>        Решаем уравнения  (расшифровать нам помогут дискриминант и корни  уравнения)</vt:lpstr>
      <vt:lpstr>Расшифровываем:</vt:lpstr>
      <vt:lpstr>Поэзия </vt:lpstr>
      <vt:lpstr>Презентация PowerPoint</vt:lpstr>
      <vt:lpstr>Презентация PowerPoint</vt:lpstr>
      <vt:lpstr>Презентация PowerPoint</vt:lpstr>
      <vt:lpstr>Решить уравнения (больший корень поможет расшифровать)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Самостоятельная работа</vt:lpstr>
      <vt:lpstr>Презентация PowerPoint</vt:lpstr>
      <vt:lpstr>Презентация PowerPoint</vt:lpstr>
      <vt:lpstr>    Домашнее задание: 1. № 2. Узнать количество ушедших на фронт и вернувшихся с войны в Выльгорте. Закодировать квадратными уравнениями  3.Узнать количество живущих ветеранов войны в вашем селе. Закодировать математически. Мой адрес : 78077a@mail.ru     </vt:lpstr>
      <vt:lpstr>Используемая литература: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надежда</dc:creator>
  <cp:lastModifiedBy>надежда георгиева</cp:lastModifiedBy>
  <cp:revision>75</cp:revision>
  <dcterms:created xsi:type="dcterms:W3CDTF">2015-01-06T09:59:59Z</dcterms:created>
  <dcterms:modified xsi:type="dcterms:W3CDTF">2016-10-10T16:44:22Z</dcterms:modified>
</cp:coreProperties>
</file>