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64" r:id="rId12"/>
    <p:sldId id="265" r:id="rId13"/>
    <p:sldId id="266" r:id="rId14"/>
    <p:sldId id="267" r:id="rId15"/>
    <p:sldId id="276" r:id="rId16"/>
    <p:sldId id="277" r:id="rId17"/>
    <p:sldId id="278" r:id="rId18"/>
    <p:sldId id="279" r:id="rId19"/>
    <p:sldId id="268" r:id="rId20"/>
    <p:sldId id="269" r:id="rId21"/>
    <p:sldId id="270" r:id="rId22"/>
    <p:sldId id="271" r:id="rId23"/>
    <p:sldId id="272" r:id="rId24"/>
    <p:sldId id="27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E029C-87AE-4EFD-BCE0-EE0E697F9D1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E236AB-3631-41E2-A1AC-FD71F0D470A4}">
      <dgm:prSet phldrT="[Text]"/>
      <dgm:spPr/>
      <dgm:t>
        <a:bodyPr/>
        <a:lstStyle/>
        <a:p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Afopsi</a:t>
          </a:r>
          <a:r>
            <a:rPr lang="en-US" dirty="0" smtClean="0"/>
            <a:t> (2008 – 2010)</a:t>
          </a:r>
          <a:endParaRPr lang="en-US" dirty="0"/>
        </a:p>
      </dgm:t>
    </dgm:pt>
    <dgm:pt modelId="{B59AF4E8-DDDE-4D0D-A958-C340368B886B}" type="parTrans" cxnId="{2AC194EE-4DC5-4C9A-B69E-88A00293F779}">
      <dgm:prSet/>
      <dgm:spPr/>
      <dgm:t>
        <a:bodyPr/>
        <a:lstStyle/>
        <a:p>
          <a:endParaRPr lang="en-US"/>
        </a:p>
      </dgm:t>
    </dgm:pt>
    <dgm:pt modelId="{054A9F3D-1010-4882-84BC-187E6E7830E1}" type="sibTrans" cxnId="{2AC194EE-4DC5-4C9A-B69E-88A00293F779}">
      <dgm:prSet/>
      <dgm:spPr/>
      <dgm:t>
        <a:bodyPr/>
        <a:lstStyle/>
        <a:p>
          <a:endParaRPr lang="en-US"/>
        </a:p>
      </dgm:t>
    </dgm:pt>
    <dgm:pt modelId="{F1228258-1355-4191-B8E0-649B519EC53C}">
      <dgm:prSet phldrT="[Text]"/>
      <dgm:spPr/>
      <dgm:t>
        <a:bodyPr/>
        <a:lstStyle/>
        <a:p>
          <a:r>
            <a:rPr lang="en-US" dirty="0" err="1" smtClean="0"/>
            <a:t>Adopsi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IFRS </a:t>
          </a:r>
          <a:r>
            <a:rPr lang="en-US" dirty="0" err="1" smtClean="0"/>
            <a:t>ke</a:t>
          </a:r>
          <a:r>
            <a:rPr lang="en-US" dirty="0" smtClean="0"/>
            <a:t> PSAK</a:t>
          </a:r>
          <a:endParaRPr lang="en-US" dirty="0"/>
        </a:p>
      </dgm:t>
    </dgm:pt>
    <dgm:pt modelId="{A180ED07-7023-4DF4-8335-D729765B9004}" type="parTrans" cxnId="{D9FC2E0E-DDB6-48F3-B017-C0441F453E13}">
      <dgm:prSet/>
      <dgm:spPr/>
      <dgm:t>
        <a:bodyPr/>
        <a:lstStyle/>
        <a:p>
          <a:endParaRPr lang="en-US"/>
        </a:p>
      </dgm:t>
    </dgm:pt>
    <dgm:pt modelId="{EEC48C9D-615A-4570-B6B3-90B2BB551EB9}" type="sibTrans" cxnId="{D9FC2E0E-DDB6-48F3-B017-C0441F453E13}">
      <dgm:prSet/>
      <dgm:spPr/>
      <dgm:t>
        <a:bodyPr/>
        <a:lstStyle/>
        <a:p>
          <a:endParaRPr lang="en-US"/>
        </a:p>
      </dgm:t>
    </dgm:pt>
    <dgm:pt modelId="{442377CE-0F47-449F-9F34-DD838683DC57}">
      <dgm:prSet phldrT="[Text]"/>
      <dgm:spPr/>
      <dgm:t>
        <a:bodyPr/>
        <a:lstStyle/>
        <a:p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Persiapan</a:t>
          </a:r>
          <a:r>
            <a:rPr lang="en-US" dirty="0" smtClean="0"/>
            <a:t> </a:t>
          </a:r>
          <a:r>
            <a:rPr lang="en-US" dirty="0" err="1" smtClean="0"/>
            <a:t>akhir</a:t>
          </a:r>
          <a:r>
            <a:rPr lang="en-US" dirty="0" smtClean="0"/>
            <a:t> (2011)</a:t>
          </a:r>
          <a:endParaRPr lang="en-US" dirty="0"/>
        </a:p>
      </dgm:t>
    </dgm:pt>
    <dgm:pt modelId="{5060C77B-11CD-45EB-A043-A26417C20442}" type="parTrans" cxnId="{F04E98DA-6669-4121-B16D-4E50EBB496DD}">
      <dgm:prSet/>
      <dgm:spPr/>
      <dgm:t>
        <a:bodyPr/>
        <a:lstStyle/>
        <a:p>
          <a:endParaRPr lang="en-US"/>
        </a:p>
      </dgm:t>
    </dgm:pt>
    <dgm:pt modelId="{AC563B6E-F53A-4161-B300-C50855F6DC6D}" type="sibTrans" cxnId="{F04E98DA-6669-4121-B16D-4E50EBB496DD}">
      <dgm:prSet/>
      <dgm:spPr/>
      <dgm:t>
        <a:bodyPr/>
        <a:lstStyle/>
        <a:p>
          <a:endParaRPr lang="en-US"/>
        </a:p>
      </dgm:t>
    </dgm:pt>
    <dgm:pt modelId="{BEB0650A-C036-44F1-B0B5-388B4B3BB516}">
      <dgm:prSet phldrT="[Text]"/>
      <dgm:spPr/>
      <dgm:t>
        <a:bodyPr/>
        <a:lstStyle/>
        <a:p>
          <a:r>
            <a:rPr lang="en-US" dirty="0" err="1" smtClean="0"/>
            <a:t>Penyelesaian</a:t>
          </a:r>
          <a:r>
            <a:rPr lang="en-US" dirty="0" smtClean="0"/>
            <a:t> </a:t>
          </a:r>
          <a:r>
            <a:rPr lang="en-US" dirty="0" err="1" smtClean="0"/>
            <a:t>persiapan</a:t>
          </a:r>
          <a:r>
            <a:rPr lang="en-US" dirty="0" smtClean="0"/>
            <a:t> </a:t>
          </a:r>
          <a:r>
            <a:rPr lang="en-US" dirty="0" err="1" smtClean="0"/>
            <a:t>infrastruktur</a:t>
          </a:r>
          <a:r>
            <a:rPr lang="en-US" dirty="0" smtClean="0"/>
            <a:t> yang </a:t>
          </a:r>
          <a:r>
            <a:rPr lang="en-US" dirty="0" err="1" smtClean="0"/>
            <a:t>diperlukan</a:t>
          </a:r>
          <a:endParaRPr lang="en-US" dirty="0"/>
        </a:p>
      </dgm:t>
    </dgm:pt>
    <dgm:pt modelId="{20D66FE9-4B1E-49DC-A747-0D19421EDAC2}" type="parTrans" cxnId="{F6EAD7A2-1ECF-47AB-B7DC-5595FE43AA37}">
      <dgm:prSet/>
      <dgm:spPr/>
      <dgm:t>
        <a:bodyPr/>
        <a:lstStyle/>
        <a:p>
          <a:endParaRPr lang="en-US"/>
        </a:p>
      </dgm:t>
    </dgm:pt>
    <dgm:pt modelId="{98B5BAB1-4781-4E86-B80C-693D48372AA6}" type="sibTrans" cxnId="{F6EAD7A2-1ECF-47AB-B7DC-5595FE43AA37}">
      <dgm:prSet/>
      <dgm:spPr/>
      <dgm:t>
        <a:bodyPr/>
        <a:lstStyle/>
        <a:p>
          <a:endParaRPr lang="en-US"/>
        </a:p>
      </dgm:t>
    </dgm:pt>
    <dgm:pt modelId="{05031AFA-1D43-4F13-8F66-B086C61457CC}">
      <dgm:prSet phldrT="[Text]"/>
      <dgm:spPr/>
      <dgm:t>
        <a:bodyPr/>
        <a:lstStyle/>
        <a:p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Implementasi</a:t>
          </a:r>
          <a:r>
            <a:rPr lang="en-US" dirty="0" smtClean="0"/>
            <a:t> (2012)</a:t>
          </a:r>
          <a:endParaRPr lang="en-US" dirty="0"/>
        </a:p>
      </dgm:t>
    </dgm:pt>
    <dgm:pt modelId="{634A0293-E4FC-4026-A6BE-4BF12D86C315}" type="parTrans" cxnId="{50F0011B-2FB8-48E0-8697-24704FE29351}">
      <dgm:prSet/>
      <dgm:spPr/>
      <dgm:t>
        <a:bodyPr/>
        <a:lstStyle/>
        <a:p>
          <a:endParaRPr lang="en-US"/>
        </a:p>
      </dgm:t>
    </dgm:pt>
    <dgm:pt modelId="{39C1D518-1040-4CB2-B688-8E3FA87D73C0}" type="sibTrans" cxnId="{50F0011B-2FB8-48E0-8697-24704FE29351}">
      <dgm:prSet/>
      <dgm:spPr/>
      <dgm:t>
        <a:bodyPr/>
        <a:lstStyle/>
        <a:p>
          <a:endParaRPr lang="en-US"/>
        </a:p>
      </dgm:t>
    </dgm:pt>
    <dgm:pt modelId="{A44C3557-2020-4088-A5B4-7A5AFF5D7780}">
      <dgm:prSet phldrT="[Text]"/>
      <dgm:spPr/>
      <dgm:t>
        <a:bodyPr/>
        <a:lstStyle/>
        <a:p>
          <a:r>
            <a:rPr lang="en-US" dirty="0" err="1" smtClean="0"/>
            <a:t>Penerapan</a:t>
          </a:r>
          <a:r>
            <a:rPr lang="en-US" dirty="0" smtClean="0"/>
            <a:t> PSAK </a:t>
          </a:r>
          <a:r>
            <a:rPr lang="en-US" dirty="0" err="1" smtClean="0"/>
            <a:t>berbasis</a:t>
          </a:r>
          <a:r>
            <a:rPr lang="en-US" dirty="0" smtClean="0"/>
            <a:t> IFRS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bertahap</a:t>
          </a:r>
          <a:endParaRPr lang="en-US" dirty="0"/>
        </a:p>
      </dgm:t>
    </dgm:pt>
    <dgm:pt modelId="{31500BD5-8512-4806-886A-0DD309E1FF13}" type="parTrans" cxnId="{3105EE8A-6955-43D2-9677-5AA27E8BF084}">
      <dgm:prSet/>
      <dgm:spPr/>
      <dgm:t>
        <a:bodyPr/>
        <a:lstStyle/>
        <a:p>
          <a:endParaRPr lang="en-US"/>
        </a:p>
      </dgm:t>
    </dgm:pt>
    <dgm:pt modelId="{037F721D-197E-48BD-86A7-38BEDA8C5E03}" type="sibTrans" cxnId="{3105EE8A-6955-43D2-9677-5AA27E8BF084}">
      <dgm:prSet/>
      <dgm:spPr/>
      <dgm:t>
        <a:bodyPr/>
        <a:lstStyle/>
        <a:p>
          <a:endParaRPr lang="en-US"/>
        </a:p>
      </dgm:t>
    </dgm:pt>
    <dgm:pt modelId="{FC42F817-C1FB-46E4-8337-7925D66C0117}">
      <dgm:prSet phldrT="[Text]"/>
      <dgm:spPr/>
      <dgm:t>
        <a:bodyPr/>
        <a:lstStyle/>
        <a:p>
          <a:r>
            <a:rPr lang="en-US" dirty="0" err="1" smtClean="0"/>
            <a:t>Persiapan</a:t>
          </a:r>
          <a:r>
            <a:rPr lang="en-US" dirty="0" smtClean="0"/>
            <a:t> </a:t>
          </a:r>
          <a:r>
            <a:rPr lang="en-US" dirty="0" err="1" smtClean="0"/>
            <a:t>infrastruktur</a:t>
          </a:r>
          <a:r>
            <a:rPr lang="en-US" dirty="0" smtClean="0"/>
            <a:t>  yang </a:t>
          </a:r>
          <a:r>
            <a:rPr lang="en-US" dirty="0" err="1" smtClean="0"/>
            <a:t>diperlukan</a:t>
          </a:r>
          <a:endParaRPr lang="en-US" dirty="0"/>
        </a:p>
      </dgm:t>
    </dgm:pt>
    <dgm:pt modelId="{0C26761A-9D4C-4BFF-B0C2-70ED16F3EA73}" type="parTrans" cxnId="{74921D11-B22C-471A-B63B-6E1BD8238381}">
      <dgm:prSet/>
      <dgm:spPr/>
    </dgm:pt>
    <dgm:pt modelId="{4CB10CAA-6FA4-4BC2-82B1-833FF2573597}" type="sibTrans" cxnId="{74921D11-B22C-471A-B63B-6E1BD8238381}">
      <dgm:prSet/>
      <dgm:spPr/>
    </dgm:pt>
    <dgm:pt modelId="{63F6BE78-A3A7-4F58-AB0E-1601A3850213}">
      <dgm:prSet phldrT="[Text]"/>
      <dgm:spPr/>
      <dgm:t>
        <a:bodyPr/>
        <a:lstStyle/>
        <a:p>
          <a:r>
            <a:rPr lang="en-US" dirty="0" err="1" smtClean="0"/>
            <a:t>Evaluasi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kelola</a:t>
          </a:r>
          <a:r>
            <a:rPr lang="en-US" dirty="0" smtClean="0"/>
            <a:t> </a:t>
          </a:r>
          <a:r>
            <a:rPr lang="en-US" dirty="0" err="1" smtClean="0"/>
            <a:t>dampak</a:t>
          </a:r>
          <a:r>
            <a:rPr lang="en-US" dirty="0" smtClean="0"/>
            <a:t> </a:t>
          </a:r>
          <a:r>
            <a:rPr lang="en-US" dirty="0" err="1" smtClean="0"/>
            <a:t>adopsi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PSAK yang </a:t>
          </a:r>
          <a:r>
            <a:rPr lang="en-US" dirty="0" err="1" smtClean="0"/>
            <a:t>berlaku</a:t>
          </a:r>
          <a:endParaRPr lang="en-US" dirty="0"/>
        </a:p>
      </dgm:t>
    </dgm:pt>
    <dgm:pt modelId="{1578CFEF-3165-4C26-A5A4-A51593F9B68D}" type="parTrans" cxnId="{C7E48F59-EEC7-41BD-9B75-548458AC30C4}">
      <dgm:prSet/>
      <dgm:spPr/>
    </dgm:pt>
    <dgm:pt modelId="{C637ADCA-30FF-4487-84B4-80418537D8C1}" type="sibTrans" cxnId="{C7E48F59-EEC7-41BD-9B75-548458AC30C4}">
      <dgm:prSet/>
      <dgm:spPr/>
    </dgm:pt>
    <dgm:pt modelId="{D44B81C3-5F1A-4AB8-B9E1-627DC37A93A8}">
      <dgm:prSet phldrT="[Text]"/>
      <dgm:spPr/>
      <dgm:t>
        <a:bodyPr/>
        <a:lstStyle/>
        <a:p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bertahap</a:t>
          </a:r>
          <a:r>
            <a:rPr lang="en-US" dirty="0" smtClean="0"/>
            <a:t> </a:t>
          </a:r>
          <a:r>
            <a:rPr lang="en-US" dirty="0" err="1" smtClean="0"/>
            <a:t>beberapa</a:t>
          </a:r>
          <a:r>
            <a:rPr lang="en-US" dirty="0" smtClean="0"/>
            <a:t> PSAK  </a:t>
          </a:r>
          <a:r>
            <a:rPr lang="en-US" dirty="0" err="1" smtClean="0"/>
            <a:t>berbasis</a:t>
          </a:r>
          <a:r>
            <a:rPr lang="en-US" dirty="0" smtClean="0"/>
            <a:t>  IFRS</a:t>
          </a:r>
          <a:endParaRPr lang="en-US" dirty="0"/>
        </a:p>
      </dgm:t>
    </dgm:pt>
    <dgm:pt modelId="{D93CB3AE-985E-4981-AF02-CC88276C8C68}" type="parTrans" cxnId="{A9F89116-DE7E-4A7A-AD21-00D24D6CDDDE}">
      <dgm:prSet/>
      <dgm:spPr/>
    </dgm:pt>
    <dgm:pt modelId="{7181EE48-945A-4130-9C06-044C5254F8A7}" type="sibTrans" cxnId="{A9F89116-DE7E-4A7A-AD21-00D24D6CDDDE}">
      <dgm:prSet/>
      <dgm:spPr/>
    </dgm:pt>
    <dgm:pt modelId="{C483B741-26E7-43F6-A2E6-78F959AE1037}">
      <dgm:prSet phldrT="[Text]"/>
      <dgm:spPr/>
      <dgm:t>
        <a:bodyPr/>
        <a:lstStyle/>
        <a:p>
          <a:r>
            <a:rPr lang="en-US" smtClean="0"/>
            <a:t>Evaluasi dampak penerapan </a:t>
          </a:r>
          <a:r>
            <a:rPr lang="en-US" dirty="0" smtClean="0"/>
            <a:t>PSAK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komprehensip</a:t>
          </a:r>
          <a:endParaRPr lang="en-US" dirty="0"/>
        </a:p>
      </dgm:t>
    </dgm:pt>
    <dgm:pt modelId="{01E5E947-CEEC-40B2-88E2-2A27A1167E60}" type="sibTrans" cxnId="{0C0E1D3C-E6F6-4440-8842-21736A3B2C01}">
      <dgm:prSet/>
      <dgm:spPr/>
    </dgm:pt>
    <dgm:pt modelId="{56CCA435-B976-4D1E-B307-2CDC0ADD0BBB}" type="parTrans" cxnId="{0C0E1D3C-E6F6-4440-8842-21736A3B2C01}">
      <dgm:prSet/>
      <dgm:spPr/>
    </dgm:pt>
    <dgm:pt modelId="{1F774ACE-54CE-4DAD-B4AC-52C78934A10D}" type="pres">
      <dgm:prSet presAssocID="{95EE029C-87AE-4EFD-BCE0-EE0E697F9D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D5B9A7F-5554-4EDE-B9B7-5EAECF089DA7}" type="pres">
      <dgm:prSet presAssocID="{E1E236AB-3631-41E2-A1AC-FD71F0D470A4}" presName="composite" presStyleCnt="0"/>
      <dgm:spPr/>
    </dgm:pt>
    <dgm:pt modelId="{4AE10E1A-6824-4F4F-8A21-5CD519B22D38}" type="pres">
      <dgm:prSet presAssocID="{E1E236AB-3631-41E2-A1AC-FD71F0D470A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C3AB1D-27A6-482E-ACDD-E724D9236CC6}" type="pres">
      <dgm:prSet presAssocID="{E1E236AB-3631-41E2-A1AC-FD71F0D470A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EE9ED-6783-4F22-921C-96AFE59A1A16}" type="pres">
      <dgm:prSet presAssocID="{054A9F3D-1010-4882-84BC-187E6E7830E1}" presName="sp" presStyleCnt="0"/>
      <dgm:spPr/>
    </dgm:pt>
    <dgm:pt modelId="{F10FA270-6BB2-42ED-A8A7-B125CDEEE4B5}" type="pres">
      <dgm:prSet presAssocID="{442377CE-0F47-449F-9F34-DD838683DC57}" presName="composite" presStyleCnt="0"/>
      <dgm:spPr/>
    </dgm:pt>
    <dgm:pt modelId="{268C63C4-A31A-4140-B07D-F04178E5D8D9}" type="pres">
      <dgm:prSet presAssocID="{442377CE-0F47-449F-9F34-DD838683DC5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C72D2-54CB-45CD-9296-1BFB5FD6DB24}" type="pres">
      <dgm:prSet presAssocID="{442377CE-0F47-449F-9F34-DD838683DC57}" presName="descendantText" presStyleLbl="alignAcc1" presStyleIdx="1" presStyleCnt="3" custLinFactNeighborX="1468" custLinFactNeighborY="4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FD253-0A4D-4B67-8FD1-4ED680267DBD}" type="pres">
      <dgm:prSet presAssocID="{AC563B6E-F53A-4161-B300-C50855F6DC6D}" presName="sp" presStyleCnt="0"/>
      <dgm:spPr/>
    </dgm:pt>
    <dgm:pt modelId="{F1852D42-10D3-4400-B5C6-10ED1A5DE6DF}" type="pres">
      <dgm:prSet presAssocID="{05031AFA-1D43-4F13-8F66-B086C61457CC}" presName="composite" presStyleCnt="0"/>
      <dgm:spPr/>
    </dgm:pt>
    <dgm:pt modelId="{D96D2E79-09B1-486E-9C6A-9126E9AF4949}" type="pres">
      <dgm:prSet presAssocID="{05031AFA-1D43-4F13-8F66-B086C61457C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3196C1-8448-43CA-B542-F4E3D0302251}" type="pres">
      <dgm:prSet presAssocID="{05031AFA-1D43-4F13-8F66-B086C61457C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C194EE-4DC5-4C9A-B69E-88A00293F779}" srcId="{95EE029C-87AE-4EFD-BCE0-EE0E697F9D10}" destId="{E1E236AB-3631-41E2-A1AC-FD71F0D470A4}" srcOrd="0" destOrd="0" parTransId="{B59AF4E8-DDDE-4D0D-A958-C340368B886B}" sibTransId="{054A9F3D-1010-4882-84BC-187E6E7830E1}"/>
    <dgm:cxn modelId="{F6EAD7A2-1ECF-47AB-B7DC-5595FE43AA37}" srcId="{442377CE-0F47-449F-9F34-DD838683DC57}" destId="{BEB0650A-C036-44F1-B0B5-388B4B3BB516}" srcOrd="0" destOrd="0" parTransId="{20D66FE9-4B1E-49DC-A747-0D19421EDAC2}" sibTransId="{98B5BAB1-4781-4E86-B80C-693D48372AA6}"/>
    <dgm:cxn modelId="{871D708C-F372-409B-9F03-E1E4D77A8F81}" type="presOf" srcId="{63F6BE78-A3A7-4F58-AB0E-1601A3850213}" destId="{F5C3AB1D-27A6-482E-ACDD-E724D9236CC6}" srcOrd="0" destOrd="2" presId="urn:microsoft.com/office/officeart/2005/8/layout/chevron2"/>
    <dgm:cxn modelId="{F04E98DA-6669-4121-B16D-4E50EBB496DD}" srcId="{95EE029C-87AE-4EFD-BCE0-EE0E697F9D10}" destId="{442377CE-0F47-449F-9F34-DD838683DC57}" srcOrd="1" destOrd="0" parTransId="{5060C77B-11CD-45EB-A043-A26417C20442}" sibTransId="{AC563B6E-F53A-4161-B300-C50855F6DC6D}"/>
    <dgm:cxn modelId="{0C0E1D3C-E6F6-4440-8842-21736A3B2C01}" srcId="{05031AFA-1D43-4F13-8F66-B086C61457CC}" destId="{C483B741-26E7-43F6-A2E6-78F959AE1037}" srcOrd="1" destOrd="0" parTransId="{56CCA435-B976-4D1E-B307-2CDC0ADD0BBB}" sibTransId="{01E5E947-CEEC-40B2-88E2-2A27A1167E60}"/>
    <dgm:cxn modelId="{D44100FE-5919-48AB-90DF-2799DFD02F11}" type="presOf" srcId="{D44B81C3-5F1A-4AB8-B9E1-627DC37A93A8}" destId="{E00C72D2-54CB-45CD-9296-1BFB5FD6DB24}" srcOrd="0" destOrd="1" presId="urn:microsoft.com/office/officeart/2005/8/layout/chevron2"/>
    <dgm:cxn modelId="{50F0011B-2FB8-48E0-8697-24704FE29351}" srcId="{95EE029C-87AE-4EFD-BCE0-EE0E697F9D10}" destId="{05031AFA-1D43-4F13-8F66-B086C61457CC}" srcOrd="2" destOrd="0" parTransId="{634A0293-E4FC-4026-A6BE-4BF12D86C315}" sibTransId="{39C1D518-1040-4CB2-B688-8E3FA87D73C0}"/>
    <dgm:cxn modelId="{FE0C292F-B47D-4F72-B594-0816813F6AA7}" type="presOf" srcId="{95EE029C-87AE-4EFD-BCE0-EE0E697F9D10}" destId="{1F774ACE-54CE-4DAD-B4AC-52C78934A10D}" srcOrd="0" destOrd="0" presId="urn:microsoft.com/office/officeart/2005/8/layout/chevron2"/>
    <dgm:cxn modelId="{442FD7F3-A603-4B06-AC24-CDC2567EB02B}" type="presOf" srcId="{442377CE-0F47-449F-9F34-DD838683DC57}" destId="{268C63C4-A31A-4140-B07D-F04178E5D8D9}" srcOrd="0" destOrd="0" presId="urn:microsoft.com/office/officeart/2005/8/layout/chevron2"/>
    <dgm:cxn modelId="{89858CE5-0580-41ED-80FE-D42252D470B0}" type="presOf" srcId="{05031AFA-1D43-4F13-8F66-B086C61457CC}" destId="{D96D2E79-09B1-486E-9C6A-9126E9AF4949}" srcOrd="0" destOrd="0" presId="urn:microsoft.com/office/officeart/2005/8/layout/chevron2"/>
    <dgm:cxn modelId="{870DF77B-E092-4169-ABB3-86E8795619BC}" type="presOf" srcId="{F1228258-1355-4191-B8E0-649B519EC53C}" destId="{F5C3AB1D-27A6-482E-ACDD-E724D9236CC6}" srcOrd="0" destOrd="0" presId="urn:microsoft.com/office/officeart/2005/8/layout/chevron2"/>
    <dgm:cxn modelId="{88C401D9-8B3B-494A-B0C4-19BBB6762CB9}" type="presOf" srcId="{FC42F817-C1FB-46E4-8337-7925D66C0117}" destId="{F5C3AB1D-27A6-482E-ACDD-E724D9236CC6}" srcOrd="0" destOrd="1" presId="urn:microsoft.com/office/officeart/2005/8/layout/chevron2"/>
    <dgm:cxn modelId="{332976F7-DC38-4E25-BD51-9C7FB880EB15}" type="presOf" srcId="{BEB0650A-C036-44F1-B0B5-388B4B3BB516}" destId="{E00C72D2-54CB-45CD-9296-1BFB5FD6DB24}" srcOrd="0" destOrd="0" presId="urn:microsoft.com/office/officeart/2005/8/layout/chevron2"/>
    <dgm:cxn modelId="{7BBA52CF-53FE-4CA4-A78C-9185D4C2776A}" type="presOf" srcId="{C483B741-26E7-43F6-A2E6-78F959AE1037}" destId="{533196C1-8448-43CA-B542-F4E3D0302251}" srcOrd="0" destOrd="1" presId="urn:microsoft.com/office/officeart/2005/8/layout/chevron2"/>
    <dgm:cxn modelId="{A9F89116-DE7E-4A7A-AD21-00D24D6CDDDE}" srcId="{442377CE-0F47-449F-9F34-DD838683DC57}" destId="{D44B81C3-5F1A-4AB8-B9E1-627DC37A93A8}" srcOrd="1" destOrd="0" parTransId="{D93CB3AE-985E-4981-AF02-CC88276C8C68}" sibTransId="{7181EE48-945A-4130-9C06-044C5254F8A7}"/>
    <dgm:cxn modelId="{3105EE8A-6955-43D2-9677-5AA27E8BF084}" srcId="{05031AFA-1D43-4F13-8F66-B086C61457CC}" destId="{A44C3557-2020-4088-A5B4-7A5AFF5D7780}" srcOrd="0" destOrd="0" parTransId="{31500BD5-8512-4806-886A-0DD309E1FF13}" sibTransId="{037F721D-197E-48BD-86A7-38BEDA8C5E03}"/>
    <dgm:cxn modelId="{626B9867-6500-485F-B190-DD6EA1FEDB7D}" type="presOf" srcId="{A44C3557-2020-4088-A5B4-7A5AFF5D7780}" destId="{533196C1-8448-43CA-B542-F4E3D0302251}" srcOrd="0" destOrd="0" presId="urn:microsoft.com/office/officeart/2005/8/layout/chevron2"/>
    <dgm:cxn modelId="{C7E48F59-EEC7-41BD-9B75-548458AC30C4}" srcId="{E1E236AB-3631-41E2-A1AC-FD71F0D470A4}" destId="{63F6BE78-A3A7-4F58-AB0E-1601A3850213}" srcOrd="2" destOrd="0" parTransId="{1578CFEF-3165-4C26-A5A4-A51593F9B68D}" sibTransId="{C637ADCA-30FF-4487-84B4-80418537D8C1}"/>
    <dgm:cxn modelId="{80B7D3A7-81A2-4CDB-A4DA-85BCFBEFDEDB}" type="presOf" srcId="{E1E236AB-3631-41E2-A1AC-FD71F0D470A4}" destId="{4AE10E1A-6824-4F4F-8A21-5CD519B22D38}" srcOrd="0" destOrd="0" presId="urn:microsoft.com/office/officeart/2005/8/layout/chevron2"/>
    <dgm:cxn modelId="{74921D11-B22C-471A-B63B-6E1BD8238381}" srcId="{E1E236AB-3631-41E2-A1AC-FD71F0D470A4}" destId="{FC42F817-C1FB-46E4-8337-7925D66C0117}" srcOrd="1" destOrd="0" parTransId="{0C26761A-9D4C-4BFF-B0C2-70ED16F3EA73}" sibTransId="{4CB10CAA-6FA4-4BC2-82B1-833FF2573597}"/>
    <dgm:cxn modelId="{D9FC2E0E-DDB6-48F3-B017-C0441F453E13}" srcId="{E1E236AB-3631-41E2-A1AC-FD71F0D470A4}" destId="{F1228258-1355-4191-B8E0-649B519EC53C}" srcOrd="0" destOrd="0" parTransId="{A180ED07-7023-4DF4-8335-D729765B9004}" sibTransId="{EEC48C9D-615A-4570-B6B3-90B2BB551EB9}"/>
    <dgm:cxn modelId="{4BED5D90-5F7F-477C-8AD7-AC04F037A0BB}" type="presParOf" srcId="{1F774ACE-54CE-4DAD-B4AC-52C78934A10D}" destId="{BD5B9A7F-5554-4EDE-B9B7-5EAECF089DA7}" srcOrd="0" destOrd="0" presId="urn:microsoft.com/office/officeart/2005/8/layout/chevron2"/>
    <dgm:cxn modelId="{878D1729-D8F8-4EF6-8998-882F85DB0F71}" type="presParOf" srcId="{BD5B9A7F-5554-4EDE-B9B7-5EAECF089DA7}" destId="{4AE10E1A-6824-4F4F-8A21-5CD519B22D38}" srcOrd="0" destOrd="0" presId="urn:microsoft.com/office/officeart/2005/8/layout/chevron2"/>
    <dgm:cxn modelId="{0699CB69-0475-4F64-B671-B8C9E347ED2D}" type="presParOf" srcId="{BD5B9A7F-5554-4EDE-B9B7-5EAECF089DA7}" destId="{F5C3AB1D-27A6-482E-ACDD-E724D9236CC6}" srcOrd="1" destOrd="0" presId="urn:microsoft.com/office/officeart/2005/8/layout/chevron2"/>
    <dgm:cxn modelId="{7D9E99FF-77EA-4680-8D56-87C5A901F657}" type="presParOf" srcId="{1F774ACE-54CE-4DAD-B4AC-52C78934A10D}" destId="{BB8EE9ED-6783-4F22-921C-96AFE59A1A16}" srcOrd="1" destOrd="0" presId="urn:microsoft.com/office/officeart/2005/8/layout/chevron2"/>
    <dgm:cxn modelId="{14B55E22-DF0D-4229-B2A9-7A32EA985384}" type="presParOf" srcId="{1F774ACE-54CE-4DAD-B4AC-52C78934A10D}" destId="{F10FA270-6BB2-42ED-A8A7-B125CDEEE4B5}" srcOrd="2" destOrd="0" presId="urn:microsoft.com/office/officeart/2005/8/layout/chevron2"/>
    <dgm:cxn modelId="{6008A610-8092-4D03-8916-01A4E2961CF6}" type="presParOf" srcId="{F10FA270-6BB2-42ED-A8A7-B125CDEEE4B5}" destId="{268C63C4-A31A-4140-B07D-F04178E5D8D9}" srcOrd="0" destOrd="0" presId="urn:microsoft.com/office/officeart/2005/8/layout/chevron2"/>
    <dgm:cxn modelId="{BD98C689-4CEF-4D38-890D-EC642D055A84}" type="presParOf" srcId="{F10FA270-6BB2-42ED-A8A7-B125CDEEE4B5}" destId="{E00C72D2-54CB-45CD-9296-1BFB5FD6DB24}" srcOrd="1" destOrd="0" presId="urn:microsoft.com/office/officeart/2005/8/layout/chevron2"/>
    <dgm:cxn modelId="{F915A78D-D373-4129-9C57-C643FE3072EC}" type="presParOf" srcId="{1F774ACE-54CE-4DAD-B4AC-52C78934A10D}" destId="{00AFD253-0A4D-4B67-8FD1-4ED680267DBD}" srcOrd="3" destOrd="0" presId="urn:microsoft.com/office/officeart/2005/8/layout/chevron2"/>
    <dgm:cxn modelId="{16D1EDFB-9A23-49F1-AEC7-5E95886FCCC0}" type="presParOf" srcId="{1F774ACE-54CE-4DAD-B4AC-52C78934A10D}" destId="{F1852D42-10D3-4400-B5C6-10ED1A5DE6DF}" srcOrd="4" destOrd="0" presId="urn:microsoft.com/office/officeart/2005/8/layout/chevron2"/>
    <dgm:cxn modelId="{7FC1D37D-2736-47B1-B93E-DFEAC121D7F0}" type="presParOf" srcId="{F1852D42-10D3-4400-B5C6-10ED1A5DE6DF}" destId="{D96D2E79-09B1-486E-9C6A-9126E9AF4949}" srcOrd="0" destOrd="0" presId="urn:microsoft.com/office/officeart/2005/8/layout/chevron2"/>
    <dgm:cxn modelId="{1C14CABC-B00F-48A2-928C-9BEAFDFC7FD2}" type="presParOf" srcId="{F1852D42-10D3-4400-B5C6-10ED1A5DE6DF}" destId="{533196C1-8448-43CA-B542-F4E3D0302251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BAA28-E49F-42C8-9B17-A16AD981FEAF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81E0D4-77EB-4EC6-BCB1-2D5AE53743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HARMONISASI KONVERGENSI </a:t>
            </a:r>
            <a:r>
              <a:rPr lang="en-US" dirty="0" smtClean="0">
                <a:solidFill>
                  <a:schemeClr val="bg1"/>
                </a:solidFill>
              </a:rPr>
              <a:t>IFRS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/>
              <a:t>Permasalahan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Dihadapi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Implementasi</a:t>
            </a:r>
            <a:r>
              <a:rPr lang="en-US" sz="3600" b="1" dirty="0" smtClean="0"/>
              <a:t> Dan </a:t>
            </a:r>
            <a:r>
              <a:rPr lang="en-US" sz="3600" b="1" dirty="0" err="1" smtClean="0"/>
              <a:t>Adopsi</a:t>
            </a:r>
            <a:r>
              <a:rPr lang="en-US" sz="3600" b="1" dirty="0" smtClean="0"/>
              <a:t> IFRS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Translasi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 smtClean="0"/>
          </a:p>
          <a:p>
            <a:r>
              <a:rPr lang="en-US" sz="3200" dirty="0" err="1" smtClean="0"/>
              <a:t>Ketidaksesuaian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endParaRPr lang="en-US" sz="3200" dirty="0" smtClean="0"/>
          </a:p>
          <a:p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Kompleksitas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 smtClean="0"/>
          </a:p>
          <a:p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Kompleksitas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komplek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global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terstandarisasi</a:t>
            </a:r>
            <a:endParaRPr lang="en-US" dirty="0" smtClean="0"/>
          </a:p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modal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dibesarkan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global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  <a:p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global </a:t>
            </a:r>
            <a:r>
              <a:rPr lang="en-US" dirty="0" err="1" smtClean="0">
                <a:sym typeface="Wingdings" pitchFamily="2" charset="2"/>
              </a:rPr>
              <a:t>standar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mengabaikan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keunikan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akuntansi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didapatkan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kolonisasi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  <a:p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oligopoli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aadalah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agenda </a:t>
            </a:r>
            <a:r>
              <a:rPr lang="en-US" dirty="0" err="1" smtClean="0"/>
              <a:t>multinasional</a:t>
            </a:r>
            <a:r>
              <a:rPr lang="en-US" dirty="0" smtClean="0"/>
              <a:t> accounting firms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ilusi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akuntansinya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endParaRPr lang="en-US" dirty="0" smtClean="0"/>
          </a:p>
          <a:p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err="1" smtClean="0"/>
              <a:t>Prospek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interdependensi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cepatnya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geopolitik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Regulator yang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mentoring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emiten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err="1" smtClean="0"/>
              <a:t>Prospek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sekuritas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bursa </a:t>
            </a:r>
            <a:r>
              <a:rPr lang="en-US" dirty="0" err="1" smtClean="0"/>
              <a:t>saham</a:t>
            </a:r>
            <a:r>
              <a:rPr lang="en-US" dirty="0" smtClean="0"/>
              <a:t> yang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emiten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listing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mengglobalnya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modal,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supra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semakin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mempromosikan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praktek-praktek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penjuru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dunia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Negara </a:t>
            </a:r>
            <a:r>
              <a:rPr lang="en-US" dirty="0" err="1" smtClean="0"/>
              <a:t>berkembang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lompatan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agar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smtClean="0"/>
              <a:t>IFRS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400" dirty="0" err="1" smtClean="0"/>
              <a:t>Menurut</a:t>
            </a:r>
            <a:r>
              <a:rPr lang="en-US" sz="2400" dirty="0" smtClean="0"/>
              <a:t> DSAK, </a:t>
            </a:r>
            <a:r>
              <a:rPr lang="en-US" sz="2400" dirty="0" err="1" smtClean="0"/>
              <a:t>pengadopsian</a:t>
            </a:r>
            <a:r>
              <a:rPr lang="en-US" sz="2400" dirty="0" smtClean="0"/>
              <a:t> IFRS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lima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:</a:t>
            </a:r>
          </a:p>
          <a:p>
            <a:pPr marL="990600" lvl="1" indent="-379413">
              <a:lnSpc>
                <a:spcPct val="80000"/>
              </a:lnSpc>
              <a:buFontTx/>
              <a:buAutoNum type="arabicPeriod"/>
            </a:pPr>
            <a:r>
              <a:rPr lang="en-US" i="1" dirty="0" smtClean="0"/>
              <a:t>Full Adoption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IFRS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menterjemahkan</a:t>
            </a:r>
            <a:r>
              <a:rPr lang="en-US" dirty="0" smtClean="0"/>
              <a:t> </a:t>
            </a:r>
            <a:r>
              <a:rPr lang="en-US" i="1" dirty="0" smtClean="0"/>
              <a:t>word by word</a:t>
            </a:r>
            <a:r>
              <a:rPr lang="en-US" dirty="0" smtClean="0"/>
              <a:t>.</a:t>
            </a:r>
          </a:p>
          <a:p>
            <a:pPr marL="990600" lvl="1" indent="-379413">
              <a:lnSpc>
                <a:spcPct val="80000"/>
              </a:lnSpc>
              <a:buFontTx/>
              <a:buAutoNum type="arabicPeriod"/>
            </a:pPr>
            <a:r>
              <a:rPr lang="en-US" i="1" dirty="0" smtClean="0"/>
              <a:t>Adapted</a:t>
            </a:r>
            <a:r>
              <a:rPr lang="en-US" dirty="0" smtClean="0"/>
              <a:t>,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IFRS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990600" lvl="1" indent="-379413">
              <a:lnSpc>
                <a:spcPct val="80000"/>
              </a:lnSpc>
              <a:buFontTx/>
              <a:buAutoNum type="arabicPeriod"/>
            </a:pPr>
            <a:r>
              <a:rPr lang="en-US" i="1" dirty="0" smtClean="0"/>
              <a:t>Piecemeal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IFRS,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990600" lvl="1" indent="-379413">
              <a:lnSpc>
                <a:spcPct val="80000"/>
              </a:lnSpc>
              <a:buFontTx/>
              <a:buAutoNum type="arabicPeriod"/>
            </a:pPr>
            <a:r>
              <a:rPr lang="en-US" i="1" dirty="0" smtClean="0"/>
              <a:t>Referenced</a:t>
            </a:r>
            <a:r>
              <a:rPr lang="en-US" dirty="0" smtClean="0"/>
              <a:t>,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IFRS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marL="990600" lvl="1" indent="-379413">
              <a:lnSpc>
                <a:spcPct val="80000"/>
              </a:lnSpc>
              <a:buFontTx/>
              <a:buAutoNum type="arabicPeriod"/>
            </a:pPr>
            <a:r>
              <a:rPr lang="en-US" i="1" dirty="0" smtClean="0"/>
              <a:t>Not adoption at all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IFRS.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Harmonisasi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smtClean="0"/>
              <a:t>IFRS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</a:pPr>
            <a:r>
              <a:rPr lang="en-US" sz="2400" dirty="0" err="1" smtClean="0"/>
              <a:t>Keputusan</a:t>
            </a:r>
            <a:r>
              <a:rPr lang="en-US" sz="2400" dirty="0" smtClean="0"/>
              <a:t> DSAK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mendekatkan</a:t>
            </a:r>
            <a:r>
              <a:rPr lang="en-US" sz="2400" dirty="0" smtClean="0"/>
              <a:t> PSAK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IAS/IFRS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:</a:t>
            </a:r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</a:pPr>
            <a:r>
              <a:rPr lang="en-US" sz="2000" b="1" dirty="0" err="1" smtClean="0">
                <a:solidFill>
                  <a:srgbClr val="FF0000"/>
                </a:solidFill>
              </a:rPr>
              <a:t>Strategi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selektif</a:t>
            </a:r>
            <a:r>
              <a:rPr lang="en-US" sz="2000" b="1" dirty="0" smtClean="0">
                <a:solidFill>
                  <a:srgbClr val="FF0000"/>
                </a:solidFill>
              </a:rPr>
              <a:t>.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yaitu</a:t>
            </a:r>
            <a:r>
              <a:rPr lang="en-US" sz="2000" dirty="0" smtClean="0"/>
              <a:t>;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standar-standar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diadopsi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diadopsi</a:t>
            </a:r>
            <a:r>
              <a:rPr lang="en-US" sz="2000" dirty="0" smtClean="0"/>
              <a:t>,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adopsi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selebihnya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diadopsi</a:t>
            </a:r>
            <a:r>
              <a:rPr lang="en-US" sz="2000" dirty="0" smtClean="0"/>
              <a:t> </a:t>
            </a:r>
            <a:r>
              <a:rPr lang="en-US" sz="2000" dirty="0" err="1" smtClean="0"/>
              <a:t>sambil</a:t>
            </a:r>
            <a:r>
              <a:rPr lang="en-US" sz="2000" dirty="0" smtClean="0"/>
              <a:t> </a:t>
            </a:r>
            <a:r>
              <a:rPr lang="en-US" sz="2000" dirty="0" err="1" smtClean="0"/>
              <a:t>merevisi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konvergensi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penyusunan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IASB.</a:t>
            </a:r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</a:pPr>
            <a:r>
              <a:rPr lang="en-US" sz="2000" b="1" dirty="0" err="1" smtClean="0">
                <a:solidFill>
                  <a:srgbClr val="FF0000"/>
                </a:solidFill>
              </a:rPr>
              <a:t>Strategi</a:t>
            </a:r>
            <a:r>
              <a:rPr lang="en-US" sz="2000" b="1" dirty="0" smtClean="0">
                <a:solidFill>
                  <a:srgbClr val="FF0000"/>
                </a:solidFill>
              </a:rPr>
              <a:t> dual standard</a:t>
            </a:r>
            <a:r>
              <a:rPr lang="en-US" sz="2000" dirty="0" smtClean="0"/>
              <a:t>.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menerjemahkan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IFRS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penerapannya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listed companies.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non listed companies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PSAK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err="1" smtClean="0"/>
              <a:t>Konvergensi</a:t>
            </a:r>
            <a:r>
              <a:rPr lang="en-US" dirty="0" smtClean="0"/>
              <a:t> IFRS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mempertimbangkan</a:t>
            </a:r>
            <a:r>
              <a:rPr lang="en-US" sz="2800" dirty="0" smtClean="0"/>
              <a:t> lima </a:t>
            </a:r>
            <a:r>
              <a:rPr lang="en-US" sz="2800" dirty="0" err="1" smtClean="0"/>
              <a:t>hal</a:t>
            </a:r>
            <a:r>
              <a:rPr lang="en-US" sz="2800" dirty="0" smtClean="0"/>
              <a:t>:</a:t>
            </a:r>
          </a:p>
          <a:p>
            <a:pPr marL="990600" lvl="1" indent="-379413">
              <a:buFontTx/>
              <a:buAutoNum type="arabicPeriod"/>
            </a:pP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DSAK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.</a:t>
            </a:r>
          </a:p>
          <a:p>
            <a:pPr marL="990600" lvl="1" indent="-379413">
              <a:buFontTx/>
              <a:buAutoNum type="arabicPeriod"/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penerjemahan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pPr marL="990600" lvl="1" indent="-379413">
              <a:buFontTx/>
              <a:buAutoNum type="arabicPeriod"/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990600" lvl="1" indent="-379413">
              <a:buFontTx/>
              <a:buAutoNum type="arabicPeriod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</a:p>
          <a:p>
            <a:pPr marL="990600" lvl="1" indent="-379413">
              <a:buFontTx/>
              <a:buAutoNum type="arabicPeriod"/>
            </a:pP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i="1" dirty="0" smtClean="0"/>
              <a:t>moral hazards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err="1" smtClean="0"/>
              <a:t>Konvergensi</a:t>
            </a:r>
            <a:r>
              <a:rPr lang="en-US" dirty="0" smtClean="0"/>
              <a:t> IFRS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ketidaksesuaian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IFRS yang </a:t>
            </a:r>
            <a:r>
              <a:rPr lang="en-US" dirty="0" err="1" smtClean="0"/>
              <a:t>signifikan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i="1" dirty="0" smtClean="0"/>
              <a:t>fair value accounting)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IFRS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capital market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i="1" dirty="0" smtClean="0"/>
              <a:t>(tax-driven)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IFRS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gap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IFRS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(UKM)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smtClean="0"/>
              <a:t>SAK – ETAP (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Syari’ah</a:t>
            </a:r>
            <a:endParaRPr lang="en-US" dirty="0" smtClean="0"/>
          </a:p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IFRS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adopsi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2012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id-ID" dirty="0" smtClean="0"/>
              <a:t>same </a:t>
            </a:r>
            <a:r>
              <a:rPr lang="en-US" dirty="0" smtClean="0"/>
              <a:t>process by which differences in financial reporting practices among countries are reduced with a goal of making financial statements more comparable and </a:t>
            </a:r>
            <a:r>
              <a:rPr lang="en-US" dirty="0" err="1" smtClean="0"/>
              <a:t>decisioniuseful</a:t>
            </a:r>
            <a:r>
              <a:rPr lang="en-US" dirty="0" smtClean="0"/>
              <a:t> across countries (</a:t>
            </a:r>
            <a:r>
              <a:rPr lang="en-US" dirty="0" err="1" smtClean="0"/>
              <a:t>Saudagaran</a:t>
            </a:r>
            <a:r>
              <a:rPr lang="en-US" dirty="0" smtClean="0"/>
              <a:t>, 2004)</a:t>
            </a:r>
            <a:endParaRPr lang="id-ID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id-ID" dirty="0" smtClean="0"/>
              <a:t> menyamakan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id-ID" dirty="0" smtClean="0"/>
              <a:t>lain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lebih dapat digunakan dalam lintas negara.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Konvergensi</a:t>
            </a:r>
            <a:r>
              <a:rPr lang="en-US" sz="3600" dirty="0" smtClean="0"/>
              <a:t> Dan </a:t>
            </a:r>
            <a:r>
              <a:rPr lang="en-US" sz="3600" dirty="0" err="1" smtClean="0"/>
              <a:t>Praktek</a:t>
            </a:r>
            <a:r>
              <a:rPr lang="en-US" sz="3600" dirty="0" smtClean="0"/>
              <a:t> </a:t>
            </a:r>
            <a:r>
              <a:rPr lang="en-US" sz="3600" dirty="0" err="1" smtClean="0"/>
              <a:t>Akuntansi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1994,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berkiblat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US GAAP</a:t>
            </a:r>
          </a:p>
          <a:p>
            <a:r>
              <a:rPr lang="en-US" dirty="0" err="1" smtClean="0"/>
              <a:t>Sejak</a:t>
            </a:r>
            <a:r>
              <a:rPr lang="en-US" dirty="0" smtClean="0"/>
              <a:t> 1994, PSAK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mengadaptasi</a:t>
            </a:r>
            <a:r>
              <a:rPr lang="en-US" dirty="0" smtClean="0"/>
              <a:t> IAS (IAS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berubah</a:t>
            </a:r>
            <a:r>
              <a:rPr lang="en-US" dirty="0" smtClean="0"/>
              <a:t> IFRS)</a:t>
            </a:r>
          </a:p>
          <a:p>
            <a:r>
              <a:rPr lang="en-US" dirty="0" err="1" smtClean="0"/>
              <a:t>Mulai</a:t>
            </a:r>
            <a:r>
              <a:rPr lang="en-US" dirty="0" smtClean="0"/>
              <a:t> 2012, IFRS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Konvergensi</a:t>
            </a:r>
            <a:r>
              <a:rPr lang="en-US" dirty="0" smtClean="0"/>
              <a:t> IFRS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dilakuan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Dampak</a:t>
            </a:r>
            <a:r>
              <a:rPr lang="en-US" sz="3600" dirty="0" smtClean="0"/>
              <a:t> IFRS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akuntansi</a:t>
            </a:r>
            <a:r>
              <a:rPr lang="en-US" sz="3600" dirty="0" smtClean="0"/>
              <a:t> Dan </a:t>
            </a:r>
            <a:r>
              <a:rPr lang="en-US" sz="3600" dirty="0" err="1" smtClean="0"/>
              <a:t>Pelaporan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err="1" smtClean="0"/>
              <a:t>Penyajian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Konsep</a:t>
            </a:r>
            <a:r>
              <a:rPr lang="en-US" dirty="0" smtClean="0"/>
              <a:t> other  comprehensive income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definisi-definisi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liabilitas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minoritas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non-</a:t>
            </a:r>
            <a:r>
              <a:rPr lang="en-US" dirty="0" err="1" smtClean="0"/>
              <a:t>pengendali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Pos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;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,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Dampak</a:t>
            </a:r>
            <a:r>
              <a:rPr lang="en-US" sz="3600" dirty="0" smtClean="0"/>
              <a:t> IFRS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akuntansi</a:t>
            </a:r>
            <a:r>
              <a:rPr lang="en-US" sz="3600" dirty="0" smtClean="0"/>
              <a:t> Dan </a:t>
            </a:r>
            <a:r>
              <a:rPr lang="en-US" sz="3600" dirty="0" err="1" smtClean="0"/>
              <a:t>Pelaporan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Pengukuran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(fair value)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err="1" smtClean="0"/>
              <a:t>Standar</a:t>
            </a:r>
            <a:r>
              <a:rPr lang="en-US" dirty="0" smtClean="0"/>
              <a:t> IFRS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condong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,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kompeten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menyewa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aset-aset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Judgment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IFRS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“judgment’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Dampak</a:t>
            </a:r>
            <a:r>
              <a:rPr lang="en-US" sz="3600" dirty="0" smtClean="0"/>
              <a:t> IFRS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akuntansi</a:t>
            </a:r>
            <a:r>
              <a:rPr lang="en-US" sz="3600" dirty="0" smtClean="0"/>
              <a:t> Dan </a:t>
            </a:r>
            <a:r>
              <a:rPr lang="en-US" sz="3600" dirty="0" err="1" smtClean="0"/>
              <a:t>Pelaporan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Pengungkapan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sz="2400" dirty="0" smtClean="0"/>
              <a:t>IFRS </a:t>
            </a:r>
            <a:r>
              <a:rPr lang="en-US" sz="2400" dirty="0" err="1" smtClean="0"/>
              <a:t>mensyaratkan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endParaRPr lang="en-US" sz="2400" dirty="0" smtClean="0"/>
          </a:p>
          <a:p>
            <a:pPr lvl="2">
              <a:buFont typeface="Wingdings" pitchFamily="2" charset="2"/>
              <a:buChar char="v"/>
            </a:pPr>
            <a:r>
              <a:rPr lang="en-US" sz="2400" dirty="0" err="1" smtClean="0"/>
              <a:t>Pengungkapan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sejalan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data /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IFRS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IFRS</a:t>
            </a:r>
          </a:p>
          <a:p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Mengartikulasikan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Meminimkan</a:t>
            </a:r>
            <a:r>
              <a:rPr lang="en-US" dirty="0" smtClean="0"/>
              <a:t> unintended consequences </a:t>
            </a:r>
            <a:r>
              <a:rPr lang="en-US" dirty="0" err="1" smtClean="0"/>
              <a:t>adopsi</a:t>
            </a:r>
            <a:r>
              <a:rPr lang="en-US" smtClean="0"/>
              <a:t> IFRS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Alasan</a:t>
            </a:r>
            <a:r>
              <a:rPr lang="en-US" sz="3600" dirty="0" smtClean="0"/>
              <a:t> </a:t>
            </a:r>
            <a:r>
              <a:rPr lang="en-US" sz="3600" dirty="0" err="1" smtClean="0"/>
              <a:t>Perlunya</a:t>
            </a:r>
            <a:r>
              <a:rPr lang="en-US" sz="3600" dirty="0" smtClean="0"/>
              <a:t> </a:t>
            </a:r>
            <a:r>
              <a:rPr lang="en-US" sz="3600" dirty="0" err="1" smtClean="0"/>
              <a:t>Harmonisasi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akuntansi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banding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modal </a:t>
            </a:r>
            <a:r>
              <a:rPr lang="en-US" sz="2400" dirty="0" err="1" smtClean="0"/>
              <a:t>internasional</a:t>
            </a:r>
            <a:endParaRPr lang="en-US" sz="2400" dirty="0" smtClean="0"/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dirty="0" err="1" smtClean="0"/>
              <a:t>Menghilangkan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modal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pelaporan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“best </a:t>
            </a:r>
            <a:r>
              <a:rPr lang="en-US" sz="2400" dirty="0" err="1" smtClean="0"/>
              <a:t>practise</a:t>
            </a:r>
            <a:r>
              <a:rPr lang="en-US" sz="2400" dirty="0" smtClean="0"/>
              <a:t>”.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PSAK-IFRS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Konvergensi</a:t>
            </a:r>
            <a:r>
              <a:rPr lang="en-US" dirty="0" smtClean="0"/>
              <a:t> IFRS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Indonesia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G20 forum</a:t>
            </a:r>
          </a:p>
          <a:p>
            <a:r>
              <a:rPr lang="en-US" dirty="0" smtClean="0"/>
              <a:t>DSAK-IAI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IFRS </a:t>
            </a:r>
            <a:r>
              <a:rPr lang="en-US" dirty="0" err="1" smtClean="0"/>
              <a:t>dengan</a:t>
            </a:r>
            <a:r>
              <a:rPr lang="en-US" dirty="0" smtClean="0"/>
              <a:t> target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2012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2009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Harmonisasi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modal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juridiksi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pPr lvl="1"/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lvl="1"/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investor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investor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lvl="1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err="1" smtClean="0">
                <a:sym typeface="Wingdings" pitchFamily="2" charset="2"/>
              </a:rPr>
              <a:t>merger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akuisisi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melintasi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batas-batas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geopolitik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mudah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Harmonis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bencmark</a:t>
            </a:r>
            <a:r>
              <a:rPr lang="en-US" dirty="0" smtClean="0"/>
              <a:t> yang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perbandingan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perusahaan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berdomisili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wilayah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juridiksi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berbeda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perusahaan-perusahaan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pelaporan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Risiko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investasi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semakin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luasnya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kesempatan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mendiversifikasi</a:t>
            </a:r>
            <a:r>
              <a:rPr lang="en-US" dirty="0" smtClean="0">
                <a:sym typeface="Wingdings" pitchFamily="2" charset="2"/>
              </a:rPr>
              <a:t> portfolio </a:t>
            </a:r>
            <a:r>
              <a:rPr lang="en-US" dirty="0" err="1" smtClean="0">
                <a:sym typeface="Wingdings" pitchFamily="2" charset="2"/>
              </a:rPr>
              <a:t>investasi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kesempatan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investasi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geopolitik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pelaporan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perusahaan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multinasional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semakin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murah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Harmonis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 lvl="1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juridiksinya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Negara-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smtClean="0"/>
              <a:t>IFRS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komparabilitas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transparansi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penghimpunan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smtClean="0"/>
              <a:t>IFRS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global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transparansi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1453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HARMONISASI KONVERGENSI IFRS</vt:lpstr>
      <vt:lpstr>Konvergensi Akuntansi Keuangan</vt:lpstr>
      <vt:lpstr>Alasan Perlunya Harmonisasi Standar akuntansi Internasional</vt:lpstr>
      <vt:lpstr>Latar Belakang Konvergensi  PSAK-IFRS</vt:lpstr>
      <vt:lpstr>Mengapa Harmonisasi Konvergensi</vt:lpstr>
      <vt:lpstr>Mengapa Harus Harmonis</vt:lpstr>
      <vt:lpstr>Mengapa Harus Harmonis</vt:lpstr>
      <vt:lpstr>Manfaat IFRS diterima umum</vt:lpstr>
      <vt:lpstr>Manfaat IFRS diterima umum</vt:lpstr>
      <vt:lpstr>Permasalahan Yang Dihadapi Dalam Implementasi Dan Adopsi IFRS</vt:lpstr>
      <vt:lpstr>Kritik Terhadap Konvergensi </vt:lpstr>
      <vt:lpstr>Kritik Terhadap Konvergensi</vt:lpstr>
      <vt:lpstr>Prospek Konvergensi</vt:lpstr>
      <vt:lpstr>Prospek Konvergensi</vt:lpstr>
      <vt:lpstr>Proses Konvergensi IFRS</vt:lpstr>
      <vt:lpstr>Proses Harmonisasi Konvergensi IFRS</vt:lpstr>
      <vt:lpstr>Konvergensi IFRS</vt:lpstr>
      <vt:lpstr>Konvergensi IFRS</vt:lpstr>
      <vt:lpstr>Standar Akuntansi Indonesia</vt:lpstr>
      <vt:lpstr>Konvergensi Dan Praktek Akuntansi Keuangan Indonesia</vt:lpstr>
      <vt:lpstr>ROADMAP</vt:lpstr>
      <vt:lpstr>Dampak IFRS Terhadap Sistem akuntansi Dan Pelaporan</vt:lpstr>
      <vt:lpstr>Dampak IFRS Terhadap Sistem akuntansi Dan Pelaporan</vt:lpstr>
      <vt:lpstr>Dampak IFRS Terhadap Sistem akuntansi Dan Pelaporan</vt:lpstr>
      <vt:lpstr>Penutup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MENYONGSONG KONVERGENSI IFRS 2012 </dc:title>
  <dc:creator>firoh</dc:creator>
  <cp:lastModifiedBy>USER</cp:lastModifiedBy>
  <cp:revision>12</cp:revision>
  <dcterms:created xsi:type="dcterms:W3CDTF">2011-06-14T21:18:25Z</dcterms:created>
  <dcterms:modified xsi:type="dcterms:W3CDTF">2013-12-26T07:56:02Z</dcterms:modified>
</cp:coreProperties>
</file>