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media/image30.jpg"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 id="2147483750" r:id="rId2"/>
  </p:sldMasterIdLst>
  <p:notesMasterIdLst>
    <p:notesMasterId r:id="rId29"/>
  </p:notesMasterIdLst>
  <p:sldIdLst>
    <p:sldId id="302" r:id="rId3"/>
    <p:sldId id="262" r:id="rId4"/>
    <p:sldId id="310" r:id="rId5"/>
    <p:sldId id="266" r:id="rId6"/>
    <p:sldId id="313" r:id="rId7"/>
    <p:sldId id="318" r:id="rId8"/>
    <p:sldId id="261" r:id="rId9"/>
    <p:sldId id="311" r:id="rId10"/>
    <p:sldId id="319" r:id="rId11"/>
    <p:sldId id="326" r:id="rId12"/>
    <p:sldId id="327" r:id="rId13"/>
    <p:sldId id="339" r:id="rId14"/>
    <p:sldId id="342" r:id="rId15"/>
    <p:sldId id="338" r:id="rId16"/>
    <p:sldId id="337" r:id="rId17"/>
    <p:sldId id="340" r:id="rId18"/>
    <p:sldId id="328" r:id="rId19"/>
    <p:sldId id="329" r:id="rId20"/>
    <p:sldId id="341" r:id="rId21"/>
    <p:sldId id="343" r:id="rId22"/>
    <p:sldId id="330" r:id="rId23"/>
    <p:sldId id="331" r:id="rId24"/>
    <p:sldId id="287" r:id="rId25"/>
    <p:sldId id="304" r:id="rId26"/>
    <p:sldId id="344" r:id="rId27"/>
    <p:sldId id="345"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6" autoAdjust="0"/>
    <p:restoredTop sz="72571" autoAdjust="0"/>
  </p:normalViewPr>
  <p:slideViewPr>
    <p:cSldViewPr snapToGrid="0" showGuides="1">
      <p:cViewPr varScale="1">
        <p:scale>
          <a:sx n="56" d="100"/>
          <a:sy n="56" d="100"/>
        </p:scale>
        <p:origin x="1134"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A727B2-0EC8-428F-B929-79B2F471066F}" type="doc">
      <dgm:prSet loTypeId="urn:microsoft.com/office/officeart/2005/8/layout/vList2" loCatId="list" qsTypeId="urn:microsoft.com/office/officeart/2005/8/quickstyle/simple3" qsCatId="simple" csTypeId="urn:microsoft.com/office/officeart/2005/8/colors/accent2_1" csCatId="accent2" phldr="1"/>
      <dgm:spPr/>
      <dgm:t>
        <a:bodyPr/>
        <a:lstStyle/>
        <a:p>
          <a:endParaRPr lang="en-US"/>
        </a:p>
      </dgm:t>
    </dgm:pt>
    <dgm:pt modelId="{4B4B3B18-8A54-47D8-B32C-95FF25AF7AAF}">
      <dgm:prSet/>
      <dgm:spPr/>
      <dgm:t>
        <a:bodyPr/>
        <a:lstStyle/>
        <a:p>
          <a:r>
            <a:rPr lang="en-US" dirty="0"/>
            <a:t>50 employees to be eligible</a:t>
          </a:r>
        </a:p>
      </dgm:t>
    </dgm:pt>
    <dgm:pt modelId="{D9FF9DC7-E645-40AA-A3F6-8D877BC85A88}" type="parTrans" cxnId="{E7E8A631-5A37-43F9-8346-38C317651217}">
      <dgm:prSet/>
      <dgm:spPr/>
      <dgm:t>
        <a:bodyPr/>
        <a:lstStyle/>
        <a:p>
          <a:endParaRPr lang="en-US"/>
        </a:p>
      </dgm:t>
    </dgm:pt>
    <dgm:pt modelId="{7A110303-963A-458A-B176-CFC8B2B2B5CA}" type="sibTrans" cxnId="{E7E8A631-5A37-43F9-8346-38C317651217}">
      <dgm:prSet/>
      <dgm:spPr/>
      <dgm:t>
        <a:bodyPr/>
        <a:lstStyle/>
        <a:p>
          <a:endParaRPr lang="en-US"/>
        </a:p>
      </dgm:t>
    </dgm:pt>
    <dgm:pt modelId="{E0006D72-9921-4FD8-B447-9CD073DD4EF4}">
      <dgm:prSet/>
      <dgm:spPr/>
      <dgm:t>
        <a:bodyPr/>
        <a:lstStyle/>
        <a:p>
          <a:r>
            <a:rPr lang="en-US" dirty="0"/>
            <a:t>Notice requirement</a:t>
          </a:r>
        </a:p>
      </dgm:t>
    </dgm:pt>
    <dgm:pt modelId="{E8407AA3-E809-40B0-A01F-E280CAF72B11}" type="parTrans" cxnId="{F82C71C4-00CB-4C29-BCB1-ADB2142F9A3D}">
      <dgm:prSet/>
      <dgm:spPr/>
      <dgm:t>
        <a:bodyPr/>
        <a:lstStyle/>
        <a:p>
          <a:endParaRPr lang="en-US"/>
        </a:p>
      </dgm:t>
    </dgm:pt>
    <dgm:pt modelId="{EE533AC7-B33C-4BFE-9CB8-15BCCD4A0AD1}" type="sibTrans" cxnId="{F82C71C4-00CB-4C29-BCB1-ADB2142F9A3D}">
      <dgm:prSet/>
      <dgm:spPr/>
      <dgm:t>
        <a:bodyPr/>
        <a:lstStyle/>
        <a:p>
          <a:endParaRPr lang="en-US"/>
        </a:p>
      </dgm:t>
    </dgm:pt>
    <dgm:pt modelId="{DE71CA3A-264B-4A10-8D80-4770CD26B11A}">
      <dgm:prSet/>
      <dgm:spPr/>
      <dgm:t>
        <a:bodyPr/>
        <a:lstStyle/>
        <a:p>
          <a:r>
            <a:rPr lang="en-US" dirty="0"/>
            <a:t>Runs concurrently with WC</a:t>
          </a:r>
        </a:p>
      </dgm:t>
    </dgm:pt>
    <dgm:pt modelId="{F16A3C74-C5D0-4FF5-A6CC-EA4019576E8A}" type="sibTrans" cxnId="{2DEB8AD2-631F-4623-8E84-043C3608DBE1}">
      <dgm:prSet/>
      <dgm:spPr/>
      <dgm:t>
        <a:bodyPr/>
        <a:lstStyle/>
        <a:p>
          <a:endParaRPr lang="en-US"/>
        </a:p>
      </dgm:t>
    </dgm:pt>
    <dgm:pt modelId="{DF512B0D-28A5-434C-89C8-600200755C7C}" type="parTrans" cxnId="{2DEB8AD2-631F-4623-8E84-043C3608DBE1}">
      <dgm:prSet/>
      <dgm:spPr/>
      <dgm:t>
        <a:bodyPr/>
        <a:lstStyle/>
        <a:p>
          <a:endParaRPr lang="en-US"/>
        </a:p>
      </dgm:t>
    </dgm:pt>
    <dgm:pt modelId="{6A21B823-FECA-4DEE-8640-B622C548AE9B}">
      <dgm:prSet/>
      <dgm:spPr/>
      <dgm:t>
        <a:bodyPr/>
        <a:lstStyle/>
        <a:p>
          <a:r>
            <a:rPr lang="en-US" dirty="0"/>
            <a:t>1,250 hours in 12 month period</a:t>
          </a:r>
        </a:p>
      </dgm:t>
    </dgm:pt>
    <dgm:pt modelId="{E11C4FF7-7675-4B2E-9195-428ED1A4B035}" type="parTrans" cxnId="{43C8BEE8-F2CA-486D-8BA8-826317E4AF1B}">
      <dgm:prSet/>
      <dgm:spPr/>
      <dgm:t>
        <a:bodyPr/>
        <a:lstStyle/>
        <a:p>
          <a:endParaRPr lang="en-US"/>
        </a:p>
      </dgm:t>
    </dgm:pt>
    <dgm:pt modelId="{A89A0EE1-D933-4136-9545-220AE5C75800}" type="sibTrans" cxnId="{43C8BEE8-F2CA-486D-8BA8-826317E4AF1B}">
      <dgm:prSet/>
      <dgm:spPr/>
      <dgm:t>
        <a:bodyPr/>
        <a:lstStyle/>
        <a:p>
          <a:endParaRPr lang="en-US"/>
        </a:p>
      </dgm:t>
    </dgm:pt>
    <dgm:pt modelId="{AD36DF4E-110A-4F5C-9BBF-C4CCB9F71F23}">
      <dgm:prSet/>
      <dgm:spPr/>
      <dgm:t>
        <a:bodyPr/>
        <a:lstStyle/>
        <a:p>
          <a:r>
            <a:rPr lang="en-US" dirty="0"/>
            <a:t>12 weeks </a:t>
          </a:r>
          <a:r>
            <a:rPr lang="en-US" i="1" dirty="0"/>
            <a:t>unpaid</a:t>
          </a:r>
          <a:r>
            <a:rPr lang="en-US" dirty="0"/>
            <a:t> leave</a:t>
          </a:r>
        </a:p>
      </dgm:t>
    </dgm:pt>
    <dgm:pt modelId="{FFD4A404-8FF7-4FE4-BEE8-5E0EC70CF8B9}" type="parTrans" cxnId="{E90CB95D-CE9C-461A-8860-A5A20A44569C}">
      <dgm:prSet/>
      <dgm:spPr/>
    </dgm:pt>
    <dgm:pt modelId="{C0621B49-808C-4D17-9C08-7581867C538B}" type="sibTrans" cxnId="{E90CB95D-CE9C-461A-8860-A5A20A44569C}">
      <dgm:prSet/>
      <dgm:spPr/>
    </dgm:pt>
    <dgm:pt modelId="{F9EB7F25-9DDD-4C4A-84C4-C21CED4CDDA9}" type="pres">
      <dgm:prSet presAssocID="{4BA727B2-0EC8-428F-B929-79B2F471066F}" presName="linear" presStyleCnt="0">
        <dgm:presLayoutVars>
          <dgm:animLvl val="lvl"/>
          <dgm:resizeHandles val="exact"/>
        </dgm:presLayoutVars>
      </dgm:prSet>
      <dgm:spPr/>
    </dgm:pt>
    <dgm:pt modelId="{425F11A1-9A80-4FDD-8207-318119D5768B}" type="pres">
      <dgm:prSet presAssocID="{4B4B3B18-8A54-47D8-B32C-95FF25AF7AAF}" presName="parentText" presStyleLbl="node1" presStyleIdx="0" presStyleCnt="5">
        <dgm:presLayoutVars>
          <dgm:chMax val="0"/>
          <dgm:bulletEnabled val="1"/>
        </dgm:presLayoutVars>
      </dgm:prSet>
      <dgm:spPr/>
    </dgm:pt>
    <dgm:pt modelId="{7BDE2334-23A1-43FC-AC69-B2F700F60FC6}" type="pres">
      <dgm:prSet presAssocID="{7A110303-963A-458A-B176-CFC8B2B2B5CA}" presName="spacer" presStyleCnt="0"/>
      <dgm:spPr/>
    </dgm:pt>
    <dgm:pt modelId="{85C3C15E-056B-4780-91D7-CB6FD03107A8}" type="pres">
      <dgm:prSet presAssocID="{6A21B823-FECA-4DEE-8640-B622C548AE9B}" presName="parentText" presStyleLbl="node1" presStyleIdx="1" presStyleCnt="5" custLinFactNeighborX="-18297" custLinFactNeighborY="-6818">
        <dgm:presLayoutVars>
          <dgm:chMax val="0"/>
          <dgm:bulletEnabled val="1"/>
        </dgm:presLayoutVars>
      </dgm:prSet>
      <dgm:spPr/>
    </dgm:pt>
    <dgm:pt modelId="{D25877AD-D759-4F91-B86E-C177C7B3B6D0}" type="pres">
      <dgm:prSet presAssocID="{A89A0EE1-D933-4136-9545-220AE5C75800}" presName="spacer" presStyleCnt="0"/>
      <dgm:spPr/>
    </dgm:pt>
    <dgm:pt modelId="{95C1359F-A063-4FDF-B16A-BBCD87C8F198}" type="pres">
      <dgm:prSet presAssocID="{DE71CA3A-264B-4A10-8D80-4770CD26B11A}" presName="parentText" presStyleLbl="node1" presStyleIdx="2" presStyleCnt="5" custLinFactNeighborX="-49" custLinFactNeighborY="-25024">
        <dgm:presLayoutVars>
          <dgm:chMax val="0"/>
          <dgm:bulletEnabled val="1"/>
        </dgm:presLayoutVars>
      </dgm:prSet>
      <dgm:spPr/>
    </dgm:pt>
    <dgm:pt modelId="{ECD13E84-9EF6-418C-B22B-3019BD9A3DFB}" type="pres">
      <dgm:prSet presAssocID="{F16A3C74-C5D0-4FF5-A6CC-EA4019576E8A}" presName="spacer" presStyleCnt="0"/>
      <dgm:spPr/>
    </dgm:pt>
    <dgm:pt modelId="{AB45B155-4B2E-496E-8571-8B963A88E564}" type="pres">
      <dgm:prSet presAssocID="{E0006D72-9921-4FD8-B447-9CD073DD4EF4}" presName="parentText" presStyleLbl="node1" presStyleIdx="3" presStyleCnt="5" custLinFactNeighborX="-49">
        <dgm:presLayoutVars>
          <dgm:chMax val="0"/>
          <dgm:bulletEnabled val="1"/>
        </dgm:presLayoutVars>
      </dgm:prSet>
      <dgm:spPr/>
    </dgm:pt>
    <dgm:pt modelId="{50BA5035-A598-420E-8876-3D803CFEBF76}" type="pres">
      <dgm:prSet presAssocID="{EE533AC7-B33C-4BFE-9CB8-15BCCD4A0AD1}" presName="spacer" presStyleCnt="0"/>
      <dgm:spPr/>
    </dgm:pt>
    <dgm:pt modelId="{4366B1B4-173B-4C0B-9595-A81689098767}" type="pres">
      <dgm:prSet presAssocID="{AD36DF4E-110A-4F5C-9BBF-C4CCB9F71F23}" presName="parentText" presStyleLbl="node1" presStyleIdx="4" presStyleCnt="5" custLinFactNeighborY="16434">
        <dgm:presLayoutVars>
          <dgm:chMax val="0"/>
          <dgm:bulletEnabled val="1"/>
        </dgm:presLayoutVars>
      </dgm:prSet>
      <dgm:spPr/>
    </dgm:pt>
  </dgm:ptLst>
  <dgm:cxnLst>
    <dgm:cxn modelId="{4561D606-D0AD-4991-BCF1-1581DF033F9E}" type="presOf" srcId="{E0006D72-9921-4FD8-B447-9CD073DD4EF4}" destId="{AB45B155-4B2E-496E-8571-8B963A88E564}" srcOrd="0" destOrd="0" presId="urn:microsoft.com/office/officeart/2005/8/layout/vList2"/>
    <dgm:cxn modelId="{1A9AA61E-0009-4449-B1C7-1ABC6C3E9701}" type="presOf" srcId="{4BA727B2-0EC8-428F-B929-79B2F471066F}" destId="{F9EB7F25-9DDD-4C4A-84C4-C21CED4CDDA9}" srcOrd="0" destOrd="0" presId="urn:microsoft.com/office/officeart/2005/8/layout/vList2"/>
    <dgm:cxn modelId="{E7E8A631-5A37-43F9-8346-38C317651217}" srcId="{4BA727B2-0EC8-428F-B929-79B2F471066F}" destId="{4B4B3B18-8A54-47D8-B32C-95FF25AF7AAF}" srcOrd="0" destOrd="0" parTransId="{D9FF9DC7-E645-40AA-A3F6-8D877BC85A88}" sibTransId="{7A110303-963A-458A-B176-CFC8B2B2B5CA}"/>
    <dgm:cxn modelId="{5A4E603E-85D5-4811-A34D-916E9CB60111}" type="presOf" srcId="{AD36DF4E-110A-4F5C-9BBF-C4CCB9F71F23}" destId="{4366B1B4-173B-4C0B-9595-A81689098767}" srcOrd="0" destOrd="0" presId="urn:microsoft.com/office/officeart/2005/8/layout/vList2"/>
    <dgm:cxn modelId="{E90CB95D-CE9C-461A-8860-A5A20A44569C}" srcId="{4BA727B2-0EC8-428F-B929-79B2F471066F}" destId="{AD36DF4E-110A-4F5C-9BBF-C4CCB9F71F23}" srcOrd="4" destOrd="0" parTransId="{FFD4A404-8FF7-4FE4-BEE8-5E0EC70CF8B9}" sibTransId="{C0621B49-808C-4D17-9C08-7581867C538B}"/>
    <dgm:cxn modelId="{916E424C-28DB-43F0-BC24-38D05D54339B}" type="presOf" srcId="{6A21B823-FECA-4DEE-8640-B622C548AE9B}" destId="{85C3C15E-056B-4780-91D7-CB6FD03107A8}" srcOrd="0" destOrd="0" presId="urn:microsoft.com/office/officeart/2005/8/layout/vList2"/>
    <dgm:cxn modelId="{F82C71C4-00CB-4C29-BCB1-ADB2142F9A3D}" srcId="{4BA727B2-0EC8-428F-B929-79B2F471066F}" destId="{E0006D72-9921-4FD8-B447-9CD073DD4EF4}" srcOrd="3" destOrd="0" parTransId="{E8407AA3-E809-40B0-A01F-E280CAF72B11}" sibTransId="{EE533AC7-B33C-4BFE-9CB8-15BCCD4A0AD1}"/>
    <dgm:cxn modelId="{4D3564D0-0FCC-458A-A07C-A58D342E3F75}" type="presOf" srcId="{4B4B3B18-8A54-47D8-B32C-95FF25AF7AAF}" destId="{425F11A1-9A80-4FDD-8207-318119D5768B}" srcOrd="0" destOrd="0" presId="urn:microsoft.com/office/officeart/2005/8/layout/vList2"/>
    <dgm:cxn modelId="{2DEB8AD2-631F-4623-8E84-043C3608DBE1}" srcId="{4BA727B2-0EC8-428F-B929-79B2F471066F}" destId="{DE71CA3A-264B-4A10-8D80-4770CD26B11A}" srcOrd="2" destOrd="0" parTransId="{DF512B0D-28A5-434C-89C8-600200755C7C}" sibTransId="{F16A3C74-C5D0-4FF5-A6CC-EA4019576E8A}"/>
    <dgm:cxn modelId="{43C8BEE8-F2CA-486D-8BA8-826317E4AF1B}" srcId="{4BA727B2-0EC8-428F-B929-79B2F471066F}" destId="{6A21B823-FECA-4DEE-8640-B622C548AE9B}" srcOrd="1" destOrd="0" parTransId="{E11C4FF7-7675-4B2E-9195-428ED1A4B035}" sibTransId="{A89A0EE1-D933-4136-9545-220AE5C75800}"/>
    <dgm:cxn modelId="{A4B265F7-574E-4630-8BFB-341EEA3F7CAB}" type="presOf" srcId="{DE71CA3A-264B-4A10-8D80-4770CD26B11A}" destId="{95C1359F-A063-4FDF-B16A-BBCD87C8F198}" srcOrd="0" destOrd="0" presId="urn:microsoft.com/office/officeart/2005/8/layout/vList2"/>
    <dgm:cxn modelId="{7E50FD39-FDD4-4989-AE79-FF1C6AB0CDF6}" type="presParOf" srcId="{F9EB7F25-9DDD-4C4A-84C4-C21CED4CDDA9}" destId="{425F11A1-9A80-4FDD-8207-318119D5768B}" srcOrd="0" destOrd="0" presId="urn:microsoft.com/office/officeart/2005/8/layout/vList2"/>
    <dgm:cxn modelId="{322EDBAE-42CC-44E6-9DA2-1EF790F106F6}" type="presParOf" srcId="{F9EB7F25-9DDD-4C4A-84C4-C21CED4CDDA9}" destId="{7BDE2334-23A1-43FC-AC69-B2F700F60FC6}" srcOrd="1" destOrd="0" presId="urn:microsoft.com/office/officeart/2005/8/layout/vList2"/>
    <dgm:cxn modelId="{62A99F6A-063A-479E-9DFE-9AE7203A3E5D}" type="presParOf" srcId="{F9EB7F25-9DDD-4C4A-84C4-C21CED4CDDA9}" destId="{85C3C15E-056B-4780-91D7-CB6FD03107A8}" srcOrd="2" destOrd="0" presId="urn:microsoft.com/office/officeart/2005/8/layout/vList2"/>
    <dgm:cxn modelId="{39334C2B-EDAA-4955-9094-5B3C0240AD08}" type="presParOf" srcId="{F9EB7F25-9DDD-4C4A-84C4-C21CED4CDDA9}" destId="{D25877AD-D759-4F91-B86E-C177C7B3B6D0}" srcOrd="3" destOrd="0" presId="urn:microsoft.com/office/officeart/2005/8/layout/vList2"/>
    <dgm:cxn modelId="{5FC98896-EDA5-436C-81E4-2922C98CAB98}" type="presParOf" srcId="{F9EB7F25-9DDD-4C4A-84C4-C21CED4CDDA9}" destId="{95C1359F-A063-4FDF-B16A-BBCD87C8F198}" srcOrd="4" destOrd="0" presId="urn:microsoft.com/office/officeart/2005/8/layout/vList2"/>
    <dgm:cxn modelId="{2930EFCA-7FEE-4FBB-9B4F-61FD48DF32F7}" type="presParOf" srcId="{F9EB7F25-9DDD-4C4A-84C4-C21CED4CDDA9}" destId="{ECD13E84-9EF6-418C-B22B-3019BD9A3DFB}" srcOrd="5" destOrd="0" presId="urn:microsoft.com/office/officeart/2005/8/layout/vList2"/>
    <dgm:cxn modelId="{266D55E8-98DB-41FF-A006-29818BD1F336}" type="presParOf" srcId="{F9EB7F25-9DDD-4C4A-84C4-C21CED4CDDA9}" destId="{AB45B155-4B2E-496E-8571-8B963A88E564}" srcOrd="6" destOrd="0" presId="urn:microsoft.com/office/officeart/2005/8/layout/vList2"/>
    <dgm:cxn modelId="{20F9D425-F5DE-4669-8DC0-BEBD2DCE8002}" type="presParOf" srcId="{F9EB7F25-9DDD-4C4A-84C4-C21CED4CDDA9}" destId="{50BA5035-A598-420E-8876-3D803CFEBF76}" srcOrd="7" destOrd="0" presId="urn:microsoft.com/office/officeart/2005/8/layout/vList2"/>
    <dgm:cxn modelId="{DD50F593-74A0-42AA-98F7-15D154E02A62}" type="presParOf" srcId="{F9EB7F25-9DDD-4C4A-84C4-C21CED4CDDA9}" destId="{4366B1B4-173B-4C0B-9595-A81689098767}"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5F11A1-9A80-4FDD-8207-318119D5768B}">
      <dsp:nvSpPr>
        <dsp:cNvPr id="0" name=""/>
        <dsp:cNvSpPr/>
      </dsp:nvSpPr>
      <dsp:spPr>
        <a:xfrm>
          <a:off x="0" y="4170"/>
          <a:ext cx="10515600" cy="842400"/>
        </a:xfrm>
        <a:prstGeom prst="round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50 employees to be eligible</a:t>
          </a:r>
        </a:p>
      </dsp:txBody>
      <dsp:txXfrm>
        <a:off x="41123" y="45293"/>
        <a:ext cx="10433354" cy="760154"/>
      </dsp:txXfrm>
    </dsp:sp>
    <dsp:sp modelId="{85C3C15E-056B-4780-91D7-CB6FD03107A8}">
      <dsp:nvSpPr>
        <dsp:cNvPr id="0" name=""/>
        <dsp:cNvSpPr/>
      </dsp:nvSpPr>
      <dsp:spPr>
        <a:xfrm>
          <a:off x="0" y="943182"/>
          <a:ext cx="10515600" cy="842400"/>
        </a:xfrm>
        <a:prstGeom prst="round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1,250 hours in 12 month period</a:t>
          </a:r>
        </a:p>
      </dsp:txBody>
      <dsp:txXfrm>
        <a:off x="41123" y="984305"/>
        <a:ext cx="10433354" cy="760154"/>
      </dsp:txXfrm>
    </dsp:sp>
    <dsp:sp modelId="{95C1359F-A063-4FDF-B16A-BBCD87C8F198}">
      <dsp:nvSpPr>
        <dsp:cNvPr id="0" name=""/>
        <dsp:cNvSpPr/>
      </dsp:nvSpPr>
      <dsp:spPr>
        <a:xfrm>
          <a:off x="0" y="1870386"/>
          <a:ext cx="10515600" cy="842400"/>
        </a:xfrm>
        <a:prstGeom prst="round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Runs concurrently with WC</a:t>
          </a:r>
        </a:p>
      </dsp:txBody>
      <dsp:txXfrm>
        <a:off x="41123" y="1911509"/>
        <a:ext cx="10433354" cy="760154"/>
      </dsp:txXfrm>
    </dsp:sp>
    <dsp:sp modelId="{AB45B155-4B2E-496E-8571-8B963A88E564}">
      <dsp:nvSpPr>
        <dsp:cNvPr id="0" name=""/>
        <dsp:cNvSpPr/>
      </dsp:nvSpPr>
      <dsp:spPr>
        <a:xfrm>
          <a:off x="0" y="2842410"/>
          <a:ext cx="10515600" cy="842400"/>
        </a:xfrm>
        <a:prstGeom prst="round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Notice requirement</a:t>
          </a:r>
        </a:p>
      </dsp:txBody>
      <dsp:txXfrm>
        <a:off x="41123" y="2883533"/>
        <a:ext cx="10433354" cy="760154"/>
      </dsp:txXfrm>
    </dsp:sp>
    <dsp:sp modelId="{4366B1B4-173B-4C0B-9595-A81689098767}">
      <dsp:nvSpPr>
        <dsp:cNvPr id="0" name=""/>
        <dsp:cNvSpPr/>
      </dsp:nvSpPr>
      <dsp:spPr>
        <a:xfrm>
          <a:off x="0" y="3792662"/>
          <a:ext cx="10515600" cy="842400"/>
        </a:xfrm>
        <a:prstGeom prst="round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12 weeks </a:t>
          </a:r>
          <a:r>
            <a:rPr lang="en-US" sz="3600" i="1" kern="1200" dirty="0"/>
            <a:t>unpaid</a:t>
          </a:r>
          <a:r>
            <a:rPr lang="en-US" sz="3600" kern="1200" dirty="0"/>
            <a:t> leave</a:t>
          </a:r>
        </a:p>
      </dsp:txBody>
      <dsp:txXfrm>
        <a:off x="41123" y="3833785"/>
        <a:ext cx="10433354" cy="76015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2-07T22:50:29.955"/>
    </inkml:context>
    <inkml:brush xml:id="br0">
      <inkml:brushProperty name="width" value="0.2" units="cm"/>
      <inkml:brushProperty name="height" value="0.4" units="cm"/>
      <inkml:brushProperty name="color" value="#FFFF00"/>
      <inkml:brushProperty name="tip" value="rectangle"/>
      <inkml:brushProperty name="rasterOp" value="maskPen"/>
      <inkml:brushProperty name="ignorePressure" value="1"/>
    </inkml:brush>
  </inkml:definitions>
  <inkml:trace contextRef="#ctx0" brushRef="#br0">1 1,'0'5,"5"2,7 0,13-1,7-3,8 0,14-2,3 0,-3-1,-5-1,-6 1,-4 0,-5 0,-1-1,3 1,2 0,-1 0,-2 0,0 0,-2 0,10 0,8 0,1 0,2 0,-2 0,0 0,-4 0,2 0,7 0,6 0,1 0,2 0,0 0,-6 6,-3 1,0-1,1 0,1-2,1-2,2-1,0 0,0-1,1 0,-5-1,-2 1,-5 0,-6 0,0 0,-3 0,-2 0,-3 0,-3 0,-1 0,-2 0,0 0,0 0,5 0,2 0,0 0,-1 0,-2 0,-2 0,5 0,1 0,-1 0,4 5,0 2,-1 0,-3-2,-3-1,-1-1,-2-2,5-1,1 0,5 0,6 0,0-1,-4 1,-3 0,-4 0,-3 0,-2 0,-1 0,4 0,2 0,-1 0,-1 0,-1 0,-2 0,5 0,1 0,-1 0,-1 0,-2 0,4-5,0-8,5-1,-6 2</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2-07T22:51:25.432"/>
    </inkml:context>
    <inkml:brush xml:id="br0">
      <inkml:brushProperty name="width" value="0.2" units="cm"/>
      <inkml:brushProperty name="height" value="0.4" units="cm"/>
      <inkml:brushProperty name="color" value="#FFFF00"/>
      <inkml:brushProperty name="tip" value="rectangle"/>
      <inkml:brushProperty name="rasterOp" value="maskPen"/>
      <inkml:brushProperty name="ignorePressure" value="1"/>
    </inkml:brush>
  </inkml:definitions>
  <inkml:trace contextRef="#ctx0" brushRef="#br0">1 0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2-08T02:23:23.737"/>
    </inkml:context>
    <inkml:brush xml:id="br0">
      <inkml:brushProperty name="width" value="0.1" units="cm"/>
      <inkml:brushProperty name="height" value="0.2" units="cm"/>
      <inkml:brushProperty name="color" value="#00FF00"/>
      <inkml:brushProperty name="tip" value="rectangle"/>
      <inkml:brushProperty name="rasterOp" value="maskPen"/>
      <inkml:brushProperty name="ignorePressure" value="1"/>
    </inkml:brush>
  </inkml:definitions>
  <inkml:trace contextRef="#ctx0" brushRef="#br0">22529 13934,'-3'0,"5"0,9 0,5 0,4 0,0 0,1 0,3 0,1 3,-2 1,0 3,-2 1,-1-2,5-1,2-2,-1-2,-1 0,-3-1,-1 0,2 0,0-1,0 1,1 3,7 1,1 0,-2-1,-3-1,-3 0,1-1,-1-1,-1 0,-2 0,0 3,-2 1,-1 0,4-1,0-1,3 0,1-1,-2-1,6 0,2 0,1 0,-1-1,-1 1,-1 0,-1 0,-4 0,1 6,0 3,-3-1,-1-2,1-1,4-3,0 0,-2-2,-1 0,-3 0,0 0,-2 0,6-1,1 1,3 0,0 0,1 0,1 0,15 0,12 0,-1 0,-1 0,3 0,-6 0,-2 0,-4 0,-6 0,2 0,-4 0,2 0,0 0,-4 0,-2 0,-1 0,-3 0,-3 0,-4 0,1 0,5 0,7 0,0 0,-3 0,-3 0,-2 0,-3 0,-1 0,-3 0,-2 0,5 0,2 0,-1 0,-2 0,-2 0,-1 0,-1 0,-1 0,5 0,3 0,2 0,3 0,-1 0,-3 0,-3 0,-2 0,-3 0,9 0,2 0,5 0,0 0,-4 0,-3 0,-4 0,-3 0,-2 0,1 0,4 0,1 0,-1 0,5 0,3 0,-1 0,1 0,-3 0,1 0,-3 0,-2 0,3 0,0 0,2 0,4 0,7 0,-2 0,-4 0,-2 0,-4 0,-3 0,-1 0,-1 0,-2 0,-1 0,-2 0,-1 0,-1 0,3 0,2 0,-1 0,-1 0,-1 0,0 0,-1 0,3 0,1 0,-1 0,-1 0,0 0,-2 0,1 0,1 0,2 0,2 0,1 0,-2 0,5 0,1 0,-2 0,-2 0,3 0,0 0,2 0,-2-3,-2-1,0 0,-1 0,-2 2,1 1,0 0,4 1,1-3,2-1,-2 0,1 1,-3 1,-2 0,-3 2,-2-1,9 1,1 0,-1 1,-3-1,1 0,-2-3,-1-1,-3 0,2 1,2 0,1 1,-2-1,-1-2,-2 1,-2 1,-1 1,3-2,0-1,0 1,-1 0,0 2,-2 1,0 1,0-1,2 1,5 1,0-1,0 0,-2 0,4 0,1 0,1 0,6-3,-1-1,-3 0,-1 1,-2 1,0 0,4 1,-2 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2-08T02:23:31.419"/>
    </inkml:context>
    <inkml:brush xml:id="br0">
      <inkml:brushProperty name="width" value="0.1" units="cm"/>
      <inkml:brushProperty name="height" value="0.2" units="cm"/>
      <inkml:brushProperty name="color" value="#00FFFF"/>
      <inkml:brushProperty name="tip" value="rectangle"/>
      <inkml:brushProperty name="rasterOp" value="maskPen"/>
      <inkml:brushProperty name="ignorePressure" value="1"/>
    </inkml:brush>
  </inkml:definitions>
  <inkml:trace contextRef="#ctx0" brushRef="#br0">22474 14486,'3'0,"4"0,5 0,2 0,3 0,1 0,4 0,1 0,1 0,-2-4,-1 0,-1 0,-1 1,3 0,4 2,7 0,0 1,-1 0,-4 0,0 0,5 0,0 1,3-1,-1 0,-4 0,-3 0,-4 0,1 0,2 0,-1 0,0 0,-4 0,0 0,-2 0,-1 0,2 0,5-7,0-1,0 0,0 2,3 2,0 0,-3 3,5 0,-1 1,1 1,5-1,0 1,-1-1,-3 0,3 0,-2 0,0 0,3 0,6 0,2 0,5 0,10 0,21 0,2 0,1 0,1 0,-11 0,-11 0,-6 0,-8 0,-4 0,-4 0,-6 0,-2 0,-1 0,1 0,5 0,-2 0,0 0,4 0,-2 0,-1 0,-4 0,0 0,-4 0,2 0,-4 0,6 0,-2 0,2 0,-2 0,-3 0,6 0,1 0,2 0,-4 0,-3 0,-4 0,-3 0,5 0,4 0,-1 0,7 0,8 0,1 0,6 0,0 0,0 0,2 0,0 0,-2 0,2 0,-2 0,-6 0,-5 0,0 0,-1 0,-4 0,2 0,0 0,2 0,8 0,6 0,-2 0,1 0,-2 0,-1 0,0 0,-5 0,-6 0,-9 0,0 0,-2 0,0 0,0 0,4 0,2 0,-1 0,4 0,3 0,-3 0,5 0,-2 0,2 0,0 0,-1 0,-4 0,-2 0,-5 0,-2 0,-2 0,2 0,0 0,-4 0,6 0,3 0,-2 0,5 0,-2 0,-2 0,4 0,1 0,-1 0,1 0,-4 0,-1 0,-2 0,-4 0,1 0,-3 0,0 0,-2 0,-2 0,-1 0,0 0,-1 0,2 0,6-3,0-1,0 0,0 1,0 1,2 0,-1 1,-2 1,-2 0,2 0,1-3,2-1,-3 0,-4 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2-07T22:50:32.923"/>
    </inkml:context>
    <inkml:brush xml:id="br0">
      <inkml:brushProperty name="width" value="0.2" units="cm"/>
      <inkml:brushProperty name="height" value="0.4" units="cm"/>
      <inkml:brushProperty name="color" value="#FFFF00"/>
      <inkml:brushProperty name="tip" value="rectangle"/>
      <inkml:brushProperty name="rasterOp" value="maskPen"/>
      <inkml:brushProperty name="ignorePressure" value="1"/>
    </inkml:brush>
  </inkml:definitions>
  <inkml:trace contextRef="#ctx0" brushRef="#br0">0 1,'5'0,"10"0,11 0,16 0,9 0,5 0,1 0,1 0,0 0,-2 0,-6 0,-6 0,2 0,3 0,-3 0,0 0,-3 0,-1 0,-2 0,-3 0,-5 0,-2 0,3 0,-1 0,0 0,3 0,0 0,-1 0,-3 0,-1 0,8 0,1 0,-1 0,-3 0,-2 0,-3 0,3 0,0 0,-1 0,-1 0,-2 0,-1 0,-6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2-07T22:50:36.106"/>
    </inkml:context>
    <inkml:brush xml:id="br0">
      <inkml:brushProperty name="width" value="0.2" units="cm"/>
      <inkml:brushProperty name="height" value="0.4" units="cm"/>
      <inkml:brushProperty name="color" value="#FFFF00"/>
      <inkml:brushProperty name="tip" value="rectangle"/>
      <inkml:brushProperty name="rasterOp" value="maskPen"/>
      <inkml:brushProperty name="ignorePressure" value="1"/>
    </inkml:brush>
  </inkml:definitions>
  <inkml:trace contextRef="#ctx0" brushRef="#br0">1 0,'4'0,"11"0,21 5,17 1,14 4,13 0,20-1,11-2,1-3,-2-1,-1-2,-10-1,-13 0,-16 0,-17-1,-11 1,-10-1,-4 1,1 0,0 0,0 0,-1 0,0 0,-1 0,0 0,4 0,2 0,3 5,1 1,3-1,3 0,4-2,8-1,7-1,2 0,-5-1,-3 0,2-1,0 1,-1 0,-1 0,-5 0,-8 0,-5 0,-6 0,-3 0,-3 0,0 0,-1 0,0 0,5 0,2 0,4 0,1 0,-2 0,-2 0,-2 0,-2 0,-2 0,0 0,-1 0,5 0,1 0,0 0,-2 0,0 0,3 0,0 0,0 0,-2 0,3-5,0-1,-1 0,-1 2,-7 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2-07T22:50:42.502"/>
    </inkml:context>
    <inkml:brush xml:id="br0">
      <inkml:brushProperty name="width" value="0.2" units="cm"/>
      <inkml:brushProperty name="height" value="0.4" units="cm"/>
      <inkml:brushProperty name="color" value="#FFFF00"/>
      <inkml:brushProperty name="tip" value="rectangle"/>
      <inkml:brushProperty name="rasterOp" value="maskPen"/>
      <inkml:brushProperty name="ignorePressure" value="1"/>
    </inkml:brush>
  </inkml:definitions>
  <inkml:trace contextRef="#ctx0" brushRef="#br0">0 0,'9'0,"8"0,5 0,8 0,3 0,5 0,6 0,-1 0,-3 0,-4 0,1 0,-1 0,-3 0,-2 0,3 0,4 0,1 0,-3 0,3 0,3 0,-1 0,-4 0,-2 0,-4 0,3 0,4 0,0 0,3 0,-1 0,1 0,-1 0,-4 0,2 0,3 0,3 0,0 0,0 0,2 0,3 0,1 0,-3 0,-5 0,-5 0,-5 0,-2 0,1 0,1 0,0 0,-2 0,3 0,1 0,3 0,5 0,4 0,3 0,2 0,2 0,-4 0,-1 0,-5 0,-4 0,-5 0,0 0,0 0,-1 0,-3 0,-1 0,-2 0,0 0,-1 0,1 0,-1 0,0 0,0 0,0 0,-4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2-07T22:50:45.822"/>
    </inkml:context>
    <inkml:brush xml:id="br0">
      <inkml:brushProperty name="width" value="0.2" units="cm"/>
      <inkml:brushProperty name="height" value="0.4" units="cm"/>
      <inkml:brushProperty name="color" value="#FFFF00"/>
      <inkml:brushProperty name="tip" value="rectangle"/>
      <inkml:brushProperty name="rasterOp" value="maskPen"/>
      <inkml:brushProperty name="ignorePressure" value="1"/>
    </inkml:brush>
  </inkml:definitions>
  <inkml:trace contextRef="#ctx0" brushRef="#br0">0 161,'5'4,"1"7,4 0,5 0,5-4,2-1,4-3,5-2,2 0,0-1,3-1,10 1,5-1,8 1,2 0,-3-1,-9 1,-2 0,-1 0,0 0,-2 0,-4 0,-1 0,-2 0,2 0,-1 0,-3 0,-3 0,-2 0,3 0,0 0,3 0,5 0,0 0,-3 0,-3 0,2 0,-2 0,-1 0,-3 0,3 0,0 0,-2 0,4 0,-1 0,-1 0,-2 0,-3 0,0 0,-2 0,4 0,6-4,0-2,0 0,1 2,4-4,8 0,1 1,-5 2,-1 2,-3 1,-5 1,-4 1,-3 0,3 0,-1 1,4-1,5 0,-1 0,3 1,7-1,-1 0,1 0,6 0,1 0,-4 0,-2 0,0 0,4 0,1 0,6 0,5 0,9-5,6-1,2 0,4 2,2-4,2 0,0-3,-2 0,1 2,-6 2,-8 3,-8 2,-3 1,-3 1,-8-4,-8-2,-9 1,-5-4,-5 0,3 2,0 1,-1-2,0 0,-2 1,0 3,-1 1,-1 1,1 1,-1 1,0 0,1 1,-6-1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2-07T22:50:54.011"/>
    </inkml:context>
    <inkml:brush xml:id="br0">
      <inkml:brushProperty name="width" value="0.2" units="cm"/>
      <inkml:brushProperty name="height" value="0.4" units="cm"/>
      <inkml:brushProperty name="color" value="#FFFF00"/>
      <inkml:brushProperty name="tip" value="rectangle"/>
      <inkml:brushProperty name="rasterOp" value="maskPen"/>
      <inkml:brushProperty name="ignorePressure" value="1"/>
    </inkml:brush>
  </inkml:definitions>
  <inkml:trace contextRef="#ctx0" brushRef="#br0">1 0,'4'0,"7"0,5 0,5 0,7 0,9 0,6 0,1 0,-3 0,-3 0,-5 0,-2 0,-3 0,-6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2-07T22:50:57.612"/>
    </inkml:context>
    <inkml:brush xml:id="br0">
      <inkml:brushProperty name="width" value="0.2" units="cm"/>
      <inkml:brushProperty name="height" value="0.4" units="cm"/>
      <inkml:brushProperty name="color" value="#FFFF00"/>
      <inkml:brushProperty name="tip" value="rectangle"/>
      <inkml:brushProperty name="rasterOp" value="maskPen"/>
      <inkml:brushProperty name="ignorePressure" value="1"/>
    </inkml:brush>
  </inkml:definitions>
  <inkml:trace contextRef="#ctx0" brushRef="#br0">1 114,'4'0,"6"0,7 0,8 0,14 0,9 0,1 0,2 0,0 0,-4 0,-4 0,-2 0,-3 0,1 0,3 0,-1 0,-3 0,-4 0,-2 0,-3 0,2 0,2 0,-2 0,4 0,0 0,4 0,-2 0,3 0,-1 0,-2 0,-4 0,-2 0,2 0,0 0,3 0,5 0,0 0,-2 0,-5 0,3-4,-2-2,3 0,4-3,3 0,4 1,-3 2,1-2,-4 0,-4 1,-5 3,-3 1,-8-8,3-2,-5 2</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2-07T22:51:03.500"/>
    </inkml:context>
    <inkml:brush xml:id="br0">
      <inkml:brushProperty name="width" value="0.2" units="cm"/>
      <inkml:brushProperty name="height" value="0.4" units="cm"/>
      <inkml:brushProperty name="color" value="#FFFF00"/>
      <inkml:brushProperty name="tip" value="rectangle"/>
      <inkml:brushProperty name="rasterOp" value="maskPen"/>
      <inkml:brushProperty name="ignorePressure" value="1"/>
    </inkml:brush>
  </inkml:definitions>
  <inkml:trace contextRef="#ctx0" brushRef="#br0">1 1,'4'0,"7"0,5 0,5 0,7 0,5 0,-1 0,1 0,-3 0,0 0,-2 0,0 0,3 0,1 0,0 0,-1 0,-2 0,0 0,-2 0,4 0,2 0,-1 0,-2 0,0 0,-2 0,4 0,1 0,-1 0,-1 0,3 0,0 0,-1 0,-1 0,-3 0,-1 0,4 0,1 0,-1 0,-1 0,-2 0,4 0,0 0,-1 0,4 0,-5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2-07T22:51:09.374"/>
    </inkml:context>
    <inkml:brush xml:id="br0">
      <inkml:brushProperty name="width" value="0.2" units="cm"/>
      <inkml:brushProperty name="height" value="0.4" units="cm"/>
      <inkml:brushProperty name="color" value="#FFFF00"/>
      <inkml:brushProperty name="tip" value="rectangle"/>
      <inkml:brushProperty name="rasterOp" value="maskPen"/>
      <inkml:brushProperty name="ignorePressure" value="1"/>
    </inkml:brush>
  </inkml:definitions>
  <inkml:trace contextRef="#ctx0" brushRef="#br0">1 56,'0'-9,"9"-3,7 1,11 2,9 2,3 3,-1 2,-2 1,-3 1,-2 0,2 1,1-1,-2 1,-1-1,7 0,6 0,1 0,-4 0,1 0,-2 0,-4 0,-4 0,3 0,-1 0,-2 0,-1 0,3 0,-1 0,0 0,3 0,4 0,4 0,-1 0,2 0,-3 0,1 0,-3 0,-3 0,-4 0,6 0,6 0,-1 0,11 0,4 0,-3 0,-2 0,-5 0,-8 0,-5 0,0 0,-6 5,-4 1,-2-1,0 0,0-2,5-1,2-1,5 0,0-1,0 0,-3-1,-2 1,-2 0,-2 0,0 0,0 0,-1 0,0 0,0 0,0 0,0 0,0 0,-4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44810C-BEF3-44A2-AE7B-5E81663114D1}" type="datetimeFigureOut">
              <a:rPr lang="en-US" smtClean="0"/>
              <a:t>12/12/2017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7BF9CD-261D-4F45-A27C-B9AD69C483B8}" type="slidenum">
              <a:rPr lang="en-US" smtClean="0"/>
              <a:t>‹#›</a:t>
            </a:fld>
            <a:endParaRPr lang="en-US"/>
          </a:p>
        </p:txBody>
      </p:sp>
    </p:spTree>
    <p:extLst>
      <p:ext uri="{BB962C8B-B14F-4D97-AF65-F5344CB8AC3E}">
        <p14:creationId xmlns:p14="http://schemas.microsoft.com/office/powerpoint/2010/main" val="1723194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7BF9CD-261D-4F45-A27C-B9AD69C483B8}" type="slidenum">
              <a:rPr lang="en-US" smtClean="0"/>
              <a:t>1</a:t>
            </a:fld>
            <a:endParaRPr lang="en-US"/>
          </a:p>
        </p:txBody>
      </p:sp>
    </p:spTree>
    <p:extLst>
      <p:ext uri="{BB962C8B-B14F-4D97-AF65-F5344CB8AC3E}">
        <p14:creationId xmlns:p14="http://schemas.microsoft.com/office/powerpoint/2010/main" val="10768587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came out of EEOC “new guidance” on addressing employees with HIV.</a:t>
            </a:r>
          </a:p>
          <a:p>
            <a:r>
              <a:rPr lang="en-US" dirty="0"/>
              <a:t>3/2016 ADA Guidelines </a:t>
            </a:r>
          </a:p>
        </p:txBody>
      </p:sp>
      <p:sp>
        <p:nvSpPr>
          <p:cNvPr id="4" name="Slide Number Placeholder 3"/>
          <p:cNvSpPr>
            <a:spLocks noGrp="1"/>
          </p:cNvSpPr>
          <p:nvPr>
            <p:ph type="sldNum" sz="quarter" idx="10"/>
          </p:nvPr>
        </p:nvSpPr>
        <p:spPr/>
        <p:txBody>
          <a:bodyPr/>
          <a:lstStyle/>
          <a:p>
            <a:fld id="{A97BF9CD-261D-4F45-A27C-B9AD69C483B8}" type="slidenum">
              <a:rPr lang="en-US" smtClean="0"/>
              <a:t>23</a:t>
            </a:fld>
            <a:endParaRPr lang="en-US"/>
          </a:p>
        </p:txBody>
      </p:sp>
    </p:spTree>
    <p:extLst>
      <p:ext uri="{BB962C8B-B14F-4D97-AF65-F5344CB8AC3E}">
        <p14:creationId xmlns:p14="http://schemas.microsoft.com/office/powerpoint/2010/main" val="16109518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came out of EEOC “new guidance” on addressing employees with HIV.</a:t>
            </a:r>
          </a:p>
          <a:p>
            <a:r>
              <a:rPr lang="en-US" dirty="0"/>
              <a:t>3/2016 ADA Guidelines </a:t>
            </a:r>
          </a:p>
        </p:txBody>
      </p:sp>
      <p:sp>
        <p:nvSpPr>
          <p:cNvPr id="4" name="Slide Number Placeholder 3"/>
          <p:cNvSpPr>
            <a:spLocks noGrp="1"/>
          </p:cNvSpPr>
          <p:nvPr>
            <p:ph type="sldNum" sz="quarter" idx="10"/>
          </p:nvPr>
        </p:nvSpPr>
        <p:spPr/>
        <p:txBody>
          <a:bodyPr/>
          <a:lstStyle/>
          <a:p>
            <a:fld id="{A97BF9CD-261D-4F45-A27C-B9AD69C483B8}" type="slidenum">
              <a:rPr lang="en-US" smtClean="0"/>
              <a:t>24</a:t>
            </a:fld>
            <a:endParaRPr lang="en-US"/>
          </a:p>
        </p:txBody>
      </p:sp>
    </p:spTree>
    <p:extLst>
      <p:ext uri="{BB962C8B-B14F-4D97-AF65-F5344CB8AC3E}">
        <p14:creationId xmlns:p14="http://schemas.microsoft.com/office/powerpoint/2010/main" val="3622169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Temporary Restrictions then check with WC adjuster to be sure that this is truly MMI</a:t>
            </a:r>
          </a:p>
        </p:txBody>
      </p:sp>
      <p:sp>
        <p:nvSpPr>
          <p:cNvPr id="4" name="Slide Number Placeholder 3"/>
          <p:cNvSpPr>
            <a:spLocks noGrp="1"/>
          </p:cNvSpPr>
          <p:nvPr>
            <p:ph type="sldNum" sz="quarter" idx="10"/>
          </p:nvPr>
        </p:nvSpPr>
        <p:spPr/>
        <p:txBody>
          <a:bodyPr/>
          <a:lstStyle/>
          <a:p>
            <a:fld id="{A97BF9CD-261D-4F45-A27C-B9AD69C483B8}" type="slidenum">
              <a:rPr lang="en-US" smtClean="0"/>
              <a:t>3</a:t>
            </a:fld>
            <a:endParaRPr lang="en-US"/>
          </a:p>
        </p:txBody>
      </p:sp>
    </p:spTree>
    <p:extLst>
      <p:ext uri="{BB962C8B-B14F-4D97-AF65-F5344CB8AC3E}">
        <p14:creationId xmlns:p14="http://schemas.microsoft.com/office/powerpoint/2010/main" val="3860704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7BF9CD-261D-4F45-A27C-B9AD69C483B8}" type="slidenum">
              <a:rPr lang="en-US" smtClean="0"/>
              <a:t>6</a:t>
            </a:fld>
            <a:endParaRPr lang="en-US"/>
          </a:p>
        </p:txBody>
      </p:sp>
    </p:spTree>
    <p:extLst>
      <p:ext uri="{BB962C8B-B14F-4D97-AF65-F5344CB8AC3E}">
        <p14:creationId xmlns:p14="http://schemas.microsoft.com/office/powerpoint/2010/main" val="2807231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p:cNvSpPr>
            <a:spLocks noGrp="1"/>
          </p:cNvSpPr>
          <p:nvPr>
            <p:ph type="sldNum" sz="quarter" idx="5"/>
          </p:nvPr>
        </p:nvSpPr>
        <p:spPr/>
        <p:txBody>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Char char="–"/>
              <a:defRPr sz="28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Char char="–"/>
              <a:defRPr sz="28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Char char="–"/>
              <a:defRPr sz="28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Char char="–"/>
              <a:defRPr sz="2800">
                <a:solidFill>
                  <a:schemeClr val="tx1"/>
                </a:solidFill>
                <a:latin typeface="Times New Roman" panose="02020603050405020304" pitchFamily="18" charset="0"/>
              </a:defRPr>
            </a:lvl9pPr>
          </a:lstStyle>
          <a:p>
            <a:pPr eaLnBrk="1" hangingPunct="1">
              <a:defRPr/>
            </a:pPr>
            <a:fld id="{B2CF7548-29C2-4C08-BC6D-AC7BFB8ACFEF}" type="slidenum">
              <a:rPr lang="en-US" altLang="en-US" sz="1200" smtClean="0"/>
              <a:pPr eaLnBrk="1" hangingPunct="1">
                <a:defRPr/>
              </a:pPr>
              <a:t>9</a:t>
            </a:fld>
            <a:endParaRPr lang="en-US" altLang="en-US" sz="1200"/>
          </a:p>
        </p:txBody>
      </p:sp>
    </p:spTree>
    <p:extLst>
      <p:ext uri="{BB962C8B-B14F-4D97-AF65-F5344CB8AC3E}">
        <p14:creationId xmlns:p14="http://schemas.microsoft.com/office/powerpoint/2010/main" val="1830523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came out of EEOC “new guidance” on addressing employees with HIV.</a:t>
            </a:r>
          </a:p>
          <a:p>
            <a:r>
              <a:rPr lang="en-US" dirty="0"/>
              <a:t>3/2016 ADA Guidelines </a:t>
            </a:r>
          </a:p>
        </p:txBody>
      </p:sp>
      <p:sp>
        <p:nvSpPr>
          <p:cNvPr id="4" name="Slide Number Placeholder 3"/>
          <p:cNvSpPr>
            <a:spLocks noGrp="1"/>
          </p:cNvSpPr>
          <p:nvPr>
            <p:ph type="sldNum" sz="quarter" idx="10"/>
          </p:nvPr>
        </p:nvSpPr>
        <p:spPr/>
        <p:txBody>
          <a:bodyPr/>
          <a:lstStyle/>
          <a:p>
            <a:fld id="{A97BF9CD-261D-4F45-A27C-B9AD69C483B8}" type="slidenum">
              <a:rPr lang="en-US" smtClean="0"/>
              <a:t>13</a:t>
            </a:fld>
            <a:endParaRPr lang="en-US"/>
          </a:p>
        </p:txBody>
      </p:sp>
    </p:spTree>
    <p:extLst>
      <p:ext uri="{BB962C8B-B14F-4D97-AF65-F5344CB8AC3E}">
        <p14:creationId xmlns:p14="http://schemas.microsoft.com/office/powerpoint/2010/main" val="2727350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cap="none" normalizeH="0" baseline="0" dirty="0">
                <a:ln>
                  <a:noFill/>
                </a:ln>
                <a:effectLst/>
                <a:latin typeface="Verdana" panose="020B0604030504040204" pitchFamily="34" charset="0"/>
              </a:rPr>
              <a:t>(prepared before advertising or interviewing will be considered are evidence of essential functions.)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Provide the job description to the medical provider and have the medical provider indicate what major life activity(</a:t>
            </a:r>
            <a:r>
              <a:rPr lang="en-US" sz="1200" dirty="0" err="1"/>
              <a:t>ies</a:t>
            </a:r>
            <a:r>
              <a:rPr lang="en-US" sz="1200" dirty="0"/>
              <a:t>) is limited.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7BF9CD-261D-4F45-A27C-B9AD69C483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15915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fire chief who’s contract or job description does not require him to respond to a fire in gear ready to fight fire.</a:t>
            </a:r>
          </a:p>
        </p:txBody>
      </p:sp>
      <p:sp>
        <p:nvSpPr>
          <p:cNvPr id="4" name="Slide Number Placeholder 3"/>
          <p:cNvSpPr>
            <a:spLocks noGrp="1"/>
          </p:cNvSpPr>
          <p:nvPr>
            <p:ph type="sldNum" sz="quarter" idx="10"/>
          </p:nvPr>
        </p:nvSpPr>
        <p:spPr/>
        <p:txBody>
          <a:bodyPr/>
          <a:lstStyle/>
          <a:p>
            <a:fld id="{A97BF9CD-261D-4F45-A27C-B9AD69C483B8}" type="slidenum">
              <a:rPr lang="en-US" smtClean="0"/>
              <a:t>15</a:t>
            </a:fld>
            <a:endParaRPr lang="en-US"/>
          </a:p>
        </p:txBody>
      </p:sp>
    </p:spTree>
    <p:extLst>
      <p:ext uri="{BB962C8B-B14F-4D97-AF65-F5344CB8AC3E}">
        <p14:creationId xmlns:p14="http://schemas.microsoft.com/office/powerpoint/2010/main" val="36785233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Ask the employee if there is any way that the employer can assist the employee in the performance of the job tasks. No Americans with Disabilities Act (ADA) acknowledgment is necessary at this point.</a:t>
            </a:r>
          </a:p>
          <a:p>
            <a:endParaRPr lang="en-US" dirty="0"/>
          </a:p>
        </p:txBody>
      </p:sp>
      <p:sp>
        <p:nvSpPr>
          <p:cNvPr id="4" name="Slide Number Placeholder 3"/>
          <p:cNvSpPr>
            <a:spLocks noGrp="1"/>
          </p:cNvSpPr>
          <p:nvPr>
            <p:ph type="sldNum" sz="quarter" idx="10"/>
          </p:nvPr>
        </p:nvSpPr>
        <p:spPr/>
        <p:txBody>
          <a:bodyPr/>
          <a:lstStyle/>
          <a:p>
            <a:fld id="{A97BF9CD-261D-4F45-A27C-B9AD69C483B8}" type="slidenum">
              <a:rPr lang="en-US" smtClean="0"/>
              <a:t>17</a:t>
            </a:fld>
            <a:endParaRPr lang="en-US"/>
          </a:p>
        </p:txBody>
      </p:sp>
    </p:spTree>
    <p:extLst>
      <p:ext uri="{BB962C8B-B14F-4D97-AF65-F5344CB8AC3E}">
        <p14:creationId xmlns:p14="http://schemas.microsoft.com/office/powerpoint/2010/main" val="9271274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7BF9CD-261D-4F45-A27C-B9AD69C483B8}" type="slidenum">
              <a:rPr lang="en-US" smtClean="0"/>
              <a:t>19</a:t>
            </a:fld>
            <a:endParaRPr lang="en-US"/>
          </a:p>
        </p:txBody>
      </p:sp>
    </p:spTree>
    <p:extLst>
      <p:ext uri="{BB962C8B-B14F-4D97-AF65-F5344CB8AC3E}">
        <p14:creationId xmlns:p14="http://schemas.microsoft.com/office/powerpoint/2010/main" val="2177110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4D6E5-E7EE-4254-8978-EB2C004E69A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D5A6217-CD82-4814-8405-52742FA708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CFA0E40-625B-4E03-B48A-A0A5AD910E40}"/>
              </a:ext>
            </a:extLst>
          </p:cNvPr>
          <p:cNvSpPr>
            <a:spLocks noGrp="1"/>
          </p:cNvSpPr>
          <p:nvPr>
            <p:ph type="dt" sz="half" idx="10"/>
          </p:nvPr>
        </p:nvSpPr>
        <p:spPr/>
        <p:txBody>
          <a:bodyPr/>
          <a:lstStyle/>
          <a:p>
            <a:fld id="{9A88CC3E-2FC6-450A-8677-2F22293CCC4F}" type="datetimeFigureOut">
              <a:rPr lang="en-US" smtClean="0"/>
              <a:t>12/12/2017</a:t>
            </a:fld>
            <a:endParaRPr lang="en-US"/>
          </a:p>
        </p:txBody>
      </p:sp>
      <p:sp>
        <p:nvSpPr>
          <p:cNvPr id="5" name="Footer Placeholder 4">
            <a:extLst>
              <a:ext uri="{FF2B5EF4-FFF2-40B4-BE49-F238E27FC236}">
                <a16:creationId xmlns:a16="http://schemas.microsoft.com/office/drawing/2014/main" id="{6B356ED6-DAA8-4D25-BE32-30EAACA01D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8F4942-C4BD-40C2-9CA3-71BE57B9FB2C}"/>
              </a:ext>
            </a:extLst>
          </p:cNvPr>
          <p:cNvSpPr>
            <a:spLocks noGrp="1"/>
          </p:cNvSpPr>
          <p:nvPr>
            <p:ph type="sldNum" sz="quarter" idx="12"/>
          </p:nvPr>
        </p:nvSpPr>
        <p:spPr/>
        <p:txBody>
          <a:bodyPr/>
          <a:lstStyle/>
          <a:p>
            <a:fld id="{B4FF938E-F715-46ED-A360-ACA9972236C7}" type="slidenum">
              <a:rPr lang="en-US" smtClean="0"/>
              <a:t>‹#›</a:t>
            </a:fld>
            <a:endParaRPr lang="en-US"/>
          </a:p>
        </p:txBody>
      </p:sp>
    </p:spTree>
    <p:extLst>
      <p:ext uri="{BB962C8B-B14F-4D97-AF65-F5344CB8AC3E}">
        <p14:creationId xmlns:p14="http://schemas.microsoft.com/office/powerpoint/2010/main" val="78555069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3593A-D6C6-428B-8C75-07EBB3ECE66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FB0BD00-A218-422D-8761-6F4C0DD7692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DE1900-242D-4553-9BED-E5832601ED57}"/>
              </a:ext>
            </a:extLst>
          </p:cNvPr>
          <p:cNvSpPr>
            <a:spLocks noGrp="1"/>
          </p:cNvSpPr>
          <p:nvPr>
            <p:ph type="dt" sz="half" idx="10"/>
          </p:nvPr>
        </p:nvSpPr>
        <p:spPr/>
        <p:txBody>
          <a:bodyPr/>
          <a:lstStyle/>
          <a:p>
            <a:fld id="{9A88CC3E-2FC6-450A-8677-2F22293CCC4F}" type="datetimeFigureOut">
              <a:rPr lang="en-US" smtClean="0"/>
              <a:t>12/12/2017</a:t>
            </a:fld>
            <a:endParaRPr lang="en-US"/>
          </a:p>
        </p:txBody>
      </p:sp>
      <p:sp>
        <p:nvSpPr>
          <p:cNvPr id="5" name="Footer Placeholder 4">
            <a:extLst>
              <a:ext uri="{FF2B5EF4-FFF2-40B4-BE49-F238E27FC236}">
                <a16:creationId xmlns:a16="http://schemas.microsoft.com/office/drawing/2014/main" id="{F7BA2ED0-035D-4401-A6F7-30020356D3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528208-5FA4-48F4-A4D2-A5F7F103AA71}"/>
              </a:ext>
            </a:extLst>
          </p:cNvPr>
          <p:cNvSpPr>
            <a:spLocks noGrp="1"/>
          </p:cNvSpPr>
          <p:nvPr>
            <p:ph type="sldNum" sz="quarter" idx="12"/>
          </p:nvPr>
        </p:nvSpPr>
        <p:spPr/>
        <p:txBody>
          <a:bodyPr/>
          <a:lstStyle/>
          <a:p>
            <a:fld id="{B4FF938E-F715-46ED-A360-ACA9972236C7}" type="slidenum">
              <a:rPr lang="en-US" smtClean="0"/>
              <a:t>‹#›</a:t>
            </a:fld>
            <a:endParaRPr lang="en-US"/>
          </a:p>
        </p:txBody>
      </p:sp>
    </p:spTree>
    <p:extLst>
      <p:ext uri="{BB962C8B-B14F-4D97-AF65-F5344CB8AC3E}">
        <p14:creationId xmlns:p14="http://schemas.microsoft.com/office/powerpoint/2010/main" val="1131184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7C6C64-725C-48D5-B097-6C83999EF2E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B59A993-C4F2-49F2-9949-C6CAD208943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6D7832-7A92-4B40-B6A4-E82FDA9F2E00}"/>
              </a:ext>
            </a:extLst>
          </p:cNvPr>
          <p:cNvSpPr>
            <a:spLocks noGrp="1"/>
          </p:cNvSpPr>
          <p:nvPr>
            <p:ph type="dt" sz="half" idx="10"/>
          </p:nvPr>
        </p:nvSpPr>
        <p:spPr/>
        <p:txBody>
          <a:bodyPr/>
          <a:lstStyle/>
          <a:p>
            <a:fld id="{9A88CC3E-2FC6-450A-8677-2F22293CCC4F}" type="datetimeFigureOut">
              <a:rPr lang="en-US" smtClean="0"/>
              <a:t>12/12/2017</a:t>
            </a:fld>
            <a:endParaRPr lang="en-US"/>
          </a:p>
        </p:txBody>
      </p:sp>
      <p:sp>
        <p:nvSpPr>
          <p:cNvPr id="5" name="Footer Placeholder 4">
            <a:extLst>
              <a:ext uri="{FF2B5EF4-FFF2-40B4-BE49-F238E27FC236}">
                <a16:creationId xmlns:a16="http://schemas.microsoft.com/office/drawing/2014/main" id="{901F6E97-1EC4-465E-93F9-53B76ACD76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44CA51-F85B-495D-9BD0-1FD7417F66E7}"/>
              </a:ext>
            </a:extLst>
          </p:cNvPr>
          <p:cNvSpPr>
            <a:spLocks noGrp="1"/>
          </p:cNvSpPr>
          <p:nvPr>
            <p:ph type="sldNum" sz="quarter" idx="12"/>
          </p:nvPr>
        </p:nvSpPr>
        <p:spPr/>
        <p:txBody>
          <a:bodyPr/>
          <a:lstStyle/>
          <a:p>
            <a:fld id="{B4FF938E-F715-46ED-A360-ACA9972236C7}" type="slidenum">
              <a:rPr lang="en-US" smtClean="0"/>
              <a:t>‹#›</a:t>
            </a:fld>
            <a:endParaRPr lang="en-US"/>
          </a:p>
        </p:txBody>
      </p:sp>
    </p:spTree>
    <p:extLst>
      <p:ext uri="{BB962C8B-B14F-4D97-AF65-F5344CB8AC3E}">
        <p14:creationId xmlns:p14="http://schemas.microsoft.com/office/powerpoint/2010/main" val="3625219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43BB298-6704-44E1-B05E-C3EDB27045D3}" type="datetimeFigureOut">
              <a:rPr lang="en-US" smtClean="0"/>
              <a:pPr/>
              <a:t>12/12/2017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8A2D4E-E8C2-4D45-9CD8-403A1EDF4C7D}" type="slidenum">
              <a:rPr lang="en-US" smtClean="0"/>
              <a:pPr/>
              <a:t>‹#›</a:t>
            </a:fld>
            <a:endParaRPr lang="en-US"/>
          </a:p>
        </p:txBody>
      </p:sp>
    </p:spTree>
    <p:extLst>
      <p:ext uri="{BB962C8B-B14F-4D97-AF65-F5344CB8AC3E}">
        <p14:creationId xmlns:p14="http://schemas.microsoft.com/office/powerpoint/2010/main" val="11797811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3BB298-6704-44E1-B05E-C3EDB27045D3}" type="datetimeFigureOut">
              <a:rPr lang="en-US" smtClean="0"/>
              <a:pPr/>
              <a:t>12/12/2017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8A2D4E-E8C2-4D45-9CD8-403A1EDF4C7D}" type="slidenum">
              <a:rPr lang="en-US" smtClean="0"/>
              <a:pPr/>
              <a:t>‹#›</a:t>
            </a:fld>
            <a:endParaRPr lang="en-US"/>
          </a:p>
        </p:txBody>
      </p:sp>
    </p:spTree>
    <p:extLst>
      <p:ext uri="{BB962C8B-B14F-4D97-AF65-F5344CB8AC3E}">
        <p14:creationId xmlns:p14="http://schemas.microsoft.com/office/powerpoint/2010/main" val="17376779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3BB298-6704-44E1-B05E-C3EDB27045D3}" type="datetimeFigureOut">
              <a:rPr lang="en-US" smtClean="0"/>
              <a:pPr/>
              <a:t>12/12/2017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8A2D4E-E8C2-4D45-9CD8-403A1EDF4C7D}" type="slidenum">
              <a:rPr lang="en-US" smtClean="0"/>
              <a:pPr/>
              <a:t>‹#›</a:t>
            </a:fld>
            <a:endParaRPr lang="en-US"/>
          </a:p>
        </p:txBody>
      </p:sp>
    </p:spTree>
    <p:extLst>
      <p:ext uri="{BB962C8B-B14F-4D97-AF65-F5344CB8AC3E}">
        <p14:creationId xmlns:p14="http://schemas.microsoft.com/office/powerpoint/2010/main" val="30493922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43BB298-6704-44E1-B05E-C3EDB27045D3}" type="datetimeFigureOut">
              <a:rPr lang="en-US" smtClean="0"/>
              <a:pPr/>
              <a:t>12/12/2017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8A2D4E-E8C2-4D45-9CD8-403A1EDF4C7D}" type="slidenum">
              <a:rPr lang="en-US" smtClean="0"/>
              <a:pPr/>
              <a:t>‹#›</a:t>
            </a:fld>
            <a:endParaRPr lang="en-US"/>
          </a:p>
        </p:txBody>
      </p:sp>
    </p:spTree>
    <p:extLst>
      <p:ext uri="{BB962C8B-B14F-4D97-AF65-F5344CB8AC3E}">
        <p14:creationId xmlns:p14="http://schemas.microsoft.com/office/powerpoint/2010/main" val="14760989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43BB298-6704-44E1-B05E-C3EDB27045D3}" type="datetimeFigureOut">
              <a:rPr lang="en-US" smtClean="0"/>
              <a:pPr/>
              <a:t>12/12/2017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8A2D4E-E8C2-4D45-9CD8-403A1EDF4C7D}" type="slidenum">
              <a:rPr lang="en-US" smtClean="0"/>
              <a:pPr/>
              <a:t>‹#›</a:t>
            </a:fld>
            <a:endParaRPr lang="en-US"/>
          </a:p>
        </p:txBody>
      </p:sp>
    </p:spTree>
    <p:extLst>
      <p:ext uri="{BB962C8B-B14F-4D97-AF65-F5344CB8AC3E}">
        <p14:creationId xmlns:p14="http://schemas.microsoft.com/office/powerpoint/2010/main" val="8024140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43BB298-6704-44E1-B05E-C3EDB27045D3}" type="datetimeFigureOut">
              <a:rPr lang="en-US" smtClean="0"/>
              <a:pPr/>
              <a:t>12/12/2017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8A2D4E-E8C2-4D45-9CD8-403A1EDF4C7D}" type="slidenum">
              <a:rPr lang="en-US" smtClean="0"/>
              <a:pPr/>
              <a:t>‹#›</a:t>
            </a:fld>
            <a:endParaRPr lang="en-US"/>
          </a:p>
        </p:txBody>
      </p:sp>
    </p:spTree>
    <p:extLst>
      <p:ext uri="{BB962C8B-B14F-4D97-AF65-F5344CB8AC3E}">
        <p14:creationId xmlns:p14="http://schemas.microsoft.com/office/powerpoint/2010/main" val="9392356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3BB298-6704-44E1-B05E-C3EDB27045D3}" type="datetimeFigureOut">
              <a:rPr lang="en-US" smtClean="0"/>
              <a:pPr/>
              <a:t>12/12/2017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8A2D4E-E8C2-4D45-9CD8-403A1EDF4C7D}" type="slidenum">
              <a:rPr lang="en-US" smtClean="0"/>
              <a:pPr/>
              <a:t>‹#›</a:t>
            </a:fld>
            <a:endParaRPr lang="en-US"/>
          </a:p>
        </p:txBody>
      </p:sp>
    </p:spTree>
    <p:extLst>
      <p:ext uri="{BB962C8B-B14F-4D97-AF65-F5344CB8AC3E}">
        <p14:creationId xmlns:p14="http://schemas.microsoft.com/office/powerpoint/2010/main" val="27836090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43BB298-6704-44E1-B05E-C3EDB27045D3}" type="datetimeFigureOut">
              <a:rPr lang="en-US" smtClean="0"/>
              <a:pPr/>
              <a:t>12/12/2017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8A2D4E-E8C2-4D45-9CD8-403A1EDF4C7D}" type="slidenum">
              <a:rPr lang="en-US" smtClean="0"/>
              <a:pPr/>
              <a:t>‹#›</a:t>
            </a:fld>
            <a:endParaRPr lang="en-US"/>
          </a:p>
        </p:txBody>
      </p:sp>
    </p:spTree>
    <p:extLst>
      <p:ext uri="{BB962C8B-B14F-4D97-AF65-F5344CB8AC3E}">
        <p14:creationId xmlns:p14="http://schemas.microsoft.com/office/powerpoint/2010/main" val="2026533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AB110-F4F7-407F-A49C-6F67D9A94F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B3C0BE-A431-485D-8215-2B1DD5C657C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6ACBFD-45A6-4D99-8D09-527826511167}"/>
              </a:ext>
            </a:extLst>
          </p:cNvPr>
          <p:cNvSpPr>
            <a:spLocks noGrp="1"/>
          </p:cNvSpPr>
          <p:nvPr>
            <p:ph type="dt" sz="half" idx="10"/>
          </p:nvPr>
        </p:nvSpPr>
        <p:spPr/>
        <p:txBody>
          <a:bodyPr/>
          <a:lstStyle/>
          <a:p>
            <a:fld id="{9A88CC3E-2FC6-450A-8677-2F22293CCC4F}" type="datetimeFigureOut">
              <a:rPr lang="en-US" smtClean="0"/>
              <a:t>12/12/2017</a:t>
            </a:fld>
            <a:endParaRPr lang="en-US"/>
          </a:p>
        </p:txBody>
      </p:sp>
      <p:sp>
        <p:nvSpPr>
          <p:cNvPr id="5" name="Footer Placeholder 4">
            <a:extLst>
              <a:ext uri="{FF2B5EF4-FFF2-40B4-BE49-F238E27FC236}">
                <a16:creationId xmlns:a16="http://schemas.microsoft.com/office/drawing/2014/main" id="{52E85987-4F38-4BEC-891A-A3C4D739AB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F2F644-2B57-4032-9244-B43883911B31}"/>
              </a:ext>
            </a:extLst>
          </p:cNvPr>
          <p:cNvSpPr>
            <a:spLocks noGrp="1"/>
          </p:cNvSpPr>
          <p:nvPr>
            <p:ph type="sldNum" sz="quarter" idx="12"/>
          </p:nvPr>
        </p:nvSpPr>
        <p:spPr/>
        <p:txBody>
          <a:bodyPr/>
          <a:lstStyle/>
          <a:p>
            <a:fld id="{B4FF938E-F715-46ED-A360-ACA9972236C7}" type="slidenum">
              <a:rPr lang="en-US" smtClean="0"/>
              <a:t>‹#›</a:t>
            </a:fld>
            <a:endParaRPr lang="en-US"/>
          </a:p>
        </p:txBody>
      </p:sp>
    </p:spTree>
    <p:extLst>
      <p:ext uri="{BB962C8B-B14F-4D97-AF65-F5344CB8AC3E}">
        <p14:creationId xmlns:p14="http://schemas.microsoft.com/office/powerpoint/2010/main" val="33735351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43BB298-6704-44E1-B05E-C3EDB27045D3}" type="datetimeFigureOut">
              <a:rPr lang="en-US" smtClean="0"/>
              <a:pPr/>
              <a:t>12/12/2017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8A2D4E-E8C2-4D45-9CD8-403A1EDF4C7D}" type="slidenum">
              <a:rPr lang="en-US" smtClean="0"/>
              <a:pPr/>
              <a:t>‹#›</a:t>
            </a:fld>
            <a:endParaRPr lang="en-US"/>
          </a:p>
        </p:txBody>
      </p:sp>
    </p:spTree>
    <p:extLst>
      <p:ext uri="{BB962C8B-B14F-4D97-AF65-F5344CB8AC3E}">
        <p14:creationId xmlns:p14="http://schemas.microsoft.com/office/powerpoint/2010/main" val="6905520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3BB298-6704-44E1-B05E-C3EDB27045D3}" type="datetimeFigureOut">
              <a:rPr lang="en-US" smtClean="0"/>
              <a:pPr/>
              <a:t>12/12/2017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8A2D4E-E8C2-4D45-9CD8-403A1EDF4C7D}" type="slidenum">
              <a:rPr lang="en-US" smtClean="0"/>
              <a:pPr/>
              <a:t>‹#›</a:t>
            </a:fld>
            <a:endParaRPr lang="en-US"/>
          </a:p>
        </p:txBody>
      </p:sp>
    </p:spTree>
    <p:extLst>
      <p:ext uri="{BB962C8B-B14F-4D97-AF65-F5344CB8AC3E}">
        <p14:creationId xmlns:p14="http://schemas.microsoft.com/office/powerpoint/2010/main" val="9200336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3BB298-6704-44E1-B05E-C3EDB27045D3}" type="datetimeFigureOut">
              <a:rPr lang="en-US" smtClean="0"/>
              <a:pPr/>
              <a:t>12/12/2017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8A2D4E-E8C2-4D45-9CD8-403A1EDF4C7D}" type="slidenum">
              <a:rPr lang="en-US" smtClean="0"/>
              <a:pPr/>
              <a:t>‹#›</a:t>
            </a:fld>
            <a:endParaRPr lang="en-US"/>
          </a:p>
        </p:txBody>
      </p:sp>
    </p:spTree>
    <p:extLst>
      <p:ext uri="{BB962C8B-B14F-4D97-AF65-F5344CB8AC3E}">
        <p14:creationId xmlns:p14="http://schemas.microsoft.com/office/powerpoint/2010/main" val="422820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F8424-9A99-4F6E-8E26-5345C747059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FDA06E6-C11D-48DB-9506-CEED7E937D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52FDEFF-CE33-418D-917D-3C40CFDAF7CC}"/>
              </a:ext>
            </a:extLst>
          </p:cNvPr>
          <p:cNvSpPr>
            <a:spLocks noGrp="1"/>
          </p:cNvSpPr>
          <p:nvPr>
            <p:ph type="dt" sz="half" idx="10"/>
          </p:nvPr>
        </p:nvSpPr>
        <p:spPr/>
        <p:txBody>
          <a:bodyPr/>
          <a:lstStyle/>
          <a:p>
            <a:fld id="{9A88CC3E-2FC6-450A-8677-2F22293CCC4F}" type="datetimeFigureOut">
              <a:rPr lang="en-US" smtClean="0"/>
              <a:t>12/12/2017</a:t>
            </a:fld>
            <a:endParaRPr lang="en-US"/>
          </a:p>
        </p:txBody>
      </p:sp>
      <p:sp>
        <p:nvSpPr>
          <p:cNvPr id="5" name="Footer Placeholder 4">
            <a:extLst>
              <a:ext uri="{FF2B5EF4-FFF2-40B4-BE49-F238E27FC236}">
                <a16:creationId xmlns:a16="http://schemas.microsoft.com/office/drawing/2014/main" id="{20AEBC30-9408-42AD-974E-59FD4ADF09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42EFD9-8B3B-42C3-974A-962AD97C0F19}"/>
              </a:ext>
            </a:extLst>
          </p:cNvPr>
          <p:cNvSpPr>
            <a:spLocks noGrp="1"/>
          </p:cNvSpPr>
          <p:nvPr>
            <p:ph type="sldNum" sz="quarter" idx="12"/>
          </p:nvPr>
        </p:nvSpPr>
        <p:spPr/>
        <p:txBody>
          <a:bodyPr/>
          <a:lstStyle/>
          <a:p>
            <a:fld id="{B4FF938E-F715-46ED-A360-ACA9972236C7}" type="slidenum">
              <a:rPr lang="en-US" smtClean="0"/>
              <a:t>‹#›</a:t>
            </a:fld>
            <a:endParaRPr lang="en-US"/>
          </a:p>
        </p:txBody>
      </p:sp>
    </p:spTree>
    <p:extLst>
      <p:ext uri="{BB962C8B-B14F-4D97-AF65-F5344CB8AC3E}">
        <p14:creationId xmlns:p14="http://schemas.microsoft.com/office/powerpoint/2010/main" val="1524274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5FF55-9A99-4BDE-8F27-882C8FE50D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AD8225-CAC9-4E00-B751-46BE59D0AD0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4300022-C6C0-4B7E-AB8B-015B6C50585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924F037-E3C3-4FC7-996B-3D5EAD429638}"/>
              </a:ext>
            </a:extLst>
          </p:cNvPr>
          <p:cNvSpPr>
            <a:spLocks noGrp="1"/>
          </p:cNvSpPr>
          <p:nvPr>
            <p:ph type="dt" sz="half" idx="10"/>
          </p:nvPr>
        </p:nvSpPr>
        <p:spPr/>
        <p:txBody>
          <a:bodyPr/>
          <a:lstStyle/>
          <a:p>
            <a:fld id="{9A88CC3E-2FC6-450A-8677-2F22293CCC4F}" type="datetimeFigureOut">
              <a:rPr lang="en-US" smtClean="0"/>
              <a:t>12/12/2017</a:t>
            </a:fld>
            <a:endParaRPr lang="en-US"/>
          </a:p>
        </p:txBody>
      </p:sp>
      <p:sp>
        <p:nvSpPr>
          <p:cNvPr id="6" name="Footer Placeholder 5">
            <a:extLst>
              <a:ext uri="{FF2B5EF4-FFF2-40B4-BE49-F238E27FC236}">
                <a16:creationId xmlns:a16="http://schemas.microsoft.com/office/drawing/2014/main" id="{98869D60-ABDA-43EA-BA82-1A48FE864A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ED9BA8-8F29-431E-8AC9-41EF3BD9390C}"/>
              </a:ext>
            </a:extLst>
          </p:cNvPr>
          <p:cNvSpPr>
            <a:spLocks noGrp="1"/>
          </p:cNvSpPr>
          <p:nvPr>
            <p:ph type="sldNum" sz="quarter" idx="12"/>
          </p:nvPr>
        </p:nvSpPr>
        <p:spPr/>
        <p:txBody>
          <a:bodyPr/>
          <a:lstStyle/>
          <a:p>
            <a:fld id="{B4FF938E-F715-46ED-A360-ACA9972236C7}" type="slidenum">
              <a:rPr lang="en-US" smtClean="0"/>
              <a:t>‹#›</a:t>
            </a:fld>
            <a:endParaRPr lang="en-US"/>
          </a:p>
        </p:txBody>
      </p:sp>
    </p:spTree>
    <p:extLst>
      <p:ext uri="{BB962C8B-B14F-4D97-AF65-F5344CB8AC3E}">
        <p14:creationId xmlns:p14="http://schemas.microsoft.com/office/powerpoint/2010/main" val="2655042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51637-A08B-4C29-B675-8119BA9A4ED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5DC3D8A-8CC2-47DE-BD4D-2879143172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5E9C966-2D2B-4C47-9CF0-3291BB27CAE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100423C-D4E7-43D9-B36F-FB95E8FE52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6CF3069-140E-4624-9376-EDC98801D2B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F4D4A6E-EAB9-439C-BA4D-41A56D36CFEB}"/>
              </a:ext>
            </a:extLst>
          </p:cNvPr>
          <p:cNvSpPr>
            <a:spLocks noGrp="1"/>
          </p:cNvSpPr>
          <p:nvPr>
            <p:ph type="dt" sz="half" idx="10"/>
          </p:nvPr>
        </p:nvSpPr>
        <p:spPr/>
        <p:txBody>
          <a:bodyPr/>
          <a:lstStyle/>
          <a:p>
            <a:fld id="{9A88CC3E-2FC6-450A-8677-2F22293CCC4F}" type="datetimeFigureOut">
              <a:rPr lang="en-US" smtClean="0"/>
              <a:t>12/12/2017</a:t>
            </a:fld>
            <a:endParaRPr lang="en-US"/>
          </a:p>
        </p:txBody>
      </p:sp>
      <p:sp>
        <p:nvSpPr>
          <p:cNvPr id="8" name="Footer Placeholder 7">
            <a:extLst>
              <a:ext uri="{FF2B5EF4-FFF2-40B4-BE49-F238E27FC236}">
                <a16:creationId xmlns:a16="http://schemas.microsoft.com/office/drawing/2014/main" id="{0C235B49-9FA4-4407-B98B-AA8A583D4BE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7341592-1AF4-4F01-8E5F-1EA8FB810AFF}"/>
              </a:ext>
            </a:extLst>
          </p:cNvPr>
          <p:cNvSpPr>
            <a:spLocks noGrp="1"/>
          </p:cNvSpPr>
          <p:nvPr>
            <p:ph type="sldNum" sz="quarter" idx="12"/>
          </p:nvPr>
        </p:nvSpPr>
        <p:spPr/>
        <p:txBody>
          <a:bodyPr/>
          <a:lstStyle/>
          <a:p>
            <a:fld id="{B4FF938E-F715-46ED-A360-ACA9972236C7}" type="slidenum">
              <a:rPr lang="en-US" smtClean="0"/>
              <a:t>‹#›</a:t>
            </a:fld>
            <a:endParaRPr lang="en-US"/>
          </a:p>
        </p:txBody>
      </p:sp>
    </p:spTree>
    <p:extLst>
      <p:ext uri="{BB962C8B-B14F-4D97-AF65-F5344CB8AC3E}">
        <p14:creationId xmlns:p14="http://schemas.microsoft.com/office/powerpoint/2010/main" val="4010956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1B940-8F58-47C8-8403-265D33DDF3A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1580A38-D9B1-4095-8E35-CF715B6DFDFB}"/>
              </a:ext>
            </a:extLst>
          </p:cNvPr>
          <p:cNvSpPr>
            <a:spLocks noGrp="1"/>
          </p:cNvSpPr>
          <p:nvPr>
            <p:ph type="dt" sz="half" idx="10"/>
          </p:nvPr>
        </p:nvSpPr>
        <p:spPr/>
        <p:txBody>
          <a:bodyPr/>
          <a:lstStyle/>
          <a:p>
            <a:fld id="{9A88CC3E-2FC6-450A-8677-2F22293CCC4F}" type="datetimeFigureOut">
              <a:rPr lang="en-US" smtClean="0"/>
              <a:t>12/12/2017</a:t>
            </a:fld>
            <a:endParaRPr lang="en-US"/>
          </a:p>
        </p:txBody>
      </p:sp>
      <p:sp>
        <p:nvSpPr>
          <p:cNvPr id="4" name="Footer Placeholder 3">
            <a:extLst>
              <a:ext uri="{FF2B5EF4-FFF2-40B4-BE49-F238E27FC236}">
                <a16:creationId xmlns:a16="http://schemas.microsoft.com/office/drawing/2014/main" id="{165766A4-2DE3-4793-B37A-0C0DFA9651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15ECEA7-5E9F-4D6A-9F14-7EE0C040EF24}"/>
              </a:ext>
            </a:extLst>
          </p:cNvPr>
          <p:cNvSpPr>
            <a:spLocks noGrp="1"/>
          </p:cNvSpPr>
          <p:nvPr>
            <p:ph type="sldNum" sz="quarter" idx="12"/>
          </p:nvPr>
        </p:nvSpPr>
        <p:spPr/>
        <p:txBody>
          <a:bodyPr/>
          <a:lstStyle/>
          <a:p>
            <a:fld id="{B4FF938E-F715-46ED-A360-ACA9972236C7}" type="slidenum">
              <a:rPr lang="en-US" smtClean="0"/>
              <a:t>‹#›</a:t>
            </a:fld>
            <a:endParaRPr lang="en-US"/>
          </a:p>
        </p:txBody>
      </p:sp>
    </p:spTree>
    <p:extLst>
      <p:ext uri="{BB962C8B-B14F-4D97-AF65-F5344CB8AC3E}">
        <p14:creationId xmlns:p14="http://schemas.microsoft.com/office/powerpoint/2010/main" val="197360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43017A-1AD4-4682-BD1D-497EAD7570A9}"/>
              </a:ext>
            </a:extLst>
          </p:cNvPr>
          <p:cNvSpPr>
            <a:spLocks noGrp="1"/>
          </p:cNvSpPr>
          <p:nvPr>
            <p:ph type="dt" sz="half" idx="10"/>
          </p:nvPr>
        </p:nvSpPr>
        <p:spPr/>
        <p:txBody>
          <a:bodyPr/>
          <a:lstStyle/>
          <a:p>
            <a:fld id="{9A88CC3E-2FC6-450A-8677-2F22293CCC4F}" type="datetimeFigureOut">
              <a:rPr lang="en-US" smtClean="0"/>
              <a:t>12/12/2017</a:t>
            </a:fld>
            <a:endParaRPr lang="en-US"/>
          </a:p>
        </p:txBody>
      </p:sp>
      <p:sp>
        <p:nvSpPr>
          <p:cNvPr id="3" name="Footer Placeholder 2">
            <a:extLst>
              <a:ext uri="{FF2B5EF4-FFF2-40B4-BE49-F238E27FC236}">
                <a16:creationId xmlns:a16="http://schemas.microsoft.com/office/drawing/2014/main" id="{E323E1D8-6F88-4714-890C-257D352FCDE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1B4840F-CEE4-420D-866A-ACA704C287C3}"/>
              </a:ext>
            </a:extLst>
          </p:cNvPr>
          <p:cNvSpPr>
            <a:spLocks noGrp="1"/>
          </p:cNvSpPr>
          <p:nvPr>
            <p:ph type="sldNum" sz="quarter" idx="12"/>
          </p:nvPr>
        </p:nvSpPr>
        <p:spPr/>
        <p:txBody>
          <a:bodyPr/>
          <a:lstStyle/>
          <a:p>
            <a:fld id="{B4FF938E-F715-46ED-A360-ACA9972236C7}" type="slidenum">
              <a:rPr lang="en-US" smtClean="0"/>
              <a:t>‹#›</a:t>
            </a:fld>
            <a:endParaRPr lang="en-US"/>
          </a:p>
        </p:txBody>
      </p:sp>
    </p:spTree>
    <p:extLst>
      <p:ext uri="{BB962C8B-B14F-4D97-AF65-F5344CB8AC3E}">
        <p14:creationId xmlns:p14="http://schemas.microsoft.com/office/powerpoint/2010/main" val="4002236801"/>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28256-2B8F-46F0-A323-19832B6FA1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C24C660-36CD-4941-853C-93B5F5DF16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6017FC5-F0C4-4646-B848-495A481A77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026512C-7E5A-44AB-9C33-D26233F8D148}"/>
              </a:ext>
            </a:extLst>
          </p:cNvPr>
          <p:cNvSpPr>
            <a:spLocks noGrp="1"/>
          </p:cNvSpPr>
          <p:nvPr>
            <p:ph type="dt" sz="half" idx="10"/>
          </p:nvPr>
        </p:nvSpPr>
        <p:spPr/>
        <p:txBody>
          <a:bodyPr/>
          <a:lstStyle/>
          <a:p>
            <a:fld id="{9A88CC3E-2FC6-450A-8677-2F22293CCC4F}" type="datetimeFigureOut">
              <a:rPr lang="en-US" smtClean="0"/>
              <a:t>12/12/2017</a:t>
            </a:fld>
            <a:endParaRPr lang="en-US"/>
          </a:p>
        </p:txBody>
      </p:sp>
      <p:sp>
        <p:nvSpPr>
          <p:cNvPr id="6" name="Footer Placeholder 5">
            <a:extLst>
              <a:ext uri="{FF2B5EF4-FFF2-40B4-BE49-F238E27FC236}">
                <a16:creationId xmlns:a16="http://schemas.microsoft.com/office/drawing/2014/main" id="{05E107B5-3D65-4267-A3F0-538480F17E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365B39-C74C-44BA-95C6-348DF027A597}"/>
              </a:ext>
            </a:extLst>
          </p:cNvPr>
          <p:cNvSpPr>
            <a:spLocks noGrp="1"/>
          </p:cNvSpPr>
          <p:nvPr>
            <p:ph type="sldNum" sz="quarter" idx="12"/>
          </p:nvPr>
        </p:nvSpPr>
        <p:spPr/>
        <p:txBody>
          <a:bodyPr/>
          <a:lstStyle/>
          <a:p>
            <a:fld id="{B4FF938E-F715-46ED-A360-ACA9972236C7}" type="slidenum">
              <a:rPr lang="en-US" smtClean="0"/>
              <a:t>‹#›</a:t>
            </a:fld>
            <a:endParaRPr lang="en-US"/>
          </a:p>
        </p:txBody>
      </p:sp>
    </p:spTree>
    <p:extLst>
      <p:ext uri="{BB962C8B-B14F-4D97-AF65-F5344CB8AC3E}">
        <p14:creationId xmlns:p14="http://schemas.microsoft.com/office/powerpoint/2010/main" val="102249912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6E74A-30AA-47EC-87B0-9283A3A88F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9EFDD9F-491C-4474-B0CA-A357B8267A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B21D43C-7728-4262-8823-9D2A1D558D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CF41672-9A64-4450-8C71-AB3BA5983F20}"/>
              </a:ext>
            </a:extLst>
          </p:cNvPr>
          <p:cNvSpPr>
            <a:spLocks noGrp="1"/>
          </p:cNvSpPr>
          <p:nvPr>
            <p:ph type="dt" sz="half" idx="10"/>
          </p:nvPr>
        </p:nvSpPr>
        <p:spPr/>
        <p:txBody>
          <a:bodyPr/>
          <a:lstStyle/>
          <a:p>
            <a:fld id="{9A88CC3E-2FC6-450A-8677-2F22293CCC4F}" type="datetimeFigureOut">
              <a:rPr lang="en-US" smtClean="0"/>
              <a:t>12/12/2017</a:t>
            </a:fld>
            <a:endParaRPr lang="en-US"/>
          </a:p>
        </p:txBody>
      </p:sp>
      <p:sp>
        <p:nvSpPr>
          <p:cNvPr id="6" name="Footer Placeholder 5">
            <a:extLst>
              <a:ext uri="{FF2B5EF4-FFF2-40B4-BE49-F238E27FC236}">
                <a16:creationId xmlns:a16="http://schemas.microsoft.com/office/drawing/2014/main" id="{0ED64033-2EA9-4418-A355-3EBC9A4886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C99CBE-AFE1-4F18-97B6-63AA197BB75E}"/>
              </a:ext>
            </a:extLst>
          </p:cNvPr>
          <p:cNvSpPr>
            <a:spLocks noGrp="1"/>
          </p:cNvSpPr>
          <p:nvPr>
            <p:ph type="sldNum" sz="quarter" idx="12"/>
          </p:nvPr>
        </p:nvSpPr>
        <p:spPr/>
        <p:txBody>
          <a:bodyPr/>
          <a:lstStyle/>
          <a:p>
            <a:fld id="{B4FF938E-F715-46ED-A360-ACA9972236C7}" type="slidenum">
              <a:rPr lang="en-US" smtClean="0"/>
              <a:t>‹#›</a:t>
            </a:fld>
            <a:endParaRPr lang="en-US"/>
          </a:p>
        </p:txBody>
      </p:sp>
    </p:spTree>
    <p:extLst>
      <p:ext uri="{BB962C8B-B14F-4D97-AF65-F5344CB8AC3E}">
        <p14:creationId xmlns:p14="http://schemas.microsoft.com/office/powerpoint/2010/main" val="2698790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436F63-4804-44E3-B273-145A51C255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AB1252F-2D61-4BB4-A32D-C37BECD6CA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8E8628-98B3-409E-93A3-BDD918F626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88CC3E-2FC6-450A-8677-2F22293CCC4F}" type="datetimeFigureOut">
              <a:rPr lang="en-US" smtClean="0"/>
              <a:t>12/12/2017</a:t>
            </a:fld>
            <a:endParaRPr lang="en-US"/>
          </a:p>
        </p:txBody>
      </p:sp>
      <p:sp>
        <p:nvSpPr>
          <p:cNvPr id="5" name="Footer Placeholder 4">
            <a:extLst>
              <a:ext uri="{FF2B5EF4-FFF2-40B4-BE49-F238E27FC236}">
                <a16:creationId xmlns:a16="http://schemas.microsoft.com/office/drawing/2014/main" id="{5DA27157-EA73-4248-9C4B-A0D983CAB6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C49AECC-BC32-4CCC-9237-04C8A7A68C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FF938E-F715-46ED-A360-ACA9972236C7}" type="slidenum">
              <a:rPr lang="en-US" smtClean="0"/>
              <a:t>‹#›</a:t>
            </a:fld>
            <a:endParaRPr lang="en-US"/>
          </a:p>
        </p:txBody>
      </p:sp>
    </p:spTree>
    <p:extLst>
      <p:ext uri="{BB962C8B-B14F-4D97-AF65-F5344CB8AC3E}">
        <p14:creationId xmlns:p14="http://schemas.microsoft.com/office/powerpoint/2010/main" val="2628835311"/>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3BB298-6704-44E1-B05E-C3EDB27045D3}" type="datetimeFigureOut">
              <a:rPr lang="en-US" smtClean="0"/>
              <a:pPr/>
              <a:t>12/12/2017</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8A2D4E-E8C2-4D45-9CD8-403A1EDF4C7D}" type="slidenum">
              <a:rPr lang="en-US" smtClean="0"/>
              <a:pPr/>
              <a:t>‹#›</a:t>
            </a:fld>
            <a:endParaRPr lang="en-US"/>
          </a:p>
        </p:txBody>
      </p:sp>
    </p:spTree>
    <p:extLst>
      <p:ext uri="{BB962C8B-B14F-4D97-AF65-F5344CB8AC3E}">
        <p14:creationId xmlns:p14="http://schemas.microsoft.com/office/powerpoint/2010/main" val="198665685"/>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 Id="rId5" Type="http://schemas.openxmlformats.org/officeDocument/2006/relationships/image" Target="../media/image21.jp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 Id="rId5" Type="http://schemas.openxmlformats.org/officeDocument/2006/relationships/image" Target="../media/image27.jpg"/><Relationship Id="rId4" Type="http://schemas.openxmlformats.org/officeDocument/2006/relationships/image" Target="../media/image26.jpg"/></Relationships>
</file>

<file path=ppt/slides/_rels/slide1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16.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2.xml"/><Relationship Id="rId4" Type="http://schemas.openxmlformats.org/officeDocument/2006/relationships/image" Target="../media/image36.jpg"/></Relationships>
</file>

<file path=ppt/slides/_rels/slide19.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twitter.com/omag1977" TargetMode="External"/><Relationship Id="rId2" Type="http://schemas.openxmlformats.org/officeDocument/2006/relationships/hyperlink" Target="http://www.omag.org/" TargetMode="External"/><Relationship Id="rId1" Type="http://schemas.openxmlformats.org/officeDocument/2006/relationships/slideLayout" Target="../slideLayouts/slideLayout13.xml"/><Relationship Id="rId5" Type="http://schemas.openxmlformats.org/officeDocument/2006/relationships/hyperlink" Target="http://www.linkedin.com/oklahomamunicipalassurancegroup" TargetMode="External"/><Relationship Id="rId4" Type="http://schemas.openxmlformats.org/officeDocument/2006/relationships/hyperlink" Target="http://www.facebook.com/oklahomamunicipalassurancegroup"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7.png"/><Relationship Id="rId18" Type="http://schemas.openxmlformats.org/officeDocument/2006/relationships/customXml" Target="../ink/ink8.xml"/><Relationship Id="rId26" Type="http://schemas.openxmlformats.org/officeDocument/2006/relationships/image" Target="../media/image13.png"/><Relationship Id="rId3" Type="http://schemas.openxmlformats.org/officeDocument/2006/relationships/image" Target="../media/image2.jpg"/><Relationship Id="rId21" Type="http://schemas.openxmlformats.org/officeDocument/2006/relationships/image" Target="../media/image11.png"/><Relationship Id="rId7" Type="http://schemas.openxmlformats.org/officeDocument/2006/relationships/image" Target="../media/image4.png"/><Relationship Id="rId12" Type="http://schemas.openxmlformats.org/officeDocument/2006/relationships/customXml" Target="../ink/ink5.xml"/><Relationship Id="rId17" Type="http://schemas.openxmlformats.org/officeDocument/2006/relationships/image" Target="../media/image9.png"/><Relationship Id="rId25" Type="http://schemas.openxmlformats.org/officeDocument/2006/relationships/customXml" Target="../ink/ink12.xml"/><Relationship Id="rId2" Type="http://schemas.openxmlformats.org/officeDocument/2006/relationships/notesSlide" Target="../notesSlides/notesSlide2.xml"/><Relationship Id="rId16" Type="http://schemas.openxmlformats.org/officeDocument/2006/relationships/customXml" Target="../ink/ink7.xml"/><Relationship Id="rId20" Type="http://schemas.openxmlformats.org/officeDocument/2006/relationships/customXml" Target="../ink/ink9.xml"/><Relationship Id="rId1" Type="http://schemas.openxmlformats.org/officeDocument/2006/relationships/slideLayout" Target="../slideLayouts/slideLayout2.xml"/><Relationship Id="rId6" Type="http://schemas.openxmlformats.org/officeDocument/2006/relationships/customXml" Target="../ink/ink2.xml"/><Relationship Id="rId11" Type="http://schemas.openxmlformats.org/officeDocument/2006/relationships/image" Target="../media/image6.png"/><Relationship Id="rId24" Type="http://schemas.openxmlformats.org/officeDocument/2006/relationships/image" Target="../media/image12.png"/><Relationship Id="rId5" Type="http://schemas.openxmlformats.org/officeDocument/2006/relationships/image" Target="../media/image3.png"/><Relationship Id="rId15" Type="http://schemas.openxmlformats.org/officeDocument/2006/relationships/image" Target="../media/image8.png"/><Relationship Id="rId23" Type="http://schemas.openxmlformats.org/officeDocument/2006/relationships/customXml" Target="../ink/ink11.xml"/><Relationship Id="rId10" Type="http://schemas.openxmlformats.org/officeDocument/2006/relationships/customXml" Target="../ink/ink4.xml"/><Relationship Id="rId19" Type="http://schemas.openxmlformats.org/officeDocument/2006/relationships/image" Target="../media/image10.png"/><Relationship Id="rId4" Type="http://schemas.openxmlformats.org/officeDocument/2006/relationships/customXml" Target="../ink/ink1.xml"/><Relationship Id="rId9" Type="http://schemas.openxmlformats.org/officeDocument/2006/relationships/image" Target="../media/image5.png"/><Relationship Id="rId14" Type="http://schemas.openxmlformats.org/officeDocument/2006/relationships/customXml" Target="../ink/ink6.xml"/><Relationship Id="rId22" Type="http://schemas.openxmlformats.org/officeDocument/2006/relationships/customXml" Target="../ink/ink10.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8AA5BC-4F7A-4226-8F99-6D824B226A9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E5445C6-DD42-4979-86FF-03730E8C6DB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734"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45000665-DFC7-417E-8FD7-516A0F15C975}"/>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A97475C-9700-4AA6-B7FE-E4A72F7B5439}"/>
              </a:ext>
            </a:extLst>
          </p:cNvPr>
          <p:cNvSpPr>
            <a:spLocks noGrp="1"/>
          </p:cNvSpPr>
          <p:nvPr>
            <p:ph type="title"/>
          </p:nvPr>
        </p:nvSpPr>
        <p:spPr>
          <a:xfrm>
            <a:off x="1524000" y="1122362"/>
            <a:ext cx="9144000" cy="2840037"/>
          </a:xfrm>
        </p:spPr>
        <p:txBody>
          <a:bodyPr vert="horz" lIns="91440" tIns="45720" rIns="91440" bIns="45720" rtlCol="0" anchor="b">
            <a:normAutofit/>
          </a:bodyPr>
          <a:lstStyle/>
          <a:p>
            <a:pPr algn="ctr"/>
            <a:r>
              <a:rPr lang="en-US" sz="5800" b="1" kern="1200" dirty="0">
                <a:solidFill>
                  <a:schemeClr val="tx1"/>
                </a:solidFill>
                <a:latin typeface="+mj-lt"/>
                <a:ea typeface="+mj-ea"/>
                <a:cs typeface="+mj-cs"/>
              </a:rPr>
              <a:t>Employee Released MMI – Now What?</a:t>
            </a:r>
          </a:p>
        </p:txBody>
      </p:sp>
      <p:sp>
        <p:nvSpPr>
          <p:cNvPr id="3" name="TextBox 2">
            <a:extLst>
              <a:ext uri="{FF2B5EF4-FFF2-40B4-BE49-F238E27FC236}">
                <a16:creationId xmlns:a16="http://schemas.microsoft.com/office/drawing/2014/main" id="{9C0B27AB-747F-4FBA-B223-5A44E7B93D93}"/>
              </a:ext>
            </a:extLst>
          </p:cNvPr>
          <p:cNvSpPr txBox="1"/>
          <p:nvPr/>
        </p:nvSpPr>
        <p:spPr>
          <a:xfrm>
            <a:off x="3900668" y="4907666"/>
            <a:ext cx="4444679" cy="646331"/>
          </a:xfrm>
          <a:prstGeom prst="rect">
            <a:avLst/>
          </a:prstGeom>
          <a:noFill/>
        </p:spPr>
        <p:txBody>
          <a:bodyPr wrap="square" rtlCol="0">
            <a:spAutoFit/>
          </a:bodyPr>
          <a:lstStyle/>
          <a:p>
            <a:pPr algn="ctr"/>
            <a:r>
              <a:rPr lang="en-US" dirty="0"/>
              <a:t>Suzie Paulson, OMAG General Counsel and Human Resources Director</a:t>
            </a:r>
          </a:p>
        </p:txBody>
      </p:sp>
    </p:spTree>
    <p:extLst>
      <p:ext uri="{BB962C8B-B14F-4D97-AF65-F5344CB8AC3E}">
        <p14:creationId xmlns:p14="http://schemas.microsoft.com/office/powerpoint/2010/main" val="74517091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27C695D9-6183-4595-ABB2-7C2EF591721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3" y="321176"/>
            <a:ext cx="575911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684B1577-3BC1-4708-9EA5-38F82C7C83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17280" y="3319156"/>
            <a:ext cx="2434639" cy="2434639"/>
          </a:xfrm>
          <a:prstGeom prst="rect">
            <a:avLst/>
          </a:prstGeom>
        </p:spPr>
      </p:pic>
      <p:pic>
        <p:nvPicPr>
          <p:cNvPr id="11" name="Picture 10">
            <a:extLst>
              <a:ext uri="{FF2B5EF4-FFF2-40B4-BE49-F238E27FC236}">
                <a16:creationId xmlns:a16="http://schemas.microsoft.com/office/drawing/2014/main" id="{05D642CB-5203-4993-A24C-C3AFD9EB0F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1674" y="3319156"/>
            <a:ext cx="2404738" cy="2628128"/>
          </a:xfrm>
          <a:prstGeom prst="rect">
            <a:avLst/>
          </a:prstGeom>
        </p:spPr>
      </p:pic>
      <p:pic>
        <p:nvPicPr>
          <p:cNvPr id="10" name="Picture 9">
            <a:extLst>
              <a:ext uri="{FF2B5EF4-FFF2-40B4-BE49-F238E27FC236}">
                <a16:creationId xmlns:a16="http://schemas.microsoft.com/office/drawing/2014/main" id="{E8479295-6147-4721-A55C-046ECBA5CA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17281" y="2223774"/>
            <a:ext cx="2434638" cy="955595"/>
          </a:xfrm>
          <a:prstGeom prst="rect">
            <a:avLst/>
          </a:prstGeom>
        </p:spPr>
      </p:pic>
      <p:pic>
        <p:nvPicPr>
          <p:cNvPr id="6" name="Picture 5">
            <a:extLst>
              <a:ext uri="{FF2B5EF4-FFF2-40B4-BE49-F238E27FC236}">
                <a16:creationId xmlns:a16="http://schemas.microsoft.com/office/drawing/2014/main" id="{0225B2E7-E743-49E4-BB6A-57B3ECBAA5D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55442" y="1384644"/>
            <a:ext cx="2400970" cy="1794725"/>
          </a:xfrm>
          <a:prstGeom prst="rect">
            <a:avLst/>
          </a:prstGeom>
        </p:spPr>
      </p:pic>
      <p:sp>
        <p:nvSpPr>
          <p:cNvPr id="2" name="Title 1">
            <a:extLst>
              <a:ext uri="{FF2B5EF4-FFF2-40B4-BE49-F238E27FC236}">
                <a16:creationId xmlns:a16="http://schemas.microsoft.com/office/drawing/2014/main" id="{C5E3C6F9-4A38-489C-A0E7-E0482F35E334}"/>
              </a:ext>
            </a:extLst>
          </p:cNvPr>
          <p:cNvSpPr>
            <a:spLocks noGrp="1"/>
          </p:cNvSpPr>
          <p:nvPr>
            <p:ph type="title"/>
          </p:nvPr>
        </p:nvSpPr>
        <p:spPr>
          <a:xfrm>
            <a:off x="821516" y="640263"/>
            <a:ext cx="4911826" cy="1344975"/>
          </a:xfrm>
        </p:spPr>
        <p:txBody>
          <a:bodyPr>
            <a:normAutofit/>
          </a:bodyPr>
          <a:lstStyle/>
          <a:p>
            <a:r>
              <a:rPr lang="en-US" sz="4000" b="1"/>
              <a:t>Major Life Activities</a:t>
            </a:r>
          </a:p>
        </p:txBody>
      </p:sp>
      <p:sp>
        <p:nvSpPr>
          <p:cNvPr id="5" name="Content Placeholder 4">
            <a:extLst>
              <a:ext uri="{FF2B5EF4-FFF2-40B4-BE49-F238E27FC236}">
                <a16:creationId xmlns:a16="http://schemas.microsoft.com/office/drawing/2014/main" id="{7A271992-038E-434F-8856-7CD8939A35A0}"/>
              </a:ext>
            </a:extLst>
          </p:cNvPr>
          <p:cNvSpPr>
            <a:spLocks noGrp="1"/>
          </p:cNvSpPr>
          <p:nvPr>
            <p:ph idx="1"/>
          </p:nvPr>
        </p:nvSpPr>
        <p:spPr>
          <a:xfrm>
            <a:off x="544865" y="1712535"/>
            <a:ext cx="5551135" cy="4041260"/>
          </a:xfrm>
        </p:spPr>
        <p:txBody>
          <a:bodyPr numCol="2">
            <a:normAutofit/>
          </a:bodyPr>
          <a:lstStyle/>
          <a:p>
            <a:pPr>
              <a:buFont typeface="Wingdings" panose="05000000000000000000" pitchFamily="2" charset="2"/>
              <a:buChar char="ü"/>
            </a:pPr>
            <a:r>
              <a:rPr lang="en-US" dirty="0"/>
              <a:t>Caring for oneself</a:t>
            </a:r>
          </a:p>
          <a:p>
            <a:pPr>
              <a:buFont typeface="Wingdings" panose="05000000000000000000" pitchFamily="2" charset="2"/>
              <a:buChar char="ü"/>
            </a:pPr>
            <a:r>
              <a:rPr lang="en-US" dirty="0"/>
              <a:t>Walking </a:t>
            </a:r>
          </a:p>
          <a:p>
            <a:pPr>
              <a:buFont typeface="Wingdings" panose="05000000000000000000" pitchFamily="2" charset="2"/>
              <a:buChar char="ü"/>
            </a:pPr>
            <a:r>
              <a:rPr lang="en-US" dirty="0"/>
              <a:t>Seeing</a:t>
            </a:r>
          </a:p>
          <a:p>
            <a:pPr>
              <a:buFont typeface="Wingdings" panose="05000000000000000000" pitchFamily="2" charset="2"/>
              <a:buChar char="ü"/>
            </a:pPr>
            <a:r>
              <a:rPr lang="en-US" dirty="0"/>
              <a:t>Speaking</a:t>
            </a:r>
          </a:p>
          <a:p>
            <a:pPr>
              <a:buFont typeface="Wingdings" panose="05000000000000000000" pitchFamily="2" charset="2"/>
              <a:buChar char="ü"/>
            </a:pPr>
            <a:r>
              <a:rPr lang="en-US" dirty="0"/>
              <a:t>Learning</a:t>
            </a:r>
          </a:p>
          <a:p>
            <a:pPr>
              <a:buFont typeface="Wingdings" panose="05000000000000000000" pitchFamily="2" charset="2"/>
              <a:buChar char="ü"/>
            </a:pPr>
            <a:r>
              <a:rPr lang="en-US" dirty="0"/>
              <a:t>Breathing</a:t>
            </a:r>
          </a:p>
          <a:p>
            <a:pPr>
              <a:buFont typeface="Wingdings" panose="05000000000000000000" pitchFamily="2" charset="2"/>
              <a:buChar char="ü"/>
            </a:pPr>
            <a:r>
              <a:rPr lang="en-US" dirty="0"/>
              <a:t>Working</a:t>
            </a:r>
          </a:p>
          <a:p>
            <a:pPr>
              <a:buFont typeface="Wingdings" panose="05000000000000000000" pitchFamily="2" charset="2"/>
              <a:buChar char="ü"/>
            </a:pPr>
            <a:r>
              <a:rPr lang="en-US" dirty="0"/>
              <a:t>Thinking</a:t>
            </a:r>
          </a:p>
          <a:p>
            <a:pPr>
              <a:buFont typeface="Wingdings" panose="05000000000000000000" pitchFamily="2" charset="2"/>
              <a:buChar char="ü"/>
            </a:pPr>
            <a:r>
              <a:rPr lang="en-US" dirty="0"/>
              <a:t>Eating</a:t>
            </a:r>
          </a:p>
          <a:p>
            <a:pPr>
              <a:buFont typeface="Wingdings" panose="05000000000000000000" pitchFamily="2" charset="2"/>
              <a:buChar char="ü"/>
            </a:pPr>
            <a:r>
              <a:rPr lang="en-US" dirty="0"/>
              <a:t>Sleeping</a:t>
            </a:r>
          </a:p>
          <a:p>
            <a:pPr>
              <a:buFont typeface="Wingdings" panose="05000000000000000000" pitchFamily="2" charset="2"/>
              <a:buChar char="ü"/>
            </a:pPr>
            <a:r>
              <a:rPr lang="en-US" dirty="0"/>
              <a:t>Standing</a:t>
            </a:r>
          </a:p>
          <a:p>
            <a:pPr>
              <a:buFont typeface="Wingdings" panose="05000000000000000000" pitchFamily="2" charset="2"/>
              <a:buChar char="ü"/>
            </a:pPr>
            <a:r>
              <a:rPr lang="en-US" dirty="0"/>
              <a:t>Lifting</a:t>
            </a:r>
          </a:p>
          <a:p>
            <a:pPr>
              <a:buFont typeface="Wingdings" panose="05000000000000000000" pitchFamily="2" charset="2"/>
              <a:buChar char="ü"/>
            </a:pPr>
            <a:r>
              <a:rPr lang="en-US" dirty="0"/>
              <a:t>Bending </a:t>
            </a:r>
          </a:p>
          <a:p>
            <a:pPr>
              <a:buFont typeface="Wingdings" panose="05000000000000000000" pitchFamily="2" charset="2"/>
              <a:buChar char="ü"/>
            </a:pPr>
            <a:r>
              <a:rPr lang="en-US" dirty="0"/>
              <a:t>Concentrating</a:t>
            </a:r>
          </a:p>
          <a:p>
            <a:pPr marL="0" indent="0">
              <a:buNone/>
            </a:pPr>
            <a:endParaRPr lang="en-US" sz="2400" dirty="0"/>
          </a:p>
        </p:txBody>
      </p:sp>
    </p:spTree>
    <p:extLst>
      <p:ext uri="{BB962C8B-B14F-4D97-AF65-F5344CB8AC3E}">
        <p14:creationId xmlns:p14="http://schemas.microsoft.com/office/powerpoint/2010/main" val="39283906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02F3C71-C981-4614-98EA-D6C494F8091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3" y="321176"/>
            <a:ext cx="717424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84808F54-70E0-4EEF-9657-3EE445614FE8}"/>
              </a:ext>
            </a:extLst>
          </p:cNvPr>
          <p:cNvPicPr>
            <a:picLocks noChangeAspect="1"/>
          </p:cNvPicPr>
          <p:nvPr/>
        </p:nvPicPr>
        <p:blipFill rotWithShape="1">
          <a:blip r:embed="rId2">
            <a:extLst>
              <a:ext uri="{28A0092B-C50C-407E-A947-70E740481C1C}">
                <a14:useLocalDpi xmlns:a14="http://schemas.microsoft.com/office/drawing/2010/main" val="0"/>
              </a:ext>
            </a:extLst>
          </a:blip>
          <a:srcRect b="7532"/>
          <a:stretch/>
        </p:blipFill>
        <p:spPr>
          <a:xfrm>
            <a:off x="8344536" y="2828925"/>
            <a:ext cx="3012439" cy="3133725"/>
          </a:xfrm>
          <a:prstGeom prst="rect">
            <a:avLst/>
          </a:prstGeom>
        </p:spPr>
      </p:pic>
      <p:pic>
        <p:nvPicPr>
          <p:cNvPr id="5" name="Picture 4">
            <a:extLst>
              <a:ext uri="{FF2B5EF4-FFF2-40B4-BE49-F238E27FC236}">
                <a16:creationId xmlns:a16="http://schemas.microsoft.com/office/drawing/2014/main" id="{44B2360F-C17F-4677-8837-42BD9DC416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30055" y="306909"/>
            <a:ext cx="2841401" cy="2286000"/>
          </a:xfrm>
          <a:prstGeom prst="rect">
            <a:avLst/>
          </a:prstGeom>
        </p:spPr>
      </p:pic>
      <p:sp>
        <p:nvSpPr>
          <p:cNvPr id="2" name="Title 1">
            <a:extLst>
              <a:ext uri="{FF2B5EF4-FFF2-40B4-BE49-F238E27FC236}">
                <a16:creationId xmlns:a16="http://schemas.microsoft.com/office/drawing/2014/main" id="{FF7C1339-BE6E-4592-8B47-F59C7E267716}"/>
              </a:ext>
            </a:extLst>
          </p:cNvPr>
          <p:cNvSpPr>
            <a:spLocks noGrp="1"/>
          </p:cNvSpPr>
          <p:nvPr>
            <p:ph type="title"/>
          </p:nvPr>
        </p:nvSpPr>
        <p:spPr>
          <a:xfrm>
            <a:off x="821516" y="640263"/>
            <a:ext cx="6204984" cy="1344975"/>
          </a:xfrm>
        </p:spPr>
        <p:txBody>
          <a:bodyPr>
            <a:normAutofit/>
          </a:bodyPr>
          <a:lstStyle/>
          <a:p>
            <a:r>
              <a:rPr lang="en-US" sz="4000" b="1" dirty="0"/>
              <a:t>Major Bodily Functions</a:t>
            </a:r>
          </a:p>
        </p:txBody>
      </p:sp>
      <p:sp>
        <p:nvSpPr>
          <p:cNvPr id="3" name="Content Placeholder 2">
            <a:extLst>
              <a:ext uri="{FF2B5EF4-FFF2-40B4-BE49-F238E27FC236}">
                <a16:creationId xmlns:a16="http://schemas.microsoft.com/office/drawing/2014/main" id="{350678CF-0A88-487A-9D44-CA683E6E1E45}"/>
              </a:ext>
            </a:extLst>
          </p:cNvPr>
          <p:cNvSpPr>
            <a:spLocks noGrp="1"/>
          </p:cNvSpPr>
          <p:nvPr>
            <p:ph idx="1"/>
          </p:nvPr>
        </p:nvSpPr>
        <p:spPr>
          <a:xfrm>
            <a:off x="561861" y="1707419"/>
            <a:ext cx="6775374" cy="4406941"/>
          </a:xfrm>
        </p:spPr>
        <p:txBody>
          <a:bodyPr numCol="2">
            <a:normAutofit/>
          </a:bodyPr>
          <a:lstStyle/>
          <a:p>
            <a:pPr>
              <a:buSzPct val="100000"/>
              <a:buFont typeface="Wingdings" panose="05000000000000000000" pitchFamily="2" charset="2"/>
              <a:buChar char="ü"/>
              <a:defRPr/>
            </a:pPr>
            <a:r>
              <a:rPr lang="en-US" dirty="0"/>
              <a:t>Functions of the immune system</a:t>
            </a:r>
          </a:p>
          <a:p>
            <a:pPr>
              <a:buSzPct val="100000"/>
              <a:buFont typeface="Wingdings" panose="05000000000000000000" pitchFamily="2" charset="2"/>
              <a:buChar char="ü"/>
              <a:defRPr/>
            </a:pPr>
            <a:r>
              <a:rPr lang="en-US" dirty="0"/>
              <a:t>Normal cell growth</a:t>
            </a:r>
          </a:p>
          <a:p>
            <a:pPr>
              <a:buSzPct val="100000"/>
              <a:buFont typeface="Wingdings" panose="05000000000000000000" pitchFamily="2" charset="2"/>
              <a:buChar char="ü"/>
              <a:defRPr/>
            </a:pPr>
            <a:r>
              <a:rPr lang="en-US" dirty="0"/>
              <a:t>Digestive functions</a:t>
            </a:r>
          </a:p>
          <a:p>
            <a:pPr>
              <a:buSzPct val="100000"/>
              <a:buFont typeface="Wingdings" panose="05000000000000000000" pitchFamily="2" charset="2"/>
              <a:buChar char="ü"/>
              <a:defRPr/>
            </a:pPr>
            <a:r>
              <a:rPr lang="en-US" dirty="0"/>
              <a:t>Bowel functions</a:t>
            </a:r>
          </a:p>
          <a:p>
            <a:pPr>
              <a:buSzPct val="100000"/>
              <a:buFont typeface="Wingdings" panose="05000000000000000000" pitchFamily="2" charset="2"/>
              <a:buChar char="ü"/>
              <a:defRPr/>
            </a:pPr>
            <a:r>
              <a:rPr lang="en-US" dirty="0"/>
              <a:t>Bladder functions</a:t>
            </a:r>
          </a:p>
          <a:p>
            <a:pPr>
              <a:buSzPct val="100000"/>
              <a:buFont typeface="Wingdings" panose="05000000000000000000" pitchFamily="2" charset="2"/>
              <a:buChar char="ü"/>
              <a:defRPr/>
            </a:pPr>
            <a:r>
              <a:rPr lang="en-US" dirty="0"/>
              <a:t>Neurological functions</a:t>
            </a:r>
          </a:p>
          <a:p>
            <a:pPr>
              <a:buSzPct val="100000"/>
              <a:buFont typeface="Wingdings" panose="05000000000000000000" pitchFamily="2" charset="2"/>
              <a:buChar char="ü"/>
              <a:defRPr/>
            </a:pPr>
            <a:r>
              <a:rPr lang="en-US" dirty="0"/>
              <a:t>Brain functions</a:t>
            </a:r>
          </a:p>
          <a:p>
            <a:pPr marL="682625">
              <a:buSzPct val="100000"/>
              <a:buFont typeface="Wingdings" panose="05000000000000000000" pitchFamily="2" charset="2"/>
              <a:buChar char="ü"/>
              <a:defRPr/>
            </a:pPr>
            <a:r>
              <a:rPr lang="en-US" dirty="0"/>
              <a:t>Respiratory     functions</a:t>
            </a:r>
          </a:p>
          <a:p>
            <a:pPr marL="682625">
              <a:buSzPct val="100000"/>
              <a:buFont typeface="Wingdings" panose="05000000000000000000" pitchFamily="2" charset="2"/>
              <a:buChar char="ü"/>
              <a:defRPr/>
            </a:pPr>
            <a:r>
              <a:rPr lang="en-US" dirty="0"/>
              <a:t>Circulatory functions</a:t>
            </a:r>
          </a:p>
          <a:p>
            <a:pPr marL="682625">
              <a:buSzPct val="100000"/>
              <a:buFont typeface="Wingdings" panose="05000000000000000000" pitchFamily="2" charset="2"/>
              <a:buChar char="ü"/>
              <a:defRPr/>
            </a:pPr>
            <a:r>
              <a:rPr lang="en-US" dirty="0"/>
              <a:t>Reproductive functions</a:t>
            </a:r>
          </a:p>
          <a:p>
            <a:pPr marL="682625">
              <a:buSzPct val="100000"/>
              <a:buFont typeface="Wingdings" panose="05000000000000000000" pitchFamily="2" charset="2"/>
              <a:buChar char="ü"/>
              <a:defRPr/>
            </a:pPr>
            <a:r>
              <a:rPr lang="en-US" dirty="0"/>
              <a:t>Endocrine functions</a:t>
            </a:r>
          </a:p>
          <a:p>
            <a:pPr marL="0" indent="0">
              <a:spcBef>
                <a:spcPts val="0"/>
              </a:spcBef>
              <a:buSzPct val="100000"/>
              <a:buNone/>
              <a:defRPr/>
            </a:pPr>
            <a:endParaRPr lang="en-US" sz="2200" dirty="0"/>
          </a:p>
          <a:p>
            <a:pPr lvl="7"/>
            <a:endParaRPr lang="en-US" sz="1200" dirty="0"/>
          </a:p>
        </p:txBody>
      </p:sp>
    </p:spTree>
    <p:extLst>
      <p:ext uri="{BB962C8B-B14F-4D97-AF65-F5344CB8AC3E}">
        <p14:creationId xmlns:p14="http://schemas.microsoft.com/office/powerpoint/2010/main" val="29401705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A3F3A72-BAEE-4FF8-A465-2528EB25F6BC}"/>
              </a:ext>
            </a:extLst>
          </p:cNvPr>
          <p:cNvPicPr>
            <a:picLocks noChangeAspect="1"/>
          </p:cNvPicPr>
          <p:nvPr/>
        </p:nvPicPr>
        <p:blipFill rotWithShape="1">
          <a:blip r:embed="rId2">
            <a:extLst>
              <a:ext uri="{28A0092B-C50C-407E-A947-70E740481C1C}">
                <a14:useLocalDpi xmlns:a14="http://schemas.microsoft.com/office/drawing/2010/main" val="0"/>
              </a:ext>
            </a:extLst>
          </a:blip>
          <a:srcRect l="12236" r="9478" b="5"/>
          <a:stretch/>
        </p:blipFill>
        <p:spPr>
          <a:xfrm>
            <a:off x="641668" y="966305"/>
            <a:ext cx="2593452" cy="2484482"/>
          </a:xfrm>
          <a:prstGeom prst="rect">
            <a:avLst/>
          </a:prstGeom>
        </p:spPr>
      </p:pic>
      <p:pic>
        <p:nvPicPr>
          <p:cNvPr id="9" name="Picture 8">
            <a:extLst>
              <a:ext uri="{FF2B5EF4-FFF2-40B4-BE49-F238E27FC236}">
                <a16:creationId xmlns:a16="http://schemas.microsoft.com/office/drawing/2014/main" id="{85280793-145D-4EFA-84B2-9F6213069ECE}"/>
              </a:ext>
            </a:extLst>
          </p:cNvPr>
          <p:cNvPicPr>
            <a:picLocks noChangeAspect="1"/>
          </p:cNvPicPr>
          <p:nvPr/>
        </p:nvPicPr>
        <p:blipFill rotWithShape="1">
          <a:blip r:embed="rId3">
            <a:extLst>
              <a:ext uri="{28A0092B-C50C-407E-A947-70E740481C1C}">
                <a14:useLocalDpi xmlns:a14="http://schemas.microsoft.com/office/drawing/2010/main" val="0"/>
              </a:ext>
            </a:extLst>
          </a:blip>
          <a:srcRect l="25364"/>
          <a:stretch/>
        </p:blipFill>
        <p:spPr>
          <a:xfrm>
            <a:off x="3409235" y="966305"/>
            <a:ext cx="2593451" cy="2484482"/>
          </a:xfrm>
          <a:prstGeom prst="rect">
            <a:avLst/>
          </a:prstGeom>
        </p:spPr>
      </p:pic>
      <p:pic>
        <p:nvPicPr>
          <p:cNvPr id="7" name="Picture 6">
            <a:extLst>
              <a:ext uri="{FF2B5EF4-FFF2-40B4-BE49-F238E27FC236}">
                <a16:creationId xmlns:a16="http://schemas.microsoft.com/office/drawing/2014/main" id="{DABDDB33-5627-4AEA-9D19-D7828C6113A0}"/>
              </a:ext>
            </a:extLst>
          </p:cNvPr>
          <p:cNvPicPr>
            <a:picLocks noChangeAspect="1"/>
          </p:cNvPicPr>
          <p:nvPr/>
        </p:nvPicPr>
        <p:blipFill rotWithShape="1">
          <a:blip r:embed="rId4">
            <a:extLst>
              <a:ext uri="{28A0092B-C50C-407E-A947-70E740481C1C}">
                <a14:useLocalDpi xmlns:a14="http://schemas.microsoft.com/office/drawing/2010/main" val="0"/>
              </a:ext>
            </a:extLst>
          </a:blip>
          <a:srcRect r="-1" b="32251"/>
          <a:stretch/>
        </p:blipFill>
        <p:spPr>
          <a:xfrm>
            <a:off x="8974668" y="954321"/>
            <a:ext cx="2585410" cy="2484482"/>
          </a:xfrm>
          <a:prstGeom prst="rect">
            <a:avLst/>
          </a:prstGeom>
        </p:spPr>
      </p:pic>
      <p:cxnSp>
        <p:nvCxnSpPr>
          <p:cNvPr id="16" name="Straight Connector 15">
            <a:extLst>
              <a:ext uri="{FF2B5EF4-FFF2-40B4-BE49-F238E27FC236}">
                <a16:creationId xmlns:a16="http://schemas.microsoft.com/office/drawing/2014/main" id="{2AB9A0CA-A6A6-420B-8D61-7AF1AB702E4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47800" y="5288934"/>
            <a:ext cx="92964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10673F9-120E-4279-8BBA-2FAA5E1A528D}"/>
              </a:ext>
            </a:extLst>
          </p:cNvPr>
          <p:cNvSpPr>
            <a:spLocks noGrp="1"/>
          </p:cNvSpPr>
          <p:nvPr>
            <p:ph type="title"/>
          </p:nvPr>
        </p:nvSpPr>
        <p:spPr>
          <a:xfrm>
            <a:off x="641668" y="3619500"/>
            <a:ext cx="10908664" cy="1657623"/>
          </a:xfrm>
        </p:spPr>
        <p:txBody>
          <a:bodyPr vert="horz" lIns="91440" tIns="45720" rIns="91440" bIns="45720" rtlCol="0" anchor="b">
            <a:normAutofit/>
          </a:bodyPr>
          <a:lstStyle/>
          <a:p>
            <a:pPr algn="ctr"/>
            <a:r>
              <a:rPr lang="en-US" sz="5100" kern="1200" dirty="0">
                <a:solidFill>
                  <a:schemeClr val="tx1"/>
                </a:solidFill>
                <a:latin typeface="+mj-lt"/>
                <a:ea typeface="+mj-ea"/>
                <a:cs typeface="+mj-cs"/>
              </a:rPr>
              <a:t>If disabled, can employee perform the </a:t>
            </a:r>
            <a:r>
              <a:rPr lang="en-US" sz="5100" b="1" kern="1200" dirty="0">
                <a:solidFill>
                  <a:schemeClr val="tx1"/>
                </a:solidFill>
                <a:latin typeface="+mj-lt"/>
                <a:ea typeface="+mj-ea"/>
                <a:cs typeface="+mj-cs"/>
              </a:rPr>
              <a:t>essential functions </a:t>
            </a:r>
            <a:r>
              <a:rPr lang="en-US" sz="5100" kern="1200" dirty="0">
                <a:solidFill>
                  <a:schemeClr val="tx1"/>
                </a:solidFill>
                <a:latin typeface="+mj-lt"/>
                <a:ea typeface="+mj-ea"/>
                <a:cs typeface="+mj-cs"/>
              </a:rPr>
              <a:t>of the position?</a:t>
            </a:r>
          </a:p>
        </p:txBody>
      </p:sp>
      <p:pic>
        <p:nvPicPr>
          <p:cNvPr id="14" name="Content Placeholder 13">
            <a:extLst>
              <a:ext uri="{FF2B5EF4-FFF2-40B4-BE49-F238E27FC236}">
                <a16:creationId xmlns:a16="http://schemas.microsoft.com/office/drawing/2014/main" id="{08180FA9-C4B7-4059-A632-95E573791BD1}"/>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6096000" y="966305"/>
            <a:ext cx="2788920" cy="2472498"/>
          </a:xfrm>
        </p:spPr>
      </p:pic>
    </p:spTree>
    <p:extLst>
      <p:ext uri="{BB962C8B-B14F-4D97-AF65-F5344CB8AC3E}">
        <p14:creationId xmlns:p14="http://schemas.microsoft.com/office/powerpoint/2010/main" val="30398504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2E75D3A-503F-421D-A135-B351097296F7}"/>
              </a:ext>
            </a:extLst>
          </p:cNvPr>
          <p:cNvPicPr>
            <a:picLocks noChangeAspect="1"/>
          </p:cNvPicPr>
          <p:nvPr/>
        </p:nvPicPr>
        <p:blipFill rotWithShape="1">
          <a:blip r:embed="rId3">
            <a:extLst>
              <a:ext uri="{28A0092B-C50C-407E-A947-70E740481C1C}">
                <a14:useLocalDpi xmlns:a14="http://schemas.microsoft.com/office/drawing/2010/main" val="0"/>
              </a:ext>
            </a:extLst>
          </a:blip>
          <a:srcRect l="6768" r="27873" b="1"/>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2" name="Title 1">
            <a:extLst>
              <a:ext uri="{FF2B5EF4-FFF2-40B4-BE49-F238E27FC236}">
                <a16:creationId xmlns:a16="http://schemas.microsoft.com/office/drawing/2014/main" id="{0A2774C8-E521-4C72-A6DB-159C5AB663B1}"/>
              </a:ext>
            </a:extLst>
          </p:cNvPr>
          <p:cNvSpPr>
            <a:spLocks noGrp="1"/>
          </p:cNvSpPr>
          <p:nvPr>
            <p:ph type="title"/>
          </p:nvPr>
        </p:nvSpPr>
        <p:spPr>
          <a:xfrm>
            <a:off x="655320" y="365125"/>
            <a:ext cx="5120114" cy="1692794"/>
          </a:xfrm>
        </p:spPr>
        <p:txBody>
          <a:bodyPr>
            <a:normAutofit/>
          </a:bodyPr>
          <a:lstStyle/>
          <a:p>
            <a:br>
              <a:rPr lang="en-US" dirty="0"/>
            </a:br>
            <a:r>
              <a:rPr lang="en-US" sz="5400" b="1" dirty="0"/>
              <a:t>ADA</a:t>
            </a:r>
            <a:endParaRPr lang="en-US" b="1" dirty="0"/>
          </a:p>
        </p:txBody>
      </p:sp>
      <p:sp>
        <p:nvSpPr>
          <p:cNvPr id="3" name="Content Placeholder 2">
            <a:extLst>
              <a:ext uri="{FF2B5EF4-FFF2-40B4-BE49-F238E27FC236}">
                <a16:creationId xmlns:a16="http://schemas.microsoft.com/office/drawing/2014/main" id="{04773CDD-BFE7-4139-B9F4-81D57B99224B}"/>
              </a:ext>
            </a:extLst>
          </p:cNvPr>
          <p:cNvSpPr>
            <a:spLocks noGrp="1"/>
          </p:cNvSpPr>
          <p:nvPr>
            <p:ph idx="1"/>
          </p:nvPr>
        </p:nvSpPr>
        <p:spPr>
          <a:xfrm>
            <a:off x="564143" y="2455764"/>
            <a:ext cx="5120113" cy="4282965"/>
          </a:xfrm>
        </p:spPr>
        <p:txBody>
          <a:bodyPr>
            <a:normAutofit/>
          </a:bodyPr>
          <a:lstStyle/>
          <a:p>
            <a:pPr marL="0" lvl="0" indent="0">
              <a:buNone/>
            </a:pPr>
            <a:r>
              <a:rPr lang="en-US" dirty="0"/>
              <a:t>Before terminating a worker due to a disability, you must have </a:t>
            </a:r>
            <a:r>
              <a:rPr lang="en-US" b="1" dirty="0">
                <a:solidFill>
                  <a:srgbClr val="FF0000"/>
                </a:solidFill>
              </a:rPr>
              <a:t>“objective evidence” </a:t>
            </a:r>
            <a:r>
              <a:rPr lang="en-US" dirty="0"/>
              <a:t>that the person’s unable to perform the duties or would pose a </a:t>
            </a:r>
            <a:r>
              <a:rPr lang="en-US" b="1" dirty="0">
                <a:solidFill>
                  <a:srgbClr val="FF0000"/>
                </a:solidFill>
              </a:rPr>
              <a:t>significant safety risk</a:t>
            </a:r>
            <a:r>
              <a:rPr lang="en-US" dirty="0"/>
              <a:t>, even with an accommodation.</a:t>
            </a:r>
          </a:p>
          <a:p>
            <a:pPr marL="0" indent="0">
              <a:buNone/>
            </a:pPr>
            <a:endParaRPr lang="en-US" sz="1500" dirty="0"/>
          </a:p>
        </p:txBody>
      </p:sp>
    </p:spTree>
    <p:extLst>
      <p:ext uri="{BB962C8B-B14F-4D97-AF65-F5344CB8AC3E}">
        <p14:creationId xmlns:p14="http://schemas.microsoft.com/office/powerpoint/2010/main" val="41804801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12">
            <a:extLst>
              <a:ext uri="{FF2B5EF4-FFF2-40B4-BE49-F238E27FC236}">
                <a16:creationId xmlns:a16="http://schemas.microsoft.com/office/drawing/2014/main" id="{1D51C1C9-FB41-4295-A183-9EA00788814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090612" cy="6857998"/>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8" name="Picture 5" descr="Image result for job requirements example">
            <a:extLst>
              <a:ext uri="{FF2B5EF4-FFF2-40B4-BE49-F238E27FC236}">
                <a16:creationId xmlns:a16="http://schemas.microsoft.com/office/drawing/2014/main" id="{50B51D47-03EF-4EDD-8587-C8A12901F28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61" b="3"/>
          <a:stretch/>
        </p:blipFill>
        <p:spPr bwMode="auto">
          <a:xfrm>
            <a:off x="6721233" y="640082"/>
            <a:ext cx="4831104" cy="5577837"/>
          </a:xfrm>
          <a:prstGeom prst="rect">
            <a:avLst/>
          </a:prstGeom>
          <a:noFill/>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E3A31F1-0D52-429E-A3D5-5946F4DC723F}"/>
              </a:ext>
            </a:extLst>
          </p:cNvPr>
          <p:cNvSpPr>
            <a:spLocks noGrp="1"/>
          </p:cNvSpPr>
          <p:nvPr>
            <p:ph type="title"/>
          </p:nvPr>
        </p:nvSpPr>
        <p:spPr>
          <a:xfrm>
            <a:off x="648930" y="629266"/>
            <a:ext cx="5121644" cy="1676603"/>
          </a:xfrm>
        </p:spPr>
        <p:txBody>
          <a:bodyPr>
            <a:normAutofit/>
          </a:bodyPr>
          <a:lstStyle/>
          <a:p>
            <a:r>
              <a:rPr lang="en-US" dirty="0">
                <a:solidFill>
                  <a:schemeClr val="bg1"/>
                </a:solidFill>
              </a:rPr>
              <a:t>Essential Functions: </a:t>
            </a:r>
            <a:br>
              <a:rPr lang="en-US" dirty="0">
                <a:solidFill>
                  <a:schemeClr val="bg1"/>
                </a:solidFill>
              </a:rPr>
            </a:br>
            <a:r>
              <a:rPr lang="en-US" dirty="0">
                <a:solidFill>
                  <a:schemeClr val="bg1"/>
                </a:solidFill>
              </a:rPr>
              <a:t>Best Evidence</a:t>
            </a:r>
          </a:p>
        </p:txBody>
      </p:sp>
      <p:sp>
        <p:nvSpPr>
          <p:cNvPr id="4" name="Rectangle 1">
            <a:extLst>
              <a:ext uri="{FF2B5EF4-FFF2-40B4-BE49-F238E27FC236}">
                <a16:creationId xmlns:a16="http://schemas.microsoft.com/office/drawing/2014/main" id="{A27CE16A-CF93-4665-AF08-1EFE43242B65}"/>
              </a:ext>
            </a:extLst>
          </p:cNvPr>
          <p:cNvSpPr>
            <a:spLocks noGrp="1" noChangeArrowheads="1"/>
          </p:cNvSpPr>
          <p:nvPr>
            <p:ph idx="1"/>
          </p:nvPr>
        </p:nvSpPr>
        <p:spPr bwMode="auto">
          <a:xfrm>
            <a:off x="484485" y="2432500"/>
            <a:ext cx="5121642" cy="37854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a:bodyPr>
          <a:lstStyle/>
          <a:p>
            <a:pPr marL="0" marR="0" lvl="0" indent="0" defTabSz="914400" rtl="0" eaLnBrk="0" fontAlgn="base" latinLnBrk="0" hangingPunct="0">
              <a:spcBef>
                <a:spcPct val="0"/>
              </a:spcBef>
              <a:spcAft>
                <a:spcPts val="600"/>
              </a:spcAft>
              <a:buClrTx/>
              <a:buSzTx/>
              <a:buFontTx/>
              <a:buNone/>
              <a:tabLst/>
            </a:pPr>
            <a:endParaRPr kumimoji="0" lang="en-US" altLang="en-US" sz="2000" b="0" i="0" u="none" strike="noStrike" cap="none" normalizeH="0" baseline="0" dirty="0">
              <a:ln>
                <a:noFill/>
              </a:ln>
              <a:solidFill>
                <a:schemeClr val="bg1"/>
              </a:solidFill>
              <a:effectLst/>
              <a:latin typeface="Verdana" panose="020B0604030504040204" pitchFamily="34" charset="0"/>
            </a:endParaRPr>
          </a:p>
          <a:p>
            <a:pPr marL="0" marR="0" lvl="0" indent="0" defTabSz="914400" rtl="0" eaLnBrk="0" fontAlgn="base" latinLnBrk="0" hangingPunct="0">
              <a:spcBef>
                <a:spcPct val="0"/>
              </a:spcBef>
              <a:spcAft>
                <a:spcPts val="600"/>
              </a:spcAft>
              <a:buClrTx/>
              <a:buSzTx/>
              <a:buFontTx/>
              <a:buNone/>
              <a:tabLst/>
            </a:pPr>
            <a:endParaRPr lang="en-US" altLang="en-US" sz="2000" dirty="0">
              <a:solidFill>
                <a:schemeClr val="bg1"/>
              </a:solidFill>
              <a:latin typeface="Verdana" panose="020B0604030504040204" pitchFamily="34" charset="0"/>
            </a:endParaRPr>
          </a:p>
          <a:p>
            <a:pPr marL="0" marR="0" lvl="0" indent="0" algn="ctr" defTabSz="914400" rtl="0" eaLnBrk="0" fontAlgn="base" latinLnBrk="0" hangingPunct="0">
              <a:spcBef>
                <a:spcPct val="0"/>
              </a:spcBef>
              <a:spcAft>
                <a:spcPts val="600"/>
              </a:spcAft>
              <a:buClrTx/>
              <a:buSzTx/>
              <a:buFontTx/>
              <a:buNone/>
              <a:tabLst/>
            </a:pPr>
            <a:r>
              <a:rPr kumimoji="0" lang="en-US" altLang="en-US" sz="4400" b="1" i="0" u="none" strike="noStrike" cap="none" normalizeH="0" baseline="0" dirty="0">
                <a:ln>
                  <a:noFill/>
                </a:ln>
                <a:solidFill>
                  <a:srgbClr val="FF0000"/>
                </a:solidFill>
                <a:effectLst/>
                <a:latin typeface="Bookman Old Style" panose="02050604050505020204" pitchFamily="18" charset="0"/>
              </a:rPr>
              <a:t>THE </a:t>
            </a:r>
          </a:p>
          <a:p>
            <a:pPr marL="0" marR="0" lvl="0" indent="0" algn="ctr" defTabSz="914400" rtl="0" eaLnBrk="0" fontAlgn="base" latinLnBrk="0" hangingPunct="0">
              <a:spcBef>
                <a:spcPct val="0"/>
              </a:spcBef>
              <a:spcAft>
                <a:spcPts val="600"/>
              </a:spcAft>
              <a:buClrTx/>
              <a:buSzTx/>
              <a:buFontTx/>
              <a:buNone/>
              <a:tabLst/>
            </a:pPr>
            <a:r>
              <a:rPr kumimoji="0" lang="en-US" altLang="en-US" sz="4400" b="1" i="0" u="none" strike="noStrike" cap="none" normalizeH="0" baseline="0" dirty="0">
                <a:ln>
                  <a:noFill/>
                </a:ln>
                <a:solidFill>
                  <a:srgbClr val="FF0000"/>
                </a:solidFill>
                <a:effectLst/>
                <a:latin typeface="Bookman Old Style" panose="02050604050505020204" pitchFamily="18" charset="0"/>
              </a:rPr>
              <a:t>JOB </a:t>
            </a:r>
          </a:p>
          <a:p>
            <a:pPr marL="0" marR="0" lvl="0" indent="0" algn="ctr" defTabSz="914400" rtl="0" eaLnBrk="0" fontAlgn="base" latinLnBrk="0" hangingPunct="0">
              <a:spcBef>
                <a:spcPct val="0"/>
              </a:spcBef>
              <a:spcAft>
                <a:spcPts val="600"/>
              </a:spcAft>
              <a:buClrTx/>
              <a:buSzTx/>
              <a:buFontTx/>
              <a:buNone/>
              <a:tabLst/>
            </a:pPr>
            <a:r>
              <a:rPr kumimoji="0" lang="en-US" altLang="en-US" sz="4400" b="1" i="0" u="none" strike="noStrike" cap="none" normalizeH="0" baseline="0" dirty="0">
                <a:ln>
                  <a:noFill/>
                </a:ln>
                <a:solidFill>
                  <a:srgbClr val="FF0000"/>
                </a:solidFill>
                <a:effectLst/>
                <a:latin typeface="Bookman Old Style" panose="02050604050505020204" pitchFamily="18" charset="0"/>
              </a:rPr>
              <a:t>DESCRIPTION</a:t>
            </a:r>
            <a:endParaRPr kumimoji="0" lang="en-US" altLang="en-US" sz="2000" b="1" i="0" u="none" strike="noStrike" cap="none" normalizeH="0" baseline="0" dirty="0">
              <a:ln>
                <a:noFill/>
              </a:ln>
              <a:solidFill>
                <a:srgbClr val="FF0000"/>
              </a:solidFill>
              <a:effectLst/>
              <a:latin typeface="Bookman Old Style" panose="02050604050505020204" pitchFamily="18" charset="0"/>
            </a:endParaRPr>
          </a:p>
        </p:txBody>
      </p:sp>
    </p:spTree>
    <p:extLst>
      <p:ext uri="{BB962C8B-B14F-4D97-AF65-F5344CB8AC3E}">
        <p14:creationId xmlns:p14="http://schemas.microsoft.com/office/powerpoint/2010/main" val="41528369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E02F3C71-C981-4614-98EA-D6C494F8091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3" y="321176"/>
            <a:ext cx="717424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a:ea typeface="+mn-ea"/>
              <a:cs typeface="+mn-cs"/>
            </a:endParaRPr>
          </a:p>
        </p:txBody>
      </p:sp>
      <p:pic>
        <p:nvPicPr>
          <p:cNvPr id="5" name="Picture 4">
            <a:extLst>
              <a:ext uri="{FF2B5EF4-FFF2-40B4-BE49-F238E27FC236}">
                <a16:creationId xmlns:a16="http://schemas.microsoft.com/office/drawing/2014/main" id="{A2FDB739-BDC7-4205-88BA-FBC928E9F0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6259" y="2828925"/>
            <a:ext cx="3388994" cy="3388994"/>
          </a:xfrm>
          <a:prstGeom prst="rect">
            <a:avLst/>
          </a:prstGeom>
        </p:spPr>
      </p:pic>
      <p:pic>
        <p:nvPicPr>
          <p:cNvPr id="7" name="Picture 6">
            <a:extLst>
              <a:ext uri="{FF2B5EF4-FFF2-40B4-BE49-F238E27FC236}">
                <a16:creationId xmlns:a16="http://schemas.microsoft.com/office/drawing/2014/main" id="{85FEDB58-EB11-405B-99A1-E26A1A00E4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29551" y="383724"/>
            <a:ext cx="4042409" cy="2132370"/>
          </a:xfrm>
          <a:prstGeom prst="rect">
            <a:avLst/>
          </a:prstGeom>
        </p:spPr>
      </p:pic>
      <p:sp>
        <p:nvSpPr>
          <p:cNvPr id="2" name="Title 1">
            <a:extLst>
              <a:ext uri="{FF2B5EF4-FFF2-40B4-BE49-F238E27FC236}">
                <a16:creationId xmlns:a16="http://schemas.microsoft.com/office/drawing/2014/main" id="{DE3A31F1-0D52-429E-A3D5-5946F4DC723F}"/>
              </a:ext>
            </a:extLst>
          </p:cNvPr>
          <p:cNvSpPr>
            <a:spLocks noGrp="1"/>
          </p:cNvSpPr>
          <p:nvPr>
            <p:ph type="title"/>
          </p:nvPr>
        </p:nvSpPr>
        <p:spPr>
          <a:xfrm>
            <a:off x="451692" y="418844"/>
            <a:ext cx="6958758" cy="1344975"/>
          </a:xfrm>
        </p:spPr>
        <p:txBody>
          <a:bodyPr>
            <a:normAutofit/>
          </a:bodyPr>
          <a:lstStyle/>
          <a:p>
            <a:r>
              <a:rPr lang="en-US" sz="3600" b="1" dirty="0"/>
              <a:t>Essential Functions: Evidence</a:t>
            </a:r>
          </a:p>
        </p:txBody>
      </p:sp>
      <p:sp>
        <p:nvSpPr>
          <p:cNvPr id="4" name="Rectangle 1">
            <a:extLst>
              <a:ext uri="{FF2B5EF4-FFF2-40B4-BE49-F238E27FC236}">
                <a16:creationId xmlns:a16="http://schemas.microsoft.com/office/drawing/2014/main" id="{A27CE16A-CF93-4665-AF08-1EFE43242B65}"/>
              </a:ext>
            </a:extLst>
          </p:cNvPr>
          <p:cNvSpPr>
            <a:spLocks noGrp="1" noChangeArrowheads="1"/>
          </p:cNvSpPr>
          <p:nvPr>
            <p:ph idx="1"/>
          </p:nvPr>
        </p:nvSpPr>
        <p:spPr bwMode="auto">
          <a:xfrm>
            <a:off x="821514" y="1684440"/>
            <a:ext cx="6204984" cy="394037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a:bodyPr>
          <a:lstStyle/>
          <a:p>
            <a:pPr eaLnBrk="0" fontAlgn="base" hangingPunct="0">
              <a:spcBef>
                <a:spcPts val="0"/>
              </a:spcBef>
            </a:pPr>
            <a:r>
              <a:rPr kumimoji="0" lang="en-US" altLang="en-US" b="0" i="0" u="none" strike="noStrike" cap="none" normalizeH="0" baseline="0" dirty="0">
                <a:ln>
                  <a:noFill/>
                </a:ln>
                <a:effectLst/>
                <a:latin typeface="Cambria" panose="02040503050406030204" pitchFamily="18" charset="0"/>
              </a:rPr>
              <a:t>What have you done for others?</a:t>
            </a:r>
          </a:p>
          <a:p>
            <a:pPr marL="0" indent="0" eaLnBrk="0" fontAlgn="base" hangingPunct="0">
              <a:spcBef>
                <a:spcPts val="0"/>
              </a:spcBef>
              <a:buNone/>
            </a:pPr>
            <a:endParaRPr kumimoji="0" lang="en-US" altLang="en-US" b="0" i="0" u="none" strike="noStrike" cap="none" normalizeH="0" baseline="0" dirty="0">
              <a:ln>
                <a:noFill/>
              </a:ln>
              <a:effectLst/>
              <a:latin typeface="Cambria" panose="02040503050406030204" pitchFamily="18" charset="0"/>
            </a:endParaRPr>
          </a:p>
          <a:p>
            <a:pPr eaLnBrk="0" fontAlgn="base" hangingPunct="0">
              <a:spcBef>
                <a:spcPts val="0"/>
              </a:spcBef>
            </a:pPr>
            <a:r>
              <a:rPr kumimoji="0" lang="en-US" altLang="en-US" b="0" i="0" u="none" strike="noStrike" cap="none" normalizeH="0" baseline="0" dirty="0">
                <a:ln>
                  <a:noFill/>
                </a:ln>
                <a:effectLst/>
                <a:latin typeface="Cambria" panose="02040503050406030204" pitchFamily="18" charset="0"/>
              </a:rPr>
              <a:t>How often is that function performed?</a:t>
            </a:r>
          </a:p>
          <a:p>
            <a:pPr marL="0" indent="0" eaLnBrk="0" fontAlgn="base" hangingPunct="0">
              <a:spcBef>
                <a:spcPts val="0"/>
              </a:spcBef>
              <a:buNone/>
            </a:pPr>
            <a:endParaRPr kumimoji="0" lang="en-US" altLang="en-US" b="0" i="0" u="none" strike="noStrike" cap="none" normalizeH="0" baseline="0" dirty="0">
              <a:ln>
                <a:noFill/>
              </a:ln>
              <a:effectLst/>
              <a:latin typeface="Cambria" panose="02040503050406030204" pitchFamily="18" charset="0"/>
            </a:endParaRPr>
          </a:p>
          <a:p>
            <a:pPr eaLnBrk="0" fontAlgn="base" hangingPunct="0">
              <a:spcBef>
                <a:spcPts val="0"/>
              </a:spcBef>
            </a:pPr>
            <a:r>
              <a:rPr lang="en-US" altLang="en-US" dirty="0">
                <a:latin typeface="Cambria" panose="02040503050406030204" pitchFamily="18" charset="0"/>
              </a:rPr>
              <a:t>What are the </a:t>
            </a:r>
            <a:r>
              <a:rPr kumimoji="0" lang="en-US" altLang="en-US" b="0" i="0" u="none" strike="noStrike" cap="none" normalizeH="0" baseline="0" dirty="0">
                <a:ln>
                  <a:noFill/>
                </a:ln>
                <a:effectLst/>
                <a:latin typeface="Cambria" panose="02040503050406030204" pitchFamily="18" charset="0"/>
              </a:rPr>
              <a:t>consequences of not requiring that an employee perform a function?</a:t>
            </a:r>
          </a:p>
          <a:p>
            <a:pPr marL="0" indent="0" eaLnBrk="0" fontAlgn="base" hangingPunct="0">
              <a:spcBef>
                <a:spcPts val="0"/>
              </a:spcBef>
              <a:buNone/>
            </a:pPr>
            <a:endParaRPr kumimoji="0" lang="en-US" altLang="en-US" b="0" i="0" u="none" strike="noStrike" cap="none" normalizeH="0" baseline="0" dirty="0">
              <a:ln>
                <a:noFill/>
              </a:ln>
              <a:effectLst/>
              <a:latin typeface="Cambria" panose="02040503050406030204" pitchFamily="18" charset="0"/>
            </a:endParaRPr>
          </a:p>
          <a:p>
            <a:pPr eaLnBrk="0" fontAlgn="base" hangingPunct="0">
              <a:spcBef>
                <a:spcPts val="0"/>
              </a:spcBef>
            </a:pPr>
            <a:r>
              <a:rPr kumimoji="0" lang="en-US" altLang="en-US" b="0" i="0" u="none" strike="noStrike" cap="none" normalizeH="0" baseline="0" dirty="0">
                <a:ln>
                  <a:noFill/>
                </a:ln>
                <a:effectLst/>
                <a:latin typeface="Cambria" panose="02040503050406030204" pitchFamily="18" charset="0"/>
              </a:rPr>
              <a:t>What does the collective bargaining agreement or contract say</a:t>
            </a:r>
            <a:r>
              <a:rPr lang="en-US" altLang="en-US" dirty="0">
                <a:latin typeface="Cambria" panose="02040503050406030204" pitchFamily="18" charset="0"/>
              </a:rPr>
              <a:t>?</a:t>
            </a:r>
            <a:endParaRPr kumimoji="0" lang="en-US" altLang="en-US" b="0" i="0" u="none" strike="noStrike" cap="none" normalizeH="0" baseline="0" dirty="0">
              <a:ln>
                <a:noFill/>
              </a:ln>
              <a:effectLst/>
              <a:latin typeface="Cambria" panose="02040503050406030204" pitchFamily="18" charset="0"/>
            </a:endParaRPr>
          </a:p>
          <a:p>
            <a:pPr marL="0" marR="0" lvl="0" indent="0" defTabSz="914400" rtl="0" eaLnBrk="0" fontAlgn="base" latinLnBrk="0" hangingPunct="0">
              <a:spcBef>
                <a:spcPct val="0"/>
              </a:spcBef>
              <a:spcAft>
                <a:spcPts val="600"/>
              </a:spcAft>
              <a:buClrTx/>
              <a:buSzTx/>
              <a:buFontTx/>
              <a:buNone/>
              <a:tabLst/>
            </a:pPr>
            <a:endParaRPr kumimoji="0" lang="en-US" altLang="en-US" sz="2200" b="0" i="0" u="none" strike="noStrike" cap="none" normalizeH="0" baseline="0" dirty="0">
              <a:ln>
                <a:noFill/>
              </a:ln>
              <a:effectLst/>
              <a:latin typeface="Arial" panose="020B0604020202020204" pitchFamily="34" charset="0"/>
            </a:endParaRPr>
          </a:p>
        </p:txBody>
      </p:sp>
    </p:spTree>
    <p:extLst>
      <p:ext uri="{BB962C8B-B14F-4D97-AF65-F5344CB8AC3E}">
        <p14:creationId xmlns:p14="http://schemas.microsoft.com/office/powerpoint/2010/main" val="23005012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CEB41C5C-0F34-4DDA-9D7C-5E717F35F60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6134677" y="303591"/>
            <a:ext cx="5735590"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D15E8BB-EECC-4F67-918D-5A537658005E}"/>
              </a:ext>
            </a:extLst>
          </p:cNvPr>
          <p:cNvPicPr>
            <a:picLocks noChangeAspect="1"/>
          </p:cNvPicPr>
          <p:nvPr/>
        </p:nvPicPr>
        <p:blipFill rotWithShape="1">
          <a:blip r:embed="rId2">
            <a:extLst>
              <a:ext uri="{28A0092B-C50C-407E-A947-70E740481C1C}">
                <a14:useLocalDpi xmlns:a14="http://schemas.microsoft.com/office/drawing/2010/main" val="0"/>
              </a:ext>
            </a:extLst>
          </a:blip>
          <a:srcRect l="5447" r="11953"/>
          <a:stretch/>
        </p:blipFill>
        <p:spPr>
          <a:xfrm>
            <a:off x="484632" y="1023762"/>
            <a:ext cx="5126736" cy="4655026"/>
          </a:xfrm>
          <a:prstGeom prst="rect">
            <a:avLst/>
          </a:prstGeom>
        </p:spPr>
      </p:pic>
      <p:sp>
        <p:nvSpPr>
          <p:cNvPr id="2" name="Title 1">
            <a:extLst>
              <a:ext uri="{FF2B5EF4-FFF2-40B4-BE49-F238E27FC236}">
                <a16:creationId xmlns:a16="http://schemas.microsoft.com/office/drawing/2014/main" id="{740E7826-CEC3-49EF-A154-1AC6D8453952}"/>
              </a:ext>
            </a:extLst>
          </p:cNvPr>
          <p:cNvSpPr>
            <a:spLocks noGrp="1"/>
          </p:cNvSpPr>
          <p:nvPr>
            <p:ph type="title"/>
          </p:nvPr>
        </p:nvSpPr>
        <p:spPr>
          <a:xfrm>
            <a:off x="6248399" y="640263"/>
            <a:ext cx="5621867" cy="1344975"/>
          </a:xfrm>
        </p:spPr>
        <p:txBody>
          <a:bodyPr>
            <a:normAutofit/>
          </a:bodyPr>
          <a:lstStyle/>
          <a:p>
            <a:pPr algn="ctr"/>
            <a:r>
              <a:rPr lang="en-US" sz="4000" b="1" dirty="0"/>
              <a:t>ADA:  Interactive Process </a:t>
            </a:r>
          </a:p>
        </p:txBody>
      </p:sp>
      <p:sp>
        <p:nvSpPr>
          <p:cNvPr id="3" name="Content Placeholder 2">
            <a:extLst>
              <a:ext uri="{FF2B5EF4-FFF2-40B4-BE49-F238E27FC236}">
                <a16:creationId xmlns:a16="http://schemas.microsoft.com/office/drawing/2014/main" id="{2E12E394-9A76-4031-90E8-98B06C4C1C8D}"/>
              </a:ext>
            </a:extLst>
          </p:cNvPr>
          <p:cNvSpPr>
            <a:spLocks noGrp="1"/>
          </p:cNvSpPr>
          <p:nvPr>
            <p:ph idx="1"/>
          </p:nvPr>
        </p:nvSpPr>
        <p:spPr>
          <a:xfrm>
            <a:off x="6391903" y="1985238"/>
            <a:ext cx="5235490" cy="3909535"/>
          </a:xfrm>
        </p:spPr>
        <p:txBody>
          <a:bodyPr>
            <a:normAutofit/>
          </a:bodyPr>
          <a:lstStyle/>
          <a:p>
            <a:pPr marL="0" indent="0" algn="ctr">
              <a:buNone/>
            </a:pPr>
            <a:r>
              <a:rPr lang="en-US" sz="3200" dirty="0"/>
              <a:t>If the employee cannot meet the essential functions – is there an accommodation that can be made so that the employee can remain employed?</a:t>
            </a:r>
          </a:p>
        </p:txBody>
      </p:sp>
    </p:spTree>
    <p:extLst>
      <p:ext uri="{BB962C8B-B14F-4D97-AF65-F5344CB8AC3E}">
        <p14:creationId xmlns:p14="http://schemas.microsoft.com/office/powerpoint/2010/main" val="10347793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6">
            <a:extLst>
              <a:ext uri="{FF2B5EF4-FFF2-40B4-BE49-F238E27FC236}">
                <a16:creationId xmlns:a16="http://schemas.microsoft.com/office/drawing/2014/main" id="{59A309A7-1751-4ABE-A3C1-EEC40366AD8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563F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8">
            <a:extLst>
              <a:ext uri="{FF2B5EF4-FFF2-40B4-BE49-F238E27FC236}">
                <a16:creationId xmlns:a16="http://schemas.microsoft.com/office/drawing/2014/main" id="{967D8EB6-EAE1-4F9C-B398-83321E28720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a:solidFill>
              <a:srgbClr val="0308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6BF0FC8-FB63-42A2-A3FB-B1EBC965C0AA}"/>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t="161" r="-8" b="-8"/>
          <a:stretch/>
        </p:blipFill>
        <p:spPr>
          <a:xfrm>
            <a:off x="9030743" y="2474254"/>
            <a:ext cx="1912560" cy="1909489"/>
          </a:xfrm>
          <a:custGeom>
            <a:avLst/>
            <a:gdLst>
              <a:gd name="connsiteX0" fmla="*/ 3028805 w 6057610"/>
              <a:gd name="connsiteY0" fmla="*/ 0 h 6057610"/>
              <a:gd name="connsiteX1" fmla="*/ 6057610 w 6057610"/>
              <a:gd name="connsiteY1" fmla="*/ 3028805 h 6057610"/>
              <a:gd name="connsiteX2" fmla="*/ 3028805 w 6057610"/>
              <a:gd name="connsiteY2" fmla="*/ 6057610 h 6057610"/>
              <a:gd name="connsiteX3" fmla="*/ 0 w 6057610"/>
              <a:gd name="connsiteY3" fmla="*/ 3028805 h 6057610"/>
              <a:gd name="connsiteX4" fmla="*/ 3028805 w 6057610"/>
              <a:gd name="connsiteY4" fmla="*/ 0 h 6057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
        <p:nvSpPr>
          <p:cNvPr id="2" name="Title 1">
            <a:extLst>
              <a:ext uri="{FF2B5EF4-FFF2-40B4-BE49-F238E27FC236}">
                <a16:creationId xmlns:a16="http://schemas.microsoft.com/office/drawing/2014/main" id="{2378C7C0-3B53-4806-9883-B48A101D0A84}"/>
              </a:ext>
            </a:extLst>
          </p:cNvPr>
          <p:cNvSpPr>
            <a:spLocks noGrp="1"/>
          </p:cNvSpPr>
          <p:nvPr>
            <p:ph type="title"/>
          </p:nvPr>
        </p:nvSpPr>
        <p:spPr>
          <a:xfrm>
            <a:off x="645956" y="0"/>
            <a:ext cx="7840980" cy="1325563"/>
          </a:xfrm>
        </p:spPr>
        <p:txBody>
          <a:bodyPr>
            <a:normAutofit/>
          </a:bodyPr>
          <a:lstStyle/>
          <a:p>
            <a:r>
              <a:rPr lang="en-US" b="1" dirty="0"/>
              <a:t>ADA: Interactive Process</a:t>
            </a:r>
          </a:p>
        </p:txBody>
      </p:sp>
      <p:sp>
        <p:nvSpPr>
          <p:cNvPr id="3" name="Content Placeholder 2">
            <a:extLst>
              <a:ext uri="{FF2B5EF4-FFF2-40B4-BE49-F238E27FC236}">
                <a16:creationId xmlns:a16="http://schemas.microsoft.com/office/drawing/2014/main" id="{A0CA3D7F-8CDA-4BF2-8F96-49833FBC1ABF}"/>
              </a:ext>
            </a:extLst>
          </p:cNvPr>
          <p:cNvSpPr>
            <a:spLocks noGrp="1"/>
          </p:cNvSpPr>
          <p:nvPr>
            <p:ph idx="1"/>
          </p:nvPr>
        </p:nvSpPr>
        <p:spPr>
          <a:xfrm>
            <a:off x="538540" y="1198727"/>
            <a:ext cx="9696129" cy="5494020"/>
          </a:xfrm>
        </p:spPr>
        <p:txBody>
          <a:bodyPr anchor="ctr">
            <a:normAutofit fontScale="92500" lnSpcReduction="10000"/>
          </a:bodyPr>
          <a:lstStyle/>
          <a:p>
            <a:pPr marL="457200" indent="-457200">
              <a:lnSpc>
                <a:spcPct val="120000"/>
              </a:lnSpc>
              <a:spcBef>
                <a:spcPts val="0"/>
              </a:spcBef>
              <a:buSzPct val="100000"/>
              <a:buFont typeface="Wingdings" panose="05000000000000000000" pitchFamily="2" charset="2"/>
              <a:buChar char="q"/>
              <a:defRPr/>
            </a:pPr>
            <a:r>
              <a:rPr lang="en-US" sz="3400" dirty="0"/>
              <a:t>Consult with employee on job-related medical limitations.</a:t>
            </a:r>
          </a:p>
          <a:p>
            <a:pPr marL="0" indent="0">
              <a:lnSpc>
                <a:spcPct val="70000"/>
              </a:lnSpc>
              <a:spcBef>
                <a:spcPts val="0"/>
              </a:spcBef>
              <a:buSzPct val="100000"/>
              <a:buNone/>
              <a:defRPr/>
            </a:pPr>
            <a:endParaRPr lang="en-US" sz="3400" dirty="0"/>
          </a:p>
          <a:p>
            <a:pPr marL="457200" indent="-457200">
              <a:lnSpc>
                <a:spcPct val="120000"/>
              </a:lnSpc>
              <a:spcBef>
                <a:spcPts val="0"/>
              </a:spcBef>
              <a:buSzPct val="100000"/>
              <a:buFont typeface="Wingdings" panose="05000000000000000000" pitchFamily="2" charset="2"/>
              <a:buChar char="q"/>
              <a:defRPr/>
            </a:pPr>
            <a:r>
              <a:rPr lang="en-US" sz="3400" dirty="0"/>
              <a:t>Identify potential accommodations.</a:t>
            </a:r>
          </a:p>
          <a:p>
            <a:pPr marL="0" indent="0">
              <a:lnSpc>
                <a:spcPct val="70000"/>
              </a:lnSpc>
              <a:spcBef>
                <a:spcPts val="0"/>
              </a:spcBef>
              <a:buSzPct val="100000"/>
              <a:buNone/>
              <a:defRPr/>
            </a:pPr>
            <a:endParaRPr lang="en-US" sz="3400" dirty="0"/>
          </a:p>
          <a:p>
            <a:pPr marL="457200" indent="-457200">
              <a:lnSpc>
                <a:spcPct val="120000"/>
              </a:lnSpc>
              <a:spcBef>
                <a:spcPts val="0"/>
              </a:spcBef>
              <a:buSzPct val="100000"/>
              <a:buFont typeface="Wingdings" panose="05000000000000000000" pitchFamily="2" charset="2"/>
              <a:buChar char="q"/>
              <a:defRPr/>
            </a:pPr>
            <a:r>
              <a:rPr lang="en-US" sz="3400" dirty="0"/>
              <a:t>Assess the effectiveness of each potential accommodation.</a:t>
            </a:r>
          </a:p>
          <a:p>
            <a:pPr marL="0" indent="0">
              <a:lnSpc>
                <a:spcPct val="70000"/>
              </a:lnSpc>
              <a:spcBef>
                <a:spcPts val="0"/>
              </a:spcBef>
              <a:buSzPct val="100000"/>
              <a:buNone/>
              <a:defRPr/>
            </a:pPr>
            <a:endParaRPr lang="en-US" sz="3400" dirty="0"/>
          </a:p>
          <a:p>
            <a:pPr marL="457200" indent="-457200">
              <a:lnSpc>
                <a:spcPct val="120000"/>
              </a:lnSpc>
              <a:spcBef>
                <a:spcPts val="0"/>
              </a:spcBef>
              <a:buSzPct val="100000"/>
              <a:buFont typeface="Wingdings" panose="05000000000000000000" pitchFamily="2" charset="2"/>
              <a:buChar char="q"/>
              <a:defRPr/>
            </a:pPr>
            <a:r>
              <a:rPr lang="en-US" sz="3400" dirty="0"/>
              <a:t>Consider the preference of the employee.</a:t>
            </a:r>
          </a:p>
          <a:p>
            <a:pPr marL="0" indent="0">
              <a:lnSpc>
                <a:spcPct val="60000"/>
              </a:lnSpc>
              <a:spcBef>
                <a:spcPts val="0"/>
              </a:spcBef>
              <a:buSzPct val="100000"/>
              <a:buNone/>
              <a:defRPr/>
            </a:pPr>
            <a:endParaRPr lang="en-US" sz="3400" dirty="0"/>
          </a:p>
          <a:p>
            <a:pPr marL="457200" indent="-457200">
              <a:lnSpc>
                <a:spcPct val="120000"/>
              </a:lnSpc>
              <a:spcBef>
                <a:spcPts val="0"/>
              </a:spcBef>
              <a:buSzPct val="100000"/>
              <a:buFont typeface="Wingdings" panose="05000000000000000000" pitchFamily="2" charset="2"/>
              <a:buChar char="q"/>
              <a:defRPr/>
            </a:pPr>
            <a:r>
              <a:rPr lang="en-US" sz="3400" dirty="0"/>
              <a:t>Select the best accommodation for both the employee and the employer.</a:t>
            </a:r>
          </a:p>
          <a:p>
            <a:pPr>
              <a:lnSpc>
                <a:spcPct val="60000"/>
              </a:lnSpc>
            </a:pPr>
            <a:endParaRPr lang="en-US" sz="2000" dirty="0"/>
          </a:p>
        </p:txBody>
      </p:sp>
    </p:spTree>
    <p:extLst>
      <p:ext uri="{BB962C8B-B14F-4D97-AF65-F5344CB8AC3E}">
        <p14:creationId xmlns:p14="http://schemas.microsoft.com/office/powerpoint/2010/main" val="42400095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5">
            <a:extLst>
              <a:ext uri="{FF2B5EF4-FFF2-40B4-BE49-F238E27FC236}">
                <a16:creationId xmlns:a16="http://schemas.microsoft.com/office/drawing/2014/main" id="{EC12C61A-9558-4DE5-AFDB-898358AFB4C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3" y="321176"/>
            <a:ext cx="717424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BCF5819-8487-48A1-8781-0D22A9DDD553}"/>
              </a:ext>
            </a:extLst>
          </p:cNvPr>
          <p:cNvPicPr>
            <a:picLocks noChangeAspect="1"/>
          </p:cNvPicPr>
          <p:nvPr/>
        </p:nvPicPr>
        <p:blipFill rotWithShape="1">
          <a:blip r:embed="rId2">
            <a:extLst>
              <a:ext uri="{28A0092B-C50C-407E-A947-70E740481C1C}">
                <a14:useLocalDpi xmlns:a14="http://schemas.microsoft.com/office/drawing/2010/main" val="0"/>
              </a:ext>
            </a:extLst>
          </a:blip>
          <a:srcRect r="1817" b="-3"/>
          <a:stretch/>
        </p:blipFill>
        <p:spPr>
          <a:xfrm>
            <a:off x="7829551" y="2330867"/>
            <a:ext cx="4042410" cy="1863093"/>
          </a:xfrm>
          <a:prstGeom prst="rect">
            <a:avLst/>
          </a:prstGeom>
        </p:spPr>
      </p:pic>
      <p:pic>
        <p:nvPicPr>
          <p:cNvPr id="9" name="Picture 8">
            <a:extLst>
              <a:ext uri="{FF2B5EF4-FFF2-40B4-BE49-F238E27FC236}">
                <a16:creationId xmlns:a16="http://schemas.microsoft.com/office/drawing/2014/main" id="{D074E51D-73F8-4150-ADE8-A1EF9E84993C}"/>
              </a:ext>
            </a:extLst>
          </p:cNvPr>
          <p:cNvPicPr>
            <a:picLocks noChangeAspect="1"/>
          </p:cNvPicPr>
          <p:nvPr/>
        </p:nvPicPr>
        <p:blipFill rotWithShape="1">
          <a:blip r:embed="rId3">
            <a:extLst>
              <a:ext uri="{28A0092B-C50C-407E-A947-70E740481C1C}">
                <a14:useLocalDpi xmlns:a14="http://schemas.microsoft.com/office/drawing/2010/main" val="0"/>
              </a:ext>
            </a:extLst>
          </a:blip>
          <a:srcRect t="15195" r="3" b="28305"/>
          <a:stretch/>
        </p:blipFill>
        <p:spPr>
          <a:xfrm>
            <a:off x="7829551" y="306910"/>
            <a:ext cx="4042409" cy="1863092"/>
          </a:xfrm>
          <a:prstGeom prst="rect">
            <a:avLst/>
          </a:prstGeom>
        </p:spPr>
      </p:pic>
      <p:pic>
        <p:nvPicPr>
          <p:cNvPr id="5" name="Picture 4">
            <a:extLst>
              <a:ext uri="{FF2B5EF4-FFF2-40B4-BE49-F238E27FC236}">
                <a16:creationId xmlns:a16="http://schemas.microsoft.com/office/drawing/2014/main" id="{4425DAC9-BBA3-428F-96B2-7CD9A6BDD25F}"/>
              </a:ext>
            </a:extLst>
          </p:cNvPr>
          <p:cNvPicPr>
            <a:picLocks noChangeAspect="1"/>
          </p:cNvPicPr>
          <p:nvPr/>
        </p:nvPicPr>
        <p:blipFill rotWithShape="1">
          <a:blip r:embed="rId4">
            <a:extLst>
              <a:ext uri="{28A0092B-C50C-407E-A947-70E740481C1C}">
                <a14:useLocalDpi xmlns:a14="http://schemas.microsoft.com/office/drawing/2010/main" val="0"/>
              </a:ext>
            </a:extLst>
          </a:blip>
          <a:srcRect l="9346"/>
          <a:stretch/>
        </p:blipFill>
        <p:spPr>
          <a:xfrm>
            <a:off x="7829551" y="4354824"/>
            <a:ext cx="4042409" cy="1895153"/>
          </a:xfrm>
          <a:prstGeom prst="rect">
            <a:avLst/>
          </a:prstGeom>
        </p:spPr>
      </p:pic>
      <p:sp>
        <p:nvSpPr>
          <p:cNvPr id="2" name="Title 1">
            <a:extLst>
              <a:ext uri="{FF2B5EF4-FFF2-40B4-BE49-F238E27FC236}">
                <a16:creationId xmlns:a16="http://schemas.microsoft.com/office/drawing/2014/main" id="{D2116B3F-E834-42E7-B0D6-1EF4A3DD4A93}"/>
              </a:ext>
            </a:extLst>
          </p:cNvPr>
          <p:cNvSpPr>
            <a:spLocks noGrp="1"/>
          </p:cNvSpPr>
          <p:nvPr>
            <p:ph type="title"/>
          </p:nvPr>
        </p:nvSpPr>
        <p:spPr>
          <a:xfrm>
            <a:off x="657413" y="306910"/>
            <a:ext cx="6747434" cy="1344975"/>
          </a:xfrm>
        </p:spPr>
        <p:txBody>
          <a:bodyPr>
            <a:normAutofit/>
          </a:bodyPr>
          <a:lstStyle/>
          <a:p>
            <a:r>
              <a:rPr lang="en-US" sz="4800" b="1" dirty="0"/>
              <a:t>ADA: Accommodation</a:t>
            </a:r>
          </a:p>
        </p:txBody>
      </p:sp>
      <p:sp>
        <p:nvSpPr>
          <p:cNvPr id="3" name="Content Placeholder 2">
            <a:extLst>
              <a:ext uri="{FF2B5EF4-FFF2-40B4-BE49-F238E27FC236}">
                <a16:creationId xmlns:a16="http://schemas.microsoft.com/office/drawing/2014/main" id="{AC92F3DB-3707-4A3A-BE72-C0D7AC6172E6}"/>
              </a:ext>
            </a:extLst>
          </p:cNvPr>
          <p:cNvSpPr>
            <a:spLocks noGrp="1"/>
          </p:cNvSpPr>
          <p:nvPr>
            <p:ph idx="1"/>
          </p:nvPr>
        </p:nvSpPr>
        <p:spPr>
          <a:xfrm>
            <a:off x="657414" y="1554480"/>
            <a:ext cx="6651810" cy="4194199"/>
          </a:xfrm>
        </p:spPr>
        <p:txBody>
          <a:bodyPr>
            <a:normAutofit fontScale="92500" lnSpcReduction="20000"/>
          </a:bodyPr>
          <a:lstStyle/>
          <a:p>
            <a:pPr marL="0" lvl="1" indent="-457200">
              <a:lnSpc>
                <a:spcPct val="150000"/>
              </a:lnSpc>
              <a:buFont typeface="Wingdings" panose="05000000000000000000" pitchFamily="2" charset="2"/>
              <a:buChar char="q"/>
            </a:pPr>
            <a:r>
              <a:rPr lang="en-US" altLang="en-US" sz="3200" dirty="0"/>
              <a:t>Make facilities accessible</a:t>
            </a:r>
          </a:p>
          <a:p>
            <a:pPr marL="0" lvl="1" indent="-457200">
              <a:lnSpc>
                <a:spcPct val="150000"/>
              </a:lnSpc>
              <a:buFont typeface="Wingdings" panose="05000000000000000000" pitchFamily="2" charset="2"/>
              <a:buChar char="q"/>
            </a:pPr>
            <a:r>
              <a:rPr lang="en-US" altLang="en-US" sz="3200" dirty="0"/>
              <a:t>Part-time or modified schedule</a:t>
            </a:r>
          </a:p>
          <a:p>
            <a:pPr marL="0" lvl="1" indent="-457200">
              <a:lnSpc>
                <a:spcPct val="150000"/>
              </a:lnSpc>
              <a:buFont typeface="Wingdings" panose="05000000000000000000" pitchFamily="2" charset="2"/>
              <a:buChar char="q"/>
            </a:pPr>
            <a:r>
              <a:rPr lang="en-US" altLang="en-US" sz="3200" dirty="0"/>
              <a:t>Acquiring or modifying equipment</a:t>
            </a:r>
          </a:p>
          <a:p>
            <a:pPr marL="0" lvl="1" indent="-457200">
              <a:lnSpc>
                <a:spcPct val="150000"/>
              </a:lnSpc>
              <a:buFont typeface="Wingdings" panose="05000000000000000000" pitchFamily="2" charset="2"/>
              <a:buChar char="q"/>
            </a:pPr>
            <a:r>
              <a:rPr lang="en-US" altLang="en-US" sz="3200" dirty="0"/>
              <a:t>Interpreters </a:t>
            </a:r>
          </a:p>
          <a:p>
            <a:pPr marL="0" lvl="1" indent="-457200">
              <a:lnSpc>
                <a:spcPct val="150000"/>
              </a:lnSpc>
              <a:buFont typeface="Wingdings" panose="05000000000000000000" pitchFamily="2" charset="2"/>
              <a:buChar char="q"/>
            </a:pPr>
            <a:r>
              <a:rPr lang="en-US" altLang="en-US" sz="3200" dirty="0"/>
              <a:t>Reassignment to a vacant position</a:t>
            </a:r>
          </a:p>
          <a:p>
            <a:pPr marL="0" lvl="1" indent="-457200">
              <a:lnSpc>
                <a:spcPct val="150000"/>
              </a:lnSpc>
              <a:buFont typeface="Wingdings" panose="05000000000000000000" pitchFamily="2" charset="2"/>
              <a:buChar char="q"/>
            </a:pPr>
            <a:r>
              <a:rPr lang="en-US" altLang="en-US" sz="3200" dirty="0"/>
              <a:t>Additional time off</a:t>
            </a:r>
          </a:p>
          <a:p>
            <a:endParaRPr lang="en-US" sz="2000" dirty="0"/>
          </a:p>
        </p:txBody>
      </p:sp>
    </p:spTree>
    <p:extLst>
      <p:ext uri="{BB962C8B-B14F-4D97-AF65-F5344CB8AC3E}">
        <p14:creationId xmlns:p14="http://schemas.microsoft.com/office/powerpoint/2010/main" val="21502213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0BF962F-4C6F-461E-86F2-C43F56CC939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0797" y="1690688"/>
            <a:ext cx="8711202" cy="5167312"/>
          </a:xfrm>
          <a:custGeom>
            <a:avLst/>
            <a:gdLst>
              <a:gd name="connsiteX0" fmla="*/ 0 w 8711202"/>
              <a:gd name="connsiteY0" fmla="*/ 0 h 5167312"/>
              <a:gd name="connsiteX1" fmla="*/ 7243482 w 8711202"/>
              <a:gd name="connsiteY1" fmla="*/ 0 h 5167312"/>
              <a:gd name="connsiteX2" fmla="*/ 8711202 w 8711202"/>
              <a:gd name="connsiteY2" fmla="*/ 0 h 5167312"/>
              <a:gd name="connsiteX3" fmla="*/ 8711202 w 8711202"/>
              <a:gd name="connsiteY3" fmla="*/ 5167312 h 5167312"/>
              <a:gd name="connsiteX4" fmla="*/ 7243482 w 8711202"/>
              <a:gd name="connsiteY4" fmla="*/ 5167312 h 5167312"/>
              <a:gd name="connsiteX5" fmla="*/ 221324 w 8711202"/>
              <a:gd name="connsiteY5" fmla="*/ 5167312 h 5167312"/>
              <a:gd name="connsiteX6" fmla="*/ 2615203 w 8711202"/>
              <a:gd name="connsiteY6" fmla="*/ 952 h 5167312"/>
              <a:gd name="connsiteX7" fmla="*/ 0 w 8711202"/>
              <a:gd name="connsiteY7"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1202" h="5167312">
                <a:moveTo>
                  <a:pt x="0" y="0"/>
                </a:moveTo>
                <a:lnTo>
                  <a:pt x="7243482" y="0"/>
                </a:lnTo>
                <a:lnTo>
                  <a:pt x="8711202" y="0"/>
                </a:lnTo>
                <a:lnTo>
                  <a:pt x="8711202" y="5167312"/>
                </a:lnTo>
                <a:lnTo>
                  <a:pt x="7243482" y="5167312"/>
                </a:lnTo>
                <a:lnTo>
                  <a:pt x="221324" y="5167312"/>
                </a:lnTo>
                <a:lnTo>
                  <a:pt x="2615203" y="952"/>
                </a:lnTo>
                <a:lnTo>
                  <a:pt x="0" y="952"/>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2E94A4F7-38E4-45EA-8E2E-CE1B5766B4F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5931454" cy="5166360"/>
          </a:xfrm>
          <a:custGeom>
            <a:avLst/>
            <a:gdLst>
              <a:gd name="connsiteX0" fmla="*/ 0 w 5931454"/>
              <a:gd name="connsiteY0" fmla="*/ 0 h 5166360"/>
              <a:gd name="connsiteX1" fmla="*/ 5931454 w 5931454"/>
              <a:gd name="connsiteY1" fmla="*/ 0 h 5166360"/>
              <a:gd name="connsiteX2" fmla="*/ 3537575 w 5931454"/>
              <a:gd name="connsiteY2" fmla="*/ 5166360 h 5166360"/>
              <a:gd name="connsiteX3" fmla="*/ 0 w 5931454"/>
              <a:gd name="connsiteY3" fmla="*/ 5166360 h 5166360"/>
            </a:gdLst>
            <a:ahLst/>
            <a:cxnLst>
              <a:cxn ang="0">
                <a:pos x="connsiteX0" y="connsiteY0"/>
              </a:cxn>
              <a:cxn ang="0">
                <a:pos x="connsiteX1" y="connsiteY1"/>
              </a:cxn>
              <a:cxn ang="0">
                <a:pos x="connsiteX2" y="connsiteY2"/>
              </a:cxn>
              <a:cxn ang="0">
                <a:pos x="connsiteX3" y="connsiteY3"/>
              </a:cxn>
            </a:cxnLst>
            <a:rect l="l" t="t" r="r" b="b"/>
            <a:pathLst>
              <a:path w="5931454" h="5166360">
                <a:moveTo>
                  <a:pt x="0" y="0"/>
                </a:moveTo>
                <a:lnTo>
                  <a:pt x="5931454" y="0"/>
                </a:lnTo>
                <a:lnTo>
                  <a:pt x="3537575" y="5166360"/>
                </a:lnTo>
                <a:lnTo>
                  <a:pt x="0" y="5166360"/>
                </a:lnTo>
                <a:close/>
              </a:path>
            </a:pathLst>
          </a:cu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1D6A51EB-0D15-4185-A9A5-90B7D3668E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0046" y="2483626"/>
            <a:ext cx="5170711" cy="3360962"/>
          </a:xfrm>
          <a:custGeom>
            <a:avLst/>
            <a:gdLst>
              <a:gd name="connsiteX0" fmla="*/ 0 w 4636009"/>
              <a:gd name="connsiteY0" fmla="*/ 0 h 5032375"/>
              <a:gd name="connsiteX1" fmla="*/ 4636009 w 4636009"/>
              <a:gd name="connsiteY1" fmla="*/ 0 h 5032375"/>
              <a:gd name="connsiteX2" fmla="*/ 4636009 w 4636009"/>
              <a:gd name="connsiteY2" fmla="*/ 5032375 h 5032375"/>
              <a:gd name="connsiteX3" fmla="*/ 0 w 4636009"/>
              <a:gd name="connsiteY3" fmla="*/ 5032375 h 5032375"/>
            </a:gdLst>
            <a:ahLst/>
            <a:cxnLst>
              <a:cxn ang="0">
                <a:pos x="connsiteX0" y="connsiteY0"/>
              </a:cxn>
              <a:cxn ang="0">
                <a:pos x="connsiteX1" y="connsiteY1"/>
              </a:cxn>
              <a:cxn ang="0">
                <a:pos x="connsiteX2" y="connsiteY2"/>
              </a:cxn>
              <a:cxn ang="0">
                <a:pos x="connsiteX3" y="connsiteY3"/>
              </a:cxn>
            </a:cxnLst>
            <a:rect l="l" t="t" r="r" b="b"/>
            <a:pathLst>
              <a:path w="4636009" h="5032375">
                <a:moveTo>
                  <a:pt x="0" y="0"/>
                </a:moveTo>
                <a:lnTo>
                  <a:pt x="4636009" y="0"/>
                </a:lnTo>
                <a:lnTo>
                  <a:pt x="4636009" y="5032375"/>
                </a:lnTo>
                <a:lnTo>
                  <a:pt x="0" y="5032375"/>
                </a:lnTo>
                <a:close/>
              </a:path>
            </a:pathLst>
          </a:custGeom>
        </p:spPr>
      </p:pic>
      <p:sp>
        <p:nvSpPr>
          <p:cNvPr id="13" name="Freeform: Shape 12">
            <a:extLst>
              <a:ext uri="{FF2B5EF4-FFF2-40B4-BE49-F238E27FC236}">
                <a16:creationId xmlns:a16="http://schemas.microsoft.com/office/drawing/2014/main" id="{05C7EBC3-4672-4DAB-81C2-58661FAFAED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78805" y="-2"/>
            <a:ext cx="6013194" cy="1511304"/>
          </a:xfrm>
          <a:custGeom>
            <a:avLst/>
            <a:gdLst>
              <a:gd name="connsiteX0" fmla="*/ 4545473 w 6013194"/>
              <a:gd name="connsiteY0" fmla="*/ 0 h 1511304"/>
              <a:gd name="connsiteX1" fmla="*/ 6013194 w 6013194"/>
              <a:gd name="connsiteY1" fmla="*/ 0 h 1511304"/>
              <a:gd name="connsiteX2" fmla="*/ 6013194 w 6013194"/>
              <a:gd name="connsiteY2" fmla="*/ 1508760 h 1511304"/>
              <a:gd name="connsiteX3" fmla="*/ 4545474 w 6013194"/>
              <a:gd name="connsiteY3" fmla="*/ 1508760 h 1511304"/>
              <a:gd name="connsiteX4" fmla="*/ 4545474 w 6013194"/>
              <a:gd name="connsiteY4" fmla="*/ 1511304 h 1511304"/>
              <a:gd name="connsiteX5" fmla="*/ 0 w 6013194"/>
              <a:gd name="connsiteY5" fmla="*/ 1511304 h 1511304"/>
              <a:gd name="connsiteX6" fmla="*/ 697617 w 6013194"/>
              <a:gd name="connsiteY6" fmla="*/ 3 h 1511304"/>
              <a:gd name="connsiteX7" fmla="*/ 4545473 w 6013194"/>
              <a:gd name="connsiteY7"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13194" h="1511304">
                <a:moveTo>
                  <a:pt x="4545473" y="0"/>
                </a:moveTo>
                <a:lnTo>
                  <a:pt x="6013194" y="0"/>
                </a:lnTo>
                <a:lnTo>
                  <a:pt x="6013194" y="1508760"/>
                </a:lnTo>
                <a:lnTo>
                  <a:pt x="4545474" y="1508760"/>
                </a:lnTo>
                <a:lnTo>
                  <a:pt x="4545474" y="1511304"/>
                </a:lnTo>
                <a:lnTo>
                  <a:pt x="0" y="1511304"/>
                </a:lnTo>
                <a:lnTo>
                  <a:pt x="697617" y="3"/>
                </a:lnTo>
                <a:lnTo>
                  <a:pt x="4545473" y="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21B365-3256-4182-9E05-04368D0C7A0A}"/>
              </a:ext>
            </a:extLst>
          </p:cNvPr>
          <p:cNvSpPr>
            <a:spLocks noGrp="1"/>
          </p:cNvSpPr>
          <p:nvPr>
            <p:ph type="title"/>
          </p:nvPr>
        </p:nvSpPr>
        <p:spPr>
          <a:xfrm>
            <a:off x="220338" y="365126"/>
            <a:ext cx="5958467" cy="1146176"/>
          </a:xfrm>
        </p:spPr>
        <p:txBody>
          <a:bodyPr>
            <a:normAutofit/>
          </a:bodyPr>
          <a:lstStyle/>
          <a:p>
            <a:r>
              <a:rPr lang="en-US" sz="4100" b="1" dirty="0"/>
              <a:t>ADA: Reassignment </a:t>
            </a:r>
          </a:p>
        </p:txBody>
      </p:sp>
      <p:sp>
        <p:nvSpPr>
          <p:cNvPr id="3" name="Content Placeholder 2">
            <a:extLst>
              <a:ext uri="{FF2B5EF4-FFF2-40B4-BE49-F238E27FC236}">
                <a16:creationId xmlns:a16="http://schemas.microsoft.com/office/drawing/2014/main" id="{56FD2103-9816-4A7C-BCF6-CFD2633D43EB}"/>
              </a:ext>
            </a:extLst>
          </p:cNvPr>
          <p:cNvSpPr>
            <a:spLocks noGrp="1"/>
          </p:cNvSpPr>
          <p:nvPr>
            <p:ph idx="1"/>
          </p:nvPr>
        </p:nvSpPr>
        <p:spPr>
          <a:xfrm>
            <a:off x="341523" y="2055816"/>
            <a:ext cx="4296577" cy="4981570"/>
          </a:xfrm>
        </p:spPr>
        <p:txBody>
          <a:bodyPr anchor="ctr">
            <a:normAutofit fontScale="77500" lnSpcReduction="20000"/>
          </a:bodyPr>
          <a:lstStyle/>
          <a:p>
            <a:endParaRPr lang="en-US" sz="3200" dirty="0">
              <a:solidFill>
                <a:schemeClr val="bg1"/>
              </a:solidFill>
            </a:endParaRPr>
          </a:p>
          <a:p>
            <a:endParaRPr lang="en-US" sz="3200" dirty="0">
              <a:solidFill>
                <a:schemeClr val="bg1"/>
              </a:solidFill>
            </a:endParaRPr>
          </a:p>
          <a:p>
            <a:r>
              <a:rPr lang="en-US" sz="3900" dirty="0">
                <a:solidFill>
                  <a:schemeClr val="bg1"/>
                </a:solidFill>
              </a:rPr>
              <a:t>An equivalent </a:t>
            </a:r>
            <a:r>
              <a:rPr lang="en-US" sz="3900" b="1" dirty="0">
                <a:solidFill>
                  <a:schemeClr val="bg1"/>
                </a:solidFill>
              </a:rPr>
              <a:t>vacant</a:t>
            </a:r>
            <a:r>
              <a:rPr lang="en-US" sz="3900" dirty="0">
                <a:solidFill>
                  <a:schemeClr val="bg1"/>
                </a:solidFill>
              </a:rPr>
              <a:t> position with the City.</a:t>
            </a:r>
          </a:p>
          <a:p>
            <a:endParaRPr lang="en-US" sz="3900" dirty="0">
              <a:solidFill>
                <a:schemeClr val="bg1"/>
              </a:solidFill>
            </a:endParaRPr>
          </a:p>
          <a:p>
            <a:r>
              <a:rPr lang="en-US" sz="3900" dirty="0">
                <a:solidFill>
                  <a:schemeClr val="bg1"/>
                </a:solidFill>
              </a:rPr>
              <a:t>A </a:t>
            </a:r>
            <a:r>
              <a:rPr lang="en-US" sz="3900" b="1" dirty="0">
                <a:solidFill>
                  <a:schemeClr val="bg1"/>
                </a:solidFill>
              </a:rPr>
              <a:t>vacant</a:t>
            </a:r>
            <a:r>
              <a:rPr lang="en-US" sz="3900" dirty="0">
                <a:solidFill>
                  <a:schemeClr val="bg1"/>
                </a:solidFill>
              </a:rPr>
              <a:t> position at a lower level within the City.</a:t>
            </a:r>
          </a:p>
          <a:p>
            <a:endParaRPr lang="en-US" sz="3900" dirty="0">
              <a:solidFill>
                <a:schemeClr val="bg1"/>
              </a:solidFill>
            </a:endParaRPr>
          </a:p>
          <a:p>
            <a:r>
              <a:rPr lang="en-US" sz="3900" dirty="0">
                <a:solidFill>
                  <a:schemeClr val="bg1"/>
                </a:solidFill>
              </a:rPr>
              <a:t>Employee must be </a:t>
            </a:r>
            <a:r>
              <a:rPr lang="en-US" sz="3900" b="1" dirty="0">
                <a:solidFill>
                  <a:schemeClr val="bg1"/>
                </a:solidFill>
              </a:rPr>
              <a:t>qualified</a:t>
            </a:r>
            <a:r>
              <a:rPr lang="en-US" sz="3900" dirty="0">
                <a:solidFill>
                  <a:schemeClr val="bg1"/>
                </a:solidFill>
              </a:rPr>
              <a:t> for the </a:t>
            </a:r>
          </a:p>
          <a:p>
            <a:pPr marL="231775" indent="-231775">
              <a:buNone/>
            </a:pPr>
            <a:r>
              <a:rPr lang="en-US" sz="3900" dirty="0">
                <a:solidFill>
                  <a:schemeClr val="bg1"/>
                </a:solidFill>
              </a:rPr>
              <a:t>	position.</a:t>
            </a:r>
          </a:p>
          <a:p>
            <a:pPr marL="0" indent="0">
              <a:buNone/>
            </a:pPr>
            <a:endParaRPr lang="en-US" sz="2000" dirty="0">
              <a:solidFill>
                <a:schemeClr val="bg1"/>
              </a:solidFill>
            </a:endParaRPr>
          </a:p>
          <a:p>
            <a:pPr marL="0" indent="0">
              <a:buNone/>
            </a:pPr>
            <a:endParaRPr lang="en-US" sz="2000" dirty="0">
              <a:solidFill>
                <a:schemeClr val="bg1"/>
              </a:solidFill>
            </a:endParaRPr>
          </a:p>
          <a:p>
            <a:pPr marL="0" indent="0">
              <a:buNone/>
            </a:pPr>
            <a:endParaRPr lang="en-US" sz="2000" dirty="0">
              <a:solidFill>
                <a:schemeClr val="bg1"/>
              </a:solidFill>
            </a:endParaRPr>
          </a:p>
          <a:p>
            <a:pPr marL="0" indent="0">
              <a:buNone/>
            </a:pPr>
            <a:endParaRPr lang="en-US" sz="2000" dirty="0">
              <a:solidFill>
                <a:schemeClr val="bg1"/>
              </a:solidFill>
            </a:endParaRPr>
          </a:p>
          <a:p>
            <a:pPr marL="0" indent="0">
              <a:buNone/>
            </a:pPr>
            <a:endParaRPr lang="en-US" sz="2000" dirty="0">
              <a:solidFill>
                <a:schemeClr val="bg1"/>
              </a:solidFill>
            </a:endParaRPr>
          </a:p>
          <a:p>
            <a:pPr marL="0" indent="0">
              <a:buNone/>
            </a:pPr>
            <a:endParaRPr lang="en-US" sz="2000" dirty="0">
              <a:solidFill>
                <a:schemeClr val="bg1"/>
              </a:solidFill>
            </a:endParaRPr>
          </a:p>
        </p:txBody>
      </p:sp>
    </p:spTree>
    <p:extLst>
      <p:ext uri="{BB962C8B-B14F-4D97-AF65-F5344CB8AC3E}">
        <p14:creationId xmlns:p14="http://schemas.microsoft.com/office/powerpoint/2010/main" val="4008080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EB41C5C-0F34-4DDA-9D7C-5E717F35F60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6134677" y="303591"/>
            <a:ext cx="5735590"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94A7D4D-A144-4EF6-83E6-D82D61977E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632" y="768537"/>
            <a:ext cx="5126736" cy="5165477"/>
          </a:xfrm>
          <a:prstGeom prst="rect">
            <a:avLst/>
          </a:prstGeom>
        </p:spPr>
      </p:pic>
      <p:sp>
        <p:nvSpPr>
          <p:cNvPr id="2" name="Title 1">
            <a:extLst>
              <a:ext uri="{FF2B5EF4-FFF2-40B4-BE49-F238E27FC236}">
                <a16:creationId xmlns:a16="http://schemas.microsoft.com/office/drawing/2014/main" id="{7CBAE551-98DB-41D8-9D58-E49E3A015BFA}"/>
              </a:ext>
            </a:extLst>
          </p:cNvPr>
          <p:cNvSpPr>
            <a:spLocks noGrp="1"/>
          </p:cNvSpPr>
          <p:nvPr>
            <p:ph type="title"/>
          </p:nvPr>
        </p:nvSpPr>
        <p:spPr>
          <a:xfrm>
            <a:off x="6392598" y="640263"/>
            <a:ext cx="5221266" cy="1344975"/>
          </a:xfrm>
        </p:spPr>
        <p:txBody>
          <a:bodyPr>
            <a:normAutofit/>
          </a:bodyPr>
          <a:lstStyle/>
          <a:p>
            <a:pPr algn="ctr"/>
            <a:r>
              <a:rPr lang="en-US" sz="4000" b="1"/>
              <a:t>Workers’ Compensation</a:t>
            </a:r>
          </a:p>
        </p:txBody>
      </p:sp>
      <p:sp>
        <p:nvSpPr>
          <p:cNvPr id="3" name="Content Placeholder 2">
            <a:extLst>
              <a:ext uri="{FF2B5EF4-FFF2-40B4-BE49-F238E27FC236}">
                <a16:creationId xmlns:a16="http://schemas.microsoft.com/office/drawing/2014/main" id="{BACA251E-C42B-470A-BBD1-EA9D5E197AFF}"/>
              </a:ext>
            </a:extLst>
          </p:cNvPr>
          <p:cNvSpPr>
            <a:spLocks noGrp="1"/>
          </p:cNvSpPr>
          <p:nvPr>
            <p:ph idx="1"/>
          </p:nvPr>
        </p:nvSpPr>
        <p:spPr>
          <a:xfrm>
            <a:off x="6392598" y="1985238"/>
            <a:ext cx="5235490" cy="3773010"/>
          </a:xfrm>
        </p:spPr>
        <p:txBody>
          <a:bodyPr>
            <a:normAutofit/>
          </a:bodyPr>
          <a:lstStyle/>
          <a:p>
            <a:pPr marL="0" lvl="1" indent="0" algn="ctr">
              <a:buClr>
                <a:schemeClr val="accent1"/>
              </a:buClr>
              <a:buSzPct val="80000"/>
              <a:buNone/>
            </a:pPr>
            <a:r>
              <a:rPr lang="en-US" altLang="en-US" sz="3200" dirty="0">
                <a:latin typeface="Bell MT" panose="02020503060305020303" pitchFamily="18" charset="0"/>
              </a:rPr>
              <a:t>Provides injured employees with medical and financial assistance following a work related injury.</a:t>
            </a:r>
          </a:p>
          <a:p>
            <a:endParaRPr lang="en-US" sz="2000" dirty="0"/>
          </a:p>
        </p:txBody>
      </p:sp>
    </p:spTree>
    <p:extLst>
      <p:ext uri="{BB962C8B-B14F-4D97-AF65-F5344CB8AC3E}">
        <p14:creationId xmlns:p14="http://schemas.microsoft.com/office/powerpoint/2010/main" val="37472098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9A309A7-1751-4ABE-A3C1-EEC40366AD8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669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3">
            <a:extLst>
              <a:ext uri="{FF2B5EF4-FFF2-40B4-BE49-F238E27FC236}">
                <a16:creationId xmlns:a16="http://schemas.microsoft.com/office/drawing/2014/main" id="{967D8EB6-EAE1-4F9C-B398-83321E28720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a:solidFill>
              <a:srgbClr val="DA98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35E09600-33F2-4F27-96ED-451CA247F3B7}"/>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4808" r="10550" b="-7"/>
          <a:stretch/>
        </p:blipFill>
        <p:spPr>
          <a:xfrm>
            <a:off x="9030743" y="2474254"/>
            <a:ext cx="1912560" cy="1909489"/>
          </a:xfrm>
          <a:custGeom>
            <a:avLst/>
            <a:gdLst>
              <a:gd name="connsiteX0" fmla="*/ 3028805 w 6057610"/>
              <a:gd name="connsiteY0" fmla="*/ 0 h 6057610"/>
              <a:gd name="connsiteX1" fmla="*/ 6057610 w 6057610"/>
              <a:gd name="connsiteY1" fmla="*/ 3028805 h 6057610"/>
              <a:gd name="connsiteX2" fmla="*/ 3028805 w 6057610"/>
              <a:gd name="connsiteY2" fmla="*/ 6057610 h 6057610"/>
              <a:gd name="connsiteX3" fmla="*/ 0 w 6057610"/>
              <a:gd name="connsiteY3" fmla="*/ 3028805 h 6057610"/>
              <a:gd name="connsiteX4" fmla="*/ 3028805 w 6057610"/>
              <a:gd name="connsiteY4" fmla="*/ 0 h 6057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
        <p:nvSpPr>
          <p:cNvPr id="2" name="Title 1">
            <a:extLst>
              <a:ext uri="{FF2B5EF4-FFF2-40B4-BE49-F238E27FC236}">
                <a16:creationId xmlns:a16="http://schemas.microsoft.com/office/drawing/2014/main" id="{4CDD35A9-54BA-4AC6-B1B0-2B525979B701}"/>
              </a:ext>
            </a:extLst>
          </p:cNvPr>
          <p:cNvSpPr>
            <a:spLocks noGrp="1"/>
          </p:cNvSpPr>
          <p:nvPr>
            <p:ph type="title"/>
          </p:nvPr>
        </p:nvSpPr>
        <p:spPr>
          <a:xfrm>
            <a:off x="550843" y="627564"/>
            <a:ext cx="8059757" cy="1325563"/>
          </a:xfrm>
        </p:spPr>
        <p:txBody>
          <a:bodyPr>
            <a:normAutofit/>
          </a:bodyPr>
          <a:lstStyle/>
          <a:p>
            <a:r>
              <a:rPr lang="en-US" b="1" dirty="0"/>
              <a:t>ADA:  Additional Time Off</a:t>
            </a:r>
          </a:p>
        </p:txBody>
      </p:sp>
      <p:sp>
        <p:nvSpPr>
          <p:cNvPr id="3" name="Content Placeholder 2">
            <a:extLst>
              <a:ext uri="{FF2B5EF4-FFF2-40B4-BE49-F238E27FC236}">
                <a16:creationId xmlns:a16="http://schemas.microsoft.com/office/drawing/2014/main" id="{66EC53F3-77ED-44AC-AF74-FAE3BA4D2636}"/>
              </a:ext>
            </a:extLst>
          </p:cNvPr>
          <p:cNvSpPr>
            <a:spLocks noGrp="1"/>
          </p:cNvSpPr>
          <p:nvPr>
            <p:ph idx="1"/>
          </p:nvPr>
        </p:nvSpPr>
        <p:spPr>
          <a:xfrm>
            <a:off x="550843" y="1718631"/>
            <a:ext cx="8152482" cy="4781320"/>
          </a:xfrm>
        </p:spPr>
        <p:txBody>
          <a:bodyPr anchor="ctr">
            <a:normAutofit lnSpcReduction="10000"/>
          </a:bodyPr>
          <a:lstStyle/>
          <a:p>
            <a:pPr marL="0" lvl="0" indent="0">
              <a:buNone/>
            </a:pPr>
            <a:r>
              <a:rPr lang="en-US" sz="3200" dirty="0"/>
              <a:t>Things to consider:</a:t>
            </a:r>
          </a:p>
          <a:p>
            <a:pPr marL="0" lvl="0" indent="0">
              <a:lnSpc>
                <a:spcPct val="10000"/>
              </a:lnSpc>
              <a:buNone/>
            </a:pPr>
            <a:endParaRPr lang="en-US" sz="3200" dirty="0"/>
          </a:p>
          <a:p>
            <a:pPr>
              <a:lnSpc>
                <a:spcPct val="100000"/>
              </a:lnSpc>
            </a:pPr>
            <a:r>
              <a:rPr lang="en-US" sz="3200" dirty="0"/>
              <a:t>The specific reason for the leave (i.e. surgery and recuperation, adjustment to a new medication regimen, doctor visits or physical therapy).</a:t>
            </a:r>
          </a:p>
          <a:p>
            <a:pPr>
              <a:lnSpc>
                <a:spcPct val="20000"/>
              </a:lnSpc>
            </a:pPr>
            <a:endParaRPr lang="en-US" sz="3200" dirty="0"/>
          </a:p>
          <a:p>
            <a:pPr lvl="0">
              <a:lnSpc>
                <a:spcPct val="100000"/>
              </a:lnSpc>
            </a:pPr>
            <a:r>
              <a:rPr lang="en-US" sz="3200" dirty="0"/>
              <a:t>Whether the leave will be a block of time (weeks or months) or intermittent.</a:t>
            </a:r>
          </a:p>
          <a:p>
            <a:pPr lvl="0">
              <a:lnSpc>
                <a:spcPct val="10000"/>
              </a:lnSpc>
            </a:pPr>
            <a:endParaRPr lang="en-US" sz="3200" dirty="0"/>
          </a:p>
          <a:p>
            <a:pPr lvl="0">
              <a:lnSpc>
                <a:spcPct val="100000"/>
              </a:lnSpc>
            </a:pPr>
            <a:r>
              <a:rPr lang="en-US" sz="3200" dirty="0"/>
              <a:t>When the need for leave will end.</a:t>
            </a:r>
          </a:p>
          <a:p>
            <a:endParaRPr lang="en-US" sz="2400" dirty="0"/>
          </a:p>
        </p:txBody>
      </p:sp>
    </p:spTree>
    <p:extLst>
      <p:ext uri="{BB962C8B-B14F-4D97-AF65-F5344CB8AC3E}">
        <p14:creationId xmlns:p14="http://schemas.microsoft.com/office/powerpoint/2010/main" val="10520902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98BC887-4916-4227-9F48-3B078D238FA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636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9">
            <a:extLst>
              <a:ext uri="{FF2B5EF4-FFF2-40B4-BE49-F238E27FC236}">
                <a16:creationId xmlns:a16="http://schemas.microsoft.com/office/drawing/2014/main" id="{1AD6DCFA-0E71-4650-A5E4-3C20E73EB6C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484632"/>
            <a:ext cx="3666744" cy="5739187"/>
          </a:xfrm>
          <a:prstGeom prst="roundRect">
            <a:avLst>
              <a:gd name="adj" fmla="val 0"/>
            </a:avLst>
          </a:prstGeom>
          <a:solidFill>
            <a:srgbClr val="FFFFFF"/>
          </a:solidFill>
          <a:ln w="9525">
            <a:solidFill>
              <a:schemeClr val="bg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31ED330-07F7-40CB-9E96-655549CB7304}"/>
              </a:ext>
            </a:extLst>
          </p:cNvPr>
          <p:cNvPicPr>
            <a:picLocks noChangeAspect="1"/>
          </p:cNvPicPr>
          <p:nvPr/>
        </p:nvPicPr>
        <p:blipFill rotWithShape="1">
          <a:blip r:embed="rId2">
            <a:extLst>
              <a:ext uri="{28A0092B-C50C-407E-A947-70E740481C1C}">
                <a14:useLocalDpi xmlns:a14="http://schemas.microsoft.com/office/drawing/2010/main" val="0"/>
              </a:ext>
            </a:extLst>
          </a:blip>
          <a:srcRect t="10180" r="4" b="8191"/>
          <a:stretch/>
        </p:blipFill>
        <p:spPr>
          <a:xfrm>
            <a:off x="804672" y="803049"/>
            <a:ext cx="3026664" cy="2470743"/>
          </a:xfrm>
          <a:prstGeom prst="rect">
            <a:avLst/>
          </a:prstGeom>
          <a:effectLst/>
        </p:spPr>
      </p:pic>
      <p:pic>
        <p:nvPicPr>
          <p:cNvPr id="7" name="Picture 6">
            <a:extLst>
              <a:ext uri="{FF2B5EF4-FFF2-40B4-BE49-F238E27FC236}">
                <a16:creationId xmlns:a16="http://schemas.microsoft.com/office/drawing/2014/main" id="{88562B30-5227-496A-ADEB-3BB59857BF78}"/>
              </a:ext>
            </a:extLst>
          </p:cNvPr>
          <p:cNvPicPr>
            <a:picLocks noChangeAspect="1"/>
          </p:cNvPicPr>
          <p:nvPr/>
        </p:nvPicPr>
        <p:blipFill rotWithShape="1">
          <a:blip r:embed="rId3">
            <a:extLst>
              <a:ext uri="{28A0092B-C50C-407E-A947-70E740481C1C}">
                <a14:useLocalDpi xmlns:a14="http://schemas.microsoft.com/office/drawing/2010/main" val="0"/>
              </a:ext>
            </a:extLst>
          </a:blip>
          <a:srcRect l="7388" r="10384" b="5"/>
          <a:stretch/>
        </p:blipFill>
        <p:spPr>
          <a:xfrm>
            <a:off x="804672" y="3461344"/>
            <a:ext cx="3026663" cy="2438400"/>
          </a:xfrm>
          <a:prstGeom prst="rect">
            <a:avLst/>
          </a:prstGeom>
        </p:spPr>
      </p:pic>
      <p:sp>
        <p:nvSpPr>
          <p:cNvPr id="2" name="Title 1">
            <a:extLst>
              <a:ext uri="{FF2B5EF4-FFF2-40B4-BE49-F238E27FC236}">
                <a16:creationId xmlns:a16="http://schemas.microsoft.com/office/drawing/2014/main" id="{E6347819-C68E-4DAE-BA2C-3703BF662D98}"/>
              </a:ext>
            </a:extLst>
          </p:cNvPr>
          <p:cNvSpPr>
            <a:spLocks noGrp="1"/>
          </p:cNvSpPr>
          <p:nvPr>
            <p:ph type="title"/>
          </p:nvPr>
        </p:nvSpPr>
        <p:spPr>
          <a:xfrm>
            <a:off x="4956048" y="112431"/>
            <a:ext cx="7044705" cy="1676603"/>
          </a:xfrm>
        </p:spPr>
        <p:txBody>
          <a:bodyPr>
            <a:normAutofit/>
          </a:bodyPr>
          <a:lstStyle/>
          <a:p>
            <a:r>
              <a:rPr lang="en-US" sz="5400" b="1" dirty="0"/>
              <a:t>ADA: Undue Hardship</a:t>
            </a:r>
          </a:p>
        </p:txBody>
      </p:sp>
      <p:sp>
        <p:nvSpPr>
          <p:cNvPr id="3" name="Content Placeholder 2">
            <a:extLst>
              <a:ext uri="{FF2B5EF4-FFF2-40B4-BE49-F238E27FC236}">
                <a16:creationId xmlns:a16="http://schemas.microsoft.com/office/drawing/2014/main" id="{9AB8E203-4658-43A1-90A7-982D5505CC72}"/>
              </a:ext>
            </a:extLst>
          </p:cNvPr>
          <p:cNvSpPr>
            <a:spLocks noGrp="1"/>
          </p:cNvSpPr>
          <p:nvPr>
            <p:ph idx="1"/>
          </p:nvPr>
        </p:nvSpPr>
        <p:spPr>
          <a:xfrm>
            <a:off x="5116880" y="1397158"/>
            <a:ext cx="7021332" cy="5356254"/>
          </a:xfrm>
        </p:spPr>
        <p:txBody>
          <a:bodyPr>
            <a:normAutofit/>
          </a:bodyPr>
          <a:lstStyle/>
          <a:p>
            <a:pPr marL="0" indent="0">
              <a:spcBef>
                <a:spcPts val="0"/>
              </a:spcBef>
              <a:buNone/>
              <a:defRPr/>
            </a:pPr>
            <a:r>
              <a:rPr lang="en-US" sz="2000" dirty="0"/>
              <a:t> </a:t>
            </a:r>
          </a:p>
          <a:p>
            <a:pPr marL="457200" lvl="1" indent="-457200">
              <a:spcBef>
                <a:spcPts val="0"/>
              </a:spcBef>
              <a:buFont typeface="Wingdings" panose="05000000000000000000" pitchFamily="2" charset="2"/>
              <a:buChar char="q"/>
              <a:tabLst>
                <a:tab pos="4968875" algn="l"/>
              </a:tabLst>
              <a:defRPr/>
            </a:pPr>
            <a:r>
              <a:rPr lang="en-US" sz="3200" dirty="0"/>
              <a:t>The nature and cost of the accommodation.</a:t>
            </a:r>
          </a:p>
          <a:p>
            <a:pPr marL="0" lvl="1" indent="0">
              <a:spcBef>
                <a:spcPts val="0"/>
              </a:spcBef>
              <a:buNone/>
              <a:defRPr/>
            </a:pPr>
            <a:endParaRPr lang="en-US" sz="3200" dirty="0"/>
          </a:p>
          <a:p>
            <a:pPr marL="457200" lvl="1" indent="-457200">
              <a:spcBef>
                <a:spcPts val="0"/>
              </a:spcBef>
              <a:buFont typeface="Wingdings" panose="05000000000000000000" pitchFamily="2" charset="2"/>
              <a:buChar char="q"/>
              <a:defRPr/>
            </a:pPr>
            <a:r>
              <a:rPr lang="en-US" sz="3200" dirty="0"/>
              <a:t>The employer’s overall financial resources.</a:t>
            </a:r>
          </a:p>
          <a:p>
            <a:pPr marL="0" lvl="1" indent="0">
              <a:spcBef>
                <a:spcPts val="0"/>
              </a:spcBef>
              <a:buNone/>
              <a:defRPr/>
            </a:pPr>
            <a:endParaRPr lang="en-US" sz="3200" dirty="0"/>
          </a:p>
          <a:p>
            <a:pPr marL="457200" lvl="1" indent="-457200">
              <a:spcBef>
                <a:spcPts val="0"/>
              </a:spcBef>
              <a:buFont typeface="Wingdings" panose="05000000000000000000" pitchFamily="2" charset="2"/>
              <a:buChar char="q"/>
              <a:defRPr/>
            </a:pPr>
            <a:r>
              <a:rPr lang="en-US" sz="3200" dirty="0"/>
              <a:t>The number of persons employed.</a:t>
            </a:r>
          </a:p>
          <a:p>
            <a:pPr marL="0" lvl="1" indent="0">
              <a:spcBef>
                <a:spcPts val="0"/>
              </a:spcBef>
              <a:buNone/>
              <a:defRPr/>
            </a:pPr>
            <a:endParaRPr lang="en-US" sz="3200" dirty="0"/>
          </a:p>
          <a:p>
            <a:pPr marL="457200" lvl="1" indent="-457200">
              <a:spcBef>
                <a:spcPts val="0"/>
              </a:spcBef>
              <a:buFont typeface="Wingdings" panose="05000000000000000000" pitchFamily="2" charset="2"/>
              <a:buChar char="q"/>
              <a:defRPr/>
            </a:pPr>
            <a:r>
              <a:rPr lang="en-US" sz="3200" dirty="0"/>
              <a:t>The number, type, and location of its facilities</a:t>
            </a:r>
            <a:r>
              <a:rPr lang="en-US" sz="2000" dirty="0"/>
              <a:t>.</a:t>
            </a:r>
          </a:p>
          <a:p>
            <a:pPr marL="0" lvl="1" indent="0">
              <a:spcBef>
                <a:spcPts val="0"/>
              </a:spcBef>
              <a:buNone/>
              <a:defRPr/>
            </a:pPr>
            <a:endParaRPr lang="en-US" sz="3200" dirty="0"/>
          </a:p>
        </p:txBody>
      </p:sp>
    </p:spTree>
    <p:extLst>
      <p:ext uri="{BB962C8B-B14F-4D97-AF65-F5344CB8AC3E}">
        <p14:creationId xmlns:p14="http://schemas.microsoft.com/office/powerpoint/2010/main" val="11708739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02F3C71-C981-4614-98EA-D6C494F8091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3" y="321176"/>
            <a:ext cx="717424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48D17B0-E66B-41ED-AE07-BA9D25CA88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9551" y="3179321"/>
            <a:ext cx="4042410" cy="2688202"/>
          </a:xfrm>
          <a:prstGeom prst="rect">
            <a:avLst/>
          </a:prstGeom>
        </p:spPr>
      </p:pic>
      <p:pic>
        <p:nvPicPr>
          <p:cNvPr id="11" name="Picture 10">
            <a:extLst>
              <a:ext uri="{FF2B5EF4-FFF2-40B4-BE49-F238E27FC236}">
                <a16:creationId xmlns:a16="http://schemas.microsoft.com/office/drawing/2014/main" id="{41160B0E-CD7A-4508-8191-82EB72B6FD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92294" y="306909"/>
            <a:ext cx="3516923" cy="2286000"/>
          </a:xfrm>
          <a:prstGeom prst="rect">
            <a:avLst/>
          </a:prstGeom>
        </p:spPr>
      </p:pic>
      <p:sp>
        <p:nvSpPr>
          <p:cNvPr id="2" name="Title 1">
            <a:extLst>
              <a:ext uri="{FF2B5EF4-FFF2-40B4-BE49-F238E27FC236}">
                <a16:creationId xmlns:a16="http://schemas.microsoft.com/office/drawing/2014/main" id="{FE536C09-8442-470F-879B-BB271560EC39}"/>
              </a:ext>
            </a:extLst>
          </p:cNvPr>
          <p:cNvSpPr>
            <a:spLocks noGrp="1"/>
          </p:cNvSpPr>
          <p:nvPr>
            <p:ph type="title"/>
          </p:nvPr>
        </p:nvSpPr>
        <p:spPr>
          <a:xfrm>
            <a:off x="821516" y="640263"/>
            <a:ext cx="6204984" cy="1344975"/>
          </a:xfrm>
        </p:spPr>
        <p:txBody>
          <a:bodyPr>
            <a:normAutofit/>
          </a:bodyPr>
          <a:lstStyle/>
          <a:p>
            <a:r>
              <a:rPr lang="en-US" sz="3700" b="1"/>
              <a:t>Undue Hardship: Additional Considerations</a:t>
            </a:r>
          </a:p>
        </p:txBody>
      </p:sp>
      <p:sp>
        <p:nvSpPr>
          <p:cNvPr id="3" name="Content Placeholder 2">
            <a:extLst>
              <a:ext uri="{FF2B5EF4-FFF2-40B4-BE49-F238E27FC236}">
                <a16:creationId xmlns:a16="http://schemas.microsoft.com/office/drawing/2014/main" id="{933500C0-CA38-42F8-A95F-1EAAFBF73B90}"/>
              </a:ext>
            </a:extLst>
          </p:cNvPr>
          <p:cNvSpPr>
            <a:spLocks noGrp="1"/>
          </p:cNvSpPr>
          <p:nvPr>
            <p:ph idx="1"/>
          </p:nvPr>
        </p:nvSpPr>
        <p:spPr>
          <a:xfrm>
            <a:off x="731520" y="1874520"/>
            <a:ext cx="6865620" cy="4160520"/>
          </a:xfrm>
        </p:spPr>
        <p:txBody>
          <a:bodyPr>
            <a:normAutofit lnSpcReduction="10000"/>
          </a:bodyPr>
          <a:lstStyle/>
          <a:p>
            <a:pPr marL="457200" indent="-457200" fontAlgn="base">
              <a:lnSpc>
                <a:spcPct val="150000"/>
              </a:lnSpc>
              <a:spcBef>
                <a:spcPts val="0"/>
              </a:spcBef>
              <a:buFont typeface="Wingdings" panose="05000000000000000000" pitchFamily="2" charset="2"/>
              <a:buChar char="ü"/>
            </a:pPr>
            <a:r>
              <a:rPr lang="en-US" dirty="0"/>
              <a:t>Lower quality</a:t>
            </a:r>
          </a:p>
          <a:p>
            <a:pPr marL="457200" indent="-457200" fontAlgn="base">
              <a:lnSpc>
                <a:spcPct val="150000"/>
              </a:lnSpc>
              <a:spcBef>
                <a:spcPts val="0"/>
              </a:spcBef>
              <a:buFont typeface="Wingdings" panose="05000000000000000000" pitchFamily="2" charset="2"/>
              <a:buChar char="ü"/>
            </a:pPr>
            <a:r>
              <a:rPr lang="en-US" dirty="0"/>
              <a:t>Lost sales</a:t>
            </a:r>
          </a:p>
          <a:p>
            <a:pPr marL="457200" indent="-457200" fontAlgn="base">
              <a:lnSpc>
                <a:spcPct val="150000"/>
              </a:lnSpc>
              <a:spcBef>
                <a:spcPts val="0"/>
              </a:spcBef>
              <a:buFont typeface="Wingdings" panose="05000000000000000000" pitchFamily="2" charset="2"/>
              <a:buChar char="ü"/>
            </a:pPr>
            <a:r>
              <a:rPr lang="en-US" dirty="0"/>
              <a:t>Increased customer dissatisfaction</a:t>
            </a:r>
          </a:p>
          <a:p>
            <a:pPr marL="457200" indent="-457200" fontAlgn="base">
              <a:lnSpc>
                <a:spcPct val="150000"/>
              </a:lnSpc>
              <a:spcBef>
                <a:spcPts val="0"/>
              </a:spcBef>
              <a:buFont typeface="Wingdings" panose="05000000000000000000" pitchFamily="2" charset="2"/>
              <a:buChar char="ü"/>
            </a:pPr>
            <a:r>
              <a:rPr lang="en-US" dirty="0"/>
              <a:t>Deferred projects</a:t>
            </a:r>
          </a:p>
          <a:p>
            <a:pPr marL="457200" indent="-457200" fontAlgn="base">
              <a:lnSpc>
                <a:spcPct val="150000"/>
              </a:lnSpc>
              <a:spcBef>
                <a:spcPts val="0"/>
              </a:spcBef>
              <a:buFont typeface="Wingdings" panose="05000000000000000000" pitchFamily="2" charset="2"/>
              <a:buChar char="ü"/>
            </a:pPr>
            <a:r>
              <a:rPr lang="en-US" dirty="0"/>
              <a:t>Increased burden on management staff</a:t>
            </a:r>
          </a:p>
          <a:p>
            <a:pPr marL="457200" indent="-457200" fontAlgn="base">
              <a:lnSpc>
                <a:spcPct val="110000"/>
              </a:lnSpc>
              <a:spcBef>
                <a:spcPts val="0"/>
              </a:spcBef>
              <a:buFont typeface="Wingdings" panose="05000000000000000000" pitchFamily="2" charset="2"/>
              <a:buChar char="ü"/>
            </a:pPr>
            <a:r>
              <a:rPr lang="en-US" dirty="0"/>
              <a:t>Increased stress on overburdened coworkers</a:t>
            </a:r>
          </a:p>
          <a:p>
            <a:endParaRPr lang="en-US" sz="2200" dirty="0"/>
          </a:p>
        </p:txBody>
      </p:sp>
    </p:spTree>
    <p:extLst>
      <p:ext uri="{BB962C8B-B14F-4D97-AF65-F5344CB8AC3E}">
        <p14:creationId xmlns:p14="http://schemas.microsoft.com/office/powerpoint/2010/main" val="20962652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A0D126E-F2B6-4FAF-837F-563FF3C0D901}"/>
              </a:ext>
            </a:extLst>
          </p:cNvPr>
          <p:cNvPicPr>
            <a:picLocks noChangeAspect="1"/>
          </p:cNvPicPr>
          <p:nvPr/>
        </p:nvPicPr>
        <p:blipFill rotWithShape="1">
          <a:blip r:embed="rId3">
            <a:extLst>
              <a:ext uri="{28A0092B-C50C-407E-A947-70E740481C1C}">
                <a14:useLocalDpi xmlns:a14="http://schemas.microsoft.com/office/drawing/2010/main" val="0"/>
              </a:ext>
            </a:extLst>
          </a:blip>
          <a:srcRect l="19250" r="15471"/>
          <a:stretch/>
        </p:blipFill>
        <p:spPr>
          <a:xfrm>
            <a:off x="6090613" y="640082"/>
            <a:ext cx="5461724" cy="5577837"/>
          </a:xfrm>
          <a:prstGeom prst="rect">
            <a:avLst/>
          </a:prstGeom>
          <a:effectLst/>
        </p:spPr>
      </p:pic>
      <p:sp>
        <p:nvSpPr>
          <p:cNvPr id="2" name="Title 1">
            <a:extLst>
              <a:ext uri="{FF2B5EF4-FFF2-40B4-BE49-F238E27FC236}">
                <a16:creationId xmlns:a16="http://schemas.microsoft.com/office/drawing/2014/main" id="{0A2774C8-E521-4C72-A6DB-159C5AB663B1}"/>
              </a:ext>
            </a:extLst>
          </p:cNvPr>
          <p:cNvSpPr>
            <a:spLocks noGrp="1"/>
          </p:cNvSpPr>
          <p:nvPr>
            <p:ph type="title"/>
          </p:nvPr>
        </p:nvSpPr>
        <p:spPr>
          <a:xfrm>
            <a:off x="258417" y="576470"/>
            <a:ext cx="5517543" cy="801756"/>
          </a:xfrm>
        </p:spPr>
        <p:txBody>
          <a:bodyPr>
            <a:noAutofit/>
          </a:bodyPr>
          <a:lstStyle/>
          <a:p>
            <a:br>
              <a:rPr lang="en-US" sz="4000" b="1" dirty="0"/>
            </a:br>
            <a:br>
              <a:rPr lang="en-US" sz="4000" b="1" dirty="0"/>
            </a:br>
            <a:br>
              <a:rPr lang="en-US" sz="4000" b="1" dirty="0"/>
            </a:br>
            <a:r>
              <a:rPr lang="en-US" sz="5400" b="1" dirty="0"/>
              <a:t>ADA</a:t>
            </a:r>
            <a:br>
              <a:rPr lang="en-US" sz="4000" b="1" dirty="0"/>
            </a:br>
            <a:br>
              <a:rPr lang="en-US" sz="4000" b="1" dirty="0"/>
            </a:br>
            <a:br>
              <a:rPr lang="en-US" sz="4000" b="1" dirty="0"/>
            </a:br>
            <a:endParaRPr lang="en-US" sz="4000" b="1" dirty="0"/>
          </a:p>
        </p:txBody>
      </p:sp>
      <p:sp>
        <p:nvSpPr>
          <p:cNvPr id="3" name="Content Placeholder 2">
            <a:extLst>
              <a:ext uri="{FF2B5EF4-FFF2-40B4-BE49-F238E27FC236}">
                <a16:creationId xmlns:a16="http://schemas.microsoft.com/office/drawing/2014/main" id="{04773CDD-BFE7-4139-B9F4-81D57B99224B}"/>
              </a:ext>
            </a:extLst>
          </p:cNvPr>
          <p:cNvSpPr>
            <a:spLocks noGrp="1"/>
          </p:cNvSpPr>
          <p:nvPr>
            <p:ph idx="1"/>
          </p:nvPr>
        </p:nvSpPr>
        <p:spPr>
          <a:xfrm>
            <a:off x="205410" y="1378226"/>
            <a:ext cx="5570550" cy="5037749"/>
          </a:xfrm>
        </p:spPr>
        <p:txBody>
          <a:bodyPr>
            <a:normAutofit/>
          </a:bodyPr>
          <a:lstStyle/>
          <a:p>
            <a:pPr lvl="0"/>
            <a:r>
              <a:rPr lang="en-US" dirty="0"/>
              <a:t>You </a:t>
            </a:r>
            <a:r>
              <a:rPr lang="en-US" u="sng" dirty="0"/>
              <a:t>can</a:t>
            </a:r>
            <a:r>
              <a:rPr lang="en-US" dirty="0"/>
              <a:t> ask an employee to submit medical documentation from a doctor explaining why an accommodation is needed.</a:t>
            </a:r>
          </a:p>
          <a:p>
            <a:r>
              <a:rPr lang="en-US" dirty="0"/>
              <a:t>You </a:t>
            </a:r>
            <a:r>
              <a:rPr lang="en-US" u="sng" dirty="0"/>
              <a:t>can</a:t>
            </a:r>
            <a:r>
              <a:rPr lang="en-US" dirty="0"/>
              <a:t> ask an employee’s doctor if certain accommodations would be effective or would meet the employee’s needs.</a:t>
            </a:r>
          </a:p>
          <a:p>
            <a:r>
              <a:rPr lang="en-US" dirty="0"/>
              <a:t>You </a:t>
            </a:r>
            <a:r>
              <a:rPr lang="en-US" u="sng" dirty="0"/>
              <a:t>can</a:t>
            </a:r>
            <a:r>
              <a:rPr lang="en-US" dirty="0"/>
              <a:t> ask an employee’s doctor if the employee would be a safety risk.</a:t>
            </a:r>
          </a:p>
          <a:p>
            <a:endParaRPr lang="en-US" sz="2400" dirty="0"/>
          </a:p>
          <a:p>
            <a:pPr marL="0" lvl="0" indent="0">
              <a:buNone/>
            </a:pPr>
            <a:endParaRPr lang="en-US" sz="2400" dirty="0"/>
          </a:p>
        </p:txBody>
      </p:sp>
    </p:spTree>
    <p:extLst>
      <p:ext uri="{BB962C8B-B14F-4D97-AF65-F5344CB8AC3E}">
        <p14:creationId xmlns:p14="http://schemas.microsoft.com/office/powerpoint/2010/main" val="41389388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FABDA7E-8744-47CB-8F7E-1AE3435E2688}"/>
              </a:ext>
            </a:extLst>
          </p:cNvPr>
          <p:cNvPicPr>
            <a:picLocks noChangeAspect="1"/>
          </p:cNvPicPr>
          <p:nvPr/>
        </p:nvPicPr>
        <p:blipFill rotWithShape="1">
          <a:blip r:embed="rId3">
            <a:extLst>
              <a:ext uri="{28A0092B-C50C-407E-A947-70E740481C1C}">
                <a14:useLocalDpi xmlns:a14="http://schemas.microsoft.com/office/drawing/2010/main" val="0"/>
              </a:ext>
            </a:extLst>
          </a:blip>
          <a:srcRect l="704" r="-2" b="-2"/>
          <a:stretch/>
        </p:blipFill>
        <p:spPr>
          <a:xfrm>
            <a:off x="5347252" y="640082"/>
            <a:ext cx="6205085" cy="5577837"/>
          </a:xfrm>
          <a:prstGeom prst="rect">
            <a:avLst/>
          </a:prstGeom>
          <a:effectLst/>
        </p:spPr>
      </p:pic>
      <p:sp>
        <p:nvSpPr>
          <p:cNvPr id="2" name="Title 1">
            <a:extLst>
              <a:ext uri="{FF2B5EF4-FFF2-40B4-BE49-F238E27FC236}">
                <a16:creationId xmlns:a16="http://schemas.microsoft.com/office/drawing/2014/main" id="{0A2774C8-E521-4C72-A6DB-159C5AB663B1}"/>
              </a:ext>
            </a:extLst>
          </p:cNvPr>
          <p:cNvSpPr>
            <a:spLocks noGrp="1"/>
          </p:cNvSpPr>
          <p:nvPr>
            <p:ph type="title"/>
          </p:nvPr>
        </p:nvSpPr>
        <p:spPr>
          <a:xfrm>
            <a:off x="318053" y="629266"/>
            <a:ext cx="3997916" cy="1676603"/>
          </a:xfrm>
        </p:spPr>
        <p:txBody>
          <a:bodyPr>
            <a:normAutofit fontScale="90000"/>
          </a:bodyPr>
          <a:lstStyle/>
          <a:p>
            <a:r>
              <a:rPr lang="en-US" sz="5300" b="1" dirty="0"/>
              <a:t>ADA</a:t>
            </a:r>
            <a:br>
              <a:rPr lang="en-US" b="1" dirty="0"/>
            </a:br>
            <a:br>
              <a:rPr lang="en-US" b="1" dirty="0"/>
            </a:br>
            <a:endParaRPr lang="en-US" b="1" dirty="0"/>
          </a:p>
        </p:txBody>
      </p:sp>
      <p:sp>
        <p:nvSpPr>
          <p:cNvPr id="3" name="Content Placeholder 2">
            <a:extLst>
              <a:ext uri="{FF2B5EF4-FFF2-40B4-BE49-F238E27FC236}">
                <a16:creationId xmlns:a16="http://schemas.microsoft.com/office/drawing/2014/main" id="{04773CDD-BFE7-4139-B9F4-81D57B99224B}"/>
              </a:ext>
            </a:extLst>
          </p:cNvPr>
          <p:cNvSpPr>
            <a:spLocks noGrp="1"/>
          </p:cNvSpPr>
          <p:nvPr>
            <p:ph idx="1"/>
          </p:nvPr>
        </p:nvSpPr>
        <p:spPr>
          <a:xfrm>
            <a:off x="159025" y="1331843"/>
            <a:ext cx="5068957" cy="5413514"/>
          </a:xfrm>
        </p:spPr>
        <p:txBody>
          <a:bodyPr>
            <a:normAutofit/>
          </a:bodyPr>
          <a:lstStyle/>
          <a:p>
            <a:pPr lvl="0"/>
            <a:r>
              <a:rPr lang="en-US" dirty="0"/>
              <a:t>You </a:t>
            </a:r>
            <a:r>
              <a:rPr lang="en-US" u="sng" dirty="0"/>
              <a:t>cannot</a:t>
            </a:r>
            <a:r>
              <a:rPr lang="en-US" dirty="0"/>
              <a:t> require a doctor to provide you with a specific diagnosis. General terms like “immune disorder” are sufficient.</a:t>
            </a:r>
          </a:p>
          <a:p>
            <a:r>
              <a:rPr lang="en-US" dirty="0"/>
              <a:t>You </a:t>
            </a:r>
            <a:r>
              <a:rPr lang="en-US" u="sng" dirty="0"/>
              <a:t>cannot</a:t>
            </a:r>
            <a:r>
              <a:rPr lang="en-US" dirty="0"/>
              <a:t> ask a doctor to disclose a patient’s detailed medical unless you have a release (and even then it’s not a good idea). </a:t>
            </a:r>
          </a:p>
          <a:p>
            <a:r>
              <a:rPr lang="en-US" dirty="0"/>
              <a:t>You </a:t>
            </a:r>
            <a:r>
              <a:rPr lang="en-US" u="sng" dirty="0"/>
              <a:t>cannot</a:t>
            </a:r>
            <a:r>
              <a:rPr lang="en-US" dirty="0"/>
              <a:t> charge employees for the cost of any accommodations you provide.</a:t>
            </a:r>
          </a:p>
          <a:p>
            <a:endParaRPr lang="en-US" sz="1800" dirty="0"/>
          </a:p>
          <a:p>
            <a:pPr lvl="0"/>
            <a:endParaRPr lang="en-US" sz="1800" dirty="0"/>
          </a:p>
          <a:p>
            <a:pPr marL="0" indent="0">
              <a:buNone/>
            </a:pPr>
            <a:endParaRPr lang="en-US" sz="1800" dirty="0"/>
          </a:p>
        </p:txBody>
      </p:sp>
    </p:spTree>
    <p:extLst>
      <p:ext uri="{BB962C8B-B14F-4D97-AF65-F5344CB8AC3E}">
        <p14:creationId xmlns:p14="http://schemas.microsoft.com/office/powerpoint/2010/main" val="9278319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OMAG</a:t>
            </a:r>
            <a:endParaRPr lang="en-US" b="1" dirty="0"/>
          </a:p>
        </p:txBody>
      </p:sp>
      <p:sp>
        <p:nvSpPr>
          <p:cNvPr id="5" name="Content Placeholder 4"/>
          <p:cNvSpPr>
            <a:spLocks noGrp="1"/>
          </p:cNvSpPr>
          <p:nvPr>
            <p:ph idx="1"/>
          </p:nvPr>
        </p:nvSpPr>
        <p:spPr>
          <a:xfrm>
            <a:off x="902825" y="1551008"/>
            <a:ext cx="10382491" cy="5150733"/>
          </a:xfrm>
        </p:spPr>
        <p:txBody>
          <a:bodyPr>
            <a:normAutofit fontScale="92500"/>
          </a:bodyPr>
          <a:lstStyle/>
          <a:p>
            <a:r>
              <a:rPr lang="en-US" sz="3600" dirty="0">
                <a:hlinkClick r:id="rId2"/>
              </a:rPr>
              <a:t>www.omag.org</a:t>
            </a:r>
            <a:endParaRPr lang="en-US" sz="3600" dirty="0"/>
          </a:p>
          <a:p>
            <a:pPr>
              <a:buNone/>
            </a:pPr>
            <a:endParaRPr lang="en-US" sz="3600" dirty="0"/>
          </a:p>
          <a:p>
            <a:r>
              <a:rPr lang="en-US" sz="3600" dirty="0">
                <a:hlinkClick r:id="rId3"/>
              </a:rPr>
              <a:t>www.twitter.com/omag1977</a:t>
            </a:r>
            <a:endParaRPr lang="en-US" sz="3600" dirty="0"/>
          </a:p>
          <a:p>
            <a:pPr>
              <a:buNone/>
            </a:pPr>
            <a:endParaRPr lang="en-US" sz="3600" dirty="0"/>
          </a:p>
          <a:p>
            <a:r>
              <a:rPr lang="en-US" sz="3600" dirty="0">
                <a:hlinkClick r:id="rId4"/>
              </a:rPr>
              <a:t>www.facebook.com/oklahomamunicipalassurancegroup</a:t>
            </a:r>
            <a:endParaRPr lang="en-US" sz="3600" dirty="0"/>
          </a:p>
          <a:p>
            <a:pPr>
              <a:buNone/>
            </a:pPr>
            <a:endParaRPr lang="en-US" sz="3600" dirty="0"/>
          </a:p>
          <a:p>
            <a:r>
              <a:rPr lang="en-US" sz="3600" dirty="0">
                <a:hlinkClick r:id="rId5"/>
              </a:rPr>
              <a:t>www.linkedin.com/oklahomamunicipalassurancegroup</a:t>
            </a:r>
            <a:endParaRPr lang="en-US" sz="3600" dirty="0"/>
          </a:p>
          <a:p>
            <a:endParaRPr lang="en-US" sz="4000" dirty="0"/>
          </a:p>
        </p:txBody>
      </p:sp>
    </p:spTree>
    <p:extLst>
      <p:ext uri="{BB962C8B-B14F-4D97-AF65-F5344CB8AC3E}">
        <p14:creationId xmlns:p14="http://schemas.microsoft.com/office/powerpoint/2010/main" val="8455817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OMAG</a:t>
            </a:r>
          </a:p>
        </p:txBody>
      </p:sp>
      <p:pic>
        <p:nvPicPr>
          <p:cNvPr id="5" name="Picture Placeholder 4" descr="backlit omag sign on new bldg.JPG"/>
          <p:cNvPicPr>
            <a:picLocks noGrp="1" noChangeAspect="1"/>
          </p:cNvPicPr>
          <p:nvPr>
            <p:ph type="pic" idx="1"/>
          </p:nvPr>
        </p:nvPicPr>
        <p:blipFill>
          <a:blip r:embed="rId2" cstate="print"/>
          <a:stretch>
            <a:fillRect/>
          </a:stretch>
        </p:blipFill>
        <p:spPr>
          <a:xfrm>
            <a:off x="3429000" y="612775"/>
            <a:ext cx="5486400" cy="4114800"/>
          </a:xfrm>
        </p:spPr>
      </p:pic>
      <p:sp>
        <p:nvSpPr>
          <p:cNvPr id="4" name="Text Placeholder 3"/>
          <p:cNvSpPr>
            <a:spLocks noGrp="1"/>
          </p:cNvSpPr>
          <p:nvPr>
            <p:ph type="body" sz="half" idx="2"/>
          </p:nvPr>
        </p:nvSpPr>
        <p:spPr/>
        <p:txBody>
          <a:bodyPr>
            <a:normAutofit lnSpcReduction="10000"/>
          </a:bodyPr>
          <a:lstStyle/>
          <a:p>
            <a:r>
              <a:rPr lang="en-US" dirty="0"/>
              <a:t>3650 S. Boulevard</a:t>
            </a:r>
          </a:p>
          <a:p>
            <a:r>
              <a:rPr lang="en-US" dirty="0"/>
              <a:t>Edmond, Oklahoma 73013-5581</a:t>
            </a:r>
          </a:p>
          <a:p>
            <a:r>
              <a:rPr lang="en-US" dirty="0"/>
              <a:t>800-234-9461 </a:t>
            </a:r>
            <a:r>
              <a:rPr lang="en-US" dirty="0">
                <a:latin typeface="Goudy Old Style"/>
              </a:rPr>
              <a:t>∙  </a:t>
            </a:r>
            <a:r>
              <a:rPr lang="en-US" dirty="0">
                <a:latin typeface="Gill Sans MT" pitchFamily="34" charset="0"/>
              </a:rPr>
              <a:t>405-657-1400  ∙  Fax: 405-657-1401 </a:t>
            </a:r>
          </a:p>
        </p:txBody>
      </p:sp>
    </p:spTree>
    <p:extLst>
      <p:ext uri="{BB962C8B-B14F-4D97-AF65-F5344CB8AC3E}">
        <p14:creationId xmlns:p14="http://schemas.microsoft.com/office/powerpoint/2010/main" val="2348474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1076C82-E8B4-4CCE-8584-C5F6A19A92D9}"/>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r="1" b="708"/>
          <a:stretch/>
        </p:blipFill>
        <p:spPr>
          <a:xfrm>
            <a:off x="5186079" y="321177"/>
            <a:ext cx="6482046" cy="6374898"/>
          </a:xfrm>
          <a:prstGeom prst="rect">
            <a:avLst/>
          </a:prstGeom>
          <a:gradFill>
            <a:gsLst>
              <a:gs pos="0">
                <a:schemeClr val="bg2">
                  <a:tint val="97000"/>
                  <a:hueMod val="88000"/>
                  <a:satMod val="130000"/>
                  <a:lumMod val="124000"/>
                </a:schemeClr>
              </a:gs>
              <a:gs pos="100000">
                <a:schemeClr val="bg2">
                  <a:tint val="96000"/>
                  <a:shade val="88000"/>
                  <a:hueMod val="108000"/>
                  <a:satMod val="164000"/>
                  <a:lumMod val="76000"/>
                </a:schemeClr>
              </a:gs>
            </a:gsLst>
            <a:path path="rect">
              <a:fillToRect l="100000" t="100000"/>
            </a:path>
          </a:gradFill>
        </p:spPr>
      </p:pic>
      <p:sp>
        <p:nvSpPr>
          <p:cNvPr id="9" name="Rectangle 8">
            <a:extLst>
              <a:ext uri="{FF2B5EF4-FFF2-40B4-BE49-F238E27FC236}">
                <a16:creationId xmlns:a16="http://schemas.microsoft.com/office/drawing/2014/main" id="{AB45A142-4255-493C-8284-5D566C121B1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38FB9660-F42F-4313-BBC4-47C007FE484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17EA1BC-A87E-4CBD-AB70-28357C20184D}"/>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kern="1200">
                <a:solidFill>
                  <a:schemeClr val="bg1"/>
                </a:solidFill>
                <a:latin typeface="+mj-lt"/>
                <a:ea typeface="+mj-ea"/>
                <a:cs typeface="+mj-cs"/>
              </a:rPr>
              <a:t>Medical Maximum Improvement (MMI)</a:t>
            </a:r>
          </a:p>
        </p:txBody>
      </p:sp>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97DF01F4-682E-4A4F-AC43-BD710E938891}"/>
                  </a:ext>
                </a:extLst>
              </p14:cNvPr>
              <p14:cNvContentPartPr/>
              <p14:nvPr/>
            </p14:nvContentPartPr>
            <p14:xfrm>
              <a:off x="7247258" y="925378"/>
              <a:ext cx="1491840" cy="34560"/>
            </p14:xfrm>
          </p:contentPart>
        </mc:Choice>
        <mc:Fallback xmlns="">
          <p:pic>
            <p:nvPicPr>
              <p:cNvPr id="5" name="Ink 4">
                <a:extLst>
                  <a:ext uri="{FF2B5EF4-FFF2-40B4-BE49-F238E27FC236}">
                    <a16:creationId xmlns:a16="http://schemas.microsoft.com/office/drawing/2014/main" id="{97DF01F4-682E-4A4F-AC43-BD710E938891}"/>
                  </a:ext>
                </a:extLst>
              </p:cNvPr>
              <p:cNvPicPr/>
              <p:nvPr/>
            </p:nvPicPr>
            <p:blipFill>
              <a:blip r:embed="rId5"/>
              <a:stretch>
                <a:fillRect/>
              </a:stretch>
            </p:blipFill>
            <p:spPr>
              <a:xfrm>
                <a:off x="7211249" y="853378"/>
                <a:ext cx="1563497"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5535E5B8-3944-48FE-B13C-CC48A7922B53}"/>
                  </a:ext>
                </a:extLst>
              </p14:cNvPr>
              <p14:cNvContentPartPr/>
              <p14:nvPr/>
            </p14:nvContentPartPr>
            <p14:xfrm>
              <a:off x="7762785" y="1685640"/>
              <a:ext cx="580680" cy="360"/>
            </p14:xfrm>
          </p:contentPart>
        </mc:Choice>
        <mc:Fallback xmlns="">
          <p:pic>
            <p:nvPicPr>
              <p:cNvPr id="6" name="Ink 5">
                <a:extLst>
                  <a:ext uri="{FF2B5EF4-FFF2-40B4-BE49-F238E27FC236}">
                    <a16:creationId xmlns:a16="http://schemas.microsoft.com/office/drawing/2014/main" id="{5535E5B8-3944-48FE-B13C-CC48A7922B53}"/>
                  </a:ext>
                </a:extLst>
              </p:cNvPr>
              <p:cNvPicPr/>
              <p:nvPr/>
            </p:nvPicPr>
            <p:blipFill>
              <a:blip r:embed="rId7"/>
              <a:stretch>
                <a:fillRect/>
              </a:stretch>
            </p:blipFill>
            <p:spPr>
              <a:xfrm>
                <a:off x="7726785" y="1613640"/>
                <a:ext cx="65232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0E647673-6783-403A-A8D3-44F74CE29A40}"/>
                  </a:ext>
                </a:extLst>
              </p14:cNvPr>
              <p14:cNvContentPartPr/>
              <p14:nvPr/>
            </p14:nvContentPartPr>
            <p14:xfrm>
              <a:off x="6695745" y="1819200"/>
              <a:ext cx="1180080" cy="29520"/>
            </p14:xfrm>
          </p:contentPart>
        </mc:Choice>
        <mc:Fallback xmlns="">
          <p:pic>
            <p:nvPicPr>
              <p:cNvPr id="7" name="Ink 6">
                <a:extLst>
                  <a:ext uri="{FF2B5EF4-FFF2-40B4-BE49-F238E27FC236}">
                    <a16:creationId xmlns:a16="http://schemas.microsoft.com/office/drawing/2014/main" id="{0E647673-6783-403A-A8D3-44F74CE29A40}"/>
                  </a:ext>
                </a:extLst>
              </p:cNvPr>
              <p:cNvPicPr/>
              <p:nvPr/>
            </p:nvPicPr>
            <p:blipFill>
              <a:blip r:embed="rId9"/>
              <a:stretch>
                <a:fillRect/>
              </a:stretch>
            </p:blipFill>
            <p:spPr>
              <a:xfrm>
                <a:off x="6659745" y="1747200"/>
                <a:ext cx="125172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Ink 7">
                <a:extLst>
                  <a:ext uri="{FF2B5EF4-FFF2-40B4-BE49-F238E27FC236}">
                    <a16:creationId xmlns:a16="http://schemas.microsoft.com/office/drawing/2014/main" id="{C4BB2951-5A47-4FA4-80D7-F8950BB3F9C4}"/>
                  </a:ext>
                </a:extLst>
              </p14:cNvPr>
              <p14:cNvContentPartPr/>
              <p14:nvPr/>
            </p14:nvContentPartPr>
            <p14:xfrm>
              <a:off x="7162665" y="2276400"/>
              <a:ext cx="990000" cy="360"/>
            </p14:xfrm>
          </p:contentPart>
        </mc:Choice>
        <mc:Fallback xmlns="">
          <p:pic>
            <p:nvPicPr>
              <p:cNvPr id="8" name="Ink 7">
                <a:extLst>
                  <a:ext uri="{FF2B5EF4-FFF2-40B4-BE49-F238E27FC236}">
                    <a16:creationId xmlns:a16="http://schemas.microsoft.com/office/drawing/2014/main" id="{C4BB2951-5A47-4FA4-80D7-F8950BB3F9C4}"/>
                  </a:ext>
                </a:extLst>
              </p:cNvPr>
              <p:cNvPicPr/>
              <p:nvPr/>
            </p:nvPicPr>
            <p:blipFill>
              <a:blip r:embed="rId11"/>
              <a:stretch>
                <a:fillRect/>
              </a:stretch>
            </p:blipFill>
            <p:spPr>
              <a:xfrm>
                <a:off x="7126665" y="2204400"/>
                <a:ext cx="106164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Ink 9">
                <a:extLst>
                  <a:ext uri="{FF2B5EF4-FFF2-40B4-BE49-F238E27FC236}">
                    <a16:creationId xmlns:a16="http://schemas.microsoft.com/office/drawing/2014/main" id="{44E3ECDB-AE2C-4E12-9AFE-F988DD1259FF}"/>
                  </a:ext>
                </a:extLst>
              </p14:cNvPr>
              <p14:cNvContentPartPr/>
              <p14:nvPr/>
            </p14:nvContentPartPr>
            <p14:xfrm>
              <a:off x="6353025" y="2371080"/>
              <a:ext cx="1761480" cy="78120"/>
            </p14:xfrm>
          </p:contentPart>
        </mc:Choice>
        <mc:Fallback xmlns="">
          <p:pic>
            <p:nvPicPr>
              <p:cNvPr id="10" name="Ink 9">
                <a:extLst>
                  <a:ext uri="{FF2B5EF4-FFF2-40B4-BE49-F238E27FC236}">
                    <a16:creationId xmlns:a16="http://schemas.microsoft.com/office/drawing/2014/main" id="{44E3ECDB-AE2C-4E12-9AFE-F988DD1259FF}"/>
                  </a:ext>
                </a:extLst>
              </p:cNvPr>
              <p:cNvPicPr/>
              <p:nvPr/>
            </p:nvPicPr>
            <p:blipFill>
              <a:blip r:embed="rId13"/>
              <a:stretch>
                <a:fillRect/>
              </a:stretch>
            </p:blipFill>
            <p:spPr>
              <a:xfrm>
                <a:off x="6317025" y="2299080"/>
                <a:ext cx="183312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53E18AE2-30C7-408F-9DCB-8852A41F63E8}"/>
                  </a:ext>
                </a:extLst>
              </p14:cNvPr>
              <p14:cNvContentPartPr/>
              <p14:nvPr/>
            </p14:nvContentPartPr>
            <p14:xfrm>
              <a:off x="8172105" y="2819280"/>
              <a:ext cx="143280" cy="360"/>
            </p14:xfrm>
          </p:contentPart>
        </mc:Choice>
        <mc:Fallback xmlns="">
          <p:pic>
            <p:nvPicPr>
              <p:cNvPr id="12" name="Ink 11">
                <a:extLst>
                  <a:ext uri="{FF2B5EF4-FFF2-40B4-BE49-F238E27FC236}">
                    <a16:creationId xmlns:a16="http://schemas.microsoft.com/office/drawing/2014/main" id="{53E18AE2-30C7-408F-9DCB-8852A41F63E8}"/>
                  </a:ext>
                </a:extLst>
              </p:cNvPr>
              <p:cNvPicPr/>
              <p:nvPr/>
            </p:nvPicPr>
            <p:blipFill>
              <a:blip r:embed="rId15"/>
              <a:stretch>
                <a:fillRect/>
              </a:stretch>
            </p:blipFill>
            <p:spPr>
              <a:xfrm>
                <a:off x="8136105" y="2747280"/>
                <a:ext cx="21492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4AC868C8-E90E-4608-AD4A-3476F23B3003}"/>
                  </a:ext>
                </a:extLst>
              </p14:cNvPr>
              <p14:cNvContentPartPr/>
              <p14:nvPr/>
            </p14:nvContentPartPr>
            <p14:xfrm>
              <a:off x="9991545" y="2797320"/>
              <a:ext cx="703440" cy="41040"/>
            </p14:xfrm>
          </p:contentPart>
        </mc:Choice>
        <mc:Fallback xmlns="">
          <p:pic>
            <p:nvPicPr>
              <p:cNvPr id="13" name="Ink 12">
                <a:extLst>
                  <a:ext uri="{FF2B5EF4-FFF2-40B4-BE49-F238E27FC236}">
                    <a16:creationId xmlns:a16="http://schemas.microsoft.com/office/drawing/2014/main" id="{4AC868C8-E90E-4608-AD4A-3476F23B3003}"/>
                  </a:ext>
                </a:extLst>
              </p:cNvPr>
              <p:cNvPicPr/>
              <p:nvPr/>
            </p:nvPicPr>
            <p:blipFill>
              <a:blip r:embed="rId17"/>
              <a:stretch>
                <a:fillRect/>
              </a:stretch>
            </p:blipFill>
            <p:spPr>
              <a:xfrm>
                <a:off x="9955527" y="2725320"/>
                <a:ext cx="775117"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302D9AC4-5821-48D9-B21C-DCCE328353BF}"/>
                  </a:ext>
                </a:extLst>
              </p14:cNvPr>
              <p14:cNvContentPartPr/>
              <p14:nvPr/>
            </p14:nvContentPartPr>
            <p14:xfrm>
              <a:off x="6114705" y="3495360"/>
              <a:ext cx="478800" cy="360"/>
            </p14:xfrm>
          </p:contentPart>
        </mc:Choice>
        <mc:Fallback xmlns="">
          <p:pic>
            <p:nvPicPr>
              <p:cNvPr id="14" name="Ink 13">
                <a:extLst>
                  <a:ext uri="{FF2B5EF4-FFF2-40B4-BE49-F238E27FC236}">
                    <a16:creationId xmlns:a16="http://schemas.microsoft.com/office/drawing/2014/main" id="{302D9AC4-5821-48D9-B21C-DCCE328353BF}"/>
                  </a:ext>
                </a:extLst>
              </p:cNvPr>
              <p:cNvPicPr/>
              <p:nvPr/>
            </p:nvPicPr>
            <p:blipFill>
              <a:blip r:embed="rId19"/>
              <a:stretch>
                <a:fillRect/>
              </a:stretch>
            </p:blipFill>
            <p:spPr>
              <a:xfrm>
                <a:off x="6078705" y="3423360"/>
                <a:ext cx="55044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Ink 14">
                <a:extLst>
                  <a:ext uri="{FF2B5EF4-FFF2-40B4-BE49-F238E27FC236}">
                    <a16:creationId xmlns:a16="http://schemas.microsoft.com/office/drawing/2014/main" id="{8876BB87-A7F6-42F4-B10C-8181710B1792}"/>
                  </a:ext>
                </a:extLst>
              </p14:cNvPr>
              <p14:cNvContentPartPr/>
              <p14:nvPr/>
            </p14:nvContentPartPr>
            <p14:xfrm>
              <a:off x="6152865" y="3770760"/>
              <a:ext cx="904320" cy="20160"/>
            </p14:xfrm>
          </p:contentPart>
        </mc:Choice>
        <mc:Fallback xmlns="">
          <p:pic>
            <p:nvPicPr>
              <p:cNvPr id="15" name="Ink 14">
                <a:extLst>
                  <a:ext uri="{FF2B5EF4-FFF2-40B4-BE49-F238E27FC236}">
                    <a16:creationId xmlns:a16="http://schemas.microsoft.com/office/drawing/2014/main" id="{8876BB87-A7F6-42F4-B10C-8181710B1792}"/>
                  </a:ext>
                </a:extLst>
              </p:cNvPr>
              <p:cNvPicPr/>
              <p:nvPr/>
            </p:nvPicPr>
            <p:blipFill>
              <a:blip r:embed="rId21"/>
              <a:stretch>
                <a:fillRect/>
              </a:stretch>
            </p:blipFill>
            <p:spPr>
              <a:xfrm>
                <a:off x="6116851" y="3698760"/>
                <a:ext cx="975989"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Ink 16">
                <a:extLst>
                  <a:ext uri="{FF2B5EF4-FFF2-40B4-BE49-F238E27FC236}">
                    <a16:creationId xmlns:a16="http://schemas.microsoft.com/office/drawing/2014/main" id="{6095B040-2C3D-43BA-B112-CFF0AB48FB9B}"/>
                  </a:ext>
                </a:extLst>
              </p14:cNvPr>
              <p14:cNvContentPartPr/>
              <p14:nvPr/>
            </p14:nvContentPartPr>
            <p14:xfrm>
              <a:off x="1142745" y="4267200"/>
              <a:ext cx="360" cy="360"/>
            </p14:xfrm>
          </p:contentPart>
        </mc:Choice>
        <mc:Fallback xmlns="">
          <p:pic>
            <p:nvPicPr>
              <p:cNvPr id="17" name="Ink 16">
                <a:extLst>
                  <a:ext uri="{FF2B5EF4-FFF2-40B4-BE49-F238E27FC236}">
                    <a16:creationId xmlns:a16="http://schemas.microsoft.com/office/drawing/2014/main" id="{6095B040-2C3D-43BA-B112-CFF0AB48FB9B}"/>
                  </a:ext>
                </a:extLst>
              </p:cNvPr>
              <p:cNvPicPr/>
              <p:nvPr/>
            </p:nvPicPr>
            <p:blipFill/>
            <p:spPr/>
          </p:pic>
        </mc:Fallback>
      </mc:AlternateContent>
      <mc:AlternateContent xmlns:mc="http://schemas.openxmlformats.org/markup-compatibility/2006" xmlns:p14="http://schemas.microsoft.com/office/powerpoint/2010/main">
        <mc:Choice Requires="p14">
          <p:contentPart p14:bwMode="auto" r:id="rId23">
            <p14:nvContentPartPr>
              <p14:cNvPr id="3" name="Ink 2">
                <a:extLst>
                  <a:ext uri="{FF2B5EF4-FFF2-40B4-BE49-F238E27FC236}">
                    <a16:creationId xmlns:a16="http://schemas.microsoft.com/office/drawing/2014/main" id="{051EDC4F-CE24-4FFB-BF4F-8D65693504DF}"/>
                  </a:ext>
                </a:extLst>
              </p14:cNvPr>
              <p14:cNvContentPartPr/>
              <p14:nvPr/>
            </p14:nvContentPartPr>
            <p14:xfrm>
              <a:off x="8029667" y="4743850"/>
              <a:ext cx="2269980" cy="40860"/>
            </p14:xfrm>
          </p:contentPart>
        </mc:Choice>
        <mc:Fallback xmlns="">
          <p:pic>
            <p:nvPicPr>
              <p:cNvPr id="3" name="Ink 2">
                <a:extLst>
                  <a:ext uri="{FF2B5EF4-FFF2-40B4-BE49-F238E27FC236}">
                    <a16:creationId xmlns:a16="http://schemas.microsoft.com/office/drawing/2014/main" id="{051EDC4F-CE24-4FFB-BF4F-8D65693504DF}"/>
                  </a:ext>
                </a:extLst>
              </p:cNvPr>
              <p:cNvPicPr/>
              <p:nvPr/>
            </p:nvPicPr>
            <p:blipFill>
              <a:blip r:embed="rId24"/>
              <a:stretch>
                <a:fillRect/>
              </a:stretch>
            </p:blipFill>
            <p:spPr>
              <a:xfrm>
                <a:off x="8011671" y="4708008"/>
                <a:ext cx="2305612" cy="112186"/>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9" name="Ink 18">
                <a:extLst>
                  <a:ext uri="{FF2B5EF4-FFF2-40B4-BE49-F238E27FC236}">
                    <a16:creationId xmlns:a16="http://schemas.microsoft.com/office/drawing/2014/main" id="{62566575-95B9-4960-A9CE-657556CDC6B7}"/>
                  </a:ext>
                </a:extLst>
              </p14:cNvPr>
              <p14:cNvContentPartPr/>
              <p14:nvPr/>
            </p14:nvContentPartPr>
            <p14:xfrm>
              <a:off x="8010767" y="4911250"/>
              <a:ext cx="2277360" cy="31860"/>
            </p14:xfrm>
          </p:contentPart>
        </mc:Choice>
        <mc:Fallback xmlns="">
          <p:pic>
            <p:nvPicPr>
              <p:cNvPr id="19" name="Ink 18">
                <a:extLst>
                  <a:ext uri="{FF2B5EF4-FFF2-40B4-BE49-F238E27FC236}">
                    <a16:creationId xmlns:a16="http://schemas.microsoft.com/office/drawing/2014/main" id="{62566575-95B9-4960-A9CE-657556CDC6B7}"/>
                  </a:ext>
                </a:extLst>
              </p:cNvPr>
              <p:cNvPicPr/>
              <p:nvPr/>
            </p:nvPicPr>
            <p:blipFill>
              <a:blip r:embed="rId26"/>
              <a:stretch>
                <a:fillRect/>
              </a:stretch>
            </p:blipFill>
            <p:spPr>
              <a:xfrm>
                <a:off x="7992770" y="4875850"/>
                <a:ext cx="2312994" cy="102306"/>
              </a:xfrm>
              <a:prstGeom prst="rect">
                <a:avLst/>
              </a:prstGeom>
            </p:spPr>
          </p:pic>
        </mc:Fallback>
      </mc:AlternateContent>
    </p:spTree>
    <p:extLst>
      <p:ext uri="{BB962C8B-B14F-4D97-AF65-F5344CB8AC3E}">
        <p14:creationId xmlns:p14="http://schemas.microsoft.com/office/powerpoint/2010/main" val="328924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 name="Rectangle 77">
            <a:extLst>
              <a:ext uri="{FF2B5EF4-FFF2-40B4-BE49-F238E27FC236}">
                <a16:creationId xmlns:a16="http://schemas.microsoft.com/office/drawing/2014/main" id="{1B2AF202-99CD-4D7D-B75F-9C9E5FCB35D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776091" y="481264"/>
            <a:ext cx="2212848" cy="1857871"/>
          </a:xfrm>
          <a:prstGeom prst="rect">
            <a:avLst/>
          </a:prstGeom>
          <a:solidFill>
            <a:srgbClr val="F316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E7D0293F-4714-4ED3-9B3D-2009BAD3054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398651" y="3497931"/>
            <a:ext cx="2212848" cy="288915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2" name="Straight Connector 81">
            <a:extLst>
              <a:ext uri="{FF2B5EF4-FFF2-40B4-BE49-F238E27FC236}">
                <a16:creationId xmlns:a16="http://schemas.microsoft.com/office/drawing/2014/main" id="{0EDAB602-A0DB-4325-8907-4F988F911003}"/>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73614" y="1701532"/>
            <a:ext cx="484632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0C33FFA8-0EFE-4DC4-BDD6-DC7614FAE74E}"/>
              </a:ext>
            </a:extLst>
          </p:cNvPr>
          <p:cNvPicPr>
            <a:picLocks noChangeAspect="1"/>
          </p:cNvPicPr>
          <p:nvPr/>
        </p:nvPicPr>
        <p:blipFill rotWithShape="1">
          <a:blip r:embed="rId2">
            <a:extLst>
              <a:ext uri="{28A0092B-C50C-407E-A947-70E740481C1C}">
                <a14:useLocalDpi xmlns:a14="http://schemas.microsoft.com/office/drawing/2010/main" val="0"/>
              </a:ext>
            </a:extLst>
          </a:blip>
          <a:srcRect l="24783" r="-2" b="-2"/>
          <a:stretch/>
        </p:blipFill>
        <p:spPr>
          <a:xfrm>
            <a:off x="8776091" y="2503727"/>
            <a:ext cx="2931277" cy="3897073"/>
          </a:xfrm>
          <a:prstGeom prst="rect">
            <a:avLst/>
          </a:prstGeom>
        </p:spPr>
      </p:pic>
      <p:pic>
        <p:nvPicPr>
          <p:cNvPr id="20" name="Picture 19">
            <a:extLst>
              <a:ext uri="{FF2B5EF4-FFF2-40B4-BE49-F238E27FC236}">
                <a16:creationId xmlns:a16="http://schemas.microsoft.com/office/drawing/2014/main" id="{E067BB07-F469-45BB-B6B7-DADF4A888B2C}"/>
              </a:ext>
            </a:extLst>
          </p:cNvPr>
          <p:cNvPicPr>
            <a:picLocks noChangeAspect="1"/>
          </p:cNvPicPr>
          <p:nvPr/>
        </p:nvPicPr>
        <p:blipFill rotWithShape="1">
          <a:blip r:embed="rId3">
            <a:extLst>
              <a:ext uri="{28A0092B-C50C-407E-A947-70E740481C1C}">
                <a14:useLocalDpi xmlns:a14="http://schemas.microsoft.com/office/drawing/2010/main" val="0"/>
              </a:ext>
            </a:extLst>
          </a:blip>
          <a:srcRect l="15247" r="13195" b="-2"/>
          <a:stretch/>
        </p:blipFill>
        <p:spPr>
          <a:xfrm>
            <a:off x="6408277" y="481264"/>
            <a:ext cx="2213811" cy="2855799"/>
          </a:xfrm>
          <a:prstGeom prst="rect">
            <a:avLst/>
          </a:prstGeom>
        </p:spPr>
      </p:pic>
      <p:sp>
        <p:nvSpPr>
          <p:cNvPr id="15" name="AutoShape 4" descr="Image result for ada">
            <a:extLst>
              <a:ext uri="{FF2B5EF4-FFF2-40B4-BE49-F238E27FC236}">
                <a16:creationId xmlns:a16="http://schemas.microsoft.com/office/drawing/2014/main" id="{1EF5BE53-1B1E-4BA8-9DDF-F335A9AF4CF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6" descr="Image result for ada">
            <a:extLst>
              <a:ext uri="{FF2B5EF4-FFF2-40B4-BE49-F238E27FC236}">
                <a16:creationId xmlns:a16="http://schemas.microsoft.com/office/drawing/2014/main" id="{C1BA0960-C75E-4DD2-B870-1C68821840E1}"/>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5DC71710-3AE8-4652-8F1F-4023A07A89AB}"/>
              </a:ext>
            </a:extLst>
          </p:cNvPr>
          <p:cNvSpPr>
            <a:spLocks noGrp="1"/>
          </p:cNvSpPr>
          <p:nvPr>
            <p:ph type="title"/>
          </p:nvPr>
        </p:nvSpPr>
        <p:spPr>
          <a:xfrm>
            <a:off x="838200" y="365125"/>
            <a:ext cx="4981734" cy="1212315"/>
          </a:xfrm>
        </p:spPr>
        <p:txBody>
          <a:bodyPr anchor="b">
            <a:normAutofit/>
          </a:bodyPr>
          <a:lstStyle/>
          <a:p>
            <a:r>
              <a:rPr lang="en-US" sz="4800" b="1" dirty="0"/>
              <a:t>Now What?</a:t>
            </a:r>
          </a:p>
        </p:txBody>
      </p:sp>
      <p:sp>
        <p:nvSpPr>
          <p:cNvPr id="3" name="Content Placeholder 2">
            <a:extLst>
              <a:ext uri="{FF2B5EF4-FFF2-40B4-BE49-F238E27FC236}">
                <a16:creationId xmlns:a16="http://schemas.microsoft.com/office/drawing/2014/main" id="{0D4B9593-3B8D-48DC-A7E3-BD7AE49B9F29}"/>
              </a:ext>
            </a:extLst>
          </p:cNvPr>
          <p:cNvSpPr>
            <a:spLocks noGrp="1"/>
          </p:cNvSpPr>
          <p:nvPr>
            <p:ph idx="1"/>
          </p:nvPr>
        </p:nvSpPr>
        <p:spPr>
          <a:xfrm rot="20822467">
            <a:off x="423239" y="4060482"/>
            <a:ext cx="4981734" cy="2167486"/>
          </a:xfrm>
        </p:spPr>
        <p:txBody>
          <a:bodyPr>
            <a:normAutofit/>
          </a:bodyPr>
          <a:lstStyle/>
          <a:p>
            <a:pPr marL="0" indent="0">
              <a:buNone/>
            </a:pPr>
            <a:r>
              <a:rPr lang="en-US" sz="3200" dirty="0">
                <a:solidFill>
                  <a:schemeClr val="accent1">
                    <a:lumMod val="75000"/>
                  </a:schemeClr>
                </a:solidFill>
              </a:rPr>
              <a:t>Do they have a </a:t>
            </a:r>
            <a:r>
              <a:rPr lang="en-US" sz="3200" b="1" dirty="0">
                <a:solidFill>
                  <a:schemeClr val="accent1">
                    <a:lumMod val="75000"/>
                  </a:schemeClr>
                </a:solidFill>
              </a:rPr>
              <a:t>“disability”</a:t>
            </a:r>
            <a:r>
              <a:rPr lang="en-US" sz="3200" dirty="0">
                <a:solidFill>
                  <a:schemeClr val="accent1">
                    <a:lumMod val="75000"/>
                  </a:schemeClr>
                </a:solidFill>
              </a:rPr>
              <a:t> under the ADA?</a:t>
            </a:r>
            <a:endParaRPr lang="en-US" sz="3200" b="1" dirty="0">
              <a:solidFill>
                <a:schemeClr val="accent1">
                  <a:lumMod val="75000"/>
                </a:schemeClr>
              </a:solidFill>
            </a:endParaRPr>
          </a:p>
          <a:p>
            <a:endParaRPr lang="en-US" sz="2000" dirty="0"/>
          </a:p>
        </p:txBody>
      </p:sp>
      <p:sp>
        <p:nvSpPr>
          <p:cNvPr id="22" name="TextBox 21">
            <a:extLst>
              <a:ext uri="{FF2B5EF4-FFF2-40B4-BE49-F238E27FC236}">
                <a16:creationId xmlns:a16="http://schemas.microsoft.com/office/drawing/2014/main" id="{9EA6CA4C-E916-47AD-A92B-FB849BC71F27}"/>
              </a:ext>
            </a:extLst>
          </p:cNvPr>
          <p:cNvSpPr txBox="1"/>
          <p:nvPr/>
        </p:nvSpPr>
        <p:spPr>
          <a:xfrm rot="346747">
            <a:off x="1695451" y="1909163"/>
            <a:ext cx="4246546" cy="1569660"/>
          </a:xfrm>
          <a:prstGeom prst="rect">
            <a:avLst/>
          </a:prstGeom>
          <a:noFill/>
        </p:spPr>
        <p:txBody>
          <a:bodyPr wrap="square" rtlCol="0">
            <a:spAutoFit/>
          </a:bodyPr>
          <a:lstStyle/>
          <a:p>
            <a:r>
              <a:rPr lang="en-US" sz="3200" dirty="0">
                <a:solidFill>
                  <a:srgbClr val="FF0000"/>
                </a:solidFill>
              </a:rPr>
              <a:t>Are they on FMLA for a </a:t>
            </a:r>
            <a:r>
              <a:rPr lang="en-US" sz="3200" b="1" dirty="0">
                <a:solidFill>
                  <a:srgbClr val="FF0000"/>
                </a:solidFill>
              </a:rPr>
              <a:t>“serious health condition”</a:t>
            </a:r>
            <a:r>
              <a:rPr lang="en-US" sz="3200" dirty="0">
                <a:solidFill>
                  <a:srgbClr val="FF0000"/>
                </a:solidFill>
              </a:rPr>
              <a:t>?</a:t>
            </a:r>
          </a:p>
        </p:txBody>
      </p:sp>
      <p:pic>
        <p:nvPicPr>
          <p:cNvPr id="24" name="Picture 23">
            <a:extLst>
              <a:ext uri="{FF2B5EF4-FFF2-40B4-BE49-F238E27FC236}">
                <a16:creationId xmlns:a16="http://schemas.microsoft.com/office/drawing/2014/main" id="{4C3FB1BE-510C-4A96-92CC-CABA63DB66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264711">
            <a:off x="4724441" y="3954658"/>
            <a:ext cx="1884844" cy="20288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589665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B0DF90E-6BAD-4E82-8FDF-717C9A35737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3">
            <a:extLst>
              <a:ext uri="{FF2B5EF4-FFF2-40B4-BE49-F238E27FC236}">
                <a16:creationId xmlns:a16="http://schemas.microsoft.com/office/drawing/2014/main" id="{13DCC859-0434-4BB8-B6C5-09C88AE698F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1">
            <a:extLst>
              <a:ext uri="{FF2B5EF4-FFF2-40B4-BE49-F238E27FC236}">
                <a16:creationId xmlns:a16="http://schemas.microsoft.com/office/drawing/2014/main" id="{08E7ACFB-B791-4C23-8B17-013FEDC09A8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F885B00-367C-4DCD-98A1-BC92F8C8210D}"/>
              </a:ext>
            </a:extLst>
          </p:cNvPr>
          <p:cNvSpPr>
            <a:spLocks noGrp="1"/>
          </p:cNvSpPr>
          <p:nvPr>
            <p:ph type="title"/>
          </p:nvPr>
        </p:nvSpPr>
        <p:spPr>
          <a:xfrm>
            <a:off x="833002" y="365125"/>
            <a:ext cx="10520702" cy="1325563"/>
          </a:xfrm>
        </p:spPr>
        <p:txBody>
          <a:bodyPr>
            <a:normAutofit/>
          </a:bodyPr>
          <a:lstStyle/>
          <a:p>
            <a:pPr algn="ctr"/>
            <a:r>
              <a:rPr lang="en-US" sz="6600" dirty="0"/>
              <a:t>FMLA</a:t>
            </a:r>
            <a:endParaRPr lang="en-US" sz="5400" dirty="0"/>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2023268916"/>
              </p:ext>
            </p:extLst>
          </p:nvPr>
        </p:nvGraphicFramePr>
        <p:xfrm>
          <a:off x="838200" y="1818291"/>
          <a:ext cx="10515600" cy="4635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27635850"/>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D51C1C9-FB41-4295-A183-9EA00788814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090612" cy="6857998"/>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latin typeface="Calibri" panose="020F0502020204030204"/>
            </a:endParaRPr>
          </a:p>
        </p:txBody>
      </p:sp>
      <p:pic>
        <p:nvPicPr>
          <p:cNvPr id="8" name="Picture 7">
            <a:extLst>
              <a:ext uri="{FF2B5EF4-FFF2-40B4-BE49-F238E27FC236}">
                <a16:creationId xmlns:a16="http://schemas.microsoft.com/office/drawing/2014/main" id="{BF7EC947-C417-4563-8875-B3A28BD8F548}"/>
              </a:ext>
            </a:extLst>
          </p:cNvPr>
          <p:cNvPicPr>
            <a:picLocks noChangeAspect="1"/>
          </p:cNvPicPr>
          <p:nvPr/>
        </p:nvPicPr>
        <p:blipFill rotWithShape="1">
          <a:blip r:embed="rId3"/>
          <a:srcRect r="-1170" b="10727"/>
          <a:stretch/>
        </p:blipFill>
        <p:spPr>
          <a:xfrm>
            <a:off x="6575097" y="447674"/>
            <a:ext cx="5346942" cy="5915025"/>
          </a:xfrm>
          <a:prstGeom prst="rect">
            <a:avLst/>
          </a:prstGeom>
          <a:effectLst/>
        </p:spPr>
      </p:pic>
      <p:sp>
        <p:nvSpPr>
          <p:cNvPr id="2" name="Title 1">
            <a:extLst>
              <a:ext uri="{FF2B5EF4-FFF2-40B4-BE49-F238E27FC236}">
                <a16:creationId xmlns:a16="http://schemas.microsoft.com/office/drawing/2014/main" id="{19797A8F-16CC-4495-9254-948EDAB1F3F8}"/>
              </a:ext>
            </a:extLst>
          </p:cNvPr>
          <p:cNvSpPr>
            <a:spLocks noGrp="1"/>
          </p:cNvSpPr>
          <p:nvPr>
            <p:ph type="title"/>
          </p:nvPr>
        </p:nvSpPr>
        <p:spPr>
          <a:xfrm>
            <a:off x="242262" y="196975"/>
            <a:ext cx="5848350" cy="1676603"/>
          </a:xfrm>
        </p:spPr>
        <p:txBody>
          <a:bodyPr>
            <a:normAutofit/>
          </a:bodyPr>
          <a:lstStyle/>
          <a:p>
            <a:r>
              <a:rPr lang="en-US" b="1" dirty="0">
                <a:solidFill>
                  <a:srgbClr val="FF0000"/>
                </a:solidFill>
              </a:rPr>
              <a:t>USE THE DOL FORMS!</a:t>
            </a:r>
          </a:p>
        </p:txBody>
      </p:sp>
      <p:sp>
        <p:nvSpPr>
          <p:cNvPr id="3" name="Content Placeholder 2">
            <a:extLst>
              <a:ext uri="{FF2B5EF4-FFF2-40B4-BE49-F238E27FC236}">
                <a16:creationId xmlns:a16="http://schemas.microsoft.com/office/drawing/2014/main" id="{3EE8E3D0-4952-48DA-A036-438D1ED4E048}"/>
              </a:ext>
            </a:extLst>
          </p:cNvPr>
          <p:cNvSpPr>
            <a:spLocks noGrp="1"/>
          </p:cNvSpPr>
          <p:nvPr>
            <p:ph idx="1"/>
          </p:nvPr>
        </p:nvSpPr>
        <p:spPr>
          <a:xfrm>
            <a:off x="484485" y="1514476"/>
            <a:ext cx="4916190" cy="4703444"/>
          </a:xfrm>
        </p:spPr>
        <p:txBody>
          <a:bodyPr>
            <a:normAutofit lnSpcReduction="10000"/>
          </a:bodyPr>
          <a:lstStyle/>
          <a:p>
            <a:r>
              <a:rPr lang="en-US" b="1" dirty="0">
                <a:solidFill>
                  <a:schemeClr val="bg1"/>
                </a:solidFill>
              </a:rPr>
              <a:t>WH-381:</a:t>
            </a:r>
            <a:r>
              <a:rPr lang="en-US" dirty="0">
                <a:solidFill>
                  <a:schemeClr val="bg1"/>
                </a:solidFill>
              </a:rPr>
              <a:t> Notice of Eligibility &amp; Rights &amp; Responsibilities (50 employee box)</a:t>
            </a:r>
          </a:p>
          <a:p>
            <a:endParaRPr lang="en-US" b="1" dirty="0">
              <a:solidFill>
                <a:schemeClr val="bg1"/>
              </a:solidFill>
            </a:endParaRPr>
          </a:p>
          <a:p>
            <a:r>
              <a:rPr lang="en-US" b="1" dirty="0">
                <a:solidFill>
                  <a:schemeClr val="bg1"/>
                </a:solidFill>
              </a:rPr>
              <a:t>WH-380-E:  </a:t>
            </a:r>
            <a:r>
              <a:rPr lang="en-US" dirty="0">
                <a:solidFill>
                  <a:schemeClr val="bg1"/>
                </a:solidFill>
              </a:rPr>
              <a:t>Certification of Healthcare Provider (employee)</a:t>
            </a:r>
          </a:p>
          <a:p>
            <a:endParaRPr lang="en-US" dirty="0">
              <a:solidFill>
                <a:schemeClr val="bg1"/>
              </a:solidFill>
            </a:endParaRPr>
          </a:p>
          <a:p>
            <a:r>
              <a:rPr lang="en-US" b="1" dirty="0">
                <a:solidFill>
                  <a:schemeClr val="bg1"/>
                </a:solidFill>
              </a:rPr>
              <a:t>WH-382: </a:t>
            </a:r>
            <a:r>
              <a:rPr lang="en-US" dirty="0">
                <a:solidFill>
                  <a:schemeClr val="bg1"/>
                </a:solidFill>
              </a:rPr>
              <a:t>Designation Notice (fitness for duty box and leave exhausted)</a:t>
            </a:r>
          </a:p>
        </p:txBody>
      </p:sp>
    </p:spTree>
    <p:extLst>
      <p:ext uri="{BB962C8B-B14F-4D97-AF65-F5344CB8AC3E}">
        <p14:creationId xmlns:p14="http://schemas.microsoft.com/office/powerpoint/2010/main" val="1185832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EB41C5C-0F34-4DDA-9D7C-5E717F35F60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6134677" y="303591"/>
            <a:ext cx="5735590"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DAB5E7C0-38D3-482E-B032-DEEBAB5F42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632" y="787907"/>
            <a:ext cx="5126736" cy="5126736"/>
          </a:xfrm>
          <a:prstGeom prst="rect">
            <a:avLst/>
          </a:prstGeom>
        </p:spPr>
      </p:pic>
      <p:sp>
        <p:nvSpPr>
          <p:cNvPr id="2" name="Title 1">
            <a:extLst>
              <a:ext uri="{FF2B5EF4-FFF2-40B4-BE49-F238E27FC236}">
                <a16:creationId xmlns:a16="http://schemas.microsoft.com/office/drawing/2014/main" id="{E80BD0C9-51DE-44CD-BCA3-6EE5B9DAA07D}"/>
              </a:ext>
            </a:extLst>
          </p:cNvPr>
          <p:cNvSpPr>
            <a:spLocks noGrp="1"/>
          </p:cNvSpPr>
          <p:nvPr>
            <p:ph type="title"/>
          </p:nvPr>
        </p:nvSpPr>
        <p:spPr>
          <a:xfrm>
            <a:off x="6392598" y="640263"/>
            <a:ext cx="5221266" cy="1344975"/>
          </a:xfrm>
        </p:spPr>
        <p:txBody>
          <a:bodyPr>
            <a:normAutofit/>
          </a:bodyPr>
          <a:lstStyle/>
          <a:p>
            <a:pPr algn="ctr"/>
            <a:r>
              <a:rPr lang="en-US" sz="4000" b="1"/>
              <a:t>ADA</a:t>
            </a:r>
            <a:br>
              <a:rPr lang="en-US" sz="4000" b="1"/>
            </a:br>
            <a:endParaRPr lang="en-US" sz="4000" b="1"/>
          </a:p>
        </p:txBody>
      </p:sp>
      <p:sp>
        <p:nvSpPr>
          <p:cNvPr id="3" name="Content Placeholder 2">
            <a:extLst>
              <a:ext uri="{FF2B5EF4-FFF2-40B4-BE49-F238E27FC236}">
                <a16:creationId xmlns:a16="http://schemas.microsoft.com/office/drawing/2014/main" id="{7F4B8CFC-ADDC-4DA3-8B4C-7EC9DD27A644}"/>
              </a:ext>
            </a:extLst>
          </p:cNvPr>
          <p:cNvSpPr>
            <a:spLocks noGrp="1"/>
          </p:cNvSpPr>
          <p:nvPr>
            <p:ph idx="1"/>
          </p:nvPr>
        </p:nvSpPr>
        <p:spPr>
          <a:xfrm>
            <a:off x="6392598" y="1375906"/>
            <a:ext cx="5235490" cy="3773010"/>
          </a:xfrm>
        </p:spPr>
        <p:txBody>
          <a:bodyPr>
            <a:normAutofit/>
          </a:bodyPr>
          <a:lstStyle/>
          <a:p>
            <a:pPr marL="0" lvl="1" indent="0" algn="ctr">
              <a:buClr>
                <a:schemeClr val="accent1"/>
              </a:buClr>
              <a:buSzPct val="80000"/>
              <a:buNone/>
            </a:pPr>
            <a:r>
              <a:rPr lang="en-US" altLang="en-US" sz="3200" dirty="0"/>
              <a:t>Protects individuals from </a:t>
            </a:r>
            <a:r>
              <a:rPr lang="en-US" altLang="en-US" sz="3200" b="1" dirty="0"/>
              <a:t>discrimination</a:t>
            </a:r>
            <a:r>
              <a:rPr lang="en-US" altLang="en-US" sz="3200" dirty="0"/>
              <a:t> associated with their </a:t>
            </a:r>
            <a:r>
              <a:rPr lang="en-US" altLang="en-US" sz="3200" b="1" dirty="0"/>
              <a:t>disability</a:t>
            </a:r>
            <a:r>
              <a:rPr lang="en-US" altLang="en-US" sz="3200" dirty="0"/>
              <a:t> and to provide </a:t>
            </a:r>
            <a:r>
              <a:rPr lang="en-US" altLang="en-US" sz="3200" b="1" dirty="0"/>
              <a:t>reasonable</a:t>
            </a:r>
            <a:r>
              <a:rPr lang="en-US" altLang="en-US" sz="3200" dirty="0"/>
              <a:t> </a:t>
            </a:r>
            <a:r>
              <a:rPr lang="en-US" altLang="en-US" sz="3200" b="1" dirty="0"/>
              <a:t>accommodation</a:t>
            </a:r>
            <a:r>
              <a:rPr lang="en-US" altLang="en-US" sz="3200" dirty="0"/>
              <a:t>.</a:t>
            </a:r>
          </a:p>
          <a:p>
            <a:pPr marL="0" lvl="1" indent="0" algn="ctr">
              <a:buClr>
                <a:schemeClr val="accent1"/>
              </a:buClr>
              <a:buSzPct val="80000"/>
              <a:buNone/>
            </a:pPr>
            <a:endParaRPr lang="en-US" altLang="en-US" sz="2000" dirty="0"/>
          </a:p>
          <a:p>
            <a:pPr marL="0" lvl="1" indent="0" algn="ctr">
              <a:buClr>
                <a:schemeClr val="accent1"/>
              </a:buClr>
              <a:buSzPct val="80000"/>
              <a:buNone/>
            </a:pPr>
            <a:endParaRPr lang="en-US" altLang="en-US" sz="2000" dirty="0"/>
          </a:p>
          <a:p>
            <a:pPr marL="0" lvl="1" indent="0" algn="ctr">
              <a:buClr>
                <a:schemeClr val="accent1"/>
              </a:buClr>
              <a:buSzPct val="80000"/>
              <a:buNone/>
            </a:pPr>
            <a:endParaRPr lang="en-US" altLang="en-US" sz="2000" dirty="0"/>
          </a:p>
          <a:p>
            <a:pPr marL="0" lvl="1" indent="0" algn="ctr">
              <a:buClr>
                <a:schemeClr val="accent1"/>
              </a:buClr>
              <a:buSzPct val="80000"/>
              <a:buNone/>
            </a:pPr>
            <a:r>
              <a:rPr lang="en-US" altLang="en-US" sz="2000" dirty="0"/>
              <a:t>*must have 15 or more employees</a:t>
            </a:r>
          </a:p>
          <a:p>
            <a:endParaRPr lang="en-US" sz="2000" dirty="0"/>
          </a:p>
        </p:txBody>
      </p:sp>
    </p:spTree>
    <p:extLst>
      <p:ext uri="{BB962C8B-B14F-4D97-AF65-F5344CB8AC3E}">
        <p14:creationId xmlns:p14="http://schemas.microsoft.com/office/powerpoint/2010/main" val="1189274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7DF4E7-FB0E-45C7-BDC6-65979A42C2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0437" y="1820333"/>
            <a:ext cx="4005909" cy="4036181"/>
          </a:xfrm>
          <a:prstGeom prst="rect">
            <a:avLst/>
          </a:prstGeom>
        </p:spPr>
      </p:pic>
      <p:sp>
        <p:nvSpPr>
          <p:cNvPr id="13" name="Freeform: Shape 9">
            <a:extLst>
              <a:ext uri="{FF2B5EF4-FFF2-40B4-BE49-F238E27FC236}">
                <a16:creationId xmlns:a16="http://schemas.microsoft.com/office/drawing/2014/main" id="{64965EAE-E41A-435F-B993-07E824B6C97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0"/>
            <a:ext cx="7539895"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152F8994-E6D4-4311-9548-C3607BC4364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7092985"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6D97ADE-13BD-4EDB-B0CE-C47B8191A8E8}"/>
              </a:ext>
            </a:extLst>
          </p:cNvPr>
          <p:cNvSpPr>
            <a:spLocks noGrp="1"/>
          </p:cNvSpPr>
          <p:nvPr>
            <p:ph type="title"/>
          </p:nvPr>
        </p:nvSpPr>
        <p:spPr>
          <a:xfrm>
            <a:off x="395111" y="365125"/>
            <a:ext cx="6510514" cy="1325563"/>
          </a:xfrm>
        </p:spPr>
        <p:txBody>
          <a:bodyPr>
            <a:normAutofit/>
          </a:bodyPr>
          <a:lstStyle/>
          <a:p>
            <a:r>
              <a:rPr lang="en-US" sz="3600" b="1" dirty="0">
                <a:solidFill>
                  <a:schemeClr val="bg1"/>
                </a:solidFill>
              </a:rPr>
              <a:t>Oklahoma Anti-</a:t>
            </a:r>
            <a:br>
              <a:rPr lang="en-US" sz="3600" b="1" dirty="0">
                <a:solidFill>
                  <a:schemeClr val="bg1"/>
                </a:solidFill>
              </a:rPr>
            </a:br>
            <a:r>
              <a:rPr lang="en-US" sz="3600" b="1" dirty="0">
                <a:solidFill>
                  <a:schemeClr val="bg1"/>
                </a:solidFill>
              </a:rPr>
              <a:t>Discrimination Act (OADA)</a:t>
            </a:r>
          </a:p>
        </p:txBody>
      </p:sp>
      <p:sp>
        <p:nvSpPr>
          <p:cNvPr id="3" name="Content Placeholder 2">
            <a:extLst>
              <a:ext uri="{FF2B5EF4-FFF2-40B4-BE49-F238E27FC236}">
                <a16:creationId xmlns:a16="http://schemas.microsoft.com/office/drawing/2014/main" id="{D7C4D184-3D4D-49FC-B4FD-8A4C97610430}"/>
              </a:ext>
            </a:extLst>
          </p:cNvPr>
          <p:cNvSpPr>
            <a:spLocks noGrp="1"/>
          </p:cNvSpPr>
          <p:nvPr>
            <p:ph idx="1"/>
          </p:nvPr>
        </p:nvSpPr>
        <p:spPr>
          <a:xfrm>
            <a:off x="304801" y="1825625"/>
            <a:ext cx="4661568" cy="4767086"/>
          </a:xfrm>
        </p:spPr>
        <p:txBody>
          <a:bodyPr>
            <a:normAutofit/>
          </a:bodyPr>
          <a:lstStyle/>
          <a:p>
            <a:r>
              <a:rPr lang="en-US" dirty="0">
                <a:solidFill>
                  <a:schemeClr val="bg1"/>
                </a:solidFill>
              </a:rPr>
              <a:t>The OADA prohibits discrimination in the areas of employment, housing, and public accommodation.</a:t>
            </a:r>
          </a:p>
          <a:p>
            <a:pPr marL="0" indent="0">
              <a:buNone/>
            </a:pPr>
            <a:r>
              <a:rPr lang="en-US" dirty="0">
                <a:solidFill>
                  <a:schemeClr val="bg1"/>
                </a:solidFill>
              </a:rPr>
              <a:t> </a:t>
            </a:r>
          </a:p>
          <a:p>
            <a:r>
              <a:rPr lang="en-US" dirty="0">
                <a:solidFill>
                  <a:schemeClr val="bg1"/>
                </a:solidFill>
              </a:rPr>
              <a:t>This statute covers disability discrimination for employers with less than 15 employees. </a:t>
            </a:r>
          </a:p>
        </p:txBody>
      </p:sp>
    </p:spTree>
    <p:extLst>
      <p:ext uri="{BB962C8B-B14F-4D97-AF65-F5344CB8AC3E}">
        <p14:creationId xmlns:p14="http://schemas.microsoft.com/office/powerpoint/2010/main" val="30077075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0" name="Rectangle 199">
            <a:extLst>
              <a:ext uri="{FF2B5EF4-FFF2-40B4-BE49-F238E27FC236}">
                <a16:creationId xmlns:a16="http://schemas.microsoft.com/office/drawing/2014/main" id="{CEB41C5C-0F34-4DDA-9D7C-5E717F35F60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6134677" y="303591"/>
            <a:ext cx="5735590"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age result for ada">
            <a:extLst>
              <a:ext uri="{FF2B5EF4-FFF2-40B4-BE49-F238E27FC236}">
                <a16:creationId xmlns:a16="http://schemas.microsoft.com/office/drawing/2014/main" id="{D32EF187-F4F7-4B06-A1C4-691B18B68F1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484632" y="787907"/>
            <a:ext cx="5126736" cy="5126736"/>
          </a:xfrm>
          <a:prstGeom prst="rect">
            <a:avLst/>
          </a:prstGeom>
          <a:noFill/>
          <a:extLst>
            <a:ext uri="{909E8E84-426E-40DD-AFC4-6F175D3DCCD1}">
              <a14:hiddenFill xmlns:a14="http://schemas.microsoft.com/office/drawing/2010/main">
                <a:solidFill>
                  <a:srgbClr val="FFFFFF"/>
                </a:solidFill>
              </a14:hiddenFill>
            </a:ext>
          </a:extLst>
        </p:spPr>
      </p:pic>
      <p:sp>
        <p:nvSpPr>
          <p:cNvPr id="59394" name="Title 1"/>
          <p:cNvSpPr>
            <a:spLocks noGrp="1"/>
          </p:cNvSpPr>
          <p:nvPr>
            <p:ph type="title"/>
          </p:nvPr>
        </p:nvSpPr>
        <p:spPr>
          <a:xfrm>
            <a:off x="6251389" y="640263"/>
            <a:ext cx="5650922" cy="1481500"/>
          </a:xfrm>
        </p:spPr>
        <p:txBody>
          <a:bodyPr>
            <a:noAutofit/>
          </a:bodyPr>
          <a:lstStyle/>
          <a:p>
            <a:pPr algn="ctr"/>
            <a:br>
              <a:rPr lang="en-US" altLang="en-US" sz="3600" b="1" dirty="0"/>
            </a:br>
            <a:r>
              <a:rPr lang="en-US" altLang="en-US" sz="3600" b="1" dirty="0"/>
              <a:t>ADA: Are they disabled?</a:t>
            </a:r>
            <a:br>
              <a:rPr lang="en-US" altLang="en-US" sz="3600" b="1" dirty="0"/>
            </a:br>
            <a:br>
              <a:rPr lang="en-US" altLang="en-US" sz="3600" b="1" dirty="0"/>
            </a:br>
            <a:br>
              <a:rPr lang="en-US" altLang="en-US" sz="1400" b="1" dirty="0"/>
            </a:br>
            <a:br>
              <a:rPr lang="en-US" altLang="en-US" sz="1400" b="1" dirty="0"/>
            </a:br>
            <a:br>
              <a:rPr lang="en-US" altLang="en-US" sz="1400" b="1" dirty="0"/>
            </a:br>
            <a:endParaRPr lang="en-US" altLang="en-US" sz="1400" b="1" dirty="0">
              <a:effectLst/>
            </a:endParaRPr>
          </a:p>
        </p:txBody>
      </p:sp>
      <p:sp>
        <p:nvSpPr>
          <p:cNvPr id="59395" name="Content Placeholder 2"/>
          <p:cNvSpPr>
            <a:spLocks noGrp="1"/>
          </p:cNvSpPr>
          <p:nvPr>
            <p:ph idx="1"/>
          </p:nvPr>
        </p:nvSpPr>
        <p:spPr>
          <a:xfrm>
            <a:off x="6251388" y="1541930"/>
            <a:ext cx="5534212" cy="4352844"/>
          </a:xfrm>
        </p:spPr>
        <p:txBody>
          <a:bodyPr>
            <a:normAutofit/>
          </a:bodyPr>
          <a:lstStyle/>
          <a:p>
            <a:pPr marL="0" indent="0" algn="ctr">
              <a:buNone/>
            </a:pPr>
            <a:r>
              <a:rPr lang="en-US" altLang="en-US" dirty="0"/>
              <a:t>A physical or mental impairment that substantially limits one or more </a:t>
            </a:r>
            <a:r>
              <a:rPr lang="en-US" altLang="en-US" i="1" dirty="0"/>
              <a:t>major life </a:t>
            </a:r>
            <a:r>
              <a:rPr lang="en-US" altLang="en-US" i="1"/>
              <a:t>activities.</a:t>
            </a:r>
            <a:endParaRPr lang="en-US" altLang="en-US" dirty="0"/>
          </a:p>
        </p:txBody>
      </p:sp>
    </p:spTree>
    <p:extLst>
      <p:ext uri="{BB962C8B-B14F-4D97-AF65-F5344CB8AC3E}">
        <p14:creationId xmlns:p14="http://schemas.microsoft.com/office/powerpoint/2010/main" val="30394121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1340</TotalTime>
  <Words>927</Words>
  <Application>Microsoft Office PowerPoint</Application>
  <PresentationFormat>Widescreen</PresentationFormat>
  <Paragraphs>175</Paragraphs>
  <Slides>26</Slides>
  <Notes>11</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26</vt:i4>
      </vt:variant>
    </vt:vector>
  </HeadingPairs>
  <TitlesOfParts>
    <vt:vector size="38" baseType="lpstr">
      <vt:lpstr>Arial</vt:lpstr>
      <vt:lpstr>Bell MT</vt:lpstr>
      <vt:lpstr>Bookman Old Style</vt:lpstr>
      <vt:lpstr>Calibri</vt:lpstr>
      <vt:lpstr>Cambria</vt:lpstr>
      <vt:lpstr>Gill Sans MT</vt:lpstr>
      <vt:lpstr>Goudy Old Style</vt:lpstr>
      <vt:lpstr>Times New Roman</vt:lpstr>
      <vt:lpstr>Verdana</vt:lpstr>
      <vt:lpstr>Wingdings</vt:lpstr>
      <vt:lpstr>Office Theme</vt:lpstr>
      <vt:lpstr>1_Office Theme</vt:lpstr>
      <vt:lpstr>Employee Released MMI – Now What?</vt:lpstr>
      <vt:lpstr>Workers’ Compensation</vt:lpstr>
      <vt:lpstr>Medical Maximum Improvement (MMI)</vt:lpstr>
      <vt:lpstr>Now What?</vt:lpstr>
      <vt:lpstr>FMLA</vt:lpstr>
      <vt:lpstr>USE THE DOL FORMS!</vt:lpstr>
      <vt:lpstr>ADA </vt:lpstr>
      <vt:lpstr>Oklahoma Anti- Discrimination Act (OADA)</vt:lpstr>
      <vt:lpstr> ADA: Are they disabled?     </vt:lpstr>
      <vt:lpstr>Major Life Activities</vt:lpstr>
      <vt:lpstr>Major Bodily Functions</vt:lpstr>
      <vt:lpstr>If disabled, can employee perform the essential functions of the position?</vt:lpstr>
      <vt:lpstr> ADA</vt:lpstr>
      <vt:lpstr>Essential Functions:  Best Evidence</vt:lpstr>
      <vt:lpstr>Essential Functions: Evidence</vt:lpstr>
      <vt:lpstr>ADA:  Interactive Process </vt:lpstr>
      <vt:lpstr>ADA: Interactive Process</vt:lpstr>
      <vt:lpstr>ADA: Accommodation</vt:lpstr>
      <vt:lpstr>ADA: Reassignment </vt:lpstr>
      <vt:lpstr>ADA:  Additional Time Off</vt:lpstr>
      <vt:lpstr>ADA: Undue Hardship</vt:lpstr>
      <vt:lpstr>Undue Hardship: Additional Considerations</vt:lpstr>
      <vt:lpstr>   ADA   </vt:lpstr>
      <vt:lpstr>ADA  </vt:lpstr>
      <vt:lpstr>OMAG</vt:lpstr>
      <vt:lpstr>OMAG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Suzanne Paulson</dc:creator>
  <cp:lastModifiedBy>Suzanne Paulson</cp:lastModifiedBy>
  <cp:revision>95</cp:revision>
  <dcterms:created xsi:type="dcterms:W3CDTF">2017-11-21T15:45:25Z</dcterms:created>
  <dcterms:modified xsi:type="dcterms:W3CDTF">2017-12-12T16:39:34Z</dcterms:modified>
</cp:coreProperties>
</file>