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92" r:id="rId8"/>
    <p:sldId id="290" r:id="rId9"/>
    <p:sldId id="291" r:id="rId10"/>
    <p:sldId id="265" r:id="rId11"/>
    <p:sldId id="266" r:id="rId12"/>
    <p:sldId id="267" r:id="rId13"/>
    <p:sldId id="268" r:id="rId14"/>
    <p:sldId id="278" r:id="rId15"/>
    <p:sldId id="269" r:id="rId16"/>
    <p:sldId id="279" r:id="rId17"/>
    <p:sldId id="281" r:id="rId18"/>
    <p:sldId id="285" r:id="rId19"/>
    <p:sldId id="286" r:id="rId20"/>
    <p:sldId id="287" r:id="rId21"/>
    <p:sldId id="288" r:id="rId22"/>
    <p:sldId id="289" r:id="rId23"/>
    <p:sldId id="272" r:id="rId24"/>
    <p:sldId id="273" r:id="rId25"/>
    <p:sldId id="274" r:id="rId26"/>
    <p:sldId id="284" r:id="rId27"/>
    <p:sldId id="275" r:id="rId28"/>
    <p:sldId id="280" r:id="rId29"/>
    <p:sldId id="276" r:id="rId30"/>
    <p:sldId id="277" r:id="rId31"/>
    <p:sldId id="282"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id-ID"/>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0.49001</cdr:x>
      <cdr:y>0.34783</cdr:y>
    </cdr:from>
    <cdr:to>
      <cdr:x>0.49001</cdr:x>
      <cdr:y>0.4163</cdr:y>
    </cdr:to>
    <cdr:cxnSp macro="">
      <cdr:nvCxnSpPr>
        <cdr:cNvPr id="2" name="Straight Arrow Connector 1"/>
        <cdr:cNvCxnSpPr/>
      </cdr:nvCxnSpPr>
      <cdr:spPr>
        <a:xfrm xmlns:a="http://schemas.openxmlformats.org/drawingml/2006/main">
          <a:off x="4480668" y="1828800"/>
          <a:ext cx="0" cy="36004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0.4055</cdr:x>
      <cdr:y>0.44369</cdr:y>
    </cdr:from>
    <cdr:to>
      <cdr:x>0.58662</cdr:x>
      <cdr:y>0.58065</cdr:y>
    </cdr:to>
    <cdr:sp macro="" textlink="">
      <cdr:nvSpPr>
        <cdr:cNvPr id="4" name="Rectangle 3"/>
        <cdr:cNvSpPr/>
      </cdr:nvSpPr>
      <cdr:spPr>
        <a:xfrm xmlns:a="http://schemas.openxmlformats.org/drawingml/2006/main">
          <a:off x="3707904" y="2332856"/>
          <a:ext cx="1656184" cy="720080"/>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id-ID" sz="1600" dirty="0" smtClean="0"/>
            <a:t>Manajemen dan kendali</a:t>
          </a:r>
          <a:endParaRPr lang="id-ID" sz="1600" dirty="0"/>
        </a:p>
      </cdr:txBody>
    </cdr:sp>
  </cdr:relSizeAnchor>
  <cdr:relSizeAnchor xmlns:cdr="http://schemas.openxmlformats.org/drawingml/2006/chartDrawing">
    <cdr:from>
      <cdr:x>0.49001</cdr:x>
      <cdr:y>0.66282</cdr:y>
    </cdr:from>
    <cdr:to>
      <cdr:x>0.49001</cdr:x>
      <cdr:y>0.7313</cdr:y>
    </cdr:to>
    <cdr:cxnSp macro="">
      <cdr:nvCxnSpPr>
        <cdr:cNvPr id="5" name="Straight Arrow Connector 4"/>
        <cdr:cNvCxnSpPr/>
      </cdr:nvCxnSpPr>
      <cdr:spPr>
        <a:xfrm xmlns:a="http://schemas.openxmlformats.org/drawingml/2006/main">
          <a:off x="4480667" y="3484984"/>
          <a:ext cx="0" cy="36004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0.27716</cdr:x>
      <cdr:y>0.36152</cdr:y>
    </cdr:from>
    <cdr:to>
      <cdr:x>0.27716</cdr:x>
      <cdr:y>0.4163</cdr:y>
    </cdr:to>
    <cdr:cxnSp macro="">
      <cdr:nvCxnSpPr>
        <cdr:cNvPr id="7" name="Straight Connector 6"/>
        <cdr:cNvCxnSpPr/>
      </cdr:nvCxnSpPr>
      <cdr:spPr>
        <a:xfrm xmlns:a="http://schemas.openxmlformats.org/drawingml/2006/main" flipV="1">
          <a:off x="2534306" y="1900808"/>
          <a:ext cx="0" cy="28803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0.374</cdr:x>
      <cdr:y>0.51217</cdr:y>
    </cdr:from>
    <cdr:to>
      <cdr:x>0.4055</cdr:x>
      <cdr:y>0.51217</cdr:y>
    </cdr:to>
    <cdr:cxnSp macro="">
      <cdr:nvCxnSpPr>
        <cdr:cNvPr id="9" name="Straight Arrow Connector 8"/>
        <cdr:cNvCxnSpPr/>
      </cdr:nvCxnSpPr>
      <cdr:spPr>
        <a:xfrm xmlns:a="http://schemas.openxmlformats.org/drawingml/2006/main">
          <a:off x="3419872" y="2692896"/>
          <a:ext cx="288032" cy="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0.27653</cdr:x>
      <cdr:y>0.45739</cdr:y>
    </cdr:from>
    <cdr:to>
      <cdr:x>0.27653</cdr:x>
      <cdr:y>0.51217</cdr:y>
    </cdr:to>
    <cdr:cxnSp macro="">
      <cdr:nvCxnSpPr>
        <cdr:cNvPr id="10" name="Straight Connector 9"/>
        <cdr:cNvCxnSpPr/>
      </cdr:nvCxnSpPr>
      <cdr:spPr>
        <a:xfrm xmlns:a="http://schemas.openxmlformats.org/drawingml/2006/main" flipV="1">
          <a:off x="2528612" y="2404864"/>
          <a:ext cx="0" cy="28803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0.29525</cdr:x>
      <cdr:y>0.51217</cdr:y>
    </cdr:from>
    <cdr:to>
      <cdr:x>0.32675</cdr:x>
      <cdr:y>0.51217</cdr:y>
    </cdr:to>
    <cdr:cxnSp macro="">
      <cdr:nvCxnSpPr>
        <cdr:cNvPr id="11" name="Straight Connector 10"/>
        <cdr:cNvCxnSpPr/>
      </cdr:nvCxnSpPr>
      <cdr:spPr>
        <a:xfrm xmlns:a="http://schemas.openxmlformats.org/drawingml/2006/main">
          <a:off x="2699792" y="2692896"/>
          <a:ext cx="288032"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0.33485</cdr:x>
      <cdr:y>0.51217</cdr:y>
    </cdr:from>
    <cdr:to>
      <cdr:x>0.36635</cdr:x>
      <cdr:y>0.51217</cdr:y>
    </cdr:to>
    <cdr:cxnSp macro="">
      <cdr:nvCxnSpPr>
        <cdr:cNvPr id="15" name="Straight Connector 14"/>
        <cdr:cNvCxnSpPr/>
      </cdr:nvCxnSpPr>
      <cdr:spPr>
        <a:xfrm xmlns:a="http://schemas.openxmlformats.org/drawingml/2006/main">
          <a:off x="3061902" y="2692896"/>
          <a:ext cx="288032"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0.58864</cdr:x>
      <cdr:y>0.49848</cdr:y>
    </cdr:from>
    <cdr:to>
      <cdr:x>0.62014</cdr:x>
      <cdr:y>0.49848</cdr:y>
    </cdr:to>
    <cdr:cxnSp macro="">
      <cdr:nvCxnSpPr>
        <cdr:cNvPr id="16" name="Straight Arrow Connector 15"/>
        <cdr:cNvCxnSpPr/>
      </cdr:nvCxnSpPr>
      <cdr:spPr>
        <a:xfrm xmlns:a="http://schemas.openxmlformats.org/drawingml/2006/main" flipH="1">
          <a:off x="5382522" y="2620888"/>
          <a:ext cx="288032" cy="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0.63387</cdr:x>
      <cdr:y>0.49848</cdr:y>
    </cdr:from>
    <cdr:to>
      <cdr:x>0.66537</cdr:x>
      <cdr:y>0.49848</cdr:y>
    </cdr:to>
    <cdr:cxnSp macro="">
      <cdr:nvCxnSpPr>
        <cdr:cNvPr id="18" name="Straight Connector 17"/>
        <cdr:cNvCxnSpPr/>
      </cdr:nvCxnSpPr>
      <cdr:spPr>
        <a:xfrm xmlns:a="http://schemas.openxmlformats.org/drawingml/2006/main">
          <a:off x="5796136" y="2620888"/>
          <a:ext cx="288032"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0.67325</cdr:x>
      <cdr:y>0.49848</cdr:y>
    </cdr:from>
    <cdr:to>
      <cdr:x>0.70475</cdr:x>
      <cdr:y>0.49848</cdr:y>
    </cdr:to>
    <cdr:cxnSp macro="">
      <cdr:nvCxnSpPr>
        <cdr:cNvPr id="19" name="Straight Connector 18"/>
        <cdr:cNvCxnSpPr/>
      </cdr:nvCxnSpPr>
      <cdr:spPr>
        <a:xfrm xmlns:a="http://schemas.openxmlformats.org/drawingml/2006/main">
          <a:off x="6156176" y="2620888"/>
          <a:ext cx="288032"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0.72613</cdr:x>
      <cdr:y>0.34783</cdr:y>
    </cdr:from>
    <cdr:to>
      <cdr:x>0.72613</cdr:x>
      <cdr:y>0.40261</cdr:y>
    </cdr:to>
    <cdr:cxnSp macro="">
      <cdr:nvCxnSpPr>
        <cdr:cNvPr id="20" name="Straight Connector 19"/>
        <cdr:cNvCxnSpPr/>
      </cdr:nvCxnSpPr>
      <cdr:spPr>
        <a:xfrm xmlns:a="http://schemas.openxmlformats.org/drawingml/2006/main">
          <a:off x="6639723" y="1828800"/>
          <a:ext cx="0" cy="28803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0.72645</cdr:x>
      <cdr:y>0.43</cdr:y>
    </cdr:from>
    <cdr:to>
      <cdr:x>0.72645</cdr:x>
      <cdr:y>0.48478</cdr:y>
    </cdr:to>
    <cdr:cxnSp macro="">
      <cdr:nvCxnSpPr>
        <cdr:cNvPr id="24" name="Straight Connector 23"/>
        <cdr:cNvCxnSpPr/>
      </cdr:nvCxnSpPr>
      <cdr:spPr>
        <a:xfrm xmlns:a="http://schemas.openxmlformats.org/drawingml/2006/main">
          <a:off x="6642662" y="2260848"/>
          <a:ext cx="1" cy="28803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0.13862</cdr:x>
      <cdr:y>0.16222</cdr:y>
    </cdr:from>
    <cdr:to>
      <cdr:x>0.16337</cdr:x>
      <cdr:y>0.16222</cdr:y>
    </cdr:to>
    <cdr:cxnSp macro="">
      <cdr:nvCxnSpPr>
        <cdr:cNvPr id="27" name="Straight Connector 26"/>
        <cdr:cNvCxnSpPr/>
      </cdr:nvCxnSpPr>
      <cdr:spPr>
        <a:xfrm xmlns:a="http://schemas.openxmlformats.org/drawingml/2006/main">
          <a:off x="1267536" y="852921"/>
          <a:ext cx="226313" cy="1"/>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655D420-97A3-4293-ADCB-C54CE7556D30}" type="datetimeFigureOut">
              <a:rPr lang="id-ID" smtClean="0"/>
              <a:t>09/11/2013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14D34B-905D-4E13-B631-5376FA2DBE19}" type="slidenum">
              <a:rPr lang="id-ID" smtClean="0"/>
              <a:t>‹#›</a:t>
            </a:fld>
            <a:endParaRPr lang="id-ID"/>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5D420-97A3-4293-ADCB-C54CE7556D30}" type="datetimeFigureOut">
              <a:rPr lang="id-ID" smtClean="0"/>
              <a:t>09/11/2013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14D34B-905D-4E13-B631-5376FA2DBE1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5D420-97A3-4293-ADCB-C54CE7556D30}" type="datetimeFigureOut">
              <a:rPr lang="id-ID" smtClean="0"/>
              <a:t>09/11/2013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14D34B-905D-4E13-B631-5376FA2DBE1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2655D420-97A3-4293-ADCB-C54CE7556D30}" type="datetimeFigureOut">
              <a:rPr lang="id-ID" smtClean="0"/>
              <a:t>09/11/2013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14D34B-905D-4E13-B631-5376FA2DBE19}" type="slidenum">
              <a:rPr lang="id-ID" smtClean="0"/>
              <a:t>‹#›</a:t>
            </a:fld>
            <a:endParaRPr lang="id-ID"/>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5D420-97A3-4293-ADCB-C54CE7556D30}" type="datetimeFigureOut">
              <a:rPr lang="id-ID" smtClean="0"/>
              <a:t>09/11/2013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14D34B-905D-4E13-B631-5376FA2DBE19}"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2655D420-97A3-4293-ADCB-C54CE7556D30}" type="datetimeFigureOut">
              <a:rPr lang="id-ID" smtClean="0"/>
              <a:t>09/11/2013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14D34B-905D-4E13-B631-5376FA2DBE19}"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655D420-97A3-4293-ADCB-C54CE7556D30}" type="datetimeFigureOut">
              <a:rPr lang="id-ID" smtClean="0"/>
              <a:t>09/11/2013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E14D34B-905D-4E13-B631-5376FA2DBE19}"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5D420-97A3-4293-ADCB-C54CE7556D30}" type="datetimeFigureOut">
              <a:rPr lang="id-ID" smtClean="0"/>
              <a:t>09/11/2013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E14D34B-905D-4E13-B631-5376FA2DBE1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5D420-97A3-4293-ADCB-C54CE7556D30}" type="datetimeFigureOut">
              <a:rPr lang="id-ID" smtClean="0"/>
              <a:t>09/11/2013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E14D34B-905D-4E13-B631-5376FA2DBE1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5D420-97A3-4293-ADCB-C54CE7556D30}" type="datetimeFigureOut">
              <a:rPr lang="id-ID" smtClean="0"/>
              <a:t>09/11/2013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14D34B-905D-4E13-B631-5376FA2DBE19}"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5D420-97A3-4293-ADCB-C54CE7556D30}" type="datetimeFigureOut">
              <a:rPr lang="id-ID" smtClean="0"/>
              <a:t>09/11/2013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14D34B-905D-4E13-B631-5376FA2DBE19}"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2655D420-97A3-4293-ADCB-C54CE7556D30}" type="datetimeFigureOut">
              <a:rPr lang="id-ID" smtClean="0"/>
              <a:t>09/11/2013</a:t>
            </a:fld>
            <a:endParaRPr lang="id-ID"/>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id-ID"/>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E14D34B-905D-4E13-B631-5376FA2DBE19}"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924944"/>
            <a:ext cx="6809184" cy="2713856"/>
          </a:xfrm>
        </p:spPr>
        <p:txBody>
          <a:bodyPr>
            <a:normAutofit/>
          </a:bodyPr>
          <a:lstStyle/>
          <a:p>
            <a:r>
              <a:rPr lang="id-ID" sz="1800" dirty="0">
                <a:latin typeface="Arial" pitchFamily="34" charset="0"/>
                <a:cs typeface="Arial" pitchFamily="34" charset="0"/>
              </a:rPr>
              <a:t>NAMA DOSEN: Dr. WONNY A. RIDWAN, MM.,SE</a:t>
            </a:r>
            <a:r>
              <a:rPr lang="id-ID" sz="1800" dirty="0" smtClean="0">
                <a:latin typeface="Arial" pitchFamily="34" charset="0"/>
                <a:cs typeface="Arial" pitchFamily="34" charset="0"/>
              </a:rPr>
              <a:t>.</a:t>
            </a:r>
          </a:p>
          <a:p>
            <a:endParaRPr lang="id-ID" sz="1800" dirty="0">
              <a:latin typeface="Arial" pitchFamily="34" charset="0"/>
              <a:cs typeface="Arial" pitchFamily="34" charset="0"/>
            </a:endParaRPr>
          </a:p>
          <a:p>
            <a:endParaRPr lang="id-ID" sz="1800" dirty="0">
              <a:latin typeface="Arial" pitchFamily="34" charset="0"/>
              <a:cs typeface="Arial" pitchFamily="34" charset="0"/>
            </a:endParaRPr>
          </a:p>
          <a:p>
            <a:r>
              <a:rPr lang="en-US" sz="1800" dirty="0" err="1">
                <a:solidFill>
                  <a:schemeClr val="tx1"/>
                </a:solidFill>
                <a:latin typeface="Arial" pitchFamily="34" charset="0"/>
                <a:cs typeface="Arial" pitchFamily="34" charset="0"/>
              </a:rPr>
              <a:t>Sistem</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Informasi</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Manajemen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Edisi</a:t>
            </a:r>
            <a:r>
              <a:rPr lang="en-US" sz="1800" dirty="0">
                <a:solidFill>
                  <a:schemeClr val="tx1"/>
                </a:solidFill>
                <a:latin typeface="Arial" pitchFamily="34" charset="0"/>
                <a:cs typeface="Arial" pitchFamily="34" charset="0"/>
              </a:rPr>
              <a:t> 10)</a:t>
            </a:r>
            <a:r>
              <a:rPr lang="id-ID" sz="1800" dirty="0">
                <a:solidFill>
                  <a:schemeClr val="tx1"/>
                </a:solidFill>
                <a:latin typeface="Arial" pitchFamily="34" charset="0"/>
                <a:cs typeface="Arial" pitchFamily="34" charset="0"/>
              </a:rPr>
              <a:t/>
            </a:r>
            <a:br>
              <a:rPr lang="id-ID" sz="1800" dirty="0">
                <a:solidFill>
                  <a:schemeClr val="tx1"/>
                </a:solidFill>
                <a:latin typeface="Arial" pitchFamily="34" charset="0"/>
                <a:cs typeface="Arial" pitchFamily="34" charset="0"/>
              </a:rPr>
            </a:br>
            <a:r>
              <a:rPr lang="id-ID" sz="1800" dirty="0">
                <a:solidFill>
                  <a:schemeClr val="tx1"/>
                </a:solidFill>
                <a:latin typeface="Arial" pitchFamily="34" charset="0"/>
                <a:cs typeface="Arial" pitchFamily="34" charset="0"/>
              </a:rPr>
              <a:t/>
            </a:r>
            <a:br>
              <a:rPr lang="id-ID" sz="1800" dirty="0">
                <a:solidFill>
                  <a:schemeClr val="tx1"/>
                </a:solidFill>
                <a:latin typeface="Arial" pitchFamily="34" charset="0"/>
                <a:cs typeface="Arial" pitchFamily="34" charset="0"/>
              </a:rPr>
            </a:br>
            <a:r>
              <a:rPr lang="en-US" sz="1800" dirty="0" err="1">
                <a:solidFill>
                  <a:schemeClr val="tx1"/>
                </a:solidFill>
                <a:latin typeface="Arial" pitchFamily="34" charset="0"/>
                <a:cs typeface="Arial" pitchFamily="34" charset="0"/>
              </a:rPr>
              <a:t>Raymon</a:t>
            </a:r>
            <a:r>
              <a:rPr lang="en-US" sz="1800" dirty="0">
                <a:solidFill>
                  <a:schemeClr val="tx1"/>
                </a:solidFill>
                <a:latin typeface="Arial" pitchFamily="34" charset="0"/>
                <a:cs typeface="Arial" pitchFamily="34" charset="0"/>
              </a:rPr>
              <a:t> </a:t>
            </a:r>
            <a:r>
              <a:rPr lang="en-US" sz="1800" dirty="0" err="1">
                <a:solidFill>
                  <a:schemeClr val="tx1"/>
                </a:solidFill>
                <a:latin typeface="Arial" pitchFamily="34" charset="0"/>
                <a:cs typeface="Arial" pitchFamily="34" charset="0"/>
              </a:rPr>
              <a:t>Mcleod,Jr</a:t>
            </a:r>
            <a:r>
              <a:rPr lang="en-US" sz="1800" dirty="0">
                <a:solidFill>
                  <a:schemeClr val="tx1"/>
                </a:solidFill>
                <a:latin typeface="Arial" pitchFamily="34" charset="0"/>
                <a:cs typeface="Arial" pitchFamily="34" charset="0"/>
              </a:rPr>
              <a:t/>
            </a:r>
            <a:br>
              <a:rPr lang="en-US" sz="1800" dirty="0">
                <a:solidFill>
                  <a:schemeClr val="tx1"/>
                </a:solidFill>
                <a:latin typeface="Arial" pitchFamily="34" charset="0"/>
                <a:cs typeface="Arial" pitchFamily="34" charset="0"/>
              </a:rPr>
            </a:br>
            <a:r>
              <a:rPr lang="en-US" sz="1800" dirty="0">
                <a:solidFill>
                  <a:schemeClr val="tx1"/>
                </a:solidFill>
                <a:latin typeface="Arial" pitchFamily="34" charset="0"/>
                <a:cs typeface="Arial" pitchFamily="34" charset="0"/>
              </a:rPr>
              <a:t>George P. </a:t>
            </a:r>
            <a:r>
              <a:rPr lang="en-US" sz="1800" dirty="0" err="1">
                <a:solidFill>
                  <a:schemeClr val="tx1"/>
                </a:solidFill>
                <a:latin typeface="Arial" pitchFamily="34" charset="0"/>
                <a:cs typeface="Arial" pitchFamily="34" charset="0"/>
              </a:rPr>
              <a:t>schell</a:t>
            </a:r>
            <a:r>
              <a:rPr lang="id-ID" sz="1800" dirty="0">
                <a:solidFill>
                  <a:schemeClr val="tx1"/>
                </a:solidFill>
                <a:latin typeface="Arial" pitchFamily="34" charset="0"/>
                <a:cs typeface="Arial" pitchFamily="34" charset="0"/>
              </a:rPr>
              <a:t/>
            </a:r>
            <a:br>
              <a:rPr lang="id-ID" sz="1800" dirty="0">
                <a:solidFill>
                  <a:schemeClr val="tx1"/>
                </a:solidFill>
                <a:latin typeface="Arial" pitchFamily="34" charset="0"/>
                <a:cs typeface="Arial" pitchFamily="34" charset="0"/>
              </a:rPr>
            </a:br>
            <a:endParaRPr lang="id-ID" dirty="0">
              <a:latin typeface="Arial" pitchFamily="34" charset="0"/>
              <a:cs typeface="Arial" pitchFamily="34" charset="0"/>
            </a:endParaRPr>
          </a:p>
        </p:txBody>
      </p:sp>
      <p:sp>
        <p:nvSpPr>
          <p:cNvPr id="2" name="Title 1"/>
          <p:cNvSpPr>
            <a:spLocks noGrp="1"/>
          </p:cNvSpPr>
          <p:nvPr>
            <p:ph type="ctrTitle"/>
          </p:nvPr>
        </p:nvSpPr>
        <p:spPr>
          <a:xfrm>
            <a:off x="611560" y="620688"/>
            <a:ext cx="7772400" cy="1470025"/>
          </a:xfrm>
        </p:spPr>
        <p:txBody>
          <a:bodyPr/>
          <a:lstStyle/>
          <a:p>
            <a:r>
              <a:rPr lang="id-ID" dirty="0" smtClean="0">
                <a:latin typeface="Arial" pitchFamily="34" charset="0"/>
                <a:cs typeface="Arial" pitchFamily="34" charset="0"/>
              </a:rPr>
              <a:t>Bab 8 </a:t>
            </a:r>
            <a:br>
              <a:rPr lang="id-ID" dirty="0" smtClean="0">
                <a:latin typeface="Arial" pitchFamily="34" charset="0"/>
                <a:cs typeface="Arial" pitchFamily="34" charset="0"/>
              </a:rPr>
            </a:br>
            <a:r>
              <a:rPr lang="id-ID" dirty="0" smtClean="0">
                <a:latin typeface="Arial" pitchFamily="34" charset="0"/>
                <a:cs typeface="Arial" pitchFamily="34" charset="0"/>
              </a:rPr>
              <a:t>INFORMASI </a:t>
            </a:r>
            <a:r>
              <a:rPr lang="id-ID" dirty="0">
                <a:latin typeface="Arial" pitchFamily="34" charset="0"/>
                <a:cs typeface="Arial" pitchFamily="34" charset="0"/>
              </a:rPr>
              <a:t>DALAM PRAKTIK</a:t>
            </a:r>
            <a:br>
              <a:rPr lang="id-ID" dirty="0">
                <a:latin typeface="Arial" pitchFamily="34" charset="0"/>
                <a:cs typeface="Arial" pitchFamily="34" charset="0"/>
              </a:rPr>
            </a:br>
            <a:endParaRPr lang="id-ID" dirty="0">
              <a:latin typeface="Arial" pitchFamily="34" charset="0"/>
              <a:cs typeface="Arial" pitchFamily="34" charset="0"/>
            </a:endParaRPr>
          </a:p>
        </p:txBody>
      </p:sp>
    </p:spTree>
    <p:extLst>
      <p:ext uri="{BB962C8B-B14F-4D97-AF65-F5344CB8AC3E}">
        <p14:creationId xmlns:p14="http://schemas.microsoft.com/office/powerpoint/2010/main" val="8587642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924800" cy="1143000"/>
          </a:xfrm>
        </p:spPr>
        <p:txBody>
          <a:bodyPr/>
          <a:lstStyle/>
          <a:p>
            <a:r>
              <a:rPr lang="id-ID" b="1" dirty="0"/>
              <a:t>Sistem yang Menjalankan Proses Buku Besar    </a:t>
            </a:r>
            <a:r>
              <a:rPr lang="id-ID" dirty="0"/>
              <a:t/>
            </a:r>
            <a:br>
              <a:rPr lang="id-ID" dirty="0"/>
            </a:br>
            <a:endParaRPr lang="id-ID" dirty="0"/>
          </a:p>
        </p:txBody>
      </p:sp>
      <p:sp>
        <p:nvSpPr>
          <p:cNvPr id="3" name="Content Placeholder 2"/>
          <p:cNvSpPr>
            <a:spLocks noGrp="1"/>
          </p:cNvSpPr>
          <p:nvPr>
            <p:ph sz="quarter" idx="13"/>
          </p:nvPr>
        </p:nvSpPr>
        <p:spPr>
          <a:xfrm>
            <a:off x="611560" y="1916832"/>
            <a:ext cx="7924800" cy="4114800"/>
          </a:xfrm>
        </p:spPr>
        <p:txBody>
          <a:bodyPr/>
          <a:lstStyle/>
          <a:p>
            <a:pPr marL="0" indent="0">
              <a:buNone/>
            </a:pPr>
            <a:endParaRPr lang="id-ID" b="1" dirty="0" smtClean="0"/>
          </a:p>
          <a:p>
            <a:pPr marL="0" indent="0">
              <a:buNone/>
            </a:pPr>
            <a:r>
              <a:rPr lang="id-ID" b="1" dirty="0" smtClean="0"/>
              <a:t>Sistem </a:t>
            </a:r>
            <a:r>
              <a:rPr lang="id-ID" b="1" dirty="0"/>
              <a:t>buku besar</a:t>
            </a:r>
            <a:r>
              <a:rPr lang="id-ID" dirty="0"/>
              <a:t> (</a:t>
            </a:r>
            <a:r>
              <a:rPr lang="id-ID" i="1" dirty="0"/>
              <a:t>general ledger system</a:t>
            </a:r>
            <a:r>
              <a:rPr lang="id-ID" dirty="0"/>
              <a:t>) adalah sistem akuntansi yang menggabungkan data dari sistem-sistem akuntansi yang lain dengan tujuan untuk menyajikan gambaran keuangan operasi perusahaan secara gabungan. File yang membuat data akuntansi yang </a:t>
            </a:r>
            <a:r>
              <a:rPr lang="id-ID" dirty="0" smtClean="0"/>
              <a:t>telah </a:t>
            </a:r>
            <a:r>
              <a:rPr lang="id-ID" dirty="0"/>
              <a:t>digabungkan itu adalah </a:t>
            </a:r>
            <a:r>
              <a:rPr lang="id-ID" b="1" dirty="0"/>
              <a:t>buku besar</a:t>
            </a:r>
            <a:r>
              <a:rPr lang="id-ID" dirty="0"/>
              <a:t> (</a:t>
            </a:r>
            <a:r>
              <a:rPr lang="id-ID" i="1" dirty="0"/>
              <a:t>general ledger</a:t>
            </a:r>
            <a:r>
              <a:rPr lang="id-ID" dirty="0"/>
              <a:t>). </a:t>
            </a:r>
            <a:endParaRPr lang="id-ID" dirty="0" smtClean="0"/>
          </a:p>
          <a:p>
            <a:pPr marL="0" indent="0">
              <a:buNone/>
            </a:pPr>
            <a:r>
              <a:rPr lang="id-ID" dirty="0" smtClean="0"/>
              <a:t>Terdapat dua </a:t>
            </a:r>
            <a:r>
              <a:rPr lang="id-ID" dirty="0"/>
              <a:t>subsistem yang </a:t>
            </a:r>
            <a:r>
              <a:rPr lang="id-ID" dirty="0" smtClean="0"/>
              <a:t>terkait, yaitu :</a:t>
            </a:r>
          </a:p>
          <a:p>
            <a:pPr>
              <a:buFont typeface="+mj-lt"/>
              <a:buAutoNum type="arabicPeriod"/>
            </a:pPr>
            <a:r>
              <a:rPr lang="id-ID" b="1" dirty="0" smtClean="0"/>
              <a:t>Sistem </a:t>
            </a:r>
            <a:r>
              <a:rPr lang="id-ID" b="1" dirty="0"/>
              <a:t>memperbarui buku besar</a:t>
            </a:r>
            <a:r>
              <a:rPr lang="id-ID" dirty="0"/>
              <a:t> (</a:t>
            </a:r>
            <a:r>
              <a:rPr lang="id-ID" i="1" dirty="0"/>
              <a:t>update</a:t>
            </a:r>
            <a:r>
              <a:rPr lang="id-ID" dirty="0"/>
              <a:t> </a:t>
            </a:r>
            <a:r>
              <a:rPr lang="id-ID" i="1" dirty="0"/>
              <a:t>general ledger system</a:t>
            </a:r>
            <a:r>
              <a:rPr lang="id-ID" dirty="0"/>
              <a:t>) akan membukukan catatan-catatan yang menguraikan berbagai tindakan dan transaksi ke dalam buku </a:t>
            </a:r>
            <a:r>
              <a:rPr lang="id-ID" dirty="0" smtClean="0"/>
              <a:t>besar.</a:t>
            </a:r>
            <a:endParaRPr lang="id-ID" b="1" dirty="0"/>
          </a:p>
          <a:p>
            <a:pPr>
              <a:buFont typeface="+mj-lt"/>
              <a:buAutoNum type="arabicPeriod"/>
            </a:pPr>
            <a:r>
              <a:rPr lang="id-ID" b="1" dirty="0" smtClean="0"/>
              <a:t>Sistem </a:t>
            </a:r>
            <a:r>
              <a:rPr lang="id-ID" b="1" dirty="0"/>
              <a:t>pembuatan laporan manajemen </a:t>
            </a:r>
            <a:r>
              <a:rPr lang="id-ID" dirty="0"/>
              <a:t>(</a:t>
            </a:r>
            <a:r>
              <a:rPr lang="id-ID" i="1" dirty="0"/>
              <a:t>prepare management report system</a:t>
            </a:r>
            <a:r>
              <a:rPr lang="id-ID" dirty="0"/>
              <a:t>) menggunakan isi buku besar untuk membuat neraca dan laporan laba rugi serta laporan lainnya</a:t>
            </a:r>
          </a:p>
          <a:p>
            <a:pPr marL="0" indent="0">
              <a:buNone/>
            </a:pPr>
            <a:endParaRPr lang="id-ID" dirty="0"/>
          </a:p>
        </p:txBody>
      </p:sp>
    </p:spTree>
    <p:extLst>
      <p:ext uri="{BB962C8B-B14F-4D97-AF65-F5344CB8AC3E}">
        <p14:creationId xmlns:p14="http://schemas.microsoft.com/office/powerpoint/2010/main" val="3607244281"/>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64704"/>
            <a:ext cx="7924800" cy="1143000"/>
          </a:xfrm>
        </p:spPr>
        <p:txBody>
          <a:bodyPr/>
          <a:lstStyle/>
          <a:p>
            <a:r>
              <a:rPr lang="id-ID" b="1" dirty="0"/>
              <a:t>Menempatkan Sistem Pemrosesan Transaksi dalam Perspektif </a:t>
            </a:r>
            <a:r>
              <a:rPr lang="id-ID" dirty="0"/>
              <a:t/>
            </a:r>
            <a:br>
              <a:rPr lang="id-ID" dirty="0"/>
            </a:br>
            <a:endParaRPr lang="id-ID" dirty="0"/>
          </a:p>
        </p:txBody>
      </p:sp>
      <p:sp>
        <p:nvSpPr>
          <p:cNvPr id="3" name="Content Placeholder 2"/>
          <p:cNvSpPr>
            <a:spLocks noGrp="1"/>
          </p:cNvSpPr>
          <p:nvPr>
            <p:ph sz="quarter" idx="13"/>
          </p:nvPr>
        </p:nvSpPr>
        <p:spPr/>
        <p:txBody>
          <a:bodyPr/>
          <a:lstStyle/>
          <a:p>
            <a:endParaRPr lang="id-ID" dirty="0" smtClean="0"/>
          </a:p>
          <a:p>
            <a:pPr marL="0" indent="0">
              <a:buNone/>
            </a:pPr>
            <a:endParaRPr lang="id-ID" dirty="0"/>
          </a:p>
          <a:p>
            <a:pPr marL="0" indent="0">
              <a:buNone/>
            </a:pPr>
            <a:r>
              <a:rPr lang="id-ID" dirty="0" smtClean="0"/>
              <a:t>Bukanlah </a:t>
            </a:r>
            <a:r>
              <a:rPr lang="id-ID" dirty="0"/>
              <a:t>suatu kebetulan bahwa sistem pemrosesan transaksi adalah sistem informasi pertama yang terkomputerisasi. Selain sebagai area aplikasi yang paling dapat dipahami, sistem ini juga berperan sebagai fondasi dari semua aplikasi yang lain. Fondasi ini mengambil bentuk basis data, yang mendokumentasikan semua hal yang penting yang dilakukan oleh perusahaan dalam menjalankan operasinya dan berinteraksi dengan lingkungan. </a:t>
            </a:r>
            <a:r>
              <a:rPr lang="id-ID" b="1" dirty="0"/>
              <a:t>   </a:t>
            </a:r>
            <a:r>
              <a:rPr lang="id-ID" dirty="0"/>
              <a:t>                       </a:t>
            </a:r>
          </a:p>
          <a:p>
            <a:endParaRPr lang="id-ID" dirty="0"/>
          </a:p>
        </p:txBody>
      </p:sp>
    </p:spTree>
    <p:extLst>
      <p:ext uri="{BB962C8B-B14F-4D97-AF65-F5344CB8AC3E}">
        <p14:creationId xmlns:p14="http://schemas.microsoft.com/office/powerpoint/2010/main" val="117207208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SISTEM INFORMASI ORGANISASI </a:t>
            </a:r>
            <a:r>
              <a:rPr lang="id-ID" dirty="0"/>
              <a:t/>
            </a:r>
            <a:br>
              <a:rPr lang="id-ID" dirty="0"/>
            </a:br>
            <a:endParaRPr lang="id-ID" dirty="0"/>
          </a:p>
        </p:txBody>
      </p:sp>
      <p:sp>
        <p:nvSpPr>
          <p:cNvPr id="3" name="Content Placeholder 2"/>
          <p:cNvSpPr>
            <a:spLocks noGrp="1"/>
          </p:cNvSpPr>
          <p:nvPr>
            <p:ph sz="quarter" idx="13"/>
          </p:nvPr>
        </p:nvSpPr>
        <p:spPr>
          <a:xfrm>
            <a:off x="323528" y="1600200"/>
            <a:ext cx="8424936" cy="4997152"/>
          </a:xfrm>
        </p:spPr>
        <p:txBody>
          <a:bodyPr>
            <a:normAutofit/>
          </a:bodyPr>
          <a:lstStyle/>
          <a:p>
            <a:pPr marL="0" indent="0">
              <a:buNone/>
            </a:pPr>
            <a:r>
              <a:rPr lang="id-ID" dirty="0" smtClean="0"/>
              <a:t>Area-area </a:t>
            </a:r>
            <a:r>
              <a:rPr lang="id-ID" dirty="0"/>
              <a:t>bisnis perusahaan </a:t>
            </a:r>
            <a:r>
              <a:rPr lang="id-ID" dirty="0" smtClean="0"/>
              <a:t>keuangan</a:t>
            </a:r>
            <a:r>
              <a:rPr lang="id-ID" dirty="0"/>
              <a:t>, sumber daya manusia, layanan informasi manufaktur dan dan pemasaran, mengggunakan basis data yang di prosuksi oleh sistem pemprosesan transaksi </a:t>
            </a:r>
            <a:r>
              <a:rPr lang="id-ID" dirty="0" smtClean="0"/>
              <a:t>ditambah </a:t>
            </a:r>
            <a:r>
              <a:rPr lang="id-ID" dirty="0"/>
              <a:t>data sari sumber-sumber yang lain, untuk menghasilkan informasi yang digunakan oleh para manajer dalam mengambil keputusan dan memecahkan masalah</a:t>
            </a:r>
            <a:r>
              <a:rPr lang="id-ID" dirty="0" smtClean="0"/>
              <a:t>.</a:t>
            </a:r>
          </a:p>
          <a:p>
            <a:pPr marL="0" indent="0">
              <a:buNone/>
            </a:pPr>
            <a:r>
              <a:rPr lang="id-ID" dirty="0" smtClean="0">
                <a:solidFill>
                  <a:srgbClr val="FFFF00"/>
                </a:solidFill>
              </a:rPr>
              <a:t>Figur 8.6 diagram no.3 Sistem yang Menjalankan Proses buku besar. </a:t>
            </a:r>
            <a:endParaRPr lang="id-ID" dirty="0">
              <a:solidFill>
                <a:srgbClr val="FFFF00"/>
              </a:solidFill>
            </a:endParaRPr>
          </a:p>
          <a:p>
            <a:pPr marL="0" indent="0">
              <a:buNone/>
            </a:pPr>
            <a:r>
              <a:rPr lang="id-ID" sz="1300" dirty="0" smtClean="0"/>
              <a:t>1.Data buku besar piutangdagang			</a:t>
            </a:r>
            <a:r>
              <a:rPr lang="id-ID" sz="1300" dirty="0" smtClean="0">
                <a:solidFill>
                  <a:srgbClr val="00B0F0"/>
                </a:solidFill>
              </a:rPr>
              <a:t>Catatan </a:t>
            </a:r>
            <a:r>
              <a:rPr lang="id-ID" sz="1300" dirty="0">
                <a:solidFill>
                  <a:srgbClr val="00B0F0"/>
                </a:solidFill>
              </a:rPr>
              <a:t>B</a:t>
            </a:r>
            <a:r>
              <a:rPr lang="id-ID" sz="1300" dirty="0" smtClean="0">
                <a:solidFill>
                  <a:srgbClr val="00B0F0"/>
                </a:solidFill>
              </a:rPr>
              <a:t>uku Besar</a:t>
            </a:r>
          </a:p>
          <a:p>
            <a:pPr marL="0" indent="0">
              <a:buNone/>
            </a:pPr>
            <a:r>
              <a:rPr lang="id-ID" sz="1300" dirty="0" smtClean="0"/>
              <a:t>2. Data buku besar persediaan			Catatan </a:t>
            </a:r>
            <a:r>
              <a:rPr lang="id-ID" sz="1300" dirty="0"/>
              <a:t>B</a:t>
            </a:r>
            <a:r>
              <a:rPr lang="id-ID" sz="1300" dirty="0" smtClean="0"/>
              <a:t>uku </a:t>
            </a:r>
            <a:r>
              <a:rPr lang="id-ID" sz="1300" dirty="0"/>
              <a:t>B</a:t>
            </a:r>
            <a:r>
              <a:rPr lang="id-ID" sz="1300" dirty="0" smtClean="0"/>
              <a:t>esar yang telah diperbarui</a:t>
            </a:r>
          </a:p>
          <a:p>
            <a:pPr marL="0" indent="0">
              <a:buNone/>
            </a:pPr>
            <a:r>
              <a:rPr lang="id-ID" sz="1300" dirty="0" smtClean="0"/>
              <a:t>3.Data buku besar utang dagang</a:t>
            </a:r>
          </a:p>
          <a:p>
            <a:pPr marL="0" indent="0">
              <a:buNone/>
            </a:pPr>
            <a:r>
              <a:rPr lang="id-ID" sz="1300" dirty="0"/>
              <a:t>	</a:t>
            </a:r>
            <a:r>
              <a:rPr lang="id-ID" sz="1300" dirty="0" smtClean="0"/>
              <a:t>			           </a:t>
            </a:r>
            <a:r>
              <a:rPr lang="id-ID" sz="1300" dirty="0" smtClean="0">
                <a:solidFill>
                  <a:srgbClr val="00B0F0"/>
                </a:solidFill>
              </a:rPr>
              <a:t>Data Laporan Manajemen</a:t>
            </a:r>
          </a:p>
          <a:p>
            <a:pPr marL="0" indent="0">
              <a:buNone/>
            </a:pPr>
            <a:endParaRPr lang="id-ID" sz="1300" dirty="0"/>
          </a:p>
          <a:p>
            <a:pPr marL="0" indent="0">
              <a:buNone/>
            </a:pPr>
            <a:endParaRPr lang="id-ID" sz="1300" dirty="0" smtClean="0"/>
          </a:p>
          <a:p>
            <a:pPr marL="0" indent="0">
              <a:buNone/>
            </a:pPr>
            <a:r>
              <a:rPr lang="id-ID" sz="1300" dirty="0"/>
              <a:t>	</a:t>
            </a:r>
            <a:r>
              <a:rPr lang="id-ID" sz="1300" dirty="0" smtClean="0"/>
              <a:t>				</a:t>
            </a:r>
            <a:r>
              <a:rPr lang="id-ID" sz="1300" dirty="0" smtClean="0">
                <a:solidFill>
                  <a:srgbClr val="FFFF00"/>
                </a:solidFill>
              </a:rPr>
              <a:t>laporan lainnya</a:t>
            </a:r>
          </a:p>
          <a:p>
            <a:pPr marL="0" indent="0">
              <a:buNone/>
            </a:pPr>
            <a:r>
              <a:rPr lang="id-ID" sz="1300" dirty="0">
                <a:solidFill>
                  <a:srgbClr val="FFFF00"/>
                </a:solidFill>
              </a:rPr>
              <a:t>	</a:t>
            </a:r>
            <a:r>
              <a:rPr lang="id-ID" sz="1300" dirty="0" smtClean="0">
                <a:solidFill>
                  <a:srgbClr val="FFFF00"/>
                </a:solidFill>
              </a:rPr>
              <a:t>				laporan Anggaran</a:t>
            </a:r>
          </a:p>
          <a:p>
            <a:pPr marL="0" indent="0">
              <a:buNone/>
            </a:pPr>
            <a:r>
              <a:rPr lang="id-ID" sz="1300" dirty="0"/>
              <a:t>	</a:t>
            </a:r>
            <a:r>
              <a:rPr lang="id-ID" sz="1300" dirty="0" smtClean="0"/>
              <a:t>				</a:t>
            </a:r>
            <a:r>
              <a:rPr lang="id-ID" sz="1300" dirty="0" smtClean="0">
                <a:solidFill>
                  <a:srgbClr val="FFFF00"/>
                </a:solidFill>
              </a:rPr>
              <a:t>Neraca</a:t>
            </a:r>
          </a:p>
          <a:p>
            <a:pPr marL="0" indent="0">
              <a:buNone/>
            </a:pPr>
            <a:r>
              <a:rPr lang="id-ID" sz="1300" dirty="0"/>
              <a:t>	</a:t>
            </a:r>
            <a:r>
              <a:rPr lang="id-ID" sz="1300" dirty="0" smtClean="0"/>
              <a:t>			</a:t>
            </a:r>
          </a:p>
          <a:p>
            <a:pPr marL="0" indent="0">
              <a:buNone/>
            </a:pPr>
            <a:r>
              <a:rPr lang="id-ID" sz="1300" dirty="0"/>
              <a:t>	</a:t>
            </a:r>
            <a:r>
              <a:rPr lang="id-ID" sz="1300" dirty="0" smtClean="0"/>
              <a:t>				Laporan Laba Rugi</a:t>
            </a:r>
            <a:endParaRPr lang="id-ID" sz="1300" dirty="0"/>
          </a:p>
        </p:txBody>
      </p:sp>
      <p:sp>
        <p:nvSpPr>
          <p:cNvPr id="4" name="Rectangle 3"/>
          <p:cNvSpPr/>
          <p:nvPr/>
        </p:nvSpPr>
        <p:spPr>
          <a:xfrm>
            <a:off x="2411760" y="3336805"/>
            <a:ext cx="1512168" cy="904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3.1 Memperbaharui buku besar</a:t>
            </a:r>
            <a:endParaRPr lang="id-ID" sz="1600" dirty="0"/>
          </a:p>
        </p:txBody>
      </p:sp>
      <p:sp>
        <p:nvSpPr>
          <p:cNvPr id="5" name="Rectangle 4"/>
          <p:cNvSpPr/>
          <p:nvPr/>
        </p:nvSpPr>
        <p:spPr>
          <a:xfrm>
            <a:off x="6815581" y="4025757"/>
            <a:ext cx="136815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Buku Besar</a:t>
            </a:r>
            <a:endParaRPr lang="id-ID" sz="1600" dirty="0"/>
          </a:p>
        </p:txBody>
      </p:sp>
      <p:sp>
        <p:nvSpPr>
          <p:cNvPr id="6" name="Rectangle 5"/>
          <p:cNvSpPr/>
          <p:nvPr/>
        </p:nvSpPr>
        <p:spPr>
          <a:xfrm>
            <a:off x="6882680" y="5645076"/>
            <a:ext cx="1368152" cy="880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Manajemen</a:t>
            </a:r>
            <a:r>
              <a:rPr lang="id-ID" dirty="0" smtClean="0"/>
              <a:t> </a:t>
            </a:r>
            <a:endParaRPr lang="id-ID" dirty="0"/>
          </a:p>
        </p:txBody>
      </p:sp>
      <p:sp>
        <p:nvSpPr>
          <p:cNvPr id="7" name="Rectangle 6"/>
          <p:cNvSpPr/>
          <p:nvPr/>
        </p:nvSpPr>
        <p:spPr>
          <a:xfrm>
            <a:off x="2063284" y="5085183"/>
            <a:ext cx="1644619" cy="883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3.2 Memperbaharui Manajemen </a:t>
            </a:r>
            <a:endParaRPr lang="id-ID" sz="1600" dirty="0"/>
          </a:p>
        </p:txBody>
      </p:sp>
      <p:cxnSp>
        <p:nvCxnSpPr>
          <p:cNvPr id="9" name="Straight Arrow Connector 8"/>
          <p:cNvCxnSpPr/>
          <p:nvPr/>
        </p:nvCxnSpPr>
        <p:spPr>
          <a:xfrm>
            <a:off x="467544" y="3501008"/>
            <a:ext cx="19442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67544" y="3789040"/>
            <a:ext cx="19442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67544" y="4025757"/>
            <a:ext cx="19442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322306" y="6093296"/>
            <a:ext cx="35603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923928" y="3486296"/>
            <a:ext cx="36428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566756" y="3501008"/>
            <a:ext cx="0" cy="524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4" idx="3"/>
          </p:cNvCxnSpPr>
          <p:nvPr/>
        </p:nvCxnSpPr>
        <p:spPr>
          <a:xfrm>
            <a:off x="3923928" y="3789040"/>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236296" y="3789040"/>
            <a:ext cx="0" cy="236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885593" y="4581128"/>
            <a:ext cx="43507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7" idx="0"/>
          </p:cNvCxnSpPr>
          <p:nvPr/>
        </p:nvCxnSpPr>
        <p:spPr>
          <a:xfrm>
            <a:off x="2885593" y="4581128"/>
            <a:ext cx="1" cy="504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322306" y="5229200"/>
            <a:ext cx="45156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707903" y="5459466"/>
            <a:ext cx="37917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499657" y="5440467"/>
            <a:ext cx="0" cy="1440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7837918" y="5229200"/>
            <a:ext cx="0" cy="4158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885593" y="6381328"/>
            <a:ext cx="39970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7" idx="2"/>
          </p:cNvCxnSpPr>
          <p:nvPr/>
        </p:nvCxnSpPr>
        <p:spPr>
          <a:xfrm flipH="1">
            <a:off x="2885593" y="5969112"/>
            <a:ext cx="1" cy="412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322306" y="5969112"/>
            <a:ext cx="0" cy="1241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08296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SISTEM INFORMASI PEMASARAN</a:t>
            </a:r>
            <a:r>
              <a:rPr lang="id-ID" dirty="0"/>
              <a:t/>
            </a:r>
            <a:br>
              <a:rPr lang="id-ID" dirty="0"/>
            </a:br>
            <a:endParaRPr lang="id-ID" dirty="0"/>
          </a:p>
        </p:txBody>
      </p:sp>
      <p:sp>
        <p:nvSpPr>
          <p:cNvPr id="3" name="Content Placeholder 2"/>
          <p:cNvSpPr>
            <a:spLocks noGrp="1"/>
          </p:cNvSpPr>
          <p:nvPr>
            <p:ph sz="quarter" idx="13"/>
          </p:nvPr>
        </p:nvSpPr>
        <p:spPr>
          <a:xfrm>
            <a:off x="609600" y="1600200"/>
            <a:ext cx="7924800" cy="4781128"/>
          </a:xfrm>
        </p:spPr>
        <p:txBody>
          <a:bodyPr>
            <a:normAutofit fontScale="92500" lnSpcReduction="10000"/>
          </a:bodyPr>
          <a:lstStyle/>
          <a:p>
            <a:pPr marL="0" indent="0">
              <a:buNone/>
            </a:pPr>
            <a:r>
              <a:rPr lang="id-ID" dirty="0" smtClean="0"/>
              <a:t>Adalah </a:t>
            </a:r>
            <a:r>
              <a:rPr lang="id-ID" dirty="0"/>
              <a:t>memberikan informasi yang berhubungan dengan aktifitas pemasaran </a:t>
            </a:r>
            <a:r>
              <a:rPr lang="id-ID" dirty="0" smtClean="0"/>
              <a:t>perusahaan, </a:t>
            </a:r>
            <a:r>
              <a:rPr lang="id-ID" dirty="0"/>
              <a:t>terdiri dari model bauran pemasaran input dan output yang terhubung oleh sebuah basis data.</a:t>
            </a:r>
          </a:p>
          <a:p>
            <a:pPr marL="0" indent="0">
              <a:buNone/>
            </a:pPr>
            <a:r>
              <a:rPr lang="id-ID" b="1" dirty="0"/>
              <a:t>subsistem input : </a:t>
            </a:r>
            <a:r>
              <a:rPr lang="id-ID" dirty="0"/>
              <a:t>setiap subsistem output memberikan informasi mengenai unsur-unsur penting dalam bauran pemasaran.</a:t>
            </a:r>
          </a:p>
          <a:p>
            <a:pPr lvl="0">
              <a:buFont typeface="+mj-lt"/>
              <a:buAutoNum type="arabicPeriod"/>
            </a:pPr>
            <a:r>
              <a:rPr lang="id-ID" dirty="0" smtClean="0"/>
              <a:t>bauran </a:t>
            </a:r>
            <a:r>
              <a:rPr lang="id-ID" dirty="0"/>
              <a:t>pemasaran </a:t>
            </a:r>
            <a:r>
              <a:rPr lang="id-ID" i="1" dirty="0"/>
              <a:t>(marketing </a:t>
            </a:r>
            <a:r>
              <a:rPr lang="id-ID" i="1" dirty="0" smtClean="0"/>
              <a:t>mix)</a:t>
            </a:r>
          </a:p>
          <a:p>
            <a:pPr lvl="0">
              <a:buFont typeface="+mj-lt"/>
              <a:buAutoNum type="arabicPeriod"/>
            </a:pPr>
            <a:r>
              <a:rPr lang="id-ID" dirty="0" smtClean="0"/>
              <a:t>subsistem </a:t>
            </a:r>
            <a:r>
              <a:rPr lang="id-ID" dirty="0"/>
              <a:t>produk </a:t>
            </a:r>
            <a:r>
              <a:rPr lang="id-ID" i="1" dirty="0"/>
              <a:t>(product </a:t>
            </a:r>
            <a:r>
              <a:rPr lang="id-ID" i="1" dirty="0" smtClean="0"/>
              <a:t>subsystem</a:t>
            </a:r>
            <a:r>
              <a:rPr lang="id-ID" dirty="0" smtClean="0"/>
              <a:t>)</a:t>
            </a:r>
          </a:p>
          <a:p>
            <a:pPr lvl="0">
              <a:buFont typeface="+mj-lt"/>
              <a:buAutoNum type="arabicPeriod"/>
            </a:pPr>
            <a:r>
              <a:rPr lang="id-ID" dirty="0" smtClean="0"/>
              <a:t>subsistem </a:t>
            </a:r>
            <a:r>
              <a:rPr lang="id-ID" dirty="0"/>
              <a:t>lokasi (</a:t>
            </a:r>
            <a:r>
              <a:rPr lang="id-ID" i="1" dirty="0"/>
              <a:t>place </a:t>
            </a:r>
            <a:r>
              <a:rPr lang="id-ID" i="1" dirty="0" smtClean="0"/>
              <a:t>subsystem)</a:t>
            </a:r>
          </a:p>
          <a:p>
            <a:pPr lvl="0">
              <a:buFont typeface="+mj-lt"/>
              <a:buAutoNum type="arabicPeriod"/>
            </a:pPr>
            <a:r>
              <a:rPr lang="id-ID" dirty="0" smtClean="0"/>
              <a:t>subsistem </a:t>
            </a:r>
            <a:r>
              <a:rPr lang="id-ID" dirty="0"/>
              <a:t>promosi </a:t>
            </a:r>
            <a:r>
              <a:rPr lang="id-ID" i="1" dirty="0"/>
              <a:t>(promotion </a:t>
            </a:r>
            <a:r>
              <a:rPr lang="id-ID" i="1" dirty="0" smtClean="0"/>
              <a:t>subsystem)</a:t>
            </a:r>
          </a:p>
          <a:p>
            <a:pPr lvl="0">
              <a:buFont typeface="+mj-lt"/>
              <a:buAutoNum type="arabicPeriod"/>
            </a:pPr>
            <a:r>
              <a:rPr lang="id-ID" dirty="0" smtClean="0"/>
              <a:t>subsistem </a:t>
            </a:r>
            <a:r>
              <a:rPr lang="id-ID" dirty="0"/>
              <a:t>harga </a:t>
            </a:r>
            <a:r>
              <a:rPr lang="id-ID" i="1" dirty="0"/>
              <a:t>(price </a:t>
            </a:r>
            <a:r>
              <a:rPr lang="id-ID" i="1" dirty="0" smtClean="0"/>
              <a:t>subsystem)</a:t>
            </a:r>
          </a:p>
          <a:p>
            <a:pPr lvl="0">
              <a:buFont typeface="+mj-lt"/>
              <a:buAutoNum type="arabicPeriod"/>
            </a:pPr>
            <a:r>
              <a:rPr lang="id-ID" dirty="0" smtClean="0"/>
              <a:t>subsistem </a:t>
            </a:r>
            <a:r>
              <a:rPr lang="id-ID" dirty="0"/>
              <a:t>bauran integrasi </a:t>
            </a:r>
            <a:r>
              <a:rPr lang="id-ID" i="1" dirty="0"/>
              <a:t>(intregrated-mix subsystem</a:t>
            </a:r>
            <a:r>
              <a:rPr lang="id-ID" dirty="0"/>
              <a:t>)</a:t>
            </a:r>
          </a:p>
          <a:p>
            <a:endParaRPr lang="id-ID" b="1" dirty="0" smtClean="0"/>
          </a:p>
          <a:p>
            <a:pPr marL="0" indent="0">
              <a:buNone/>
            </a:pPr>
            <a:r>
              <a:rPr lang="id-ID" b="1" dirty="0" smtClean="0"/>
              <a:t>subsistem </a:t>
            </a:r>
            <a:r>
              <a:rPr lang="id-ID" b="1" dirty="0"/>
              <a:t>input : seperti figur 8.7, sistem pemprosesan transaksi (transaction processing system) </a:t>
            </a:r>
            <a:r>
              <a:rPr lang="id-ID" dirty="0"/>
              <a:t>adalah mengumpulkan data dari sumber-sumber internal dan lingkungan lalu memasukkannya kedalam basis data.</a:t>
            </a:r>
          </a:p>
          <a:p>
            <a:pPr marL="0" indent="0">
              <a:buNone/>
            </a:pPr>
            <a:r>
              <a:rPr lang="id-ID" dirty="0"/>
              <a:t> </a:t>
            </a:r>
          </a:p>
          <a:p>
            <a:pPr marL="0" indent="0">
              <a:buNone/>
            </a:pPr>
            <a:endParaRPr lang="id-ID" dirty="0"/>
          </a:p>
        </p:txBody>
      </p:sp>
    </p:spTree>
    <p:extLst>
      <p:ext uri="{BB962C8B-B14F-4D97-AF65-F5344CB8AC3E}">
        <p14:creationId xmlns:p14="http://schemas.microsoft.com/office/powerpoint/2010/main" val="164256304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332656"/>
            <a:ext cx="8856984" cy="6120680"/>
          </a:xfrm>
        </p:spPr>
        <p:txBody>
          <a:bodyPr/>
          <a:lstStyle/>
          <a:p>
            <a:pPr marL="0" indent="0">
              <a:buNone/>
            </a:pPr>
            <a:r>
              <a:rPr lang="id-ID" dirty="0" smtClean="0">
                <a:solidFill>
                  <a:srgbClr val="FFFF00"/>
                </a:solidFill>
              </a:rPr>
              <a:t>Figur 8.7 Model Sistem Informasi Pemasaran</a:t>
            </a:r>
            <a:r>
              <a:rPr lang="id-ID" dirty="0" smtClean="0"/>
              <a:t>		</a:t>
            </a:r>
          </a:p>
          <a:p>
            <a:pPr marL="0" indent="0">
              <a:buNone/>
            </a:pPr>
            <a:r>
              <a:rPr lang="id-ID" dirty="0"/>
              <a:t>	</a:t>
            </a:r>
            <a:r>
              <a:rPr lang="id-ID" dirty="0" smtClean="0"/>
              <a:t>				            Subsistem Output</a:t>
            </a:r>
          </a:p>
          <a:p>
            <a:pPr marL="0" indent="0">
              <a:buNone/>
            </a:pPr>
            <a:r>
              <a:rPr lang="id-ID" dirty="0"/>
              <a:t>	</a:t>
            </a:r>
            <a:r>
              <a:rPr lang="id-ID" dirty="0" smtClean="0"/>
              <a:t>   Subsistem Input</a:t>
            </a:r>
          </a:p>
          <a:p>
            <a:pPr marL="0" indent="0">
              <a:buNone/>
            </a:pPr>
            <a:endParaRPr lang="id-ID" dirty="0"/>
          </a:p>
          <a:p>
            <a:pPr marL="0" indent="0">
              <a:buNone/>
            </a:pPr>
            <a:endParaRPr lang="id-ID" dirty="0" smtClean="0"/>
          </a:p>
          <a:p>
            <a:pPr marL="0" indent="0">
              <a:buNone/>
            </a:pPr>
            <a:r>
              <a:rPr lang="id-ID" dirty="0"/>
              <a:t>	</a:t>
            </a:r>
            <a:r>
              <a:rPr lang="id-ID" dirty="0" smtClean="0"/>
              <a:t>sumber-sumber</a:t>
            </a:r>
          </a:p>
          <a:p>
            <a:pPr marL="0" indent="0">
              <a:buNone/>
            </a:pPr>
            <a:r>
              <a:rPr lang="id-ID" dirty="0"/>
              <a:t>	</a:t>
            </a:r>
            <a:r>
              <a:rPr lang="id-ID" dirty="0" smtClean="0"/>
              <a:t>internal</a:t>
            </a:r>
          </a:p>
          <a:p>
            <a:pPr marL="0" indent="0">
              <a:buNone/>
            </a:pPr>
            <a:r>
              <a:rPr lang="id-ID" dirty="0"/>
              <a:t>	</a:t>
            </a:r>
            <a:r>
              <a:rPr lang="id-ID" dirty="0" smtClean="0"/>
              <a:t>							</a:t>
            </a:r>
          </a:p>
          <a:p>
            <a:pPr marL="0" indent="0">
              <a:buNone/>
            </a:pPr>
            <a:r>
              <a:rPr lang="id-ID" dirty="0"/>
              <a:t>	</a:t>
            </a:r>
            <a:r>
              <a:rPr lang="id-ID" dirty="0" smtClean="0"/>
              <a:t>							        Pengguna </a:t>
            </a:r>
          </a:p>
          <a:p>
            <a:pPr marL="0" indent="0">
              <a:buNone/>
            </a:pPr>
            <a:endParaRPr lang="id-ID" dirty="0"/>
          </a:p>
          <a:p>
            <a:pPr marL="0" indent="0">
              <a:buNone/>
            </a:pPr>
            <a:r>
              <a:rPr lang="id-ID" dirty="0"/>
              <a:t> </a:t>
            </a:r>
            <a:r>
              <a:rPr lang="id-ID" dirty="0" smtClean="0"/>
              <a:t>          Sumber-sumber Lingkungan</a:t>
            </a:r>
            <a:endParaRPr lang="id-ID" dirty="0"/>
          </a:p>
        </p:txBody>
      </p:sp>
      <p:sp>
        <p:nvSpPr>
          <p:cNvPr id="4" name="Rectangle 3"/>
          <p:cNvSpPr/>
          <p:nvPr/>
        </p:nvSpPr>
        <p:spPr>
          <a:xfrm>
            <a:off x="1475656" y="1484784"/>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Sistem Pemprosesan Transaksi</a:t>
            </a:r>
            <a:endParaRPr lang="id-ID" sz="1400" dirty="0"/>
          </a:p>
        </p:txBody>
      </p:sp>
      <p:sp>
        <p:nvSpPr>
          <p:cNvPr id="5" name="Rectangle 4"/>
          <p:cNvSpPr/>
          <p:nvPr/>
        </p:nvSpPr>
        <p:spPr>
          <a:xfrm>
            <a:off x="5591472" y="1145284"/>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Subsistem  Perencanaan tenaga kerja</a:t>
            </a:r>
            <a:endParaRPr lang="id-ID" sz="1400" dirty="0"/>
          </a:p>
        </p:txBody>
      </p:sp>
      <p:sp>
        <p:nvSpPr>
          <p:cNvPr id="6" name="Rectangle 5"/>
          <p:cNvSpPr/>
          <p:nvPr/>
        </p:nvSpPr>
        <p:spPr>
          <a:xfrm>
            <a:off x="1475656" y="3156279"/>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Sistem Riset Pemasaran</a:t>
            </a:r>
            <a:endParaRPr lang="id-ID" sz="1400" dirty="0"/>
          </a:p>
        </p:txBody>
      </p:sp>
      <p:sp>
        <p:nvSpPr>
          <p:cNvPr id="7" name="Rectangle 6"/>
          <p:cNvSpPr/>
          <p:nvPr/>
        </p:nvSpPr>
        <p:spPr>
          <a:xfrm>
            <a:off x="1462871" y="4797152"/>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Sistem Intelegensi Pemasaran</a:t>
            </a:r>
            <a:endParaRPr lang="id-ID" sz="1400" dirty="0"/>
          </a:p>
        </p:txBody>
      </p:sp>
      <p:sp>
        <p:nvSpPr>
          <p:cNvPr id="8" name="Flowchart: Magnetic Disk 7"/>
          <p:cNvSpPr/>
          <p:nvPr/>
        </p:nvSpPr>
        <p:spPr>
          <a:xfrm>
            <a:off x="3995936" y="1052736"/>
            <a:ext cx="864096" cy="482453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Basis Data</a:t>
            </a:r>
            <a:endParaRPr lang="id-ID" dirty="0"/>
          </a:p>
        </p:txBody>
      </p:sp>
      <p:sp>
        <p:nvSpPr>
          <p:cNvPr id="9" name="Rectangle 8"/>
          <p:cNvSpPr/>
          <p:nvPr/>
        </p:nvSpPr>
        <p:spPr>
          <a:xfrm>
            <a:off x="5609906" y="2147601"/>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Subsistem Lokasi </a:t>
            </a:r>
            <a:endParaRPr lang="id-ID" sz="1400" dirty="0"/>
          </a:p>
        </p:txBody>
      </p:sp>
      <p:sp>
        <p:nvSpPr>
          <p:cNvPr id="10" name="Rectangle 9"/>
          <p:cNvSpPr/>
          <p:nvPr/>
        </p:nvSpPr>
        <p:spPr>
          <a:xfrm>
            <a:off x="5609906" y="3176972"/>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t>Subsistem </a:t>
            </a:r>
            <a:r>
              <a:rPr lang="id-ID" sz="1400" dirty="0" smtClean="0"/>
              <a:t> Promosi</a:t>
            </a:r>
            <a:endParaRPr lang="id-ID" sz="1400" dirty="0"/>
          </a:p>
        </p:txBody>
      </p:sp>
      <p:sp>
        <p:nvSpPr>
          <p:cNvPr id="11" name="Rectangle 10"/>
          <p:cNvSpPr/>
          <p:nvPr/>
        </p:nvSpPr>
        <p:spPr>
          <a:xfrm>
            <a:off x="5609906" y="4221088"/>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t>Subsistem </a:t>
            </a:r>
            <a:r>
              <a:rPr lang="id-ID" sz="1400" dirty="0" smtClean="0"/>
              <a:t> Harga</a:t>
            </a:r>
            <a:endParaRPr lang="id-ID" sz="1400" dirty="0"/>
          </a:p>
        </p:txBody>
      </p:sp>
      <p:sp>
        <p:nvSpPr>
          <p:cNvPr id="12" name="Rectangle 11"/>
          <p:cNvSpPr/>
          <p:nvPr/>
        </p:nvSpPr>
        <p:spPr>
          <a:xfrm>
            <a:off x="5609906" y="5206689"/>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t>Subsistem </a:t>
            </a:r>
            <a:r>
              <a:rPr lang="id-ID" sz="1400" dirty="0" smtClean="0"/>
              <a:t> bauran Intelegensi</a:t>
            </a:r>
            <a:endParaRPr lang="id-ID" sz="1400" dirty="0"/>
          </a:p>
        </p:txBody>
      </p:sp>
      <p:cxnSp>
        <p:nvCxnSpPr>
          <p:cNvPr id="14" name="Straight Arrow Connector 13"/>
          <p:cNvCxnSpPr>
            <a:stCxn id="4" idx="3"/>
          </p:cNvCxnSpPr>
          <p:nvPr/>
        </p:nvCxnSpPr>
        <p:spPr>
          <a:xfrm>
            <a:off x="3059832" y="1772816"/>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047047" y="5070764"/>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060367" y="3465004"/>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60032" y="1433316"/>
            <a:ext cx="7314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9" idx="1"/>
          </p:cNvCxnSpPr>
          <p:nvPr/>
        </p:nvCxnSpPr>
        <p:spPr>
          <a:xfrm>
            <a:off x="4860032" y="2435633"/>
            <a:ext cx="7498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860032" y="3465004"/>
            <a:ext cx="7498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841598" y="4509120"/>
            <a:ext cx="7498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841598" y="5494721"/>
            <a:ext cx="7498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7175648" y="3465004"/>
            <a:ext cx="5647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194082" y="1433316"/>
            <a:ext cx="14103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035169" y="5514873"/>
            <a:ext cx="15692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975412" y="2435633"/>
            <a:ext cx="11969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141858" y="4509120"/>
            <a:ext cx="10305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8604448" y="1433316"/>
            <a:ext cx="0" cy="17436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8604448" y="4005064"/>
            <a:ext cx="0" cy="1525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8172400" y="2435633"/>
            <a:ext cx="0" cy="7206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8172400" y="4005064"/>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840726" y="1628800"/>
            <a:ext cx="62214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853511" y="3573016"/>
            <a:ext cx="62214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840726" y="5143054"/>
            <a:ext cx="62214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151798" y="1825089"/>
            <a:ext cx="31107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40726" y="1628800"/>
            <a:ext cx="0" cy="2376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840726" y="4711006"/>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1148661" y="3356992"/>
            <a:ext cx="31107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1131206" y="1825091"/>
            <a:ext cx="1" cy="610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flipV="1">
            <a:off x="1131207" y="2816932"/>
            <a:ext cx="20593" cy="5400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210274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SISTEM INFORMASI SUMBER DAYA </a:t>
            </a:r>
            <a:r>
              <a:rPr lang="id-ID" b="1" dirty="0" smtClean="0"/>
              <a:t>MANUSIA dan manufaktur</a:t>
            </a:r>
            <a:endParaRPr lang="id-ID" dirty="0"/>
          </a:p>
        </p:txBody>
      </p:sp>
      <p:sp>
        <p:nvSpPr>
          <p:cNvPr id="3" name="Content Placeholder 2"/>
          <p:cNvSpPr>
            <a:spLocks noGrp="1"/>
          </p:cNvSpPr>
          <p:nvPr>
            <p:ph sz="quarter" idx="13"/>
          </p:nvPr>
        </p:nvSpPr>
        <p:spPr>
          <a:xfrm>
            <a:off x="609600" y="2132856"/>
            <a:ext cx="7924800" cy="3582144"/>
          </a:xfrm>
        </p:spPr>
        <p:txBody>
          <a:bodyPr/>
          <a:lstStyle/>
          <a:p>
            <a:pPr marL="0" indent="0">
              <a:buNone/>
            </a:pPr>
            <a:r>
              <a:rPr lang="id-ID" b="1" dirty="0"/>
              <a:t>SISTEM INFORMASI SUMBER DAYA MANUSIA </a:t>
            </a:r>
            <a:r>
              <a:rPr lang="id-ID" b="1" i="1" dirty="0"/>
              <a:t>(human </a:t>
            </a:r>
            <a:r>
              <a:rPr lang="id-ID" b="1" i="1" dirty="0" smtClean="0"/>
              <a:t>resources </a:t>
            </a:r>
            <a:r>
              <a:rPr lang="id-ID" b="1" i="1" dirty="0"/>
              <a:t>information subsystem) </a:t>
            </a:r>
            <a:r>
              <a:rPr lang="id-ID" b="1" dirty="0"/>
              <a:t>:</a:t>
            </a:r>
            <a:r>
              <a:rPr lang="id-ID" dirty="0"/>
              <a:t> memberikan informasi kepada manajer perusahaan yang berkaitan dengan sumber daya manusia perusahaan . </a:t>
            </a:r>
            <a:endParaRPr lang="id-ID" dirty="0" smtClean="0"/>
          </a:p>
          <a:p>
            <a:pPr marL="0" indent="0">
              <a:buNone/>
            </a:pPr>
            <a:endParaRPr lang="id-ID" dirty="0">
              <a:solidFill>
                <a:srgbClr val="FF0000"/>
              </a:solidFill>
            </a:endParaRPr>
          </a:p>
          <a:p>
            <a:pPr marL="0" indent="0">
              <a:buNone/>
            </a:pPr>
            <a:r>
              <a:rPr lang="id-ID" b="1" dirty="0"/>
              <a:t>SISTEM INFORMASI MANUFAKTUR </a:t>
            </a:r>
            <a:r>
              <a:rPr lang="id-ID" b="1" i="1" dirty="0"/>
              <a:t>(manufacturing information subsystem) </a:t>
            </a:r>
            <a:r>
              <a:rPr lang="id-ID" b="1" dirty="0"/>
              <a:t>: </a:t>
            </a:r>
            <a:r>
              <a:rPr lang="id-ID" dirty="0"/>
              <a:t> memberikan informasi kepada seluruh manajer perusahaan yang berkaitan dengan aktifitas keuangan  operasi manufaktur perusahaan . </a:t>
            </a:r>
          </a:p>
          <a:p>
            <a:pPr marL="0" indent="0">
              <a:buNone/>
            </a:pPr>
            <a:endParaRPr lang="id-ID" dirty="0"/>
          </a:p>
        </p:txBody>
      </p:sp>
    </p:spTree>
    <p:extLst>
      <p:ext uri="{BB962C8B-B14F-4D97-AF65-F5344CB8AC3E}">
        <p14:creationId xmlns:p14="http://schemas.microsoft.com/office/powerpoint/2010/main" val="186758671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9144000" cy="6858000"/>
          </a:xfrm>
        </p:spPr>
        <p:txBody>
          <a:bodyPr>
            <a:normAutofit/>
          </a:bodyPr>
          <a:lstStyle/>
          <a:p>
            <a:pPr marL="0" indent="0">
              <a:buNone/>
            </a:pPr>
            <a:r>
              <a:rPr lang="id-ID" sz="1500" dirty="0" smtClean="0">
                <a:solidFill>
                  <a:srgbClr val="FFFF00"/>
                </a:solidFill>
              </a:rPr>
              <a:t>Figur 8.8 Model Sistem Informasi Sumber Daya Manusia</a:t>
            </a:r>
            <a:r>
              <a:rPr lang="id-ID" sz="1400" dirty="0" smtClean="0"/>
              <a:t>			Subsistem Output</a:t>
            </a:r>
          </a:p>
          <a:p>
            <a:pPr marL="0" indent="0">
              <a:buNone/>
            </a:pPr>
            <a:endParaRPr lang="id-ID" sz="1400" dirty="0" smtClean="0"/>
          </a:p>
          <a:p>
            <a:pPr marL="0" indent="0">
              <a:buNone/>
            </a:pPr>
            <a:endParaRPr lang="id-ID" sz="1400" dirty="0"/>
          </a:p>
          <a:p>
            <a:pPr marL="0" indent="0">
              <a:buNone/>
            </a:pPr>
            <a:endParaRPr lang="id-ID" sz="1400" dirty="0" smtClean="0"/>
          </a:p>
          <a:p>
            <a:pPr marL="0" indent="0">
              <a:buNone/>
            </a:pPr>
            <a:r>
              <a:rPr lang="id-ID" sz="1400" dirty="0"/>
              <a:t>	</a:t>
            </a:r>
            <a:r>
              <a:rPr lang="id-ID" sz="1400" dirty="0" smtClean="0"/>
              <a:t>	Subsistem Input </a:t>
            </a:r>
          </a:p>
          <a:p>
            <a:pPr marL="0" indent="0">
              <a:buNone/>
            </a:pPr>
            <a:endParaRPr lang="id-ID" sz="1400" dirty="0"/>
          </a:p>
          <a:p>
            <a:pPr marL="0" indent="0">
              <a:buNone/>
            </a:pPr>
            <a:endParaRPr lang="id-ID" sz="1400" dirty="0" smtClean="0"/>
          </a:p>
          <a:p>
            <a:pPr marL="0" indent="0">
              <a:buNone/>
            </a:pPr>
            <a:endParaRPr lang="id-ID" sz="1400" dirty="0"/>
          </a:p>
          <a:p>
            <a:pPr marL="0" indent="0">
              <a:buNone/>
            </a:pPr>
            <a:r>
              <a:rPr lang="id-ID" sz="1400" dirty="0"/>
              <a:t> </a:t>
            </a:r>
            <a:r>
              <a:rPr lang="id-ID" sz="1400" dirty="0" smtClean="0"/>
              <a:t>         Sumber-sumber</a:t>
            </a:r>
          </a:p>
          <a:p>
            <a:pPr marL="0" indent="0">
              <a:buNone/>
            </a:pPr>
            <a:r>
              <a:rPr lang="id-ID" sz="1400" dirty="0"/>
              <a:t> </a:t>
            </a:r>
            <a:r>
              <a:rPr lang="id-ID" sz="1400" dirty="0" smtClean="0"/>
              <a:t>           internal								Pengguna</a:t>
            </a:r>
          </a:p>
          <a:p>
            <a:pPr marL="0" indent="0">
              <a:buNone/>
            </a:pPr>
            <a:endParaRPr lang="id-ID" sz="1400" dirty="0"/>
          </a:p>
          <a:p>
            <a:pPr marL="0" indent="0">
              <a:buNone/>
            </a:pPr>
            <a:endParaRPr lang="id-ID" sz="1400" dirty="0" smtClean="0"/>
          </a:p>
          <a:p>
            <a:pPr marL="0" indent="0">
              <a:buNone/>
            </a:pPr>
            <a:endParaRPr lang="id-ID" sz="1400" dirty="0"/>
          </a:p>
          <a:p>
            <a:pPr marL="0" indent="0">
              <a:buNone/>
            </a:pPr>
            <a:r>
              <a:rPr lang="id-ID" sz="1400" dirty="0" smtClean="0"/>
              <a:t>Sumber-sumber Lingkungan </a:t>
            </a:r>
            <a:endParaRPr lang="id-ID" sz="1400" dirty="0"/>
          </a:p>
        </p:txBody>
      </p:sp>
      <p:sp>
        <p:nvSpPr>
          <p:cNvPr id="2" name="Rectangle 1"/>
          <p:cNvSpPr/>
          <p:nvPr/>
        </p:nvSpPr>
        <p:spPr>
          <a:xfrm>
            <a:off x="6418165" y="285591"/>
            <a:ext cx="165618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Subsistem Perencanaan Tenaga Kerja</a:t>
            </a:r>
            <a:endParaRPr lang="id-ID" sz="1400" dirty="0"/>
          </a:p>
        </p:txBody>
      </p:sp>
      <p:sp>
        <p:nvSpPr>
          <p:cNvPr id="4" name="Rectangle 3"/>
          <p:cNvSpPr/>
          <p:nvPr/>
        </p:nvSpPr>
        <p:spPr>
          <a:xfrm>
            <a:off x="6418165" y="1340768"/>
            <a:ext cx="165618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Subsistem</a:t>
            </a:r>
          </a:p>
          <a:p>
            <a:pPr algn="ctr"/>
            <a:r>
              <a:rPr lang="id-ID" sz="1400" dirty="0" smtClean="0"/>
              <a:t> Rekrutmen</a:t>
            </a:r>
            <a:endParaRPr lang="id-ID" sz="1400" dirty="0"/>
          </a:p>
        </p:txBody>
      </p:sp>
      <p:sp>
        <p:nvSpPr>
          <p:cNvPr id="5" name="Rectangle 4"/>
          <p:cNvSpPr/>
          <p:nvPr/>
        </p:nvSpPr>
        <p:spPr>
          <a:xfrm>
            <a:off x="6452566" y="2370018"/>
            <a:ext cx="165618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Subsistem manajemen Tenaga kerja</a:t>
            </a:r>
            <a:endParaRPr lang="id-ID" sz="1400" dirty="0"/>
          </a:p>
        </p:txBody>
      </p:sp>
      <p:sp>
        <p:nvSpPr>
          <p:cNvPr id="6" name="Rectangle 5"/>
          <p:cNvSpPr/>
          <p:nvPr/>
        </p:nvSpPr>
        <p:spPr>
          <a:xfrm>
            <a:off x="6431931" y="3496994"/>
            <a:ext cx="165618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Subsistem Kompensasi</a:t>
            </a:r>
            <a:endParaRPr lang="id-ID" sz="1400" dirty="0"/>
          </a:p>
        </p:txBody>
      </p:sp>
      <p:sp>
        <p:nvSpPr>
          <p:cNvPr id="7" name="Rectangle 6"/>
          <p:cNvSpPr/>
          <p:nvPr/>
        </p:nvSpPr>
        <p:spPr>
          <a:xfrm>
            <a:off x="6431931" y="4653136"/>
            <a:ext cx="165618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Subsistem Tunjangan</a:t>
            </a:r>
            <a:endParaRPr lang="id-ID" sz="1400" dirty="0"/>
          </a:p>
        </p:txBody>
      </p:sp>
      <p:sp>
        <p:nvSpPr>
          <p:cNvPr id="8" name="Rectangle 7"/>
          <p:cNvSpPr/>
          <p:nvPr/>
        </p:nvSpPr>
        <p:spPr>
          <a:xfrm>
            <a:off x="6431931" y="5733256"/>
            <a:ext cx="165618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Subsistem pelaporan Lingkungan</a:t>
            </a:r>
            <a:endParaRPr lang="id-ID" sz="1400" dirty="0"/>
          </a:p>
        </p:txBody>
      </p:sp>
      <p:sp>
        <p:nvSpPr>
          <p:cNvPr id="9" name="Flowchart: Magnetic Disk 8"/>
          <p:cNvSpPr/>
          <p:nvPr/>
        </p:nvSpPr>
        <p:spPr>
          <a:xfrm>
            <a:off x="4211960" y="1340768"/>
            <a:ext cx="936104" cy="460851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Basis Data HRIS</a:t>
            </a:r>
            <a:endParaRPr lang="id-ID" dirty="0"/>
          </a:p>
        </p:txBody>
      </p:sp>
      <p:sp>
        <p:nvSpPr>
          <p:cNvPr id="10" name="Rectangle 9"/>
          <p:cNvSpPr/>
          <p:nvPr/>
        </p:nvSpPr>
        <p:spPr>
          <a:xfrm>
            <a:off x="1763688" y="1700808"/>
            <a:ext cx="165618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Subsistem Proses Transaksi</a:t>
            </a:r>
            <a:endParaRPr lang="id-ID" sz="1400" dirty="0"/>
          </a:p>
        </p:txBody>
      </p:sp>
      <p:sp>
        <p:nvSpPr>
          <p:cNvPr id="11" name="Rectangle 10"/>
          <p:cNvSpPr/>
          <p:nvPr/>
        </p:nvSpPr>
        <p:spPr>
          <a:xfrm>
            <a:off x="1761487" y="3212976"/>
            <a:ext cx="165618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Subsistem</a:t>
            </a:r>
          </a:p>
          <a:p>
            <a:pPr algn="ctr"/>
            <a:r>
              <a:rPr lang="id-ID" sz="1400" dirty="0" smtClean="0"/>
              <a:t> Riset Sumber Daya Manusia</a:t>
            </a:r>
            <a:endParaRPr lang="id-ID" sz="1400" dirty="0"/>
          </a:p>
        </p:txBody>
      </p:sp>
      <p:sp>
        <p:nvSpPr>
          <p:cNvPr id="12" name="Rectangle 11"/>
          <p:cNvSpPr/>
          <p:nvPr/>
        </p:nvSpPr>
        <p:spPr>
          <a:xfrm>
            <a:off x="1761487" y="4653136"/>
            <a:ext cx="165618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Subsistem Inteligensi </a:t>
            </a:r>
            <a:r>
              <a:rPr lang="id-ID" sz="1400" dirty="0"/>
              <a:t>Sumber Daya </a:t>
            </a:r>
            <a:r>
              <a:rPr lang="id-ID" sz="1400" dirty="0" smtClean="0"/>
              <a:t>Manusia</a:t>
            </a:r>
            <a:endParaRPr lang="id-ID" sz="1400" dirty="0"/>
          </a:p>
        </p:txBody>
      </p:sp>
      <p:cxnSp>
        <p:nvCxnSpPr>
          <p:cNvPr id="15" name="Straight Arrow Connector 14"/>
          <p:cNvCxnSpPr>
            <a:stCxn id="11" idx="3"/>
            <a:endCxn id="9" idx="2"/>
          </p:cNvCxnSpPr>
          <p:nvPr/>
        </p:nvCxnSpPr>
        <p:spPr>
          <a:xfrm>
            <a:off x="3417671" y="3645024"/>
            <a:ext cx="79428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96136" y="729293"/>
            <a:ext cx="0" cy="53640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9" idx="4"/>
          </p:cNvCxnSpPr>
          <p:nvPr/>
        </p:nvCxnSpPr>
        <p:spPr>
          <a:xfrm>
            <a:off x="5148064" y="3645024"/>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796136" y="729293"/>
            <a:ext cx="65643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761735" y="1700808"/>
            <a:ext cx="65643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796136" y="2730058"/>
            <a:ext cx="65643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761735" y="3857034"/>
            <a:ext cx="65643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772721" y="5063596"/>
            <a:ext cx="65643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775501" y="6093296"/>
            <a:ext cx="65643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108750" y="645631"/>
            <a:ext cx="8557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108750" y="6093296"/>
            <a:ext cx="8557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8964488" y="645631"/>
            <a:ext cx="0" cy="2279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4" idx="3"/>
          </p:cNvCxnSpPr>
          <p:nvPr/>
        </p:nvCxnSpPr>
        <p:spPr>
          <a:xfrm>
            <a:off x="8074349" y="1700808"/>
            <a:ext cx="6741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8074349" y="5046440"/>
            <a:ext cx="6741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5" idx="3"/>
          </p:cNvCxnSpPr>
          <p:nvPr/>
        </p:nvCxnSpPr>
        <p:spPr>
          <a:xfrm>
            <a:off x="8108750" y="2730058"/>
            <a:ext cx="3026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8748464" y="1700808"/>
            <a:ext cx="0"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8411406" y="2730058"/>
            <a:ext cx="0" cy="1948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8748464" y="3645024"/>
            <a:ext cx="0" cy="14185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8964488" y="3645024"/>
            <a:ext cx="0" cy="2448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 idx="3"/>
          </p:cNvCxnSpPr>
          <p:nvPr/>
        </p:nvCxnSpPr>
        <p:spPr>
          <a:xfrm>
            <a:off x="8088115" y="3857034"/>
            <a:ext cx="3232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8411406" y="3645024"/>
            <a:ext cx="0" cy="2120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395536" y="1950902"/>
            <a:ext cx="21464" cy="2266172"/>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395536" y="1916832"/>
            <a:ext cx="13681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1079612" y="2312876"/>
            <a:ext cx="6818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06268" y="5112060"/>
            <a:ext cx="135521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395536" y="3853481"/>
            <a:ext cx="13681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81813" y="2312876"/>
            <a:ext cx="0" cy="25202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95536" y="4637141"/>
            <a:ext cx="0" cy="464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079612" y="3212976"/>
            <a:ext cx="0" cy="2840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079612" y="3517775"/>
            <a:ext cx="68407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611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260648"/>
            <a:ext cx="9144000" cy="6264696"/>
          </a:xfrm>
        </p:spPr>
        <p:txBody>
          <a:bodyPr/>
          <a:lstStyle/>
          <a:p>
            <a:pPr marL="0" indent="0">
              <a:buNone/>
            </a:pPr>
            <a:r>
              <a:rPr lang="id-ID" sz="1800" dirty="0">
                <a:solidFill>
                  <a:srgbClr val="FFFF00"/>
                </a:solidFill>
              </a:rPr>
              <a:t>Figur </a:t>
            </a:r>
            <a:r>
              <a:rPr lang="id-ID" sz="1800" dirty="0" smtClean="0">
                <a:solidFill>
                  <a:srgbClr val="FFFF00"/>
                </a:solidFill>
              </a:rPr>
              <a:t>8.9 </a:t>
            </a:r>
            <a:r>
              <a:rPr lang="id-ID" sz="1800" dirty="0">
                <a:solidFill>
                  <a:srgbClr val="FFFF00"/>
                </a:solidFill>
              </a:rPr>
              <a:t>Model Sistem </a:t>
            </a:r>
            <a:r>
              <a:rPr lang="id-ID" sz="1800" dirty="0" smtClean="0">
                <a:solidFill>
                  <a:srgbClr val="FFFF00"/>
                </a:solidFill>
              </a:rPr>
              <a:t>Informasi Manufaktur</a:t>
            </a:r>
          </a:p>
          <a:p>
            <a:pPr marL="0" indent="0">
              <a:buNone/>
            </a:pPr>
            <a:r>
              <a:rPr lang="id-ID" sz="1800" dirty="0">
                <a:solidFill>
                  <a:srgbClr val="FFFF00"/>
                </a:solidFill>
              </a:rPr>
              <a:t>	</a:t>
            </a:r>
            <a:r>
              <a:rPr lang="id-ID" sz="1800" dirty="0" smtClean="0">
                <a:solidFill>
                  <a:srgbClr val="FFFF00"/>
                </a:solidFill>
              </a:rPr>
              <a:t>					  Subsistem Output</a:t>
            </a:r>
          </a:p>
          <a:p>
            <a:pPr marL="0" indent="0">
              <a:buNone/>
            </a:pPr>
            <a:r>
              <a:rPr lang="id-ID" sz="1800" dirty="0" smtClean="0">
                <a:solidFill>
                  <a:srgbClr val="FFFF00"/>
                </a:solidFill>
              </a:rPr>
              <a:t>	      Subsistem Input</a:t>
            </a:r>
          </a:p>
          <a:p>
            <a:pPr marL="0" indent="0">
              <a:buNone/>
            </a:pPr>
            <a:endParaRPr lang="id-ID" sz="1800" dirty="0">
              <a:solidFill>
                <a:srgbClr val="FFFF00"/>
              </a:solidFill>
            </a:endParaRPr>
          </a:p>
          <a:p>
            <a:pPr marL="0" indent="0">
              <a:buNone/>
            </a:pPr>
            <a:endParaRPr lang="id-ID" sz="1800" dirty="0" smtClean="0">
              <a:solidFill>
                <a:srgbClr val="FFFF00"/>
              </a:solidFill>
            </a:endParaRPr>
          </a:p>
          <a:p>
            <a:pPr marL="0" indent="0">
              <a:buNone/>
            </a:pPr>
            <a:r>
              <a:rPr lang="id-ID" sz="1800" dirty="0" smtClean="0">
                <a:solidFill>
                  <a:srgbClr val="FFFF00"/>
                </a:solidFill>
              </a:rPr>
              <a:t>       </a:t>
            </a:r>
            <a:r>
              <a:rPr lang="id-ID" sz="1400" dirty="0">
                <a:solidFill>
                  <a:srgbClr val="FFFF00"/>
                </a:solidFill>
              </a:rPr>
              <a:t>S</a:t>
            </a:r>
            <a:r>
              <a:rPr lang="id-ID" sz="1400" dirty="0" smtClean="0">
                <a:solidFill>
                  <a:srgbClr val="FFFF00"/>
                </a:solidFill>
              </a:rPr>
              <a:t>umber-</a:t>
            </a:r>
          </a:p>
          <a:p>
            <a:pPr marL="0" indent="0">
              <a:buNone/>
            </a:pPr>
            <a:r>
              <a:rPr lang="id-ID" sz="1400" dirty="0" smtClean="0">
                <a:solidFill>
                  <a:srgbClr val="FFFF00"/>
                </a:solidFill>
              </a:rPr>
              <a:t>         sumber Internal</a:t>
            </a:r>
          </a:p>
          <a:p>
            <a:pPr marL="0" indent="0">
              <a:buNone/>
            </a:pPr>
            <a:r>
              <a:rPr lang="id-ID" sz="1400" dirty="0">
                <a:solidFill>
                  <a:srgbClr val="FFFF00"/>
                </a:solidFill>
              </a:rPr>
              <a:t>	</a:t>
            </a:r>
            <a:r>
              <a:rPr lang="id-ID" sz="1400" dirty="0" smtClean="0">
                <a:solidFill>
                  <a:srgbClr val="FFFF00"/>
                </a:solidFill>
              </a:rPr>
              <a:t>							    </a:t>
            </a:r>
            <a:r>
              <a:rPr lang="id-ID" sz="1600" dirty="0" smtClean="0">
                <a:solidFill>
                  <a:srgbClr val="FFFF00"/>
                </a:solidFill>
              </a:rPr>
              <a:t>Pengguna</a:t>
            </a:r>
          </a:p>
          <a:p>
            <a:pPr marL="0" indent="0">
              <a:buNone/>
            </a:pPr>
            <a:r>
              <a:rPr lang="id-ID" sz="1400" dirty="0">
                <a:solidFill>
                  <a:srgbClr val="FFFF00"/>
                </a:solidFill>
              </a:rPr>
              <a:t>	</a:t>
            </a:r>
            <a:r>
              <a:rPr lang="id-ID" sz="1400" dirty="0" smtClean="0">
                <a:solidFill>
                  <a:srgbClr val="FFFF00"/>
                </a:solidFill>
              </a:rPr>
              <a:t>							   </a:t>
            </a:r>
            <a:endParaRPr lang="id-ID" sz="1400" dirty="0">
              <a:solidFill>
                <a:srgbClr val="FFFF00"/>
              </a:solidFill>
            </a:endParaRPr>
          </a:p>
          <a:p>
            <a:pPr marL="0" indent="0">
              <a:buNone/>
            </a:pPr>
            <a:r>
              <a:rPr lang="id-ID" sz="1400" dirty="0" smtClean="0">
                <a:solidFill>
                  <a:srgbClr val="FFFF00"/>
                </a:solidFill>
              </a:rPr>
              <a:t>Sumber-sumber</a:t>
            </a:r>
          </a:p>
          <a:p>
            <a:pPr marL="0" indent="0">
              <a:buNone/>
            </a:pPr>
            <a:r>
              <a:rPr lang="id-ID" sz="1400" dirty="0" smtClean="0">
                <a:solidFill>
                  <a:srgbClr val="FFFF00"/>
                </a:solidFill>
              </a:rPr>
              <a:t> Lingkungan </a:t>
            </a:r>
            <a:endParaRPr lang="id-ID" sz="1400" dirty="0">
              <a:solidFill>
                <a:srgbClr val="FFFF00"/>
              </a:solidFill>
            </a:endParaRPr>
          </a:p>
          <a:p>
            <a:pPr marL="0" indent="0">
              <a:buNone/>
            </a:pPr>
            <a:endParaRPr lang="id-ID" dirty="0"/>
          </a:p>
        </p:txBody>
      </p:sp>
      <p:sp>
        <p:nvSpPr>
          <p:cNvPr id="4" name="Rectangle 3"/>
          <p:cNvSpPr/>
          <p:nvPr/>
        </p:nvSpPr>
        <p:spPr>
          <a:xfrm>
            <a:off x="5724128" y="1226154"/>
            <a:ext cx="17281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Subsistem Produksi</a:t>
            </a:r>
            <a:endParaRPr lang="id-ID" dirty="0"/>
          </a:p>
        </p:txBody>
      </p:sp>
      <p:sp>
        <p:nvSpPr>
          <p:cNvPr id="5" name="Rectangle 4"/>
          <p:cNvSpPr/>
          <p:nvPr/>
        </p:nvSpPr>
        <p:spPr>
          <a:xfrm>
            <a:off x="5724128" y="2348880"/>
            <a:ext cx="17281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Subsistem </a:t>
            </a:r>
            <a:r>
              <a:rPr lang="id-ID" dirty="0" smtClean="0"/>
              <a:t> Persediaan </a:t>
            </a:r>
            <a:endParaRPr lang="id-ID" dirty="0"/>
          </a:p>
        </p:txBody>
      </p:sp>
      <p:sp>
        <p:nvSpPr>
          <p:cNvPr id="6" name="Rectangle 5"/>
          <p:cNvSpPr/>
          <p:nvPr/>
        </p:nvSpPr>
        <p:spPr>
          <a:xfrm>
            <a:off x="5745119" y="4725144"/>
            <a:ext cx="17281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Subsistem </a:t>
            </a:r>
            <a:r>
              <a:rPr lang="id-ID" dirty="0" smtClean="0"/>
              <a:t> </a:t>
            </a:r>
          </a:p>
          <a:p>
            <a:pPr algn="ctr"/>
            <a:r>
              <a:rPr lang="id-ID" dirty="0" smtClean="0"/>
              <a:t>Biaya</a:t>
            </a:r>
            <a:endParaRPr lang="id-ID" dirty="0"/>
          </a:p>
        </p:txBody>
      </p:sp>
      <p:sp>
        <p:nvSpPr>
          <p:cNvPr id="7" name="Rectangle 6"/>
          <p:cNvSpPr/>
          <p:nvPr/>
        </p:nvSpPr>
        <p:spPr>
          <a:xfrm>
            <a:off x="5745119" y="3501008"/>
            <a:ext cx="17281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Subsistem </a:t>
            </a:r>
            <a:r>
              <a:rPr lang="id-ID" dirty="0" smtClean="0"/>
              <a:t> </a:t>
            </a:r>
          </a:p>
          <a:p>
            <a:pPr algn="ctr"/>
            <a:r>
              <a:rPr lang="id-ID" dirty="0" smtClean="0"/>
              <a:t>Mutu</a:t>
            </a:r>
            <a:endParaRPr lang="id-ID" dirty="0"/>
          </a:p>
        </p:txBody>
      </p:sp>
      <p:sp>
        <p:nvSpPr>
          <p:cNvPr id="8" name="Rectangle 7"/>
          <p:cNvSpPr/>
          <p:nvPr/>
        </p:nvSpPr>
        <p:spPr>
          <a:xfrm>
            <a:off x="1331640" y="1622198"/>
            <a:ext cx="1584176" cy="906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Subsistem Pemprosesan Industri</a:t>
            </a:r>
            <a:endParaRPr lang="id-ID" dirty="0"/>
          </a:p>
        </p:txBody>
      </p:sp>
      <p:sp>
        <p:nvSpPr>
          <p:cNvPr id="9" name="Rectangle 8"/>
          <p:cNvSpPr/>
          <p:nvPr/>
        </p:nvSpPr>
        <p:spPr>
          <a:xfrm>
            <a:off x="1331640" y="2990350"/>
            <a:ext cx="1584176" cy="906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Subsistem Rekayasa</a:t>
            </a:r>
          </a:p>
          <a:p>
            <a:pPr algn="ctr"/>
            <a:r>
              <a:rPr lang="id-ID" dirty="0" smtClean="0"/>
              <a:t>Industri</a:t>
            </a:r>
            <a:endParaRPr lang="id-ID" dirty="0"/>
          </a:p>
        </p:txBody>
      </p:sp>
      <p:sp>
        <p:nvSpPr>
          <p:cNvPr id="10" name="Rectangle 9"/>
          <p:cNvSpPr/>
          <p:nvPr/>
        </p:nvSpPr>
        <p:spPr>
          <a:xfrm>
            <a:off x="1331640" y="4293096"/>
            <a:ext cx="1584176" cy="906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Subsistem Inteligensi manufaktur</a:t>
            </a:r>
            <a:endParaRPr lang="id-ID" dirty="0"/>
          </a:p>
        </p:txBody>
      </p:sp>
      <p:sp>
        <p:nvSpPr>
          <p:cNvPr id="11" name="Flowchart: Magnetic Disk 10"/>
          <p:cNvSpPr/>
          <p:nvPr/>
        </p:nvSpPr>
        <p:spPr>
          <a:xfrm>
            <a:off x="3779912" y="1622198"/>
            <a:ext cx="792088" cy="375101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Basis Data</a:t>
            </a:r>
            <a:endParaRPr lang="id-ID" dirty="0"/>
          </a:p>
        </p:txBody>
      </p:sp>
      <p:cxnSp>
        <p:nvCxnSpPr>
          <p:cNvPr id="13" name="Straight Connector 12"/>
          <p:cNvCxnSpPr/>
          <p:nvPr/>
        </p:nvCxnSpPr>
        <p:spPr>
          <a:xfrm>
            <a:off x="5148064" y="1622198"/>
            <a:ext cx="0" cy="34989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3"/>
          </p:cNvCxnSpPr>
          <p:nvPr/>
        </p:nvCxnSpPr>
        <p:spPr>
          <a:xfrm>
            <a:off x="7452320" y="162219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73311" y="5145596"/>
            <a:ext cx="7710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452320" y="2744924"/>
            <a:ext cx="4065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469088" y="3884414"/>
            <a:ext cx="389771" cy="126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172400" y="1622198"/>
            <a:ext cx="0" cy="15187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7870932" y="3497707"/>
            <a:ext cx="1" cy="3993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7872484" y="2753309"/>
            <a:ext cx="1" cy="3876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8244408" y="3501008"/>
            <a:ext cx="0" cy="1620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4" idx="1"/>
          </p:cNvCxnSpPr>
          <p:nvPr/>
        </p:nvCxnSpPr>
        <p:spPr>
          <a:xfrm>
            <a:off x="5148064" y="1622198"/>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146639" y="5121188"/>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183801" y="3905804"/>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5148064" y="2753309"/>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915816" y="3443701"/>
            <a:ext cx="8287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11" idx="4"/>
          </p:cNvCxnSpPr>
          <p:nvPr/>
        </p:nvCxnSpPr>
        <p:spPr>
          <a:xfrm>
            <a:off x="4572000" y="3497707"/>
            <a:ext cx="611801" cy="33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04507" y="1924931"/>
            <a:ext cx="0" cy="1959483"/>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395536" y="1916832"/>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711188" y="2170642"/>
            <a:ext cx="6204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711188" y="3271455"/>
            <a:ext cx="6204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711188" y="2170642"/>
            <a:ext cx="0" cy="210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11188" y="3041506"/>
            <a:ext cx="0" cy="245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404507" y="3501008"/>
            <a:ext cx="92713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395536" y="4725144"/>
            <a:ext cx="92713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86288" y="4311098"/>
            <a:ext cx="0" cy="4140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794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071546"/>
            <a:ext cx="7924800" cy="654032"/>
          </a:xfrm>
        </p:spPr>
        <p:txBody>
          <a:bodyPr/>
          <a:lstStyle/>
          <a:p>
            <a:pPr algn="ctr"/>
            <a:r>
              <a:rPr lang="id-ID" sz="3200" b="1" dirty="0">
                <a:latin typeface="Times New Roman" pitchFamily="18" charset="0"/>
                <a:cs typeface="Times New Roman" pitchFamily="18" charset="0"/>
              </a:rPr>
              <a:t>SISTEM INFORMASI KEUANGAN </a:t>
            </a:r>
            <a:endParaRPr lang="id-ID" sz="32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609600" y="2428868"/>
            <a:ext cx="7924800" cy="3286132"/>
          </a:xfrm>
        </p:spPr>
        <p:txBody>
          <a:bodyPr>
            <a:normAutofit/>
          </a:bodyPr>
          <a:lstStyle/>
          <a:p>
            <a:pPr marL="0" indent="0" algn="just">
              <a:buNone/>
            </a:pPr>
            <a:r>
              <a:rPr lang="id-ID" sz="2000" b="1" dirty="0" smtClean="0">
                <a:latin typeface="Times New Roman" pitchFamily="18" charset="0"/>
                <a:cs typeface="Times New Roman" pitchFamily="18" charset="0"/>
              </a:rPr>
              <a:t>SISTEM INFORMASI KEUANGAN (financial information subsystem) : </a:t>
            </a:r>
            <a:r>
              <a:rPr lang="id-ID" sz="2000" dirty="0" smtClean="0">
                <a:latin typeface="Times New Roman" pitchFamily="18" charset="0"/>
                <a:cs typeface="Times New Roman" pitchFamily="18" charset="0"/>
              </a:rPr>
              <a:t>memberikan informasi kepada seluruh manajer perusahaan yang berkaitan dengan aktifitas keuangan perusahaan</a:t>
            </a:r>
            <a:r>
              <a:rPr lang="en-US" sz="2000" dirty="0" smtClean="0">
                <a:latin typeface="Times New Roman" pitchFamily="18" charset="0"/>
                <a:cs typeface="Times New Roman" pitchFamily="18" charset="0"/>
              </a:rPr>
              <a:t>.</a:t>
            </a:r>
            <a:r>
              <a:rPr lang="id-ID" sz="2800" b="1" dirty="0">
                <a:latin typeface="Times New Roman" pitchFamily="18" charset="0"/>
                <a:cs typeface="Times New Roman" pitchFamily="18" charset="0"/>
              </a:rPr>
              <a:t> </a:t>
            </a:r>
            <a:endParaRPr lang="id-ID" sz="2800" dirty="0">
              <a:latin typeface="Times New Roman" pitchFamily="18" charset="0"/>
              <a:cs typeface="Times New Roman" pitchFamily="18" charset="0"/>
            </a:endParaRPr>
          </a:p>
        </p:txBody>
      </p:sp>
    </p:spTree>
    <p:extLst>
      <p:ext uri="{BB962C8B-B14F-4D97-AF65-F5344CB8AC3E}">
        <p14:creationId xmlns:p14="http://schemas.microsoft.com/office/powerpoint/2010/main" val="4291423333"/>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1857364"/>
            <a:ext cx="1785950" cy="857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Sistem</a:t>
            </a:r>
            <a:r>
              <a:rPr lang="en-US" dirty="0" smtClean="0"/>
              <a:t> </a:t>
            </a:r>
            <a:r>
              <a:rPr lang="en-US" dirty="0" err="1" smtClean="0"/>
              <a:t>pemrosesan</a:t>
            </a:r>
            <a:r>
              <a:rPr lang="en-US" dirty="0" smtClean="0"/>
              <a:t> </a:t>
            </a:r>
            <a:r>
              <a:rPr lang="en-US" dirty="0" err="1" smtClean="0"/>
              <a:t>transaksi</a:t>
            </a:r>
            <a:endParaRPr lang="id-ID" dirty="0"/>
          </a:p>
        </p:txBody>
      </p:sp>
      <p:sp>
        <p:nvSpPr>
          <p:cNvPr id="3" name="Rectangle 2"/>
          <p:cNvSpPr/>
          <p:nvPr/>
        </p:nvSpPr>
        <p:spPr>
          <a:xfrm>
            <a:off x="5786446" y="5072074"/>
            <a:ext cx="1714512" cy="7143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Subsistem</a:t>
            </a:r>
            <a:r>
              <a:rPr lang="en-US" dirty="0" smtClean="0"/>
              <a:t> </a:t>
            </a:r>
            <a:r>
              <a:rPr lang="en-US" dirty="0" err="1" smtClean="0"/>
              <a:t>pengendalian</a:t>
            </a:r>
            <a:endParaRPr lang="id-ID" dirty="0"/>
          </a:p>
        </p:txBody>
      </p:sp>
      <p:sp>
        <p:nvSpPr>
          <p:cNvPr id="4" name="Rectangle 3"/>
          <p:cNvSpPr/>
          <p:nvPr/>
        </p:nvSpPr>
        <p:spPr>
          <a:xfrm>
            <a:off x="5786446" y="3357562"/>
            <a:ext cx="1714512" cy="7858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Subsistem</a:t>
            </a:r>
            <a:r>
              <a:rPr lang="en-US" dirty="0" smtClean="0"/>
              <a:t> </a:t>
            </a:r>
            <a:r>
              <a:rPr lang="en-US" dirty="0" err="1" smtClean="0"/>
              <a:t>manajemen</a:t>
            </a:r>
            <a:r>
              <a:rPr lang="en-US" dirty="0" smtClean="0"/>
              <a:t> </a:t>
            </a:r>
            <a:r>
              <a:rPr lang="en-US" dirty="0" err="1" smtClean="0"/>
              <a:t>pendanaan</a:t>
            </a:r>
            <a:endParaRPr lang="id-ID" dirty="0"/>
          </a:p>
        </p:txBody>
      </p:sp>
      <p:sp>
        <p:nvSpPr>
          <p:cNvPr id="5" name="Rectangle 4"/>
          <p:cNvSpPr/>
          <p:nvPr/>
        </p:nvSpPr>
        <p:spPr>
          <a:xfrm>
            <a:off x="5786446" y="1928802"/>
            <a:ext cx="1714512" cy="7143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Subsistem</a:t>
            </a:r>
            <a:r>
              <a:rPr lang="en-US" dirty="0" smtClean="0"/>
              <a:t> </a:t>
            </a:r>
            <a:r>
              <a:rPr lang="en-US" dirty="0" err="1" smtClean="0"/>
              <a:t>peramalan</a:t>
            </a:r>
            <a:endParaRPr lang="id-ID" dirty="0"/>
          </a:p>
        </p:txBody>
      </p:sp>
      <p:sp>
        <p:nvSpPr>
          <p:cNvPr id="6" name="Rectangle 5"/>
          <p:cNvSpPr/>
          <p:nvPr/>
        </p:nvSpPr>
        <p:spPr>
          <a:xfrm>
            <a:off x="1500166" y="3500438"/>
            <a:ext cx="1785950" cy="7143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Internal audit subsystem</a:t>
            </a:r>
            <a:endParaRPr lang="id-ID" dirty="0"/>
          </a:p>
        </p:txBody>
      </p:sp>
      <p:sp>
        <p:nvSpPr>
          <p:cNvPr id="7" name="Rectangle 6"/>
          <p:cNvSpPr/>
          <p:nvPr/>
        </p:nvSpPr>
        <p:spPr>
          <a:xfrm>
            <a:off x="1500166" y="5072074"/>
            <a:ext cx="1714512" cy="857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Subsistem</a:t>
            </a:r>
            <a:r>
              <a:rPr lang="en-US" dirty="0" smtClean="0"/>
              <a:t> </a:t>
            </a:r>
            <a:r>
              <a:rPr lang="en-US" dirty="0" err="1" smtClean="0"/>
              <a:t>inteligensi</a:t>
            </a:r>
            <a:r>
              <a:rPr lang="en-US" dirty="0" smtClean="0"/>
              <a:t> </a:t>
            </a:r>
            <a:r>
              <a:rPr lang="en-US" dirty="0" err="1" smtClean="0"/>
              <a:t>keuangan</a:t>
            </a:r>
            <a:endParaRPr lang="id-ID" dirty="0"/>
          </a:p>
        </p:txBody>
      </p:sp>
      <p:sp>
        <p:nvSpPr>
          <p:cNvPr id="8" name="Flowchart: Magnetic Disk 7"/>
          <p:cNvSpPr/>
          <p:nvPr/>
        </p:nvSpPr>
        <p:spPr>
          <a:xfrm>
            <a:off x="3857620" y="1928802"/>
            <a:ext cx="1285884" cy="4000528"/>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Database</a:t>
            </a:r>
            <a:endParaRPr lang="id-ID" dirty="0"/>
          </a:p>
        </p:txBody>
      </p:sp>
      <p:sp>
        <p:nvSpPr>
          <p:cNvPr id="9" name="Rectangle 8"/>
          <p:cNvSpPr/>
          <p:nvPr/>
        </p:nvSpPr>
        <p:spPr>
          <a:xfrm>
            <a:off x="6000760" y="642918"/>
            <a:ext cx="2143140" cy="4286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        </a:t>
            </a:r>
            <a:r>
              <a:rPr lang="en-US" dirty="0" err="1" smtClean="0"/>
              <a:t>informasi</a:t>
            </a:r>
            <a:endParaRPr lang="en-US" dirty="0" smtClean="0"/>
          </a:p>
          <a:p>
            <a:pPr algn="ctr"/>
            <a:endParaRPr lang="en-US" dirty="0" smtClean="0"/>
          </a:p>
        </p:txBody>
      </p:sp>
      <p:cxnSp>
        <p:nvCxnSpPr>
          <p:cNvPr id="11" name="Straight Arrow Connector 10"/>
          <p:cNvCxnSpPr/>
          <p:nvPr/>
        </p:nvCxnSpPr>
        <p:spPr>
          <a:xfrm>
            <a:off x="6143636" y="928670"/>
            <a:ext cx="50006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7072330" y="928670"/>
            <a:ext cx="92869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2" idx="3"/>
          </p:cNvCxnSpPr>
          <p:nvPr/>
        </p:nvCxnSpPr>
        <p:spPr>
          <a:xfrm>
            <a:off x="3286116" y="2285992"/>
            <a:ext cx="64294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5072066" y="5500702"/>
            <a:ext cx="42862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5143504" y="2357430"/>
            <a:ext cx="42862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8" idx="4"/>
          </p:cNvCxnSpPr>
          <p:nvPr/>
        </p:nvCxnSpPr>
        <p:spPr>
          <a:xfrm>
            <a:off x="5143504" y="3929066"/>
            <a:ext cx="42862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3286116" y="3929066"/>
            <a:ext cx="57150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3214678" y="5500702"/>
            <a:ext cx="57150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7500958" y="3786190"/>
            <a:ext cx="571504" cy="60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5" idx="3"/>
          </p:cNvCxnSpPr>
          <p:nvPr/>
        </p:nvCxnSpPr>
        <p:spPr>
          <a:xfrm>
            <a:off x="7500958" y="2285992"/>
            <a:ext cx="1214446"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3" idx="3"/>
          </p:cNvCxnSpPr>
          <p:nvPr/>
        </p:nvCxnSpPr>
        <p:spPr>
          <a:xfrm>
            <a:off x="7500958" y="5429264"/>
            <a:ext cx="128588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rot="5400000">
            <a:off x="8322495" y="2678901"/>
            <a:ext cx="78581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rot="5400000" flipH="1" flipV="1">
            <a:off x="8501090" y="5143512"/>
            <a:ext cx="57150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500034" y="2214554"/>
            <a:ext cx="85725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rot="5400000">
            <a:off x="-464379" y="3178967"/>
            <a:ext cx="1928826"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a:off x="500034" y="3786190"/>
            <a:ext cx="71438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500034" y="5643578"/>
            <a:ext cx="71438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rot="5400000">
            <a:off x="357952" y="5499908"/>
            <a:ext cx="28575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1000100" y="2571744"/>
            <a:ext cx="35719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000100" y="3571876"/>
            <a:ext cx="35719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rot="5400000">
            <a:off x="892943" y="2678901"/>
            <a:ext cx="21431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rot="5400000" flipH="1" flipV="1">
            <a:off x="892943" y="3464719"/>
            <a:ext cx="214314" cy="1588"/>
          </a:xfrm>
          <a:prstGeom prst="line">
            <a:avLst/>
          </a:prstGeom>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1571604" y="1285860"/>
            <a:ext cx="1685270" cy="369332"/>
          </a:xfrm>
          <a:prstGeom prst="rect">
            <a:avLst/>
          </a:prstGeom>
        </p:spPr>
        <p:txBody>
          <a:bodyPr wrap="none">
            <a:spAutoFit/>
          </a:bodyPr>
          <a:lstStyle/>
          <a:p>
            <a:pPr>
              <a:buNone/>
            </a:pPr>
            <a:r>
              <a:rPr lang="en-US" dirty="0" err="1" smtClean="0"/>
              <a:t>Subsistem</a:t>
            </a:r>
            <a:r>
              <a:rPr lang="en-US" dirty="0" smtClean="0"/>
              <a:t> input</a:t>
            </a:r>
            <a:endParaRPr lang="id-ID" dirty="0"/>
          </a:p>
        </p:txBody>
      </p:sp>
      <p:sp>
        <p:nvSpPr>
          <p:cNvPr id="58" name="Rectangle 57"/>
          <p:cNvSpPr/>
          <p:nvPr/>
        </p:nvSpPr>
        <p:spPr>
          <a:xfrm>
            <a:off x="5786446" y="1357298"/>
            <a:ext cx="1831142" cy="369332"/>
          </a:xfrm>
          <a:prstGeom prst="rect">
            <a:avLst/>
          </a:prstGeom>
        </p:spPr>
        <p:txBody>
          <a:bodyPr wrap="none">
            <a:spAutoFit/>
          </a:bodyPr>
          <a:lstStyle/>
          <a:p>
            <a:pPr>
              <a:buNone/>
            </a:pPr>
            <a:r>
              <a:rPr lang="en-US" dirty="0" err="1" smtClean="0"/>
              <a:t>Subsistem</a:t>
            </a:r>
            <a:r>
              <a:rPr lang="en-US" dirty="0" smtClean="0"/>
              <a:t> output</a:t>
            </a:r>
            <a:endParaRPr lang="id-ID" dirty="0"/>
          </a:p>
        </p:txBody>
      </p:sp>
      <p:sp>
        <p:nvSpPr>
          <p:cNvPr id="59" name="Rectangle 58"/>
          <p:cNvSpPr/>
          <p:nvPr/>
        </p:nvSpPr>
        <p:spPr>
          <a:xfrm>
            <a:off x="571472" y="2928934"/>
            <a:ext cx="1653017" cy="369332"/>
          </a:xfrm>
          <a:prstGeom prst="rect">
            <a:avLst/>
          </a:prstGeom>
        </p:spPr>
        <p:txBody>
          <a:bodyPr wrap="none">
            <a:spAutoFit/>
          </a:bodyPr>
          <a:lstStyle/>
          <a:p>
            <a:pPr>
              <a:buNone/>
            </a:pPr>
            <a:r>
              <a:rPr lang="en-US" dirty="0" smtClean="0">
                <a:latin typeface="Times New Roman" pitchFamily="18" charset="0"/>
                <a:cs typeface="Times New Roman" pitchFamily="18" charset="0"/>
              </a:rPr>
              <a:t>Internal sources</a:t>
            </a:r>
            <a:endParaRPr lang="id-ID" dirty="0">
              <a:latin typeface="Times New Roman" pitchFamily="18" charset="0"/>
              <a:cs typeface="Times New Roman" pitchFamily="18" charset="0"/>
            </a:endParaRPr>
          </a:p>
        </p:txBody>
      </p:sp>
      <p:sp>
        <p:nvSpPr>
          <p:cNvPr id="60" name="Rectangle 59"/>
          <p:cNvSpPr/>
          <p:nvPr/>
        </p:nvSpPr>
        <p:spPr>
          <a:xfrm>
            <a:off x="214282" y="4357694"/>
            <a:ext cx="2071702" cy="646331"/>
          </a:xfrm>
          <a:prstGeom prst="rect">
            <a:avLst/>
          </a:prstGeom>
        </p:spPr>
        <p:txBody>
          <a:bodyPr wrap="square">
            <a:spAutoFit/>
          </a:bodyPr>
          <a:lstStyle/>
          <a:p>
            <a:pPr>
              <a:buNone/>
            </a:pPr>
            <a:r>
              <a:rPr lang="en-US" dirty="0" err="1" smtClean="0">
                <a:latin typeface="Times New Roman" pitchFamily="18" charset="0"/>
                <a:cs typeface="Times New Roman" pitchFamily="18" charset="0"/>
              </a:rPr>
              <a:t>Sumber-sumber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lingkungan</a:t>
            </a:r>
            <a:endParaRPr lang="id-ID" dirty="0">
              <a:latin typeface="Times New Roman" pitchFamily="18" charset="0"/>
              <a:cs typeface="Times New Roman" pitchFamily="18" charset="0"/>
            </a:endParaRPr>
          </a:p>
        </p:txBody>
      </p:sp>
      <p:sp>
        <p:nvSpPr>
          <p:cNvPr id="61" name="Rectangle 60"/>
          <p:cNvSpPr/>
          <p:nvPr/>
        </p:nvSpPr>
        <p:spPr>
          <a:xfrm>
            <a:off x="8061652" y="3500438"/>
            <a:ext cx="1082348" cy="369332"/>
          </a:xfrm>
          <a:prstGeom prst="rect">
            <a:avLst/>
          </a:prstGeom>
        </p:spPr>
        <p:txBody>
          <a:bodyPr wrap="square">
            <a:spAutoFit/>
          </a:bodyPr>
          <a:lstStyle/>
          <a:p>
            <a:pPr>
              <a:buNone/>
            </a:pPr>
            <a:r>
              <a:rPr lang="en-US" dirty="0" err="1" smtClean="0">
                <a:latin typeface="Times New Roman" pitchFamily="18" charset="0"/>
                <a:cs typeface="Times New Roman" pitchFamily="18" charset="0"/>
              </a:rPr>
              <a:t>pengguna</a:t>
            </a:r>
            <a:endParaRPr lang="id-ID" dirty="0">
              <a:latin typeface="Times New Roman" pitchFamily="18" charset="0"/>
              <a:cs typeface="Times New Roman" pitchFamily="18" charset="0"/>
            </a:endParaRPr>
          </a:p>
        </p:txBody>
      </p:sp>
      <p:sp>
        <p:nvSpPr>
          <p:cNvPr id="62" name="Rectangle 61"/>
          <p:cNvSpPr/>
          <p:nvPr/>
        </p:nvSpPr>
        <p:spPr>
          <a:xfrm>
            <a:off x="428596" y="500042"/>
            <a:ext cx="4214842" cy="707886"/>
          </a:xfrm>
          <a:prstGeom prst="rect">
            <a:avLst/>
          </a:prstGeom>
        </p:spPr>
        <p:txBody>
          <a:bodyPr wrap="square">
            <a:spAutoFit/>
          </a:bodyPr>
          <a:lstStyle/>
          <a:p>
            <a:pPr>
              <a:buNone/>
            </a:pPr>
            <a:r>
              <a:rPr lang="id-ID" sz="2000" b="1" dirty="0" smtClean="0">
                <a:solidFill>
                  <a:srgbClr val="FFFF00"/>
                </a:solidFill>
                <a:latin typeface="Times New Roman" pitchFamily="18" charset="0"/>
                <a:cs typeface="Times New Roman" pitchFamily="18" charset="0"/>
              </a:rPr>
              <a:t>Figur 8.10 </a:t>
            </a:r>
            <a:r>
              <a:rPr lang="en-US" sz="2000" b="1" dirty="0" smtClean="0">
                <a:solidFill>
                  <a:srgbClr val="FFFF00"/>
                </a:solidFill>
                <a:latin typeface="Times New Roman" pitchFamily="18" charset="0"/>
                <a:cs typeface="Times New Roman" pitchFamily="18" charset="0"/>
              </a:rPr>
              <a:t>Model </a:t>
            </a:r>
            <a:r>
              <a:rPr lang="en-US" sz="2000" b="1" dirty="0" err="1" smtClean="0">
                <a:solidFill>
                  <a:srgbClr val="FFFF00"/>
                </a:solidFill>
                <a:latin typeface="Times New Roman" pitchFamily="18" charset="0"/>
                <a:cs typeface="Times New Roman" pitchFamily="18" charset="0"/>
              </a:rPr>
              <a:t>sistem</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informasi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keuangan</a:t>
            </a:r>
            <a:endParaRPr lang="id-ID" sz="20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469430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KELOMPOK 2 :</a:t>
            </a:r>
            <a:endParaRPr lang="id-ID" dirty="0"/>
          </a:p>
        </p:txBody>
      </p:sp>
      <p:sp>
        <p:nvSpPr>
          <p:cNvPr id="3" name="Content Placeholder 2"/>
          <p:cNvSpPr>
            <a:spLocks noGrp="1"/>
          </p:cNvSpPr>
          <p:nvPr>
            <p:ph sz="quarter" idx="13"/>
          </p:nvPr>
        </p:nvSpPr>
        <p:spPr>
          <a:xfrm>
            <a:off x="611560" y="1916832"/>
            <a:ext cx="7924800" cy="4114800"/>
          </a:xfrm>
        </p:spPr>
        <p:txBody>
          <a:bodyPr/>
          <a:lstStyle/>
          <a:p>
            <a:pPr>
              <a:buNone/>
            </a:pPr>
            <a:r>
              <a:rPr lang="en-US" sz="1800" dirty="0" err="1">
                <a:latin typeface="Arial" pitchFamily="34" charset="0"/>
                <a:cs typeface="Arial" pitchFamily="34" charset="0"/>
              </a:rPr>
              <a:t>Nama</a:t>
            </a:r>
            <a:r>
              <a:rPr lang="en-US" sz="1800" dirty="0">
                <a:latin typeface="Arial" pitchFamily="34" charset="0"/>
                <a:cs typeface="Arial" pitchFamily="34" charset="0"/>
              </a:rPr>
              <a:t> </a:t>
            </a:r>
            <a:r>
              <a:rPr lang="en-US" sz="1800" dirty="0" err="1">
                <a:latin typeface="Arial" pitchFamily="34" charset="0"/>
                <a:cs typeface="Arial" pitchFamily="34" charset="0"/>
              </a:rPr>
              <a:t>Anggota</a:t>
            </a:r>
            <a:r>
              <a:rPr lang="en-US" sz="1800" dirty="0">
                <a:latin typeface="Arial" pitchFamily="34" charset="0"/>
                <a:cs typeface="Arial" pitchFamily="34" charset="0"/>
              </a:rPr>
              <a:t> :</a:t>
            </a:r>
          </a:p>
          <a:p>
            <a:pPr marL="651510" indent="-514350">
              <a:buFont typeface="+mj-lt"/>
              <a:buAutoNum type="arabicPeriod"/>
            </a:pPr>
            <a:r>
              <a:rPr lang="en-US" sz="1800" dirty="0">
                <a:latin typeface="Arial" pitchFamily="34" charset="0"/>
                <a:cs typeface="Arial" pitchFamily="34" charset="0"/>
              </a:rPr>
              <a:t>Eva </a:t>
            </a:r>
            <a:r>
              <a:rPr lang="en-US" sz="1800" dirty="0" err="1">
                <a:latin typeface="Arial" pitchFamily="34" charset="0"/>
                <a:cs typeface="Arial" pitchFamily="34" charset="0"/>
              </a:rPr>
              <a:t>Rianti</a:t>
            </a:r>
            <a:r>
              <a:rPr lang="en-US" sz="1800" dirty="0">
                <a:latin typeface="Arial" pitchFamily="34" charset="0"/>
                <a:cs typeface="Arial" pitchFamily="34" charset="0"/>
              </a:rPr>
              <a:t>			</a:t>
            </a:r>
            <a:r>
              <a:rPr lang="id-ID" sz="1800" dirty="0" smtClean="0">
                <a:latin typeface="Arial" pitchFamily="34" charset="0"/>
                <a:cs typeface="Arial" pitchFamily="34" charset="0"/>
              </a:rPr>
              <a:t>	</a:t>
            </a:r>
            <a:r>
              <a:rPr lang="en-US" sz="1800" dirty="0" smtClean="0">
                <a:latin typeface="Arial" pitchFamily="34" charset="0"/>
                <a:cs typeface="Arial" pitchFamily="34" charset="0"/>
              </a:rPr>
              <a:t>(</a:t>
            </a:r>
            <a:r>
              <a:rPr lang="en-US" sz="1800" dirty="0">
                <a:latin typeface="Arial" pitchFamily="34" charset="0"/>
                <a:cs typeface="Arial" pitchFamily="34" charset="0"/>
              </a:rPr>
              <a:t>021112094)</a:t>
            </a:r>
          </a:p>
          <a:p>
            <a:pPr marL="651510" indent="-514350">
              <a:buFont typeface="+mj-lt"/>
              <a:buAutoNum type="arabicPeriod"/>
            </a:pPr>
            <a:r>
              <a:rPr lang="en-US" sz="1800" dirty="0" err="1">
                <a:latin typeface="Arial" pitchFamily="34" charset="0"/>
                <a:cs typeface="Arial" pitchFamily="34" charset="0"/>
              </a:rPr>
              <a:t>Dewi</a:t>
            </a:r>
            <a:r>
              <a:rPr lang="en-US" sz="1800" dirty="0">
                <a:latin typeface="Arial" pitchFamily="34" charset="0"/>
                <a:cs typeface="Arial" pitchFamily="34" charset="0"/>
              </a:rPr>
              <a:t> </a:t>
            </a:r>
            <a:r>
              <a:rPr lang="en-US" sz="1800" dirty="0" err="1">
                <a:latin typeface="Arial" pitchFamily="34" charset="0"/>
                <a:cs typeface="Arial" pitchFamily="34" charset="0"/>
              </a:rPr>
              <a:t>Pratiwi</a:t>
            </a:r>
            <a:r>
              <a:rPr lang="en-US" sz="1800" dirty="0">
                <a:latin typeface="Arial" pitchFamily="34" charset="0"/>
                <a:cs typeface="Arial" pitchFamily="34" charset="0"/>
              </a:rPr>
              <a:t> </a:t>
            </a:r>
            <a:r>
              <a:rPr lang="en-US" sz="1800" dirty="0" err="1">
                <a:latin typeface="Arial" pitchFamily="34" charset="0"/>
                <a:cs typeface="Arial" pitchFamily="34" charset="0"/>
              </a:rPr>
              <a:t>Permana</a:t>
            </a:r>
            <a:r>
              <a:rPr lang="en-US" sz="1800" dirty="0">
                <a:latin typeface="Arial" pitchFamily="34" charset="0"/>
                <a:cs typeface="Arial" pitchFamily="34" charset="0"/>
              </a:rPr>
              <a:t>		(021112103)</a:t>
            </a:r>
          </a:p>
          <a:p>
            <a:pPr marL="651510" indent="-514350">
              <a:buFont typeface="+mj-lt"/>
              <a:buAutoNum type="arabicPeriod"/>
            </a:pPr>
            <a:r>
              <a:rPr lang="en-US" sz="1800" dirty="0" err="1">
                <a:latin typeface="Arial" pitchFamily="34" charset="0"/>
                <a:cs typeface="Arial" pitchFamily="34" charset="0"/>
              </a:rPr>
              <a:t>Zulfa</a:t>
            </a:r>
            <a:r>
              <a:rPr lang="en-US" sz="1800" dirty="0">
                <a:latin typeface="Arial" pitchFamily="34" charset="0"/>
                <a:cs typeface="Arial" pitchFamily="34" charset="0"/>
              </a:rPr>
              <a:t> </a:t>
            </a:r>
            <a:r>
              <a:rPr lang="en-US" sz="1800" dirty="0" err="1">
                <a:latin typeface="Arial" pitchFamily="34" charset="0"/>
                <a:cs typeface="Arial" pitchFamily="34" charset="0"/>
              </a:rPr>
              <a:t>Nestiviani</a:t>
            </a:r>
            <a:r>
              <a:rPr lang="en-US" sz="1800" dirty="0">
                <a:latin typeface="Arial" pitchFamily="34" charset="0"/>
                <a:cs typeface="Arial" pitchFamily="34" charset="0"/>
              </a:rPr>
              <a:t>			(021112115)</a:t>
            </a:r>
          </a:p>
          <a:p>
            <a:pPr marL="651510" indent="-514350">
              <a:buFont typeface="+mj-lt"/>
              <a:buAutoNum type="arabicPeriod"/>
            </a:pPr>
            <a:r>
              <a:rPr lang="en-US" sz="1800" dirty="0" err="1">
                <a:latin typeface="Arial" pitchFamily="34" charset="0"/>
                <a:cs typeface="Arial" pitchFamily="34" charset="0"/>
              </a:rPr>
              <a:t>Fany</a:t>
            </a:r>
            <a:r>
              <a:rPr lang="en-US" sz="1800" dirty="0">
                <a:latin typeface="Arial" pitchFamily="34" charset="0"/>
                <a:cs typeface="Arial" pitchFamily="34" charset="0"/>
              </a:rPr>
              <a:t> </a:t>
            </a:r>
            <a:r>
              <a:rPr lang="en-US" sz="1800" dirty="0" err="1">
                <a:latin typeface="Arial" pitchFamily="34" charset="0"/>
                <a:cs typeface="Arial" pitchFamily="34" charset="0"/>
              </a:rPr>
              <a:t>Hidattollah</a:t>
            </a:r>
            <a:r>
              <a:rPr lang="en-US" sz="1800" dirty="0">
                <a:latin typeface="Arial" pitchFamily="34" charset="0"/>
                <a:cs typeface="Arial" pitchFamily="34" charset="0"/>
              </a:rPr>
              <a:t>		</a:t>
            </a:r>
            <a:r>
              <a:rPr lang="id-ID" sz="1800" dirty="0" smtClean="0">
                <a:latin typeface="Arial" pitchFamily="34" charset="0"/>
                <a:cs typeface="Arial" pitchFamily="34" charset="0"/>
              </a:rPr>
              <a:t>	</a:t>
            </a:r>
            <a:r>
              <a:rPr lang="en-US" sz="1800" dirty="0" smtClean="0">
                <a:latin typeface="Arial" pitchFamily="34" charset="0"/>
                <a:cs typeface="Arial" pitchFamily="34" charset="0"/>
              </a:rPr>
              <a:t>(</a:t>
            </a:r>
            <a:r>
              <a:rPr lang="en-US" sz="1800" dirty="0">
                <a:latin typeface="Arial" pitchFamily="34" charset="0"/>
                <a:cs typeface="Arial" pitchFamily="34" charset="0"/>
              </a:rPr>
              <a:t>021112119)</a:t>
            </a:r>
          </a:p>
          <a:p>
            <a:pPr marL="651510" indent="-514350">
              <a:buFont typeface="+mj-lt"/>
              <a:buAutoNum type="arabicPeriod"/>
            </a:pPr>
            <a:endParaRPr lang="en-US" sz="1800" dirty="0">
              <a:latin typeface="Arial" pitchFamily="34" charset="0"/>
              <a:cs typeface="Arial" pitchFamily="34" charset="0"/>
            </a:endParaRPr>
          </a:p>
          <a:p>
            <a:pPr marL="651510" indent="-514350">
              <a:buNone/>
            </a:pPr>
            <a:r>
              <a:rPr lang="en-US" sz="1800" dirty="0" err="1">
                <a:latin typeface="Arial" pitchFamily="34" charset="0"/>
                <a:cs typeface="Arial" pitchFamily="34" charset="0"/>
              </a:rPr>
              <a:t>Kelas</a:t>
            </a:r>
            <a:r>
              <a:rPr lang="en-US" sz="1800" dirty="0">
                <a:latin typeface="Arial" pitchFamily="34" charset="0"/>
                <a:cs typeface="Arial" pitchFamily="34" charset="0"/>
              </a:rPr>
              <a:t> : </a:t>
            </a:r>
            <a:r>
              <a:rPr lang="en-US" sz="1800" dirty="0" err="1">
                <a:latin typeface="Arial" pitchFamily="34" charset="0"/>
                <a:cs typeface="Arial" pitchFamily="34" charset="0"/>
              </a:rPr>
              <a:t>Manajemen</a:t>
            </a:r>
            <a:r>
              <a:rPr lang="en-US" sz="1800" dirty="0">
                <a:latin typeface="Arial" pitchFamily="34" charset="0"/>
                <a:cs typeface="Arial" pitchFamily="34" charset="0"/>
              </a:rPr>
              <a:t> III-C</a:t>
            </a:r>
            <a:endParaRPr lang="id-ID" sz="1800" dirty="0">
              <a:latin typeface="Arial" pitchFamily="34" charset="0"/>
              <a:cs typeface="Arial" pitchFamily="34" charset="0"/>
            </a:endParaRPr>
          </a:p>
          <a:p>
            <a:endParaRPr lang="id-ID" dirty="0"/>
          </a:p>
        </p:txBody>
      </p:sp>
    </p:spTree>
    <p:extLst>
      <p:ext uri="{BB962C8B-B14F-4D97-AF65-F5344CB8AC3E}">
        <p14:creationId xmlns:p14="http://schemas.microsoft.com/office/powerpoint/2010/main" val="235464969"/>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3200" b="1" dirty="0" smtClean="0">
                <a:latin typeface="Times New Roman" pitchFamily="18" charset="0"/>
                <a:cs typeface="Times New Roman" pitchFamily="18" charset="0"/>
              </a:rPr>
              <a:t>SISTEM INFORMASI EKSEKUTIF</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609600" y="2643182"/>
            <a:ext cx="7924800" cy="3071818"/>
          </a:xfrm>
        </p:spPr>
        <p:txBody>
          <a:bodyPr>
            <a:normAutofit/>
          </a:bodyPr>
          <a:lstStyle/>
          <a:p>
            <a:pPr marL="0" indent="0" algn="just">
              <a:buNone/>
            </a:pPr>
            <a:r>
              <a:rPr lang="id-ID" sz="2000" b="1" dirty="0" smtClean="0">
                <a:latin typeface="Times New Roman" pitchFamily="18" charset="0"/>
                <a:cs typeface="Times New Roman" pitchFamily="18" charset="0"/>
              </a:rPr>
              <a:t>SISTEM INFORMASI EKSEKUTIF</a:t>
            </a:r>
            <a:r>
              <a:rPr lang="en-US" sz="2000" b="1" dirty="0" smtClean="0">
                <a:latin typeface="Times New Roman" pitchFamily="18" charset="0"/>
                <a:cs typeface="Times New Roman" pitchFamily="18" charset="0"/>
              </a:rPr>
              <a:t> (executive information system)</a:t>
            </a:r>
            <a:r>
              <a:rPr lang="id-ID"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EIS </a:t>
            </a:r>
            <a:r>
              <a:rPr lang="en-US" sz="2000" dirty="0" err="1" smtClean="0">
                <a:latin typeface="Times New Roman" pitchFamily="18" charset="0"/>
                <a:cs typeface="Times New Roman" pitchFamily="18" charset="0"/>
              </a:rPr>
              <a:t>adalah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suatu</a:t>
            </a:r>
            <a:r>
              <a:rPr lang="en-US" sz="2000" dirty="0" smtClean="0">
                <a:latin typeface="Times New Roman" pitchFamily="18" charset="0"/>
                <a:cs typeface="Times New Roman" pitchFamily="18" charset="0"/>
              </a:rPr>
              <a:t> system</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yang </a:t>
            </a:r>
            <a:r>
              <a:rPr lang="en-US" sz="2000" dirty="0" err="1" smtClean="0">
                <a:latin typeface="Times New Roman" pitchFamily="18" charset="0"/>
                <a:cs typeface="Times New Roman" pitchFamily="18" charset="0"/>
              </a:rPr>
              <a:t>memberikan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kepada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manajer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tingkat</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lebih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tinggi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atas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kinerja</a:t>
            </a: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perusahaan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secara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keseluruhan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Dipergunakan</a:t>
            </a:r>
            <a:r>
              <a:rPr lang="en-US" sz="2000" dirty="0" smtClean="0">
                <a:latin typeface="Times New Roman" pitchFamily="18" charset="0"/>
                <a:cs typeface="Times New Roman" pitchFamily="18" charset="0"/>
              </a:rPr>
              <a:t> pula </a:t>
            </a:r>
            <a:r>
              <a:rPr lang="en-US" sz="2000" dirty="0" err="1" smtClean="0">
                <a:latin typeface="Times New Roman" pitchFamily="18" charset="0"/>
                <a:cs typeface="Times New Roman" pitchFamily="18" charset="0"/>
              </a:rPr>
              <a:t>istilah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sistem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pendukung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eksekutif</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(executive support system) ESS. </a:t>
            </a:r>
            <a:endParaRPr lang="id-ID" sz="2000" b="1" dirty="0" smtClean="0">
              <a:latin typeface="Times New Roman" pitchFamily="18" charset="0"/>
              <a:cs typeface="Times New Roman" pitchFamily="18" charset="0"/>
            </a:endParaRPr>
          </a:p>
          <a:p>
            <a:pPr marL="0" indent="0">
              <a:buNone/>
            </a:pPr>
            <a:endParaRPr lang="id-ID" dirty="0" smtClean="0"/>
          </a:p>
        </p:txBody>
      </p:sp>
    </p:spTree>
    <p:extLst>
      <p:ext uri="{BB962C8B-B14F-4D97-AF65-F5344CB8AC3E}">
        <p14:creationId xmlns:p14="http://schemas.microsoft.com/office/powerpoint/2010/main" val="214221656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agnetic Disk 1"/>
          <p:cNvSpPr/>
          <p:nvPr/>
        </p:nvSpPr>
        <p:spPr>
          <a:xfrm>
            <a:off x="1285852" y="1357298"/>
            <a:ext cx="1500198" cy="857256"/>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Basis data </a:t>
            </a:r>
            <a:r>
              <a:rPr lang="en-US" dirty="0" err="1" smtClean="0"/>
              <a:t>eksekutif</a:t>
            </a:r>
            <a:endParaRPr lang="id-ID" dirty="0"/>
          </a:p>
        </p:txBody>
      </p:sp>
      <p:sp>
        <p:nvSpPr>
          <p:cNvPr id="3" name="Rectangle 2"/>
          <p:cNvSpPr/>
          <p:nvPr/>
        </p:nvSpPr>
        <p:spPr>
          <a:xfrm>
            <a:off x="3786182" y="1357298"/>
            <a:ext cx="1643074" cy="6429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Komputer</a:t>
            </a:r>
            <a:r>
              <a:rPr lang="en-US" dirty="0" smtClean="0"/>
              <a:t> </a:t>
            </a:r>
            <a:r>
              <a:rPr lang="en-US" dirty="0" err="1" smtClean="0"/>
              <a:t>pribadi</a:t>
            </a:r>
            <a:endParaRPr lang="id-ID" dirty="0"/>
          </a:p>
        </p:txBody>
      </p:sp>
      <p:sp>
        <p:nvSpPr>
          <p:cNvPr id="4" name="Flowchart: Data 3"/>
          <p:cNvSpPr/>
          <p:nvPr/>
        </p:nvSpPr>
        <p:spPr>
          <a:xfrm>
            <a:off x="6286512" y="500042"/>
            <a:ext cx="2286016" cy="785818"/>
          </a:xfrm>
          <a:prstGeom prst="flowChartInputOutp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Permintaan</a:t>
            </a:r>
            <a:r>
              <a:rPr lang="en-US" dirty="0" smtClean="0"/>
              <a:t> </a:t>
            </a:r>
            <a:r>
              <a:rPr lang="en-US" dirty="0" err="1" smtClean="0"/>
              <a:t>informasi</a:t>
            </a:r>
            <a:endParaRPr lang="id-ID" dirty="0"/>
          </a:p>
        </p:txBody>
      </p:sp>
      <p:sp>
        <p:nvSpPr>
          <p:cNvPr id="5" name="Flowchart: Preparation 4"/>
          <p:cNvSpPr/>
          <p:nvPr/>
        </p:nvSpPr>
        <p:spPr>
          <a:xfrm>
            <a:off x="6143636" y="1928802"/>
            <a:ext cx="1928826" cy="785818"/>
          </a:xfrm>
          <a:prstGeom prst="flowChartPreparat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Tampilan</a:t>
            </a:r>
            <a:r>
              <a:rPr lang="en-US" dirty="0" smtClean="0"/>
              <a:t> </a:t>
            </a:r>
            <a:r>
              <a:rPr lang="en-US" dirty="0" err="1" smtClean="0"/>
              <a:t>informasi</a:t>
            </a:r>
            <a:endParaRPr lang="id-ID" dirty="0"/>
          </a:p>
        </p:txBody>
      </p:sp>
      <p:sp>
        <p:nvSpPr>
          <p:cNvPr id="6" name="Flowchart: Magnetic Disk 5"/>
          <p:cNvSpPr/>
          <p:nvPr/>
        </p:nvSpPr>
        <p:spPr>
          <a:xfrm>
            <a:off x="928662" y="3429000"/>
            <a:ext cx="1857388" cy="3071834"/>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Basis data </a:t>
            </a:r>
            <a:r>
              <a:rPr lang="en-US" dirty="0" err="1" smtClean="0"/>
              <a:t>koporat</a:t>
            </a:r>
            <a:endParaRPr lang="en-US" dirty="0" smtClean="0"/>
          </a:p>
          <a:p>
            <a:pPr algn="ctr"/>
            <a:r>
              <a:rPr lang="en-US" dirty="0" err="1" smtClean="0"/>
              <a:t>Kotak</a:t>
            </a:r>
            <a:r>
              <a:rPr lang="en-US" dirty="0" smtClean="0"/>
              <a:t> </a:t>
            </a:r>
            <a:r>
              <a:rPr lang="en-US" dirty="0" err="1" smtClean="0"/>
              <a:t>surat</a:t>
            </a:r>
            <a:r>
              <a:rPr lang="en-US" dirty="0" smtClean="0"/>
              <a:t> </a:t>
            </a:r>
            <a:r>
              <a:rPr lang="en-US" dirty="0" err="1" smtClean="0"/>
              <a:t>elektronik</a:t>
            </a:r>
            <a:endParaRPr lang="en-US" dirty="0" smtClean="0"/>
          </a:p>
          <a:p>
            <a:pPr algn="ctr"/>
            <a:r>
              <a:rPr lang="en-US" dirty="0" err="1" smtClean="0"/>
              <a:t>Koleksi</a:t>
            </a:r>
            <a:r>
              <a:rPr lang="en-US" dirty="0" smtClean="0"/>
              <a:t> </a:t>
            </a:r>
            <a:r>
              <a:rPr lang="en-US" dirty="0" err="1" smtClean="0"/>
              <a:t>peranti</a:t>
            </a:r>
            <a:r>
              <a:rPr lang="en-US" dirty="0" smtClean="0"/>
              <a:t> </a:t>
            </a:r>
            <a:r>
              <a:rPr lang="en-US" dirty="0" err="1" smtClean="0"/>
              <a:t>lunak</a:t>
            </a:r>
            <a:endParaRPr lang="id-ID" dirty="0"/>
          </a:p>
        </p:txBody>
      </p:sp>
      <p:sp>
        <p:nvSpPr>
          <p:cNvPr id="7" name="Rectangle 6"/>
          <p:cNvSpPr/>
          <p:nvPr/>
        </p:nvSpPr>
        <p:spPr>
          <a:xfrm>
            <a:off x="3714744" y="3929066"/>
            <a:ext cx="1714512" cy="857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Menyediakan</a:t>
            </a:r>
            <a:r>
              <a:rPr lang="en-US" dirty="0" smtClean="0"/>
              <a:t> </a:t>
            </a:r>
            <a:r>
              <a:rPr lang="en-US" dirty="0" err="1" smtClean="0"/>
              <a:t>informasi</a:t>
            </a:r>
            <a:r>
              <a:rPr lang="en-US" dirty="0" smtClean="0"/>
              <a:t> </a:t>
            </a:r>
            <a:r>
              <a:rPr lang="en-US" dirty="0" err="1" smtClean="0"/>
              <a:t>korporat</a:t>
            </a:r>
            <a:endParaRPr lang="id-ID" dirty="0"/>
          </a:p>
        </p:txBody>
      </p:sp>
      <p:sp>
        <p:nvSpPr>
          <p:cNvPr id="8" name="Flowchart: Manual Input 7"/>
          <p:cNvSpPr/>
          <p:nvPr/>
        </p:nvSpPr>
        <p:spPr>
          <a:xfrm>
            <a:off x="6429388" y="3929066"/>
            <a:ext cx="1928826" cy="857256"/>
          </a:xfrm>
          <a:prstGeom prst="flowChartManualInp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Berita</a:t>
            </a:r>
            <a:r>
              <a:rPr lang="en-US" dirty="0" smtClean="0"/>
              <a:t> </a:t>
            </a:r>
            <a:r>
              <a:rPr lang="en-US" dirty="0" err="1" smtClean="0"/>
              <a:t>penjelasan</a:t>
            </a:r>
            <a:r>
              <a:rPr lang="en-US" dirty="0" smtClean="0"/>
              <a:t> </a:t>
            </a:r>
            <a:r>
              <a:rPr lang="en-US" dirty="0" err="1" smtClean="0"/>
              <a:t>terbaru</a:t>
            </a:r>
            <a:endParaRPr lang="id-ID" dirty="0"/>
          </a:p>
        </p:txBody>
      </p:sp>
      <p:sp>
        <p:nvSpPr>
          <p:cNvPr id="9" name="Flowchart: Magnetic Disk 8"/>
          <p:cNvSpPr/>
          <p:nvPr/>
        </p:nvSpPr>
        <p:spPr>
          <a:xfrm>
            <a:off x="3643306" y="5357826"/>
            <a:ext cx="1928826" cy="1285884"/>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 </a:t>
            </a:r>
            <a:r>
              <a:rPr lang="en-US" dirty="0" err="1" smtClean="0"/>
              <a:t>dan</a:t>
            </a:r>
            <a:r>
              <a:rPr lang="en-US" dirty="0" smtClean="0"/>
              <a:t> </a:t>
            </a:r>
            <a:r>
              <a:rPr lang="en-US" dirty="0" err="1" smtClean="0"/>
              <a:t>informasi</a:t>
            </a:r>
            <a:r>
              <a:rPr lang="en-US" dirty="0" smtClean="0"/>
              <a:t> </a:t>
            </a:r>
            <a:r>
              <a:rPr lang="en-US" dirty="0" err="1" smtClean="0"/>
              <a:t>eksternal</a:t>
            </a:r>
            <a:endParaRPr lang="id-ID" dirty="0"/>
          </a:p>
        </p:txBody>
      </p:sp>
      <p:cxnSp>
        <p:nvCxnSpPr>
          <p:cNvPr id="11" name="Straight Connector 10"/>
          <p:cNvCxnSpPr/>
          <p:nvPr/>
        </p:nvCxnSpPr>
        <p:spPr>
          <a:xfrm rot="10800000" flipH="1">
            <a:off x="928662" y="4786322"/>
            <a:ext cx="1857388" cy="158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rot="10800000" flipH="1">
            <a:off x="928662" y="5357826"/>
            <a:ext cx="1857388"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Arrow Connector 15"/>
          <p:cNvCxnSpPr>
            <a:stCxn id="2" idx="4"/>
          </p:cNvCxnSpPr>
          <p:nvPr/>
        </p:nvCxnSpPr>
        <p:spPr>
          <a:xfrm>
            <a:off x="2786050" y="1785926"/>
            <a:ext cx="64294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rot="5400000" flipH="1" flipV="1">
            <a:off x="4429124" y="5072074"/>
            <a:ext cx="57150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V="1">
            <a:off x="2857488" y="4321975"/>
            <a:ext cx="857256" cy="3571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8" idx="1"/>
          </p:cNvCxnSpPr>
          <p:nvPr/>
        </p:nvCxnSpPr>
        <p:spPr>
          <a:xfrm rot="10800000">
            <a:off x="5643570" y="4357694"/>
            <a:ext cx="78581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3" idx="2"/>
          </p:cNvCxnSpPr>
          <p:nvPr/>
        </p:nvCxnSpPr>
        <p:spPr>
          <a:xfrm rot="5400000">
            <a:off x="3875479" y="2696762"/>
            <a:ext cx="1428762" cy="357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rot="5400000" flipH="1" flipV="1">
            <a:off x="3571074" y="3357562"/>
            <a:ext cx="1143802"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flipH="1" flipV="1">
            <a:off x="4786314" y="3500438"/>
            <a:ext cx="857256"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5214942" y="3071810"/>
            <a:ext cx="85725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rot="10800000">
            <a:off x="3357554" y="2786058"/>
            <a:ext cx="78581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3" idx="3"/>
            <a:endCxn id="4" idx="2"/>
          </p:cNvCxnSpPr>
          <p:nvPr/>
        </p:nvCxnSpPr>
        <p:spPr>
          <a:xfrm flipV="1">
            <a:off x="5429256" y="892951"/>
            <a:ext cx="1085858" cy="785818"/>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3" idx="3"/>
          </p:cNvCxnSpPr>
          <p:nvPr/>
        </p:nvCxnSpPr>
        <p:spPr>
          <a:xfrm>
            <a:off x="5429256" y="1678769"/>
            <a:ext cx="785818" cy="535785"/>
          </a:xfrm>
          <a:prstGeom prst="line">
            <a:avLst/>
          </a:prstGeom>
        </p:spPr>
        <p:style>
          <a:lnRef idx="2">
            <a:schemeClr val="accent1"/>
          </a:lnRef>
          <a:fillRef idx="0">
            <a:schemeClr val="accent1"/>
          </a:fillRef>
          <a:effectRef idx="1">
            <a:schemeClr val="accent1"/>
          </a:effectRef>
          <a:fontRef idx="minor">
            <a:schemeClr val="tx1"/>
          </a:fontRef>
        </p:style>
      </p:cxnSp>
      <p:sp>
        <p:nvSpPr>
          <p:cNvPr id="48" name="Rectangle 47"/>
          <p:cNvSpPr/>
          <p:nvPr/>
        </p:nvSpPr>
        <p:spPr>
          <a:xfrm>
            <a:off x="1142976" y="2571744"/>
            <a:ext cx="1986654" cy="646331"/>
          </a:xfrm>
          <a:prstGeom prst="rect">
            <a:avLst/>
          </a:prstGeom>
        </p:spPr>
        <p:txBody>
          <a:bodyPr wrap="square">
            <a:spAutoFit/>
          </a:bodyPr>
          <a:lstStyle/>
          <a:p>
            <a:r>
              <a:rPr lang="en-US" dirty="0" err="1" smtClean="0">
                <a:latin typeface="Times New Roman" pitchFamily="18" charset="0"/>
                <a:cs typeface="Times New Roman" pitchFamily="18" charset="0"/>
              </a:rPr>
              <a:t>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stasiun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eksekutif</a:t>
            </a:r>
            <a:r>
              <a:rPr lang="en-US" dirty="0" smtClean="0">
                <a:latin typeface="Times New Roman" pitchFamily="18" charset="0"/>
                <a:cs typeface="Times New Roman" pitchFamily="18" charset="0"/>
              </a:rPr>
              <a:t> yang lain</a:t>
            </a:r>
            <a:endParaRPr lang="id-ID" dirty="0"/>
          </a:p>
        </p:txBody>
      </p:sp>
      <p:sp>
        <p:nvSpPr>
          <p:cNvPr id="50" name="Rectangle 49"/>
          <p:cNvSpPr/>
          <p:nvPr/>
        </p:nvSpPr>
        <p:spPr>
          <a:xfrm>
            <a:off x="6286512" y="2857496"/>
            <a:ext cx="2214578" cy="646331"/>
          </a:xfrm>
          <a:prstGeom prst="rect">
            <a:avLst/>
          </a:prstGeom>
        </p:spPr>
        <p:txBody>
          <a:bodyPr wrap="square">
            <a:spAutoFit/>
          </a:bodyPr>
          <a:lstStyle/>
          <a:p>
            <a:r>
              <a:rPr lang="en-US" dirty="0" err="1" smtClean="0">
                <a:latin typeface="Times New Roman" pitchFamily="18" charset="0"/>
                <a:cs typeface="Times New Roman" pitchFamily="18" charset="0"/>
              </a:rPr>
              <a:t>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stasiun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eksekutif</a:t>
            </a:r>
            <a:r>
              <a:rPr lang="en-US" dirty="0" smtClean="0">
                <a:latin typeface="Times New Roman" pitchFamily="18" charset="0"/>
                <a:cs typeface="Times New Roman" pitchFamily="18" charset="0"/>
              </a:rPr>
              <a:t> yang lain</a:t>
            </a:r>
            <a:endParaRPr lang="id-ID" dirty="0"/>
          </a:p>
        </p:txBody>
      </p:sp>
      <p:sp>
        <p:nvSpPr>
          <p:cNvPr id="51" name="Rectangle 50"/>
          <p:cNvSpPr/>
          <p:nvPr/>
        </p:nvSpPr>
        <p:spPr>
          <a:xfrm>
            <a:off x="467544" y="500042"/>
            <a:ext cx="2520280" cy="400110"/>
          </a:xfrm>
          <a:prstGeom prst="rect">
            <a:avLst/>
          </a:prstGeom>
        </p:spPr>
        <p:txBody>
          <a:bodyPr wrap="square">
            <a:spAutoFit/>
          </a:bodyPr>
          <a:lstStyle/>
          <a:p>
            <a:pPr>
              <a:buNone/>
            </a:pPr>
            <a:r>
              <a:rPr lang="id-ID" sz="2000" b="1" dirty="0" smtClean="0">
                <a:solidFill>
                  <a:srgbClr val="FFFF00"/>
                </a:solidFill>
                <a:latin typeface="Times New Roman" pitchFamily="18" charset="0"/>
                <a:cs typeface="Times New Roman" pitchFamily="18" charset="0"/>
              </a:rPr>
              <a:t>Figur 8.11 </a:t>
            </a:r>
            <a:r>
              <a:rPr lang="en-US" sz="2000" b="1" dirty="0" smtClean="0">
                <a:solidFill>
                  <a:srgbClr val="FFFF00"/>
                </a:solidFill>
                <a:latin typeface="Times New Roman" pitchFamily="18" charset="0"/>
                <a:cs typeface="Times New Roman" pitchFamily="18" charset="0"/>
              </a:rPr>
              <a:t>Model </a:t>
            </a:r>
            <a:r>
              <a:rPr lang="en-US" sz="2000" b="1" dirty="0" smtClean="0">
                <a:solidFill>
                  <a:srgbClr val="FFFF00"/>
                </a:solidFill>
                <a:latin typeface="Times New Roman" pitchFamily="18" charset="0"/>
                <a:cs typeface="Times New Roman" pitchFamily="18" charset="0"/>
              </a:rPr>
              <a:t>EIS</a:t>
            </a:r>
            <a:endParaRPr lang="id-ID" sz="20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99370338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28800"/>
            <a:ext cx="8229600" cy="4467200"/>
          </a:xfrm>
          <a:prstGeom prst="rect">
            <a:avLst/>
          </a:prstGeom>
        </p:spPr>
        <p:txBody>
          <a:bodyPr>
            <a:noAutofit/>
          </a:bodyPr>
          <a:lstStyle/>
          <a:p>
            <a:pPr algn="just">
              <a:buNone/>
            </a:pPr>
            <a:r>
              <a:rPr lang="en-US" sz="1800" dirty="0" err="1" smtClean="0">
                <a:latin typeface="Times New Roman" pitchFamily="18" charset="0"/>
                <a:cs typeface="Times New Roman" pitchFamily="18" charset="0"/>
              </a:rPr>
              <a:t>Manajemen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Hubungan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Pelanggan</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customer</a:t>
            </a:r>
            <a:r>
              <a:rPr lang="id-ID"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relationship </a:t>
            </a:r>
            <a:r>
              <a:rPr lang="en-US" sz="1800" dirty="0" smtClean="0">
                <a:latin typeface="Times New Roman" pitchFamily="18" charset="0"/>
                <a:cs typeface="Times New Roman" pitchFamily="18" charset="0"/>
              </a:rPr>
              <a:t>management-CMR) </a:t>
            </a:r>
            <a:r>
              <a:rPr lang="en-US" sz="1800" dirty="0" err="1" smtClean="0">
                <a:latin typeface="Times New Roman" pitchFamily="18" charset="0"/>
                <a:cs typeface="Times New Roman" pitchFamily="18" charset="0"/>
              </a:rPr>
              <a:t>adalah</a:t>
            </a:r>
            <a:endParaRPr lang="en-US" sz="1800" dirty="0">
              <a:latin typeface="Times New Roman" pitchFamily="18" charset="0"/>
              <a:cs typeface="Times New Roman" pitchFamily="18" charset="0"/>
            </a:endParaRPr>
          </a:p>
          <a:p>
            <a:pPr algn="just">
              <a:buNone/>
            </a:pPr>
            <a:r>
              <a:rPr lang="en-US" sz="1800" dirty="0" err="1" smtClean="0">
                <a:latin typeface="Times New Roman" pitchFamily="18" charset="0"/>
                <a:cs typeface="Times New Roman" pitchFamily="18" charset="0"/>
              </a:rPr>
              <a:t>manajemen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hubungan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antara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perusahaan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dengan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pelanggan</a:t>
            </a:r>
            <a:r>
              <a:rPr lang="id-ID"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sehingga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baik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perusahaan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maupun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pelanggannya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akan</a:t>
            </a:r>
            <a:r>
              <a:rPr lang="id-ID"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menerima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nilai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maksimum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dari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hubungan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ini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Strategi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ini</a:t>
            </a:r>
            <a:r>
              <a:rPr lang="id-ID"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menyadari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bahwa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membina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hubungan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jangka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panjang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dengan</a:t>
            </a:r>
            <a:r>
              <a:rPr lang="id-ID"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pelanggan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adalah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suatu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strategi</a:t>
            </a:r>
            <a:r>
              <a:rPr lang="en-US" sz="1800" dirty="0" smtClean="0">
                <a:latin typeface="Times New Roman" pitchFamily="18" charset="0"/>
                <a:cs typeface="Times New Roman" pitchFamily="18" charset="0"/>
              </a:rPr>
              <a:t> yang </a:t>
            </a:r>
            <a:r>
              <a:rPr lang="en-US" sz="1800" dirty="0" err="1" smtClean="0">
                <a:latin typeface="Times New Roman" pitchFamily="18" charset="0"/>
                <a:cs typeface="Times New Roman" pitchFamily="18" charset="0"/>
              </a:rPr>
              <a:t>bagus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karena</a:t>
            </a:r>
            <a:r>
              <a:rPr lang="id-ID"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mempertahankan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pelanggan</a:t>
            </a:r>
            <a:r>
              <a:rPr lang="en-US" sz="1800" dirty="0" smtClean="0">
                <a:latin typeface="Times New Roman" pitchFamily="18" charset="0"/>
                <a:cs typeface="Times New Roman" pitchFamily="18" charset="0"/>
              </a:rPr>
              <a:t> yang </a:t>
            </a:r>
            <a:r>
              <a:rPr lang="en-US" sz="1800" dirty="0" err="1" smtClean="0">
                <a:latin typeface="Times New Roman" pitchFamily="18" charset="0"/>
                <a:cs typeface="Times New Roman" pitchFamily="18" charset="0"/>
              </a:rPr>
              <a:t>sudah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ada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biasanya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lebih</a:t>
            </a:r>
            <a:r>
              <a:rPr lang="id-ID"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murah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daripada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mendapatkan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pelanggan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baru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oleh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karena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itu</a:t>
            </a:r>
            <a:r>
              <a:rPr lang="en-US" sz="1800" dirty="0" smtClean="0">
                <a:latin typeface="Times New Roman" pitchFamily="18" charset="0"/>
                <a:cs typeface="Times New Roman" pitchFamily="18" charset="0"/>
              </a:rPr>
              <a:t>,</a:t>
            </a:r>
            <a:r>
              <a:rPr lang="id-ID"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perusahaan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melakukan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upaya-upaya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untuk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memahami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para</a:t>
            </a:r>
            <a:r>
              <a:rPr lang="id-ID"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pelanggannya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sehingga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kebutuhan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mereka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dapat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dipenuhi</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mereka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tetap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setia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kepada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perusahaan</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
        <p:nvSpPr>
          <p:cNvPr id="2" name="Title 1"/>
          <p:cNvSpPr>
            <a:spLocks noGrp="1"/>
          </p:cNvSpPr>
          <p:nvPr>
            <p:ph type="title"/>
          </p:nvPr>
        </p:nvSpPr>
        <p:spPr>
          <a:xfrm>
            <a:off x="609600" y="274638"/>
            <a:ext cx="7924800" cy="796908"/>
          </a:xfrm>
        </p:spPr>
        <p:txBody>
          <a:bodyPr>
            <a:normAutofit/>
          </a:bodyPr>
          <a:lstStyle/>
          <a:p>
            <a:pPr algn="ctr"/>
            <a:r>
              <a:rPr lang="en-US" sz="2800" b="1" dirty="0" err="1" smtClean="0">
                <a:latin typeface="Times New Roman" pitchFamily="18" charset="0"/>
                <a:cs typeface="Times New Roman" pitchFamily="18" charset="0"/>
              </a:rPr>
              <a:t>Manajemen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Hubungan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Pelanggan</a:t>
            </a:r>
            <a:endParaRPr lang="id-ID"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69404285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DATA WAREHOUSING</a:t>
            </a:r>
            <a:r>
              <a:rPr lang="id-ID" dirty="0"/>
              <a:t/>
            </a:r>
            <a:br>
              <a:rPr lang="id-ID" dirty="0"/>
            </a:br>
            <a:endParaRPr lang="id-ID" dirty="0"/>
          </a:p>
        </p:txBody>
      </p:sp>
      <p:sp>
        <p:nvSpPr>
          <p:cNvPr id="3" name="Content Placeholder 2"/>
          <p:cNvSpPr>
            <a:spLocks noGrp="1"/>
          </p:cNvSpPr>
          <p:nvPr>
            <p:ph sz="quarter" idx="13"/>
          </p:nvPr>
        </p:nvSpPr>
        <p:spPr/>
        <p:txBody>
          <a:bodyPr/>
          <a:lstStyle/>
          <a:p>
            <a:pPr marL="0" indent="0">
              <a:buNone/>
            </a:pPr>
            <a:r>
              <a:rPr lang="id-ID" b="1" dirty="0" smtClean="0"/>
              <a:t>Karakteristik </a:t>
            </a:r>
            <a:r>
              <a:rPr lang="id-ID" b="1" dirty="0"/>
              <a:t>Data Warehouse</a:t>
            </a:r>
            <a:endParaRPr lang="id-ID" dirty="0"/>
          </a:p>
          <a:p>
            <a:pPr marL="0" indent="0">
              <a:buNone/>
            </a:pPr>
            <a:r>
              <a:rPr lang="id-ID" dirty="0"/>
              <a:t>Istilah </a:t>
            </a:r>
            <a:r>
              <a:rPr lang="id-ID" b="1" i="1" dirty="0"/>
              <a:t>data warehouse</a:t>
            </a:r>
            <a:r>
              <a:rPr lang="id-ID" b="1" dirty="0"/>
              <a:t> (gudang data</a:t>
            </a:r>
            <a:r>
              <a:rPr lang="id-ID" dirty="0"/>
              <a:t>) telah diberikan untuk menjelaskan penyimpanan data yang dimiliki karakteristik sebagai berikut: </a:t>
            </a:r>
          </a:p>
          <a:p>
            <a:pPr lvl="0"/>
            <a:r>
              <a:rPr lang="id-ID" dirty="0"/>
              <a:t>Kapasitas penyimpanannya sangat besar</a:t>
            </a:r>
          </a:p>
          <a:p>
            <a:pPr lvl="0"/>
            <a:r>
              <a:rPr lang="id-ID" dirty="0"/>
              <a:t>Data diakumulasikan dengan menambahkan catatan-catatan baru, bukannya dijaga tetap paling mutakhir dengan memperbarui catatan-catatanyang sudah ada dengan informasi yang baru</a:t>
            </a:r>
          </a:p>
          <a:p>
            <a:pPr lvl="0"/>
            <a:r>
              <a:rPr lang="id-ID" dirty="0"/>
              <a:t>Data dapat diambil dengan mudah</a:t>
            </a:r>
          </a:p>
          <a:p>
            <a:pPr lvl="0"/>
            <a:r>
              <a:rPr lang="id-ID" dirty="0"/>
              <a:t>Data sepenuhnya digunakan untuk pengambilan keputusan, dan tidak digunakan dalam operasi perusahaan sehari-hari</a:t>
            </a:r>
          </a:p>
          <a:p>
            <a:pPr marL="0" indent="0">
              <a:buNone/>
            </a:pPr>
            <a:endParaRPr lang="id-ID" dirty="0"/>
          </a:p>
        </p:txBody>
      </p:sp>
    </p:spTree>
    <p:extLst>
      <p:ext uri="{BB962C8B-B14F-4D97-AF65-F5344CB8AC3E}">
        <p14:creationId xmlns:p14="http://schemas.microsoft.com/office/powerpoint/2010/main" val="339019089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388" y="620688"/>
            <a:ext cx="7924800" cy="1143000"/>
          </a:xfrm>
        </p:spPr>
        <p:txBody>
          <a:bodyPr/>
          <a:lstStyle/>
          <a:p>
            <a:r>
              <a:rPr lang="id-ID" b="1" dirty="0"/>
              <a:t>Sistem Data </a:t>
            </a:r>
            <a:r>
              <a:rPr lang="id-ID" b="1" dirty="0" smtClean="0"/>
              <a:t>Warehousing</a:t>
            </a:r>
            <a:br>
              <a:rPr lang="id-ID" b="1" dirty="0" smtClean="0"/>
            </a:br>
            <a:r>
              <a:rPr lang="id-ID" dirty="0">
                <a:solidFill>
                  <a:srgbClr val="FFFF00"/>
                </a:solidFill>
              </a:rPr>
              <a:t/>
            </a:r>
            <a:br>
              <a:rPr lang="id-ID" dirty="0">
                <a:solidFill>
                  <a:srgbClr val="FFFF00"/>
                </a:solidFill>
              </a:rPr>
            </a:br>
            <a:r>
              <a:rPr lang="id-ID" sz="2000" dirty="0" smtClean="0">
                <a:solidFill>
                  <a:srgbClr val="FFFF00"/>
                </a:solidFill>
              </a:rPr>
              <a:t>figur 8.13 model sistem data warehousing</a:t>
            </a:r>
            <a:endParaRPr lang="id-ID" sz="2000" dirty="0">
              <a:solidFill>
                <a:srgbClr val="FFFF00"/>
              </a:solidFill>
            </a:endParaRPr>
          </a:p>
        </p:txBody>
      </p:sp>
      <p:graphicFrame>
        <p:nvGraphicFramePr>
          <p:cNvPr id="19" name="Content Placeholder 18"/>
          <p:cNvGraphicFramePr>
            <a:graphicFrameLocks noGrp="1"/>
          </p:cNvGraphicFramePr>
          <p:nvPr>
            <p:ph sz="quarter" idx="13"/>
            <p:extLst>
              <p:ext uri="{D42A27DB-BD31-4B8C-83A1-F6EECF244321}">
                <p14:modId xmlns:p14="http://schemas.microsoft.com/office/powerpoint/2010/main" val="2555825912"/>
              </p:ext>
            </p:extLst>
          </p:nvPr>
        </p:nvGraphicFramePr>
        <p:xfrm>
          <a:off x="-108012" y="1605283"/>
          <a:ext cx="91440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4" name="Oval 3"/>
          <p:cNvSpPr/>
          <p:nvPr/>
        </p:nvSpPr>
        <p:spPr>
          <a:xfrm>
            <a:off x="107504" y="2038906"/>
            <a:ext cx="1160032" cy="9081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Sumber data</a:t>
            </a:r>
            <a:endParaRPr lang="id-ID" sz="1600" dirty="0"/>
          </a:p>
        </p:txBody>
      </p:sp>
      <p:cxnSp>
        <p:nvCxnSpPr>
          <p:cNvPr id="6" name="Straight Arrow Connector 5"/>
          <p:cNvCxnSpPr/>
          <p:nvPr/>
        </p:nvCxnSpPr>
        <p:spPr>
          <a:xfrm>
            <a:off x="1555568" y="2467884"/>
            <a:ext cx="28803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814225" y="2204863"/>
            <a:ext cx="1440160" cy="698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Area Pengumpulan</a:t>
            </a:r>
            <a:endParaRPr lang="id-ID" dirty="0"/>
          </a:p>
        </p:txBody>
      </p:sp>
      <p:sp>
        <p:nvSpPr>
          <p:cNvPr id="8" name="Flowchart: Magnetic Disk 7"/>
          <p:cNvSpPr/>
          <p:nvPr/>
        </p:nvSpPr>
        <p:spPr>
          <a:xfrm>
            <a:off x="3707904" y="2005310"/>
            <a:ext cx="1512168" cy="9251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Penyimpanan data </a:t>
            </a:r>
            <a:r>
              <a:rPr lang="id-ID" i="1" dirty="0" smtClean="0"/>
              <a:t>wrehouse</a:t>
            </a:r>
            <a:r>
              <a:rPr lang="id-ID" dirty="0" smtClean="0"/>
              <a:t> </a:t>
            </a:r>
            <a:endParaRPr lang="id-ID" dirty="0"/>
          </a:p>
        </p:txBody>
      </p:sp>
      <p:cxnSp>
        <p:nvCxnSpPr>
          <p:cNvPr id="9" name="Straight Arrow Connector 8"/>
          <p:cNvCxnSpPr/>
          <p:nvPr/>
        </p:nvCxnSpPr>
        <p:spPr>
          <a:xfrm>
            <a:off x="3131840" y="2493885"/>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220072" y="2455804"/>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Flowchart: Data 10"/>
          <p:cNvSpPr/>
          <p:nvPr/>
        </p:nvSpPr>
        <p:spPr>
          <a:xfrm>
            <a:off x="5526538" y="2187365"/>
            <a:ext cx="2232248" cy="80328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Sistem penyampaian nformasi</a:t>
            </a:r>
            <a:endParaRPr lang="id-ID" dirty="0"/>
          </a:p>
        </p:txBody>
      </p:sp>
      <p:cxnSp>
        <p:nvCxnSpPr>
          <p:cNvPr id="12" name="Straight Arrow Connector 11"/>
          <p:cNvCxnSpPr/>
          <p:nvPr/>
        </p:nvCxnSpPr>
        <p:spPr>
          <a:xfrm>
            <a:off x="7668344" y="2440135"/>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7956376" y="2119446"/>
            <a:ext cx="1187624" cy="7857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pengguna</a:t>
            </a:r>
            <a:endParaRPr lang="id-ID" sz="1400" dirty="0"/>
          </a:p>
        </p:txBody>
      </p:sp>
      <p:cxnSp>
        <p:nvCxnSpPr>
          <p:cNvPr id="15" name="Straight Arrow Connector 14"/>
          <p:cNvCxnSpPr/>
          <p:nvPr/>
        </p:nvCxnSpPr>
        <p:spPr>
          <a:xfrm flipV="1">
            <a:off x="4480667" y="2984376"/>
            <a:ext cx="1" cy="300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480667" y="4653136"/>
            <a:ext cx="1" cy="300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Flowchart: Magnetic Disk 22"/>
          <p:cNvSpPr/>
          <p:nvPr/>
        </p:nvSpPr>
        <p:spPr>
          <a:xfrm>
            <a:off x="3724584" y="5445224"/>
            <a:ext cx="1639504" cy="9251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Penyimpanan metadata </a:t>
            </a:r>
            <a:r>
              <a:rPr lang="id-ID" i="1" dirty="0" smtClean="0"/>
              <a:t>wrehouse</a:t>
            </a:r>
            <a:r>
              <a:rPr lang="id-ID" dirty="0" smtClean="0"/>
              <a:t> </a:t>
            </a:r>
            <a:endParaRPr lang="id-ID" dirty="0"/>
          </a:p>
        </p:txBody>
      </p:sp>
      <p:cxnSp>
        <p:nvCxnSpPr>
          <p:cNvPr id="25" name="Straight Arrow Connector 24"/>
          <p:cNvCxnSpPr/>
          <p:nvPr/>
        </p:nvCxnSpPr>
        <p:spPr>
          <a:xfrm flipV="1">
            <a:off x="2534305" y="2984376"/>
            <a:ext cx="1" cy="300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6642662" y="2990645"/>
            <a:ext cx="1" cy="300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91339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924800" cy="1143000"/>
          </a:xfrm>
        </p:spPr>
        <p:txBody>
          <a:bodyPr/>
          <a:lstStyle/>
          <a:p>
            <a:r>
              <a:rPr lang="id-ID" b="1" dirty="0"/>
              <a:t>Bagaimana Data Disimpan dalam Tempat Penyimpanan </a:t>
            </a:r>
            <a:r>
              <a:rPr lang="id-ID" b="1" dirty="0" smtClean="0"/>
              <a:t>GUDANG Data </a:t>
            </a:r>
            <a:r>
              <a:rPr lang="id-ID" dirty="0"/>
              <a:t/>
            </a:r>
            <a:br>
              <a:rPr lang="id-ID" dirty="0"/>
            </a:br>
            <a:endParaRPr lang="id-ID" dirty="0"/>
          </a:p>
        </p:txBody>
      </p:sp>
      <p:sp>
        <p:nvSpPr>
          <p:cNvPr id="3" name="Content Placeholder 2"/>
          <p:cNvSpPr>
            <a:spLocks noGrp="1"/>
          </p:cNvSpPr>
          <p:nvPr>
            <p:ph sz="quarter" idx="13"/>
          </p:nvPr>
        </p:nvSpPr>
        <p:spPr/>
        <p:txBody>
          <a:bodyPr/>
          <a:lstStyle/>
          <a:p>
            <a:pPr marL="0" indent="0" algn="just">
              <a:buNone/>
            </a:pPr>
            <a:r>
              <a:rPr lang="id-ID" dirty="0" smtClean="0"/>
              <a:t>	Seluruh </a:t>
            </a:r>
            <a:r>
              <a:rPr lang="id-ID" dirty="0"/>
              <a:t>data mengenai sebjek tertentu disimpan bersama dalam satu lokasi, yang biasanya berbentuk sebuah tabel. Data tersebut meliputi data pengidentifikasian (seperti nomor pelanggan), data deskriptif (seperti nama pelanggan), dan data kuantitatif (seperti penjualan bilan ini). Dalam tempat penyimpanan data warehouse,  terdapat dua jenis tabel yang disimpan dalam tabel-tabel tepisah. Tabel data akan digabung untuk menghasilkan suatu paket informasi.</a:t>
            </a:r>
          </a:p>
          <a:p>
            <a:r>
              <a:rPr lang="id-ID" b="1" dirty="0"/>
              <a:t>Tabel dimensi </a:t>
            </a:r>
            <a:endParaRPr lang="id-ID" dirty="0"/>
          </a:p>
          <a:p>
            <a:r>
              <a:rPr lang="id-ID" b="1" dirty="0"/>
              <a:t>Tabel fakta </a:t>
            </a:r>
            <a:endParaRPr lang="id-ID" dirty="0"/>
          </a:p>
          <a:p>
            <a:r>
              <a:rPr lang="id-ID" b="1" dirty="0"/>
              <a:t>Paket informasi </a:t>
            </a:r>
            <a:endParaRPr lang="id-ID" dirty="0"/>
          </a:p>
          <a:p>
            <a:r>
              <a:rPr lang="id-ID" b="1" dirty="0"/>
              <a:t>Skema bintang </a:t>
            </a:r>
            <a:endParaRPr lang="id-ID" dirty="0"/>
          </a:p>
          <a:p>
            <a:endParaRPr lang="id-ID" dirty="0"/>
          </a:p>
        </p:txBody>
      </p:sp>
    </p:spTree>
    <p:extLst>
      <p:ext uri="{BB962C8B-B14F-4D97-AF65-F5344CB8AC3E}">
        <p14:creationId xmlns:p14="http://schemas.microsoft.com/office/powerpoint/2010/main" val="216635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9144000" cy="6381328"/>
          </a:xfrm>
        </p:spPr>
        <p:txBody>
          <a:bodyPr/>
          <a:lstStyle/>
          <a:p>
            <a:endParaRPr lang="id-ID" dirty="0" smtClean="0">
              <a:solidFill>
                <a:srgbClr val="FF0000"/>
              </a:solidFill>
            </a:endParaRPr>
          </a:p>
          <a:p>
            <a:r>
              <a:rPr lang="id-ID" dirty="0" smtClean="0">
                <a:solidFill>
                  <a:srgbClr val="FFFF00"/>
                </a:solidFill>
              </a:rPr>
              <a:t>Figur 8.14 Contoh Tabel Dimensi dan </a:t>
            </a:r>
          </a:p>
          <a:p>
            <a:r>
              <a:rPr lang="id-ID" dirty="0" smtClean="0">
                <a:solidFill>
                  <a:srgbClr val="FFFF00"/>
                </a:solidFill>
              </a:rPr>
              <a:t>Figur 8.15 Contoh Tabel Fakta </a:t>
            </a:r>
          </a:p>
          <a:p>
            <a:endParaRPr lang="id-ID" dirty="0">
              <a:solidFill>
                <a:srgbClr val="FFFF00"/>
              </a:solidFill>
            </a:endParaRPr>
          </a:p>
          <a:p>
            <a:pPr marL="0" indent="0">
              <a:buNone/>
            </a:pPr>
            <a:endParaRPr lang="id-ID" dirty="0" smtClean="0">
              <a:solidFill>
                <a:srgbClr val="FFFF00"/>
              </a:solidFill>
            </a:endParaRPr>
          </a:p>
          <a:p>
            <a:pPr marL="0" indent="0">
              <a:buNone/>
            </a:pPr>
            <a:r>
              <a:rPr lang="id-ID" dirty="0" smtClean="0">
                <a:solidFill>
                  <a:srgbClr val="FFFF00"/>
                </a:solidFill>
              </a:rPr>
              <a:t>	</a:t>
            </a:r>
            <a:r>
              <a:rPr lang="id-ID" dirty="0">
                <a:solidFill>
                  <a:srgbClr val="FFFF00"/>
                </a:solidFill>
              </a:rPr>
              <a:t> </a:t>
            </a:r>
            <a:r>
              <a:rPr lang="id-ID" dirty="0" smtClean="0">
                <a:solidFill>
                  <a:srgbClr val="FFFF00"/>
                </a:solidFill>
              </a:rPr>
              <a:t>          Pelanggan			               Fakta Penjualan Pelanggan</a:t>
            </a:r>
          </a:p>
          <a:p>
            <a:pPr marL="0" indent="0">
              <a:buNone/>
            </a:pPr>
            <a:endParaRPr lang="id-ID" dirty="0" smtClean="0">
              <a:solidFill>
                <a:srgbClr val="FFFF00"/>
              </a:solidFill>
            </a:endParaRPr>
          </a:p>
          <a:p>
            <a:endParaRPr lang="id-ID" dirty="0" smtClean="0">
              <a:solidFill>
                <a:srgbClr val="FF0000"/>
              </a:solidFill>
            </a:endParaRPr>
          </a:p>
          <a:p>
            <a:pPr marL="0" indent="0">
              <a:buNone/>
            </a:pPr>
            <a:r>
              <a:rPr lang="id-ID" dirty="0">
                <a:solidFill>
                  <a:srgbClr val="FF0000"/>
                </a:solidFill>
              </a:rPr>
              <a:t>	</a:t>
            </a:r>
            <a:r>
              <a:rPr lang="id-ID" dirty="0">
                <a:solidFill>
                  <a:srgbClr val="FFFF00"/>
                </a:solidFill>
              </a:rPr>
              <a:t> </a:t>
            </a:r>
            <a:r>
              <a:rPr lang="id-ID" dirty="0" smtClean="0">
                <a:solidFill>
                  <a:srgbClr val="FFFF00"/>
                </a:solidFill>
              </a:rPr>
              <a:t>       Pelanggan 				Fakta Penjualan Pelanggan </a:t>
            </a:r>
          </a:p>
        </p:txBody>
      </p:sp>
      <p:sp>
        <p:nvSpPr>
          <p:cNvPr id="4" name="Rectangle 3"/>
          <p:cNvSpPr/>
          <p:nvPr/>
        </p:nvSpPr>
        <p:spPr>
          <a:xfrm>
            <a:off x="626840" y="2276872"/>
            <a:ext cx="3168352" cy="324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Nomor pelanggan </a:t>
            </a:r>
          </a:p>
          <a:p>
            <a:r>
              <a:rPr lang="id-ID" dirty="0" smtClean="0"/>
              <a:t>Nama Pelanggan </a:t>
            </a:r>
          </a:p>
          <a:p>
            <a:r>
              <a:rPr lang="id-ID" dirty="0" smtClean="0"/>
              <a:t>Nomor telepon Pelanggan </a:t>
            </a:r>
          </a:p>
          <a:p>
            <a:r>
              <a:rPr lang="id-ID" dirty="0" smtClean="0"/>
              <a:t>Alamat e-mail </a:t>
            </a:r>
            <a:r>
              <a:rPr lang="id-ID" dirty="0"/>
              <a:t>Pelanggan </a:t>
            </a:r>
          </a:p>
          <a:p>
            <a:r>
              <a:rPr lang="id-ID" dirty="0" smtClean="0"/>
              <a:t>Wilayah </a:t>
            </a:r>
            <a:r>
              <a:rPr lang="id-ID" dirty="0"/>
              <a:t>Pelanggan </a:t>
            </a:r>
          </a:p>
          <a:p>
            <a:r>
              <a:rPr lang="id-ID" dirty="0" smtClean="0"/>
              <a:t>Nama Tenaga Penjual</a:t>
            </a:r>
          </a:p>
          <a:p>
            <a:r>
              <a:rPr lang="id-ID" dirty="0" smtClean="0"/>
              <a:t>Kode Kredit </a:t>
            </a:r>
            <a:r>
              <a:rPr lang="id-ID" dirty="0"/>
              <a:t>Pelanggan </a:t>
            </a:r>
          </a:p>
          <a:p>
            <a:r>
              <a:rPr lang="id-ID" dirty="0" smtClean="0"/>
              <a:t>Kode Industri Standar</a:t>
            </a:r>
            <a:r>
              <a:rPr lang="id-ID" dirty="0"/>
              <a:t>Pelanggan </a:t>
            </a:r>
          </a:p>
          <a:p>
            <a:r>
              <a:rPr lang="id-ID" dirty="0" smtClean="0"/>
              <a:t>Kota Pelanggan </a:t>
            </a:r>
          </a:p>
          <a:p>
            <a:r>
              <a:rPr lang="id-ID" dirty="0" smtClean="0"/>
              <a:t>Negara bagian </a:t>
            </a:r>
            <a:r>
              <a:rPr lang="id-ID" dirty="0"/>
              <a:t>Pelanggan </a:t>
            </a:r>
          </a:p>
          <a:p>
            <a:r>
              <a:rPr lang="id-ID" dirty="0" smtClean="0"/>
              <a:t>Kode Pos </a:t>
            </a:r>
            <a:r>
              <a:rPr lang="id-ID" dirty="0"/>
              <a:t>Pelanggan </a:t>
            </a:r>
          </a:p>
        </p:txBody>
      </p:sp>
      <p:sp>
        <p:nvSpPr>
          <p:cNvPr id="5" name="Rectangle 4"/>
          <p:cNvSpPr/>
          <p:nvPr/>
        </p:nvSpPr>
        <p:spPr>
          <a:xfrm>
            <a:off x="5004048" y="2312876"/>
            <a:ext cx="3168352" cy="3168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Unit Penjualan Aktual</a:t>
            </a:r>
          </a:p>
          <a:p>
            <a:r>
              <a:rPr lang="id-ID" dirty="0"/>
              <a:t>Unit </a:t>
            </a:r>
            <a:r>
              <a:rPr lang="id-ID" dirty="0" smtClean="0"/>
              <a:t>Penjualan Anggaran</a:t>
            </a:r>
          </a:p>
          <a:p>
            <a:r>
              <a:rPr lang="id-ID" dirty="0" smtClean="0"/>
              <a:t>Jumlah </a:t>
            </a:r>
            <a:r>
              <a:rPr lang="id-ID" dirty="0"/>
              <a:t>Penjualan </a:t>
            </a:r>
            <a:r>
              <a:rPr lang="id-ID" dirty="0" smtClean="0"/>
              <a:t>Aktual</a:t>
            </a:r>
          </a:p>
          <a:p>
            <a:r>
              <a:rPr lang="id-ID" dirty="0" smtClean="0"/>
              <a:t>Jumlah </a:t>
            </a:r>
            <a:r>
              <a:rPr lang="id-ID" dirty="0"/>
              <a:t>Penjualan </a:t>
            </a:r>
            <a:r>
              <a:rPr lang="id-ID" dirty="0" smtClean="0"/>
              <a:t>Anggaran</a:t>
            </a:r>
            <a:endParaRPr lang="id-ID" dirty="0"/>
          </a:p>
          <a:p>
            <a:r>
              <a:rPr lang="id-ID" dirty="0" smtClean="0"/>
              <a:t>Jumlah Potongan Penjualan</a:t>
            </a:r>
            <a:endParaRPr lang="id-ID" dirty="0"/>
          </a:p>
          <a:p>
            <a:r>
              <a:rPr lang="id-ID" dirty="0" smtClean="0"/>
              <a:t>Jumlah Penjualan Bersih</a:t>
            </a:r>
            <a:endParaRPr lang="id-ID" dirty="0"/>
          </a:p>
          <a:p>
            <a:r>
              <a:rPr lang="id-ID" dirty="0" smtClean="0"/>
              <a:t>Jumlah Komisi Penjualan </a:t>
            </a:r>
            <a:endParaRPr lang="id-ID" dirty="0"/>
          </a:p>
          <a:p>
            <a:r>
              <a:rPr lang="id-ID" dirty="0" smtClean="0"/>
              <a:t>Jumlah Bonus Penjualan</a:t>
            </a:r>
            <a:endParaRPr lang="id-ID" dirty="0"/>
          </a:p>
          <a:p>
            <a:r>
              <a:rPr lang="id-ID" dirty="0" smtClean="0"/>
              <a:t>Jumlah Pajak Penjualan </a:t>
            </a:r>
            <a:endParaRPr lang="id-ID" dirty="0"/>
          </a:p>
          <a:p>
            <a:endParaRPr lang="id-ID" dirty="0"/>
          </a:p>
        </p:txBody>
      </p:sp>
    </p:spTree>
    <p:extLst>
      <p:ext uri="{BB962C8B-B14F-4D97-AF65-F5344CB8AC3E}">
        <p14:creationId xmlns:p14="http://schemas.microsoft.com/office/powerpoint/2010/main" val="37332488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PENYAMPAIAN </a:t>
            </a:r>
            <a:r>
              <a:rPr lang="id-ID" b="1" dirty="0" smtClean="0"/>
              <a:t>INFORMASI dan olap</a:t>
            </a:r>
            <a:r>
              <a:rPr lang="id-ID" dirty="0"/>
              <a:t/>
            </a:r>
            <a:br>
              <a:rPr lang="id-ID" dirty="0"/>
            </a:br>
            <a:endParaRPr lang="id-ID" dirty="0"/>
          </a:p>
        </p:txBody>
      </p:sp>
      <p:sp>
        <p:nvSpPr>
          <p:cNvPr id="3" name="Content Placeholder 2"/>
          <p:cNvSpPr>
            <a:spLocks noGrp="1"/>
          </p:cNvSpPr>
          <p:nvPr>
            <p:ph sz="quarter" idx="13"/>
          </p:nvPr>
        </p:nvSpPr>
        <p:spPr>
          <a:xfrm>
            <a:off x="609600" y="1600200"/>
            <a:ext cx="7924800" cy="4421088"/>
          </a:xfrm>
        </p:spPr>
        <p:txBody>
          <a:bodyPr>
            <a:normAutofit lnSpcReduction="10000"/>
          </a:bodyPr>
          <a:lstStyle/>
          <a:p>
            <a:pPr marL="0" indent="0">
              <a:buNone/>
            </a:pPr>
            <a:r>
              <a:rPr lang="id-ID" b="1" dirty="0" smtClean="0"/>
              <a:t>Penyampaian informasi</a:t>
            </a:r>
          </a:p>
          <a:p>
            <a:r>
              <a:rPr lang="id-ID" dirty="0" smtClean="0"/>
              <a:t>Unsur </a:t>
            </a:r>
            <a:r>
              <a:rPr lang="id-ID" dirty="0"/>
              <a:t>terakhir dalam sistem data warehousing adalah sistem penyampaian informasi, yang mendapatkan data dari tempat penyimpanan data, mengubahnya menjadi informasi, dan menjadikan informasi tersebut tersedia bagi para pengguna.</a:t>
            </a:r>
          </a:p>
          <a:p>
            <a:pPr marL="0" indent="0">
              <a:buNone/>
            </a:pPr>
            <a:endParaRPr lang="id-ID" b="1" dirty="0" smtClean="0"/>
          </a:p>
          <a:p>
            <a:pPr marL="0" indent="0">
              <a:buNone/>
            </a:pPr>
            <a:r>
              <a:rPr lang="id-ID" b="1" dirty="0" smtClean="0"/>
              <a:t>OLAP</a:t>
            </a:r>
            <a:endParaRPr lang="id-ID" dirty="0"/>
          </a:p>
          <a:p>
            <a:r>
              <a:rPr lang="id-ID" dirty="0" smtClean="0"/>
              <a:t>Adalah egala </a:t>
            </a:r>
            <a:r>
              <a:rPr lang="id-ID" dirty="0"/>
              <a:t>jenis peranti lunak dapat digunakan untuk menarikdata dari tempat pnyimpanan data dan mengubahnya menjadi informasi. Pembuat laporan, paket query basis data, dan model-model matematis semuanya dapat digunakan. </a:t>
            </a:r>
          </a:p>
          <a:p>
            <a:r>
              <a:rPr lang="id-ID" dirty="0"/>
              <a:t>Terdapat dua pendekatan untuk OLAP</a:t>
            </a:r>
            <a:r>
              <a:rPr lang="id-ID" dirty="0" smtClean="0"/>
              <a:t>:</a:t>
            </a:r>
          </a:p>
          <a:p>
            <a:pPr>
              <a:buFont typeface="+mj-lt"/>
              <a:buAutoNum type="arabicPeriod"/>
            </a:pPr>
            <a:r>
              <a:rPr lang="id-ID" dirty="0" smtClean="0"/>
              <a:t> </a:t>
            </a:r>
            <a:r>
              <a:rPr lang="id-ID" b="1" dirty="0"/>
              <a:t>ROLAP(Reltional on-line analitycal processing)</a:t>
            </a:r>
            <a:r>
              <a:rPr lang="id-ID" dirty="0"/>
              <a:t> menggunakan suatu sistem manajemen basis data relasional standar </a:t>
            </a:r>
          </a:p>
          <a:p>
            <a:pPr>
              <a:buFont typeface="+mj-lt"/>
              <a:buAutoNum type="arabicPeriod"/>
            </a:pPr>
            <a:r>
              <a:rPr lang="id-ID" b="1" dirty="0" smtClean="0"/>
              <a:t>MOLAP </a:t>
            </a:r>
            <a:r>
              <a:rPr lang="id-ID" b="1" dirty="0"/>
              <a:t>(multidimensional on-line analitycal processing) </a:t>
            </a:r>
            <a:r>
              <a:rPr lang="id-ID" dirty="0"/>
              <a:t>menggunakan suatu sistem manajemen basis data khusus multidimensional. </a:t>
            </a:r>
          </a:p>
        </p:txBody>
      </p:sp>
    </p:spTree>
    <p:extLst>
      <p:ext uri="{BB962C8B-B14F-4D97-AF65-F5344CB8AC3E}">
        <p14:creationId xmlns:p14="http://schemas.microsoft.com/office/powerpoint/2010/main" val="25464658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332656"/>
            <a:ext cx="8352928" cy="6192688"/>
          </a:xfrm>
        </p:spPr>
        <p:txBody>
          <a:bodyPr/>
          <a:lstStyle/>
          <a:p>
            <a:r>
              <a:rPr lang="id-ID" dirty="0" smtClean="0"/>
              <a:t>Figur 8.20 melakukan Navigasi Melalui Tempat penyimpanan Data Warehouse</a:t>
            </a:r>
          </a:p>
          <a:p>
            <a:endParaRPr lang="id-ID" dirty="0"/>
          </a:p>
          <a:p>
            <a:pPr marL="0" indent="0">
              <a:buNone/>
            </a:pPr>
            <a:endParaRPr lang="id-ID" dirty="0" smtClean="0"/>
          </a:p>
          <a:p>
            <a:pPr marL="0" indent="0">
              <a:buNone/>
            </a:pPr>
            <a:endParaRPr lang="id-ID" dirty="0"/>
          </a:p>
          <a:p>
            <a:pPr marL="0" indent="0">
              <a:buNone/>
            </a:pPr>
            <a:r>
              <a:rPr lang="id-ID" i="1" dirty="0" smtClean="0"/>
              <a:t>Rool Up</a:t>
            </a:r>
          </a:p>
          <a:p>
            <a:pPr marL="0" indent="0">
              <a:buNone/>
            </a:pPr>
            <a:endParaRPr lang="id-ID" dirty="0"/>
          </a:p>
          <a:p>
            <a:pPr marL="0" indent="0">
              <a:buNone/>
            </a:pPr>
            <a:r>
              <a:rPr lang="id-ID" i="1" dirty="0" smtClean="0"/>
              <a:t>Drill Across</a:t>
            </a:r>
          </a:p>
          <a:p>
            <a:pPr marL="0" indent="0">
              <a:buNone/>
            </a:pPr>
            <a:endParaRPr lang="id-ID" i="1" dirty="0"/>
          </a:p>
          <a:p>
            <a:pPr marL="0" indent="0">
              <a:buNone/>
            </a:pPr>
            <a:r>
              <a:rPr lang="id-ID" i="1" dirty="0" smtClean="0"/>
              <a:t>Drill Down</a:t>
            </a:r>
          </a:p>
          <a:p>
            <a:pPr marL="0" indent="0">
              <a:buNone/>
            </a:pPr>
            <a:endParaRPr lang="id-ID" i="1" dirty="0"/>
          </a:p>
          <a:p>
            <a:pPr marL="0" indent="0">
              <a:buNone/>
            </a:pPr>
            <a:endParaRPr lang="id-ID" i="1" dirty="0" smtClean="0"/>
          </a:p>
          <a:p>
            <a:pPr marL="0" indent="0">
              <a:buNone/>
            </a:pPr>
            <a:r>
              <a:rPr lang="id-ID" i="1" dirty="0" smtClean="0"/>
              <a:t>Drill Through</a:t>
            </a:r>
            <a:endParaRPr lang="id-ID" i="1" dirty="0"/>
          </a:p>
        </p:txBody>
      </p:sp>
      <p:sp>
        <p:nvSpPr>
          <p:cNvPr id="4" name="Rectangle 3"/>
          <p:cNvSpPr/>
          <p:nvPr/>
        </p:nvSpPr>
        <p:spPr>
          <a:xfrm>
            <a:off x="2195736" y="1052736"/>
            <a:ext cx="611396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Ringkasa n informasi </a:t>
            </a:r>
          </a:p>
          <a:p>
            <a:pPr algn="ctr"/>
            <a:r>
              <a:rPr lang="id-ID" dirty="0" smtClean="0"/>
              <a:t>(Penjualan Bersih untuk Wilayah Penjualan Barat Tengah)</a:t>
            </a:r>
            <a:endParaRPr lang="id-ID" dirty="0"/>
          </a:p>
        </p:txBody>
      </p:sp>
      <p:sp>
        <p:nvSpPr>
          <p:cNvPr id="5" name="Rectangle 4"/>
          <p:cNvSpPr/>
          <p:nvPr/>
        </p:nvSpPr>
        <p:spPr>
          <a:xfrm>
            <a:off x="2195736" y="3789040"/>
            <a:ext cx="611396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Informasi terinci  </a:t>
            </a:r>
          </a:p>
          <a:p>
            <a:pPr algn="ctr"/>
            <a:r>
              <a:rPr lang="id-ID" dirty="0" smtClean="0"/>
              <a:t>(</a:t>
            </a:r>
            <a:r>
              <a:rPr lang="id-ID" dirty="0"/>
              <a:t>Penjualan untuk tenaga Penjual 383</a:t>
            </a:r>
            <a:r>
              <a:rPr lang="id-ID" dirty="0" smtClean="0"/>
              <a:t>)</a:t>
            </a:r>
            <a:endParaRPr lang="id-ID" dirty="0"/>
          </a:p>
        </p:txBody>
      </p:sp>
      <p:sp>
        <p:nvSpPr>
          <p:cNvPr id="6" name="Rectangle 5"/>
          <p:cNvSpPr/>
          <p:nvPr/>
        </p:nvSpPr>
        <p:spPr>
          <a:xfrm>
            <a:off x="2195736" y="5099604"/>
            <a:ext cx="611396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Data Terinci</a:t>
            </a:r>
          </a:p>
          <a:p>
            <a:pPr algn="ctr"/>
            <a:r>
              <a:rPr lang="id-ID" dirty="0" smtClean="0"/>
              <a:t>(Unit Penjualan untuk tenaga Penjual 383)</a:t>
            </a:r>
            <a:endParaRPr lang="id-ID" dirty="0"/>
          </a:p>
        </p:txBody>
      </p:sp>
      <p:sp>
        <p:nvSpPr>
          <p:cNvPr id="7" name="Rectangle 6"/>
          <p:cNvSpPr/>
          <p:nvPr/>
        </p:nvSpPr>
        <p:spPr>
          <a:xfrm>
            <a:off x="2195736" y="2492896"/>
            <a:ext cx="150545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Hierarki 1 </a:t>
            </a:r>
          </a:p>
          <a:p>
            <a:pPr algn="ctr"/>
            <a:r>
              <a:rPr lang="id-ID" dirty="0" smtClean="0"/>
              <a:t>(Pelanggan)</a:t>
            </a:r>
            <a:endParaRPr lang="id-ID" dirty="0"/>
          </a:p>
        </p:txBody>
      </p:sp>
      <p:sp>
        <p:nvSpPr>
          <p:cNvPr id="8" name="Rectangle 7"/>
          <p:cNvSpPr/>
          <p:nvPr/>
        </p:nvSpPr>
        <p:spPr>
          <a:xfrm>
            <a:off x="6666950" y="2472381"/>
            <a:ext cx="164274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Hierarki  n </a:t>
            </a:r>
          </a:p>
          <a:p>
            <a:pPr algn="ctr"/>
            <a:r>
              <a:rPr lang="id-ID" dirty="0" smtClean="0"/>
              <a:t>(waktu)</a:t>
            </a:r>
            <a:endParaRPr lang="id-ID" dirty="0"/>
          </a:p>
        </p:txBody>
      </p:sp>
      <p:sp>
        <p:nvSpPr>
          <p:cNvPr id="9" name="Rectangle 8"/>
          <p:cNvSpPr/>
          <p:nvPr/>
        </p:nvSpPr>
        <p:spPr>
          <a:xfrm>
            <a:off x="4355976" y="2492896"/>
            <a:ext cx="1580817"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Hierarki 2</a:t>
            </a:r>
          </a:p>
          <a:p>
            <a:pPr algn="ctr"/>
            <a:r>
              <a:rPr lang="id-ID" dirty="0" smtClean="0"/>
              <a:t>(tenaga penjual)</a:t>
            </a:r>
            <a:endParaRPr lang="id-ID" dirty="0"/>
          </a:p>
        </p:txBody>
      </p:sp>
      <p:sp>
        <p:nvSpPr>
          <p:cNvPr id="10" name="Left-Right Arrow 9"/>
          <p:cNvSpPr/>
          <p:nvPr/>
        </p:nvSpPr>
        <p:spPr>
          <a:xfrm>
            <a:off x="3701186" y="2785298"/>
            <a:ext cx="654790" cy="25202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Left-Right Arrow 10"/>
          <p:cNvSpPr/>
          <p:nvPr/>
        </p:nvSpPr>
        <p:spPr>
          <a:xfrm>
            <a:off x="5953650" y="2789312"/>
            <a:ext cx="713300" cy="2480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Up Arrow 11"/>
          <p:cNvSpPr/>
          <p:nvPr/>
        </p:nvSpPr>
        <p:spPr>
          <a:xfrm>
            <a:off x="7344308" y="1844823"/>
            <a:ext cx="288032" cy="627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Up Arrow 12"/>
          <p:cNvSpPr/>
          <p:nvPr/>
        </p:nvSpPr>
        <p:spPr>
          <a:xfrm>
            <a:off x="2804445" y="1869826"/>
            <a:ext cx="288032" cy="627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Up Arrow 13"/>
          <p:cNvSpPr/>
          <p:nvPr/>
        </p:nvSpPr>
        <p:spPr>
          <a:xfrm>
            <a:off x="5002368" y="1869826"/>
            <a:ext cx="288032" cy="627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Down Arrow 14"/>
          <p:cNvSpPr/>
          <p:nvPr/>
        </p:nvSpPr>
        <p:spPr>
          <a:xfrm>
            <a:off x="2765082" y="3310136"/>
            <a:ext cx="327395"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Down Arrow 15"/>
          <p:cNvSpPr/>
          <p:nvPr/>
        </p:nvSpPr>
        <p:spPr>
          <a:xfrm>
            <a:off x="7339193" y="3286441"/>
            <a:ext cx="327395"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Down Arrow 16"/>
          <p:cNvSpPr/>
          <p:nvPr/>
        </p:nvSpPr>
        <p:spPr>
          <a:xfrm>
            <a:off x="4982686" y="4581128"/>
            <a:ext cx="327395"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Down Arrow 17"/>
          <p:cNvSpPr/>
          <p:nvPr/>
        </p:nvSpPr>
        <p:spPr>
          <a:xfrm>
            <a:off x="4953133" y="3286441"/>
            <a:ext cx="327395"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0835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DATA </a:t>
            </a:r>
            <a:r>
              <a:rPr lang="id-ID" b="1" dirty="0" smtClean="0"/>
              <a:t>MINING (PENAMBANGAN DATA)</a:t>
            </a:r>
            <a:r>
              <a:rPr lang="id-ID" dirty="0"/>
              <a:t/>
            </a:r>
            <a:br>
              <a:rPr lang="id-ID" dirty="0"/>
            </a:br>
            <a:endParaRPr lang="id-ID" dirty="0"/>
          </a:p>
        </p:txBody>
      </p:sp>
      <p:sp>
        <p:nvSpPr>
          <p:cNvPr id="3" name="Content Placeholder 2"/>
          <p:cNvSpPr>
            <a:spLocks noGrp="1"/>
          </p:cNvSpPr>
          <p:nvPr>
            <p:ph sz="quarter" idx="13"/>
          </p:nvPr>
        </p:nvSpPr>
        <p:spPr>
          <a:xfrm>
            <a:off x="611560" y="1484784"/>
            <a:ext cx="7924800" cy="4042792"/>
          </a:xfrm>
        </p:spPr>
        <p:txBody>
          <a:bodyPr/>
          <a:lstStyle/>
          <a:p>
            <a:pPr marL="0" indent="0" algn="just">
              <a:buNone/>
            </a:pPr>
            <a:r>
              <a:rPr lang="id-ID" b="1" dirty="0" smtClean="0"/>
              <a:t>	Data </a:t>
            </a:r>
            <a:r>
              <a:rPr lang="id-ID" b="1" dirty="0"/>
              <a:t>mining</a:t>
            </a:r>
            <a:r>
              <a:rPr lang="id-ID" dirty="0"/>
              <a:t> adalah proses menemukan hubungan dalam data yang tidak diketahui oleh pengguna. Data mining membantu pengguna </a:t>
            </a:r>
            <a:r>
              <a:rPr lang="id-ID" dirty="0" smtClean="0"/>
              <a:t>dengan </a:t>
            </a:r>
            <a:r>
              <a:rPr lang="id-ID" dirty="0"/>
              <a:t>menemukan hubungan dan menyajikan dengan cara yang dapat di pahami sehingga hubungan tersebut dapat menjadi dasar pengambilan </a:t>
            </a:r>
            <a:r>
              <a:rPr lang="id-ID" dirty="0" smtClean="0"/>
              <a:t>keputusan</a:t>
            </a:r>
            <a:r>
              <a:rPr lang="id-ID" dirty="0"/>
              <a:t>. Terdapat dua cara dasar melakukan data </a:t>
            </a:r>
            <a:r>
              <a:rPr lang="id-ID" dirty="0" smtClean="0"/>
              <a:t>mining</a:t>
            </a:r>
            <a:r>
              <a:rPr lang="id-ID" dirty="0"/>
              <a:t> </a:t>
            </a:r>
            <a:r>
              <a:rPr lang="id-ID" dirty="0" smtClean="0"/>
              <a:t>:</a:t>
            </a:r>
          </a:p>
          <a:p>
            <a:pPr marL="0" indent="0" algn="just">
              <a:buNone/>
            </a:pPr>
            <a:endParaRPr lang="id-ID" dirty="0" smtClean="0"/>
          </a:p>
          <a:p>
            <a:pPr algn="just">
              <a:buFont typeface="+mj-lt"/>
              <a:buAutoNum type="arabicPeriod"/>
            </a:pPr>
            <a:r>
              <a:rPr lang="id-ID" dirty="0"/>
              <a:t>V</a:t>
            </a:r>
            <a:r>
              <a:rPr lang="id-ID" dirty="0" smtClean="0"/>
              <a:t>erifikasi </a:t>
            </a:r>
            <a:r>
              <a:rPr lang="id-ID" dirty="0"/>
              <a:t>H</a:t>
            </a:r>
            <a:r>
              <a:rPr lang="id-ID" dirty="0" smtClean="0"/>
              <a:t>ipotesis  : mengasumsikan bahwa sebuah bank telah memutus untuk menawarkan reksa dana kepada para nasabahnya.</a:t>
            </a:r>
          </a:p>
          <a:p>
            <a:pPr algn="just">
              <a:buFont typeface="+mj-lt"/>
              <a:buAutoNum type="arabicPeriod"/>
            </a:pPr>
            <a:r>
              <a:rPr lang="id-ID" dirty="0"/>
              <a:t>P</a:t>
            </a:r>
            <a:r>
              <a:rPr lang="id-ID" dirty="0" smtClean="0"/>
              <a:t>enemuan Pengetahuan</a:t>
            </a:r>
            <a:r>
              <a:rPr lang="id-ID" dirty="0"/>
              <a:t> </a:t>
            </a:r>
            <a:r>
              <a:rPr lang="id-ID" dirty="0" smtClean="0"/>
              <a:t>: sistem data warehousing menganalisis tempat penyimpanan datra warehousing, mencari-kelompok-kelompok dengan karakteristik yang sama.</a:t>
            </a:r>
            <a:endParaRPr lang="id-ID" dirty="0"/>
          </a:p>
          <a:p>
            <a:endParaRPr lang="id-ID" dirty="0"/>
          </a:p>
        </p:txBody>
      </p:sp>
    </p:spTree>
    <p:extLst>
      <p:ext uri="{BB962C8B-B14F-4D97-AF65-F5344CB8AC3E}">
        <p14:creationId xmlns:p14="http://schemas.microsoft.com/office/powerpoint/2010/main" val="5047028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TUJUAN BELAJAR :</a:t>
            </a:r>
            <a:br>
              <a:rPr lang="id-ID" dirty="0"/>
            </a:br>
            <a:endParaRPr lang="id-ID" dirty="0"/>
          </a:p>
        </p:txBody>
      </p:sp>
      <p:sp>
        <p:nvSpPr>
          <p:cNvPr id="3" name="Content Placeholder 2"/>
          <p:cNvSpPr>
            <a:spLocks noGrp="1"/>
          </p:cNvSpPr>
          <p:nvPr>
            <p:ph sz="quarter" idx="13"/>
          </p:nvPr>
        </p:nvSpPr>
        <p:spPr>
          <a:xfrm>
            <a:off x="609600" y="1340768"/>
            <a:ext cx="7924800" cy="4896544"/>
          </a:xfrm>
        </p:spPr>
        <p:txBody>
          <a:bodyPr>
            <a:normAutofit fontScale="92500" lnSpcReduction="20000"/>
          </a:bodyPr>
          <a:lstStyle/>
          <a:p>
            <a:pPr>
              <a:buFont typeface="+mj-lt"/>
              <a:buAutoNum type="arabicPeriod"/>
            </a:pPr>
            <a:r>
              <a:rPr lang="id-ID" dirty="0" smtClean="0"/>
              <a:t>Mengetahui </a:t>
            </a:r>
            <a:r>
              <a:rPr lang="id-ID" dirty="0"/>
              <a:t>bahwa kemampuan sebuah perusahaan untuk mengembangkan informasi yang efektif dapat  menjadi salah satu factor kunci keberhasilan </a:t>
            </a:r>
            <a:endParaRPr lang="id-ID" dirty="0" smtClean="0"/>
          </a:p>
          <a:p>
            <a:pPr>
              <a:buFont typeface="+mj-lt"/>
              <a:buAutoNum type="arabicPeriod"/>
            </a:pPr>
            <a:r>
              <a:rPr lang="id-ID" dirty="0" smtClean="0"/>
              <a:t>Mengenali </a:t>
            </a:r>
            <a:r>
              <a:rPr lang="id-ID" dirty="0"/>
              <a:t>proses-proses system pemrosesan transaksi yang akan menguraikan operasi dasar </a:t>
            </a:r>
            <a:r>
              <a:rPr lang="id-ID" dirty="0" smtClean="0"/>
              <a:t>sehari-hari.</a:t>
            </a:r>
          </a:p>
          <a:p>
            <a:pPr>
              <a:buFont typeface="+mj-lt"/>
              <a:buAutoNum type="arabicPeriod"/>
            </a:pPr>
            <a:r>
              <a:rPr lang="id-ID" dirty="0" smtClean="0"/>
              <a:t>Mengenali </a:t>
            </a:r>
            <a:r>
              <a:rPr lang="id-ID" dirty="0"/>
              <a:t>proses-proses yang dijalankan oleh system pemprosesan transaksi bagi peusahaan </a:t>
            </a:r>
            <a:r>
              <a:rPr lang="id-ID" dirty="0" smtClean="0"/>
              <a:t>distribusi</a:t>
            </a:r>
          </a:p>
          <a:p>
            <a:pPr>
              <a:buFont typeface="+mj-lt"/>
              <a:buAutoNum type="arabicPeriod"/>
            </a:pPr>
            <a:r>
              <a:rPr lang="id-ID" dirty="0" smtClean="0"/>
              <a:t>Mengetahui </a:t>
            </a:r>
            <a:r>
              <a:rPr lang="id-ID" dirty="0"/>
              <a:t>bahwa sistem informasi organisasi telah dikembangkan untuk area-area bisnis dan tingkat-tingkat </a:t>
            </a:r>
            <a:r>
              <a:rPr lang="id-ID" dirty="0" smtClean="0"/>
              <a:t>organisasi.</a:t>
            </a:r>
          </a:p>
          <a:p>
            <a:pPr>
              <a:buFont typeface="+mj-lt"/>
              <a:buAutoNum type="arabicPeriod"/>
            </a:pPr>
            <a:r>
              <a:rPr lang="id-ID" dirty="0" smtClean="0"/>
              <a:t>Mengenal </a:t>
            </a:r>
            <a:r>
              <a:rPr lang="id-ID" dirty="0"/>
              <a:t>arsitektur dari suatu system informasi pemasaran, SDM, manufaktur, keuangan </a:t>
            </a:r>
            <a:endParaRPr lang="id-ID" dirty="0" smtClean="0"/>
          </a:p>
          <a:p>
            <a:pPr>
              <a:buFont typeface="+mj-lt"/>
              <a:buAutoNum type="arabicPeriod"/>
            </a:pPr>
            <a:r>
              <a:rPr lang="id-ID" dirty="0" smtClean="0"/>
              <a:t>Mengetahui </a:t>
            </a:r>
            <a:r>
              <a:rPr lang="id-ID" dirty="0"/>
              <a:t>arsitektur dari suatu system informasi yang </a:t>
            </a:r>
            <a:r>
              <a:rPr lang="id-ID" dirty="0" smtClean="0"/>
              <a:t>eksekutif</a:t>
            </a:r>
          </a:p>
          <a:p>
            <a:pPr>
              <a:buFont typeface="+mj-lt"/>
              <a:buAutoNum type="arabicPeriod"/>
            </a:pPr>
            <a:r>
              <a:rPr lang="id-ID" dirty="0" smtClean="0"/>
              <a:t>Memahami </a:t>
            </a:r>
            <a:r>
              <a:rPr lang="id-ID" dirty="0"/>
              <a:t>apa itu manajemen hubungan pelanggan (customer relationdhip management) dan mengapa ia membutuhkan kemampuan penyimpanan computer yang </a:t>
            </a:r>
            <a:r>
              <a:rPr lang="id-ID" dirty="0" smtClean="0"/>
              <a:t>besar.</a:t>
            </a:r>
          </a:p>
          <a:p>
            <a:pPr>
              <a:buFont typeface="+mj-lt"/>
              <a:buAutoNum type="arabicPeriod"/>
            </a:pPr>
            <a:r>
              <a:rPr lang="id-ID" dirty="0" smtClean="0"/>
              <a:t>Mengetahui </a:t>
            </a:r>
            <a:r>
              <a:rPr lang="id-ID" dirty="0"/>
              <a:t>perbedaan antara data </a:t>
            </a:r>
            <a:r>
              <a:rPr lang="id-ID" dirty="0" smtClean="0"/>
              <a:t>warehouse</a:t>
            </a:r>
          </a:p>
          <a:p>
            <a:pPr>
              <a:buFont typeface="+mj-lt"/>
              <a:buAutoNum type="arabicPeriod"/>
            </a:pPr>
            <a:r>
              <a:rPr lang="id-ID" dirty="0" smtClean="0"/>
              <a:t>Mengetahui </a:t>
            </a:r>
            <a:r>
              <a:rPr lang="id-ID" dirty="0"/>
              <a:t>bagaimana data disimpan dalam suatu penyimpanan data berupa data </a:t>
            </a:r>
            <a:r>
              <a:rPr lang="id-ID" dirty="0" smtClean="0"/>
              <a:t>warehouse</a:t>
            </a:r>
          </a:p>
          <a:p>
            <a:pPr>
              <a:buFont typeface="+mj-lt"/>
              <a:buAutoNum type="arabicPeriod"/>
            </a:pPr>
            <a:r>
              <a:rPr lang="id-ID" dirty="0" smtClean="0"/>
              <a:t>Mengetahui </a:t>
            </a:r>
            <a:r>
              <a:rPr lang="id-ID" dirty="0"/>
              <a:t>bagaimana seorang pengguna melakukan navigasi dalam penyimpanan datamengetahui apa yang di maksud dengan pemprosesan </a:t>
            </a:r>
            <a:r>
              <a:rPr lang="id-ID" dirty="0" smtClean="0"/>
              <a:t>analisis</a:t>
            </a:r>
          </a:p>
          <a:p>
            <a:pPr>
              <a:buFont typeface="+mj-lt"/>
              <a:buAutoNum type="arabicPeriod"/>
            </a:pPr>
            <a:r>
              <a:rPr lang="id-ID" dirty="0" smtClean="0"/>
              <a:t>Mengetahui </a:t>
            </a:r>
            <a:r>
              <a:rPr lang="id-ID" dirty="0"/>
              <a:t>data dua cara dasar melakukan mining (penambangan data)</a:t>
            </a:r>
          </a:p>
          <a:p>
            <a:endParaRPr lang="id-ID" dirty="0"/>
          </a:p>
        </p:txBody>
      </p:sp>
    </p:spTree>
    <p:extLst>
      <p:ext uri="{BB962C8B-B14F-4D97-AF65-F5344CB8AC3E}">
        <p14:creationId xmlns:p14="http://schemas.microsoft.com/office/powerpoint/2010/main" val="337498236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924800" cy="1143000"/>
          </a:xfrm>
        </p:spPr>
        <p:txBody>
          <a:bodyPr/>
          <a:lstStyle/>
          <a:p>
            <a:r>
              <a:rPr lang="id-ID" b="1" dirty="0"/>
              <a:t>MENEMPATKAN DATA WAREHOUSING DALAM PERSPEKTIF</a:t>
            </a:r>
            <a:r>
              <a:rPr lang="id-ID" dirty="0"/>
              <a:t/>
            </a:r>
            <a:br>
              <a:rPr lang="id-ID" dirty="0"/>
            </a:br>
            <a:endParaRPr lang="id-ID" dirty="0"/>
          </a:p>
        </p:txBody>
      </p:sp>
      <p:sp>
        <p:nvSpPr>
          <p:cNvPr id="3" name="Content Placeholder 2"/>
          <p:cNvSpPr>
            <a:spLocks noGrp="1"/>
          </p:cNvSpPr>
          <p:nvPr>
            <p:ph sz="quarter" idx="13"/>
          </p:nvPr>
        </p:nvSpPr>
        <p:spPr/>
        <p:txBody>
          <a:bodyPr/>
          <a:lstStyle/>
          <a:p>
            <a:endParaRPr lang="id-ID" dirty="0" smtClean="0"/>
          </a:p>
          <a:p>
            <a:pPr marL="0" indent="0" algn="just">
              <a:buNone/>
            </a:pPr>
            <a:r>
              <a:rPr lang="id-ID" dirty="0" smtClean="0"/>
              <a:t>	Kebutuhan </a:t>
            </a:r>
            <a:r>
              <a:rPr lang="id-ID" dirty="0"/>
              <a:t>akan data warehousing selalu ada sejak dulu, namun teknologi informasi yang dibutuhkan untuk mendukungnya baru tersedia dan terjangkau belakangan ini. Ketika teknologi mampu mengejar permintan, beberapa pencapaian yang dramatispun berhasil dilakukan, seperti cara baru penyimpanan data dalam paket-paket informasi, yang mmemungkunkan dilakukannya analisis data dengan cara yang praktistak terbatas, dan OAP yang memungkinkan dambilnya data dengan cepat.</a:t>
            </a:r>
          </a:p>
          <a:p>
            <a:pPr marL="0" indent="0">
              <a:buNone/>
            </a:pPr>
            <a:endParaRPr lang="id-ID" dirty="0"/>
          </a:p>
        </p:txBody>
      </p:sp>
    </p:spTree>
    <p:extLst>
      <p:ext uri="{BB962C8B-B14F-4D97-AF65-F5344CB8AC3E}">
        <p14:creationId xmlns:p14="http://schemas.microsoft.com/office/powerpoint/2010/main" val="32514853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556792"/>
            <a:ext cx="7924800" cy="1143000"/>
          </a:xfrm>
        </p:spPr>
        <p:txBody>
          <a:bodyPr/>
          <a:lstStyle/>
          <a:p>
            <a:r>
              <a:rPr lang="id-ID" dirty="0" smtClean="0"/>
              <a:t>Terima kasih... </a:t>
            </a:r>
            <a:r>
              <a:rPr lang="id-ID" dirty="0" smtClean="0">
                <a:sym typeface="Wingdings" pitchFamily="2" charset="2"/>
              </a:rPr>
              <a:t></a:t>
            </a:r>
            <a:endParaRPr lang="id-ID" dirty="0"/>
          </a:p>
        </p:txBody>
      </p:sp>
    </p:spTree>
    <p:extLst>
      <p:ext uri="{BB962C8B-B14F-4D97-AF65-F5344CB8AC3E}">
        <p14:creationId xmlns:p14="http://schemas.microsoft.com/office/powerpoint/2010/main" val="33879609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INFORMASI </a:t>
            </a:r>
            <a:r>
              <a:rPr lang="id-ID" b="1" dirty="0"/>
              <a:t>SEBAGAI SALAH SATU FAKTOR PENTING PENENTU KEBERHASILAN</a:t>
            </a:r>
            <a:endParaRPr lang="id-ID" dirty="0"/>
          </a:p>
        </p:txBody>
      </p:sp>
      <p:sp>
        <p:nvSpPr>
          <p:cNvPr id="3" name="Content Placeholder 2"/>
          <p:cNvSpPr>
            <a:spLocks noGrp="1"/>
          </p:cNvSpPr>
          <p:nvPr>
            <p:ph sz="quarter" idx="13"/>
          </p:nvPr>
        </p:nvSpPr>
        <p:spPr>
          <a:xfrm>
            <a:off x="609600" y="2060848"/>
            <a:ext cx="7924800" cy="3654152"/>
          </a:xfrm>
        </p:spPr>
        <p:txBody>
          <a:bodyPr/>
          <a:lstStyle/>
          <a:p>
            <a:pPr marL="0" indent="0">
              <a:buNone/>
            </a:pPr>
            <a:r>
              <a:rPr lang="id-ID" dirty="0"/>
              <a:t>Pada tahun 1961, </a:t>
            </a:r>
            <a:r>
              <a:rPr lang="id-ID" b="1" i="1" dirty="0"/>
              <a:t>D. Ronald Daniel dari Mickey &amp; Company</a:t>
            </a:r>
            <a:r>
              <a:rPr lang="id-ID" dirty="0"/>
              <a:t> </a:t>
            </a:r>
            <a:r>
              <a:rPr lang="id-ID" dirty="0" smtClean="0"/>
              <a:t>memeperkenalkan </a:t>
            </a:r>
            <a:r>
              <a:rPr lang="id-ID" dirty="0"/>
              <a:t>istilah </a:t>
            </a:r>
            <a:r>
              <a:rPr lang="id-ID" b="1" i="1" dirty="0"/>
              <a:t>CSF (critical success factor)</a:t>
            </a:r>
            <a:r>
              <a:rPr lang="id-ID" dirty="0"/>
              <a:t> atau faktor penting </a:t>
            </a:r>
            <a:r>
              <a:rPr lang="id-ID" dirty="0" smtClean="0"/>
              <a:t>penentu </a:t>
            </a:r>
            <a:r>
              <a:rPr lang="id-ID" dirty="0"/>
              <a:t>keberhasilan. </a:t>
            </a:r>
            <a:endParaRPr lang="id-ID" dirty="0" smtClean="0"/>
          </a:p>
          <a:p>
            <a:pPr marL="0" indent="0">
              <a:buNone/>
            </a:pPr>
            <a:r>
              <a:rPr lang="id-ID" dirty="0"/>
              <a:t>Dalam industri asuransi, CSF diidentifikasi sebagai pengembangan personal manajemen agen, pengendalian personal administrasi, dan inovasi dalam rangka menciptakan produk – produk yang baru.</a:t>
            </a:r>
          </a:p>
          <a:p>
            <a:pPr marL="0" indent="0">
              <a:buNone/>
            </a:pPr>
            <a:endParaRPr lang="id-ID" dirty="0"/>
          </a:p>
        </p:txBody>
      </p:sp>
    </p:spTree>
    <p:extLst>
      <p:ext uri="{BB962C8B-B14F-4D97-AF65-F5344CB8AC3E}">
        <p14:creationId xmlns:p14="http://schemas.microsoft.com/office/powerpoint/2010/main" val="16200162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SISTEM PEMPROSESAN </a:t>
            </a:r>
            <a:r>
              <a:rPr lang="id-ID" b="1" dirty="0" smtClean="0"/>
              <a:t>TRANSAKSI</a:t>
            </a:r>
            <a:r>
              <a:rPr lang="id-ID" dirty="0"/>
              <a:t/>
            </a:r>
            <a:br>
              <a:rPr lang="id-ID" dirty="0"/>
            </a:br>
            <a:endParaRPr lang="id-ID" dirty="0"/>
          </a:p>
        </p:txBody>
      </p:sp>
      <p:sp>
        <p:nvSpPr>
          <p:cNvPr id="3" name="Content Placeholder 2"/>
          <p:cNvSpPr>
            <a:spLocks noGrp="1"/>
          </p:cNvSpPr>
          <p:nvPr>
            <p:ph sz="quarter" idx="13"/>
          </p:nvPr>
        </p:nvSpPr>
        <p:spPr>
          <a:xfrm>
            <a:off x="215516" y="1317162"/>
            <a:ext cx="8712968" cy="5540838"/>
          </a:xfrm>
        </p:spPr>
        <p:txBody>
          <a:bodyPr>
            <a:normAutofit/>
          </a:bodyPr>
          <a:lstStyle/>
          <a:p>
            <a:pPr marL="0" indent="0">
              <a:buNone/>
            </a:pPr>
            <a:r>
              <a:rPr lang="id-ID" dirty="0"/>
              <a:t>Digunakan untuk menjelaskan sistem informas yang mengumpulkan data yang menguraikan aktivitas perusahaan, mengubah data menjadi informasi, dan menyediakan informasi tersebut bagi para pengguna yang ada dalam perusahaan maupun diluar perusahaan.</a:t>
            </a:r>
          </a:p>
          <a:p>
            <a:pPr marL="0" indent="0">
              <a:buNone/>
            </a:pPr>
            <a:r>
              <a:rPr lang="id-ID" dirty="0" smtClean="0">
                <a:solidFill>
                  <a:srgbClr val="FFC000"/>
                </a:solidFill>
              </a:rPr>
              <a:t>Figur </a:t>
            </a:r>
            <a:r>
              <a:rPr lang="id-ID" dirty="0">
                <a:solidFill>
                  <a:srgbClr val="FFC000"/>
                </a:solidFill>
              </a:rPr>
              <a:t>8.1 adalah sebuah sistem pemrosesan </a:t>
            </a:r>
            <a:r>
              <a:rPr lang="id-ID" dirty="0" smtClean="0">
                <a:solidFill>
                  <a:srgbClr val="FFC000"/>
                </a:solidFill>
              </a:rPr>
              <a:t>transaksi</a:t>
            </a:r>
          </a:p>
          <a:p>
            <a:pPr marL="0" indent="0">
              <a:buNone/>
            </a:pPr>
            <a:r>
              <a:rPr lang="id-ID" dirty="0" smtClean="0">
                <a:solidFill>
                  <a:srgbClr val="FF0000"/>
                </a:solidFill>
              </a:rPr>
              <a:t>				Lingkungan </a:t>
            </a:r>
          </a:p>
          <a:p>
            <a:pPr marL="0" indent="0">
              <a:buNone/>
            </a:pPr>
            <a:endParaRPr lang="id-ID" dirty="0">
              <a:solidFill>
                <a:srgbClr val="FF0000"/>
              </a:solidFill>
            </a:endParaRPr>
          </a:p>
          <a:p>
            <a:pPr marL="0" indent="0">
              <a:buNone/>
            </a:pPr>
            <a:endParaRPr lang="id-ID" dirty="0" smtClean="0">
              <a:solidFill>
                <a:srgbClr val="FF0000"/>
              </a:solidFill>
            </a:endParaRPr>
          </a:p>
          <a:p>
            <a:pPr marL="0" indent="0">
              <a:buNone/>
            </a:pPr>
            <a:endParaRPr lang="id-ID" dirty="0">
              <a:solidFill>
                <a:srgbClr val="FF0000"/>
              </a:solidFill>
            </a:endParaRPr>
          </a:p>
          <a:p>
            <a:pPr marL="0" indent="0">
              <a:buNone/>
            </a:pPr>
            <a:endParaRPr lang="id-ID" dirty="0" smtClean="0">
              <a:solidFill>
                <a:srgbClr val="FF0000"/>
              </a:solidFill>
            </a:endParaRPr>
          </a:p>
          <a:p>
            <a:pPr marL="0" indent="0">
              <a:buNone/>
            </a:pPr>
            <a:endParaRPr lang="id-ID" dirty="0">
              <a:solidFill>
                <a:srgbClr val="FF0000"/>
              </a:solidFill>
            </a:endParaRPr>
          </a:p>
          <a:p>
            <a:pPr marL="0" indent="0">
              <a:buNone/>
            </a:pPr>
            <a:endParaRPr lang="id-ID" dirty="0" smtClean="0">
              <a:solidFill>
                <a:srgbClr val="FF0000"/>
              </a:solidFill>
            </a:endParaRPr>
          </a:p>
          <a:p>
            <a:pPr marL="0" indent="0">
              <a:buNone/>
            </a:pPr>
            <a:endParaRPr lang="id-ID" dirty="0">
              <a:solidFill>
                <a:srgbClr val="FF0000"/>
              </a:solidFill>
            </a:endParaRPr>
          </a:p>
          <a:p>
            <a:pPr marL="0" indent="0">
              <a:buNone/>
            </a:pPr>
            <a:endParaRPr lang="id-ID" dirty="0" smtClean="0">
              <a:solidFill>
                <a:srgbClr val="FF0000"/>
              </a:solidFill>
            </a:endParaRPr>
          </a:p>
          <a:p>
            <a:pPr marL="0" indent="0">
              <a:buNone/>
            </a:pPr>
            <a:endParaRPr lang="id-ID" dirty="0">
              <a:solidFill>
                <a:srgbClr val="FF0000"/>
              </a:solidFill>
            </a:endParaRPr>
          </a:p>
          <a:p>
            <a:pPr marL="0" indent="0">
              <a:buNone/>
            </a:pPr>
            <a:r>
              <a:rPr lang="id-ID" dirty="0" smtClean="0">
                <a:solidFill>
                  <a:srgbClr val="FF0000"/>
                </a:solidFill>
              </a:rPr>
              <a:t>				Lingkungan</a:t>
            </a:r>
            <a:endParaRPr lang="id-ID" dirty="0">
              <a:solidFill>
                <a:srgbClr val="FF0000"/>
              </a:solidFill>
            </a:endParaRPr>
          </a:p>
        </p:txBody>
      </p:sp>
      <p:sp>
        <p:nvSpPr>
          <p:cNvPr id="4" name="Rectangle 3"/>
          <p:cNvSpPr/>
          <p:nvPr/>
        </p:nvSpPr>
        <p:spPr>
          <a:xfrm>
            <a:off x="3419872" y="3261378"/>
            <a:ext cx="23042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Manajemen </a:t>
            </a:r>
            <a:endParaRPr lang="id-ID" dirty="0"/>
          </a:p>
        </p:txBody>
      </p:sp>
      <p:sp>
        <p:nvSpPr>
          <p:cNvPr id="5" name="Rectangle 4"/>
          <p:cNvSpPr/>
          <p:nvPr/>
        </p:nvSpPr>
        <p:spPr>
          <a:xfrm>
            <a:off x="3419872" y="4055845"/>
            <a:ext cx="23042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Peranti lunak pemprosesan data</a:t>
            </a:r>
            <a:endParaRPr lang="id-ID" dirty="0"/>
          </a:p>
        </p:txBody>
      </p:sp>
      <p:sp>
        <p:nvSpPr>
          <p:cNvPr id="6" name="Flowchart: Magnetic Disk 5"/>
          <p:cNvSpPr/>
          <p:nvPr/>
        </p:nvSpPr>
        <p:spPr>
          <a:xfrm>
            <a:off x="3419872" y="4917971"/>
            <a:ext cx="2304256" cy="6126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Basis Data</a:t>
            </a:r>
            <a:endParaRPr lang="id-ID" dirty="0"/>
          </a:p>
        </p:txBody>
      </p:sp>
      <p:sp>
        <p:nvSpPr>
          <p:cNvPr id="7" name="Rectangle 6"/>
          <p:cNvSpPr/>
          <p:nvPr/>
        </p:nvSpPr>
        <p:spPr>
          <a:xfrm>
            <a:off x="3404236" y="5870421"/>
            <a:ext cx="23042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Mengubah </a:t>
            </a:r>
            <a:endParaRPr lang="id-ID" dirty="0"/>
          </a:p>
        </p:txBody>
      </p:sp>
      <p:sp>
        <p:nvSpPr>
          <p:cNvPr id="8" name="Flowchart: Data 7"/>
          <p:cNvSpPr/>
          <p:nvPr/>
        </p:nvSpPr>
        <p:spPr>
          <a:xfrm>
            <a:off x="539552" y="5949280"/>
            <a:ext cx="2232248" cy="50405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Sumber daya fisik input</a:t>
            </a:r>
            <a:endParaRPr lang="id-ID" dirty="0"/>
          </a:p>
        </p:txBody>
      </p:sp>
      <p:sp>
        <p:nvSpPr>
          <p:cNvPr id="11" name="Flowchart: Data 10"/>
          <p:cNvSpPr/>
          <p:nvPr/>
        </p:nvSpPr>
        <p:spPr>
          <a:xfrm>
            <a:off x="6228184" y="5949280"/>
            <a:ext cx="2232248" cy="50405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Sumber daya fisik input</a:t>
            </a:r>
            <a:endParaRPr lang="id-ID" dirty="0"/>
          </a:p>
        </p:txBody>
      </p:sp>
      <p:sp>
        <p:nvSpPr>
          <p:cNvPr id="14" name="Right Arrow 13"/>
          <p:cNvSpPr/>
          <p:nvPr/>
        </p:nvSpPr>
        <p:spPr>
          <a:xfrm>
            <a:off x="251520" y="5141571"/>
            <a:ext cx="3168352" cy="252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ight Arrow 14"/>
          <p:cNvSpPr/>
          <p:nvPr/>
        </p:nvSpPr>
        <p:spPr>
          <a:xfrm rot="10800000">
            <a:off x="5770022" y="5141570"/>
            <a:ext cx="3168352" cy="252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17" name="Straight Arrow Connector 16"/>
          <p:cNvCxnSpPr/>
          <p:nvPr/>
        </p:nvCxnSpPr>
        <p:spPr>
          <a:xfrm flipV="1">
            <a:off x="4584964" y="3765434"/>
            <a:ext cx="0" cy="290411"/>
          </a:xfrm>
          <a:prstGeom prst="straightConnector1">
            <a:avLst/>
          </a:prstGeom>
          <a:ln w="38100">
            <a:tailEnd type="arrow"/>
          </a:ln>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a:stCxn id="7" idx="0"/>
          </p:cNvCxnSpPr>
          <p:nvPr/>
        </p:nvCxnSpPr>
        <p:spPr>
          <a:xfrm flipV="1">
            <a:off x="4556364" y="5530621"/>
            <a:ext cx="0" cy="339800"/>
          </a:xfrm>
          <a:prstGeom prst="straightConnector1">
            <a:avLst/>
          </a:prstGeom>
          <a:ln w="38100">
            <a:tailEnd type="arrow"/>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p:nvPr/>
        </p:nvCxnSpPr>
        <p:spPr>
          <a:xfrm flipV="1">
            <a:off x="4571109" y="4559901"/>
            <a:ext cx="0" cy="360040"/>
          </a:xfrm>
          <a:prstGeom prst="straightConnector1">
            <a:avLst/>
          </a:prstGeom>
          <a:ln w="38100">
            <a:tailEnd type="arrow"/>
          </a:ln>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1835696" y="5769260"/>
            <a:ext cx="5760640" cy="0"/>
          </a:xfrm>
          <a:prstGeom prst="line">
            <a:avLst/>
          </a:prstGeom>
          <a:ln w="28575"/>
        </p:spPr>
        <p:style>
          <a:lnRef idx="2">
            <a:schemeClr val="accent2"/>
          </a:lnRef>
          <a:fillRef idx="0">
            <a:schemeClr val="accent2"/>
          </a:fillRef>
          <a:effectRef idx="1">
            <a:schemeClr val="accent2"/>
          </a:effectRef>
          <a:fontRef idx="minor">
            <a:schemeClr val="tx1"/>
          </a:fontRef>
        </p:style>
      </p:cxnSp>
      <p:cxnSp>
        <p:nvCxnSpPr>
          <p:cNvPr id="25" name="Straight Connector 24"/>
          <p:cNvCxnSpPr/>
          <p:nvPr/>
        </p:nvCxnSpPr>
        <p:spPr>
          <a:xfrm>
            <a:off x="1835696" y="5739949"/>
            <a:ext cx="0" cy="180020"/>
          </a:xfrm>
          <a:prstGeom prst="line">
            <a:avLst/>
          </a:prstGeom>
          <a:ln w="28575"/>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a:off x="7596336" y="5769260"/>
            <a:ext cx="0" cy="180020"/>
          </a:xfrm>
          <a:prstGeom prst="line">
            <a:avLst/>
          </a:prstGeom>
          <a:ln w="28575"/>
        </p:spPr>
        <p:style>
          <a:lnRef idx="2">
            <a:schemeClr val="accent2"/>
          </a:lnRef>
          <a:fillRef idx="0">
            <a:schemeClr val="accent2"/>
          </a:fillRef>
          <a:effectRef idx="1">
            <a:schemeClr val="accent2"/>
          </a:effectRef>
          <a:fontRef idx="minor">
            <a:schemeClr val="tx1"/>
          </a:fontRef>
        </p:style>
      </p:cxnSp>
      <p:cxnSp>
        <p:nvCxnSpPr>
          <p:cNvPr id="32" name="Straight Connector 31"/>
          <p:cNvCxnSpPr/>
          <p:nvPr/>
        </p:nvCxnSpPr>
        <p:spPr>
          <a:xfrm>
            <a:off x="251520" y="4307873"/>
            <a:ext cx="3152716" cy="0"/>
          </a:xfrm>
          <a:prstGeom prst="line">
            <a:avLst/>
          </a:prstGeom>
          <a:ln w="38100">
            <a:prstDash val="dash"/>
          </a:ln>
        </p:spPr>
        <p:style>
          <a:lnRef idx="2">
            <a:schemeClr val="accent2"/>
          </a:lnRef>
          <a:fillRef idx="0">
            <a:schemeClr val="accent2"/>
          </a:fillRef>
          <a:effectRef idx="1">
            <a:schemeClr val="accent2"/>
          </a:effectRef>
          <a:fontRef idx="minor">
            <a:schemeClr val="tx1"/>
          </a:fontRef>
        </p:style>
      </p:cxnSp>
      <p:cxnSp>
        <p:nvCxnSpPr>
          <p:cNvPr id="33" name="Straight Connector 32"/>
          <p:cNvCxnSpPr/>
          <p:nvPr/>
        </p:nvCxnSpPr>
        <p:spPr>
          <a:xfrm>
            <a:off x="5785658" y="4306982"/>
            <a:ext cx="3152716" cy="0"/>
          </a:xfrm>
          <a:prstGeom prst="line">
            <a:avLst/>
          </a:prstGeom>
          <a:ln w="38100">
            <a:prstDash val="dash"/>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1909890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TINJAUAN SISTEM DATA</a:t>
            </a:r>
            <a:r>
              <a:rPr lang="id-ID" dirty="0"/>
              <a:t/>
            </a:r>
            <a:br>
              <a:rPr lang="id-ID" dirty="0"/>
            </a:br>
            <a:endParaRPr lang="id-ID" dirty="0"/>
          </a:p>
        </p:txBody>
      </p:sp>
      <p:sp>
        <p:nvSpPr>
          <p:cNvPr id="3" name="Content Placeholder 2"/>
          <p:cNvSpPr>
            <a:spLocks noGrp="1"/>
          </p:cNvSpPr>
          <p:nvPr>
            <p:ph sz="quarter" idx="13"/>
          </p:nvPr>
        </p:nvSpPr>
        <p:spPr>
          <a:xfrm>
            <a:off x="0" y="1268760"/>
            <a:ext cx="9036496" cy="5589240"/>
          </a:xfrm>
        </p:spPr>
        <p:txBody>
          <a:bodyPr/>
          <a:lstStyle/>
          <a:p>
            <a:pPr marL="0" indent="0">
              <a:buNone/>
            </a:pPr>
            <a:r>
              <a:rPr lang="id-ID" dirty="0" smtClean="0"/>
              <a:t>Unsur-unsur yang lingkungan </a:t>
            </a:r>
            <a:r>
              <a:rPr lang="id-ID" dirty="0"/>
              <a:t>meliputi pelanggan, pemasok, ruang persediaan bahan baku, dan manajemen, arus data menghubungkan perusahaa dengan pelanggannya.</a:t>
            </a:r>
          </a:p>
          <a:p>
            <a:pPr marL="0" indent="0">
              <a:buNone/>
            </a:pPr>
            <a:r>
              <a:rPr lang="id-ID" dirty="0" smtClean="0">
                <a:solidFill>
                  <a:srgbClr val="FF0000"/>
                </a:solidFill>
              </a:rPr>
              <a:t>Figur 8.2 </a:t>
            </a:r>
            <a:r>
              <a:rPr lang="id-ID" dirty="0">
                <a:solidFill>
                  <a:srgbClr val="FF0000"/>
                </a:solidFill>
              </a:rPr>
              <a:t>adalah </a:t>
            </a:r>
            <a:r>
              <a:rPr lang="id-ID" dirty="0" smtClean="0">
                <a:solidFill>
                  <a:srgbClr val="FF0000"/>
                </a:solidFill>
              </a:rPr>
              <a:t>diagram Konteks Sistem Distribusi 		</a:t>
            </a:r>
            <a:endParaRPr lang="id-ID" dirty="0" smtClean="0">
              <a:solidFill>
                <a:srgbClr val="FFFF00"/>
              </a:solidFill>
            </a:endParaRPr>
          </a:p>
          <a:p>
            <a:pPr marL="0" indent="0">
              <a:buNone/>
            </a:pPr>
            <a:r>
              <a:rPr lang="id-ID" dirty="0">
                <a:solidFill>
                  <a:srgbClr val="FF0000"/>
                </a:solidFill>
              </a:rPr>
              <a:t>		</a:t>
            </a:r>
            <a:r>
              <a:rPr lang="id-ID" dirty="0" smtClean="0">
                <a:solidFill>
                  <a:srgbClr val="FF0000"/>
                </a:solidFill>
              </a:rPr>
              <a:t>				</a:t>
            </a:r>
            <a:r>
              <a:rPr lang="id-ID" sz="1400" dirty="0">
                <a:solidFill>
                  <a:srgbClr val="FFFF00"/>
                </a:solidFill>
              </a:rPr>
              <a:t>K</a:t>
            </a:r>
            <a:r>
              <a:rPr lang="id-ID" sz="1400" dirty="0" smtClean="0">
                <a:solidFill>
                  <a:srgbClr val="FFFF00"/>
                </a:solidFill>
              </a:rPr>
              <a:t>omitmen</a:t>
            </a:r>
          </a:p>
          <a:p>
            <a:pPr marL="0" indent="0">
              <a:buNone/>
            </a:pPr>
            <a:r>
              <a:rPr lang="id-ID" sz="1100" dirty="0">
                <a:solidFill>
                  <a:srgbClr val="FF0000"/>
                </a:solidFill>
              </a:rPr>
              <a:t>	</a:t>
            </a:r>
            <a:r>
              <a:rPr lang="id-ID" sz="1100" dirty="0" smtClean="0">
                <a:solidFill>
                  <a:srgbClr val="FF0000"/>
                </a:solidFill>
              </a:rPr>
              <a:t>	</a:t>
            </a:r>
            <a:r>
              <a:rPr lang="id-ID" sz="1100" dirty="0" smtClean="0">
                <a:solidFill>
                  <a:srgbClr val="FFFF00"/>
                </a:solidFill>
              </a:rPr>
              <a:t>pesanan penggunaan </a:t>
            </a:r>
            <a:r>
              <a:rPr lang="id-ID" sz="1100" dirty="0">
                <a:solidFill>
                  <a:srgbClr val="FFFF00"/>
                </a:solidFill>
              </a:rPr>
              <a:t>pemberitahuan penolakan </a:t>
            </a:r>
            <a:r>
              <a:rPr lang="id-ID" sz="1400" dirty="0" smtClean="0">
                <a:solidFill>
                  <a:srgbClr val="FFFF00"/>
                </a:solidFill>
              </a:rPr>
              <a:t>		</a:t>
            </a:r>
            <a:r>
              <a:rPr lang="id-ID" sz="1400" dirty="0">
                <a:solidFill>
                  <a:srgbClr val="FF0066"/>
                </a:solidFill>
              </a:rPr>
              <a:t>P</a:t>
            </a:r>
            <a:r>
              <a:rPr lang="id-ID" sz="1400" dirty="0" smtClean="0">
                <a:solidFill>
                  <a:srgbClr val="FF0066"/>
                </a:solidFill>
              </a:rPr>
              <a:t>esanan </a:t>
            </a:r>
            <a:r>
              <a:rPr lang="id-ID" sz="1400" dirty="0">
                <a:solidFill>
                  <a:srgbClr val="FF0066"/>
                </a:solidFill>
              </a:rPr>
              <a:t>P</a:t>
            </a:r>
            <a:r>
              <a:rPr lang="id-ID" sz="1400" dirty="0" smtClean="0">
                <a:solidFill>
                  <a:srgbClr val="FF0066"/>
                </a:solidFill>
              </a:rPr>
              <a:t>embelian</a:t>
            </a:r>
          </a:p>
          <a:p>
            <a:pPr marL="0" indent="0">
              <a:buNone/>
            </a:pPr>
            <a:r>
              <a:rPr lang="id-ID" dirty="0" smtClean="0">
                <a:solidFill>
                  <a:srgbClr val="FF0000"/>
                </a:solidFill>
              </a:rPr>
              <a:t>												</a:t>
            </a:r>
            <a:r>
              <a:rPr lang="id-ID" sz="1300" dirty="0" smtClean="0">
                <a:solidFill>
                  <a:srgbClr val="FFFF00"/>
                </a:solidFill>
              </a:rPr>
              <a:t>			</a:t>
            </a:r>
            <a:r>
              <a:rPr lang="id-ID" sz="1300" dirty="0">
                <a:solidFill>
                  <a:srgbClr val="FF0066"/>
                </a:solidFill>
              </a:rPr>
              <a:t>P</a:t>
            </a:r>
            <a:r>
              <a:rPr lang="id-ID" sz="1300" dirty="0" smtClean="0">
                <a:solidFill>
                  <a:srgbClr val="FF0066"/>
                </a:solidFill>
              </a:rPr>
              <a:t>engiriman</a:t>
            </a:r>
          </a:p>
          <a:p>
            <a:pPr marL="0" indent="0">
              <a:buNone/>
            </a:pPr>
            <a:r>
              <a:rPr lang="id-ID" sz="1300" dirty="0">
                <a:solidFill>
                  <a:srgbClr val="FFFF00"/>
                </a:solidFill>
              </a:rPr>
              <a:t>	</a:t>
            </a:r>
            <a:r>
              <a:rPr lang="id-ID" sz="1300" dirty="0" smtClean="0">
                <a:solidFill>
                  <a:srgbClr val="FFFF00"/>
                </a:solidFill>
              </a:rPr>
              <a:t>	</a:t>
            </a:r>
            <a:r>
              <a:rPr lang="id-ID" sz="1300" dirty="0" smtClean="0">
                <a:solidFill>
                  <a:srgbClr val="92D050"/>
                </a:solidFill>
              </a:rPr>
              <a:t>pesanan penjualan</a:t>
            </a:r>
            <a:r>
              <a:rPr lang="id-ID" sz="1300" dirty="0" smtClean="0">
                <a:solidFill>
                  <a:srgbClr val="FFFF00"/>
                </a:solidFill>
              </a:rPr>
              <a:t>			</a:t>
            </a:r>
            <a:r>
              <a:rPr lang="id-ID" sz="1300" dirty="0" smtClean="0">
                <a:solidFill>
                  <a:srgbClr val="FF0000"/>
                </a:solidFill>
              </a:rPr>
              <a:t>Fak</a:t>
            </a:r>
            <a:r>
              <a:rPr lang="id-ID" sz="1300" dirty="0" smtClean="0">
                <a:solidFill>
                  <a:srgbClr val="FF0066"/>
                </a:solidFill>
              </a:rPr>
              <a:t>tur pemasokan</a:t>
            </a:r>
          </a:p>
          <a:p>
            <a:pPr marL="0" indent="0">
              <a:buNone/>
            </a:pPr>
            <a:r>
              <a:rPr lang="id-ID" sz="1300" dirty="0">
                <a:solidFill>
                  <a:srgbClr val="FFFF00"/>
                </a:solidFill>
              </a:rPr>
              <a:t>	</a:t>
            </a:r>
            <a:r>
              <a:rPr lang="id-ID" sz="1300" dirty="0" smtClean="0">
                <a:solidFill>
                  <a:srgbClr val="FFFF00"/>
                </a:solidFill>
              </a:rPr>
              <a:t>	</a:t>
            </a:r>
            <a:r>
              <a:rPr lang="id-ID" sz="1300" dirty="0" smtClean="0">
                <a:solidFill>
                  <a:srgbClr val="92D050"/>
                </a:solidFill>
              </a:rPr>
              <a:t>faktur</a:t>
            </a:r>
            <a:r>
              <a:rPr lang="id-ID" sz="1300" dirty="0" smtClean="0">
                <a:solidFill>
                  <a:srgbClr val="FFFF00"/>
                </a:solidFill>
              </a:rPr>
              <a:t>				</a:t>
            </a:r>
            <a:r>
              <a:rPr lang="id-ID" sz="1300" dirty="0">
                <a:solidFill>
                  <a:srgbClr val="FF0066"/>
                </a:solidFill>
              </a:rPr>
              <a:t>L</a:t>
            </a:r>
            <a:r>
              <a:rPr lang="id-ID" sz="1300" dirty="0" smtClean="0">
                <a:solidFill>
                  <a:srgbClr val="FF0066"/>
                </a:solidFill>
              </a:rPr>
              <a:t>aporan pemasok</a:t>
            </a:r>
          </a:p>
          <a:p>
            <a:pPr marL="0" indent="0">
              <a:buNone/>
            </a:pPr>
            <a:r>
              <a:rPr lang="id-ID" sz="1300" dirty="0">
                <a:solidFill>
                  <a:srgbClr val="FFFF00"/>
                </a:solidFill>
              </a:rPr>
              <a:t>	</a:t>
            </a:r>
            <a:r>
              <a:rPr lang="id-ID" sz="1300" dirty="0" smtClean="0">
                <a:solidFill>
                  <a:srgbClr val="FFFF00"/>
                </a:solidFill>
              </a:rPr>
              <a:t>	</a:t>
            </a:r>
            <a:r>
              <a:rPr lang="id-ID" sz="1300" dirty="0" smtClean="0">
                <a:solidFill>
                  <a:srgbClr val="92D050"/>
                </a:solidFill>
              </a:rPr>
              <a:t>laporan saldo	</a:t>
            </a:r>
            <a:r>
              <a:rPr lang="id-ID" sz="1300" dirty="0" smtClean="0">
                <a:solidFill>
                  <a:srgbClr val="FFFF00"/>
                </a:solidFill>
              </a:rPr>
              <a:t>			</a:t>
            </a:r>
            <a:r>
              <a:rPr lang="id-ID" sz="1300" dirty="0">
                <a:solidFill>
                  <a:srgbClr val="FF0066"/>
                </a:solidFill>
              </a:rPr>
              <a:t>P</a:t>
            </a:r>
            <a:r>
              <a:rPr lang="id-ID" sz="1300" dirty="0" smtClean="0">
                <a:solidFill>
                  <a:srgbClr val="FF0066"/>
                </a:solidFill>
              </a:rPr>
              <a:t>embayaran kepada pemasok</a:t>
            </a:r>
            <a:endParaRPr lang="id-ID" sz="1300" dirty="0">
              <a:solidFill>
                <a:srgbClr val="FF0066"/>
              </a:solidFill>
            </a:endParaRPr>
          </a:p>
          <a:p>
            <a:pPr marL="0" indent="0">
              <a:buNone/>
            </a:pPr>
            <a:r>
              <a:rPr lang="id-ID" dirty="0" smtClean="0">
                <a:solidFill>
                  <a:srgbClr val="FF0000"/>
                </a:solidFill>
              </a:rPr>
              <a:t>	</a:t>
            </a:r>
            <a:r>
              <a:rPr lang="id-ID" sz="1300" dirty="0" smtClean="0">
                <a:solidFill>
                  <a:srgbClr val="92D050"/>
                </a:solidFill>
              </a:rPr>
              <a:t>pembayaran kepada pelanggan</a:t>
            </a:r>
          </a:p>
          <a:p>
            <a:pPr marL="0" indent="0">
              <a:buNone/>
            </a:pPr>
            <a:r>
              <a:rPr lang="id-ID" sz="1300" dirty="0">
                <a:solidFill>
                  <a:srgbClr val="FFFF00"/>
                </a:solidFill>
              </a:rPr>
              <a:t>	</a:t>
            </a:r>
            <a:r>
              <a:rPr lang="id-ID" sz="1300" dirty="0" smtClean="0">
                <a:solidFill>
                  <a:srgbClr val="FFFF00"/>
                </a:solidFill>
              </a:rPr>
              <a:t>	</a:t>
            </a:r>
            <a:r>
              <a:rPr lang="id-ID" sz="1300" dirty="0" smtClean="0">
                <a:solidFill>
                  <a:schemeClr val="tx2"/>
                </a:solidFill>
              </a:rPr>
              <a:t>Laporan Laba Rugi</a:t>
            </a:r>
          </a:p>
          <a:p>
            <a:pPr marL="0" indent="0">
              <a:buNone/>
            </a:pPr>
            <a:r>
              <a:rPr lang="id-ID" sz="1300" dirty="0">
                <a:solidFill>
                  <a:schemeClr val="tx2"/>
                </a:solidFill>
              </a:rPr>
              <a:t>	</a:t>
            </a:r>
            <a:r>
              <a:rPr lang="id-ID" sz="1300" dirty="0" smtClean="0">
                <a:solidFill>
                  <a:schemeClr val="tx2"/>
                </a:solidFill>
              </a:rPr>
              <a:t>	neraca</a:t>
            </a:r>
          </a:p>
          <a:p>
            <a:pPr marL="0" indent="0">
              <a:buNone/>
            </a:pPr>
            <a:r>
              <a:rPr lang="id-ID" sz="1300" dirty="0">
                <a:solidFill>
                  <a:schemeClr val="tx2"/>
                </a:solidFill>
              </a:rPr>
              <a:t>	</a:t>
            </a:r>
            <a:r>
              <a:rPr lang="id-ID" sz="1300" dirty="0" smtClean="0">
                <a:solidFill>
                  <a:schemeClr val="tx2"/>
                </a:solidFill>
              </a:rPr>
              <a:t>	Laporan Anggaran   		       </a:t>
            </a:r>
            <a:r>
              <a:rPr lang="id-ID" sz="1400" dirty="0" smtClean="0">
                <a:solidFill>
                  <a:srgbClr val="FF0000"/>
                </a:solidFill>
              </a:rPr>
              <a:t> </a:t>
            </a:r>
            <a:r>
              <a:rPr lang="id-ID" sz="1400" dirty="0" smtClean="0">
                <a:solidFill>
                  <a:schemeClr val="tx1">
                    <a:lumMod val="95000"/>
                  </a:schemeClr>
                </a:solidFill>
              </a:rPr>
              <a:t>Persediaan</a:t>
            </a:r>
          </a:p>
          <a:p>
            <a:pPr marL="0" indent="0">
              <a:buNone/>
            </a:pPr>
            <a:r>
              <a:rPr lang="id-ID" sz="1400" dirty="0">
                <a:solidFill>
                  <a:srgbClr val="FF0000"/>
                </a:solidFill>
              </a:rPr>
              <a:t>	</a:t>
            </a:r>
            <a:r>
              <a:rPr lang="id-ID" sz="1400" dirty="0" smtClean="0">
                <a:solidFill>
                  <a:srgbClr val="FF0000"/>
                </a:solidFill>
              </a:rPr>
              <a:t>	</a:t>
            </a:r>
            <a:r>
              <a:rPr lang="id-ID" sz="1400" dirty="0" smtClean="0">
                <a:solidFill>
                  <a:schemeClr val="tx2"/>
                </a:solidFill>
              </a:rPr>
              <a:t>laporan lainnya</a:t>
            </a:r>
            <a:r>
              <a:rPr lang="id-ID" sz="1300" dirty="0" smtClean="0">
                <a:solidFill>
                  <a:schemeClr val="tx2"/>
                </a:solidFill>
              </a:rPr>
              <a:t>		 </a:t>
            </a:r>
          </a:p>
          <a:p>
            <a:pPr marL="0" indent="0">
              <a:buNone/>
            </a:pPr>
            <a:r>
              <a:rPr lang="id-ID" sz="1300" dirty="0">
                <a:solidFill>
                  <a:srgbClr val="FFFF00"/>
                </a:solidFill>
              </a:rPr>
              <a:t>	</a:t>
            </a:r>
          </a:p>
          <a:p>
            <a:pPr marL="0" indent="0">
              <a:buNone/>
            </a:pPr>
            <a:endParaRPr lang="id-ID" dirty="0"/>
          </a:p>
        </p:txBody>
      </p:sp>
      <p:sp>
        <p:nvSpPr>
          <p:cNvPr id="4" name="Rectangle 3"/>
          <p:cNvSpPr/>
          <p:nvPr/>
        </p:nvSpPr>
        <p:spPr>
          <a:xfrm>
            <a:off x="380550" y="2796239"/>
            <a:ext cx="136815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Pengguna</a:t>
            </a:r>
            <a:endParaRPr lang="id-ID" dirty="0"/>
          </a:p>
        </p:txBody>
      </p:sp>
      <p:sp>
        <p:nvSpPr>
          <p:cNvPr id="5" name="Rectangle 4"/>
          <p:cNvSpPr/>
          <p:nvPr/>
        </p:nvSpPr>
        <p:spPr>
          <a:xfrm>
            <a:off x="6367022" y="5517232"/>
            <a:ext cx="1481341"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Ruang persediaan barang baku</a:t>
            </a:r>
            <a:endParaRPr lang="id-ID" dirty="0"/>
          </a:p>
        </p:txBody>
      </p:sp>
      <p:sp>
        <p:nvSpPr>
          <p:cNvPr id="6" name="Rectangle 5"/>
          <p:cNvSpPr/>
          <p:nvPr/>
        </p:nvSpPr>
        <p:spPr>
          <a:xfrm>
            <a:off x="7164288" y="3356992"/>
            <a:ext cx="136815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Pemasok </a:t>
            </a:r>
            <a:endParaRPr lang="id-ID" dirty="0"/>
          </a:p>
        </p:txBody>
      </p:sp>
      <p:sp>
        <p:nvSpPr>
          <p:cNvPr id="7" name="Rectangle 6"/>
          <p:cNvSpPr/>
          <p:nvPr/>
        </p:nvSpPr>
        <p:spPr>
          <a:xfrm>
            <a:off x="3491880" y="3516319"/>
            <a:ext cx="1368152" cy="1496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Sistem Distribusi</a:t>
            </a:r>
            <a:endParaRPr lang="id-ID" dirty="0"/>
          </a:p>
        </p:txBody>
      </p:sp>
      <p:sp>
        <p:nvSpPr>
          <p:cNvPr id="8" name="Rectangle 7"/>
          <p:cNvSpPr/>
          <p:nvPr/>
        </p:nvSpPr>
        <p:spPr>
          <a:xfrm>
            <a:off x="339075" y="5733256"/>
            <a:ext cx="136815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Manajemen </a:t>
            </a:r>
            <a:endParaRPr lang="id-ID" dirty="0"/>
          </a:p>
        </p:txBody>
      </p:sp>
      <p:cxnSp>
        <p:nvCxnSpPr>
          <p:cNvPr id="13" name="Straight Arrow Connector 12"/>
          <p:cNvCxnSpPr/>
          <p:nvPr/>
        </p:nvCxnSpPr>
        <p:spPr>
          <a:xfrm flipV="1">
            <a:off x="7848364" y="4077072"/>
            <a:ext cx="0" cy="4948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860032" y="4571911"/>
            <a:ext cx="29883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860032" y="3557570"/>
            <a:ext cx="230425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4860032" y="3795519"/>
            <a:ext cx="230425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860031" y="4003338"/>
            <a:ext cx="230425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1707228" y="6309320"/>
            <a:ext cx="26516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58889" y="4973412"/>
            <a:ext cx="0" cy="13359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644008" y="4941168"/>
            <a:ext cx="0" cy="10441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644008" y="5985284"/>
            <a:ext cx="173057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923928" y="4996944"/>
            <a:ext cx="0" cy="5202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142954" y="4849278"/>
            <a:ext cx="0" cy="1221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655757" y="5006026"/>
            <a:ext cx="0" cy="25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1707227" y="6071089"/>
            <a:ext cx="24357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1475656" y="5517232"/>
            <a:ext cx="24482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755576" y="5257088"/>
            <a:ext cx="29001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756645" y="5257088"/>
            <a:ext cx="0" cy="476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475656" y="5517232"/>
            <a:ext cx="0" cy="2526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1242772" y="4077072"/>
            <a:ext cx="29001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910770" y="4324491"/>
            <a:ext cx="29001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1475656" y="3861048"/>
            <a:ext cx="21828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1478450" y="3516320"/>
            <a:ext cx="0" cy="2791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1222581" y="3504057"/>
            <a:ext cx="0" cy="5829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910770" y="3494149"/>
            <a:ext cx="0" cy="8303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11560" y="3557570"/>
            <a:ext cx="0" cy="1167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611560" y="4725144"/>
            <a:ext cx="28803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1436230" y="3156279"/>
            <a:ext cx="23747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4175956" y="2783274"/>
            <a:ext cx="39244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3810952" y="3156279"/>
            <a:ext cx="0" cy="360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7" idx="0"/>
          </p:cNvCxnSpPr>
          <p:nvPr/>
        </p:nvCxnSpPr>
        <p:spPr>
          <a:xfrm>
            <a:off x="4175956" y="2783274"/>
            <a:ext cx="0" cy="733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4545822" y="3149796"/>
            <a:ext cx="31225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4522339" y="3192283"/>
            <a:ext cx="0" cy="3240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7668344" y="3149796"/>
            <a:ext cx="0" cy="2071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flipH="1">
            <a:off x="8100392" y="2761104"/>
            <a:ext cx="5738" cy="5751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031810"/>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928670"/>
          </a:xfrm>
        </p:spPr>
        <p:txBody>
          <a:bodyPr/>
          <a:lstStyle/>
          <a:p>
            <a:r>
              <a:rPr lang="id-ID" sz="2400" b="1" dirty="0"/>
              <a:t>SUBSISTEM  - SUBSITEM  UTAMA DARI SISTEM DISTRIBUSI</a:t>
            </a:r>
            <a:r>
              <a:rPr lang="id-ID" dirty="0"/>
              <a:t/>
            </a:r>
            <a:br>
              <a:rPr lang="id-ID" dirty="0"/>
            </a:br>
            <a:endParaRPr lang="id-ID" b="1" dirty="0"/>
          </a:p>
        </p:txBody>
      </p:sp>
      <p:sp>
        <p:nvSpPr>
          <p:cNvPr id="3" name="Content Placeholder 2"/>
          <p:cNvSpPr>
            <a:spLocks noGrp="1"/>
          </p:cNvSpPr>
          <p:nvPr>
            <p:ph sz="quarter" idx="13"/>
          </p:nvPr>
        </p:nvSpPr>
        <p:spPr>
          <a:xfrm>
            <a:off x="609600" y="571480"/>
            <a:ext cx="7924800" cy="5929354"/>
          </a:xfrm>
        </p:spPr>
        <p:txBody>
          <a:bodyPr/>
          <a:lstStyle/>
          <a:p>
            <a:pPr marL="0" indent="0">
              <a:buNone/>
            </a:pPr>
            <a:r>
              <a:rPr lang="id-ID" dirty="0" smtClean="0"/>
              <a:t>Maksudnya </a:t>
            </a:r>
            <a:r>
              <a:rPr lang="id-ID" dirty="0"/>
              <a:t>adalah Subsitem ditentukan melalui </a:t>
            </a:r>
            <a:r>
              <a:rPr lang="id-ID" dirty="0" smtClean="0"/>
              <a:t>kotak </a:t>
            </a:r>
            <a:r>
              <a:rPr lang="id-ID" dirty="0"/>
              <a:t>kotak tegak yang diberikan nomor pada figur 8.3 subsistem pertama berhubungan dengan pemenuhan pemesanan pelanggan, yang kedua dengan pemesanan penggantian persediaan daripemasok, dan yang ketiga adalah dengan pemeliharaan buku besar perusahaan</a:t>
            </a:r>
            <a:r>
              <a:rPr lang="id-ID" dirty="0" smtClean="0"/>
              <a:t>.</a:t>
            </a:r>
          </a:p>
          <a:p>
            <a:pPr marL="0" indent="0">
              <a:buNone/>
            </a:pPr>
            <a:r>
              <a:rPr lang="id-ID" dirty="0">
                <a:solidFill>
                  <a:srgbClr val="FFFF00"/>
                </a:solidFill>
              </a:rPr>
              <a:t>Figur </a:t>
            </a:r>
            <a:r>
              <a:rPr lang="id-ID" dirty="0" smtClean="0">
                <a:solidFill>
                  <a:srgbClr val="FFFF00"/>
                </a:solidFill>
              </a:rPr>
              <a:t>8.3 </a:t>
            </a:r>
            <a:r>
              <a:rPr lang="id-ID" dirty="0">
                <a:solidFill>
                  <a:srgbClr val="FFFF00"/>
                </a:solidFill>
              </a:rPr>
              <a:t>D</a:t>
            </a:r>
            <a:r>
              <a:rPr lang="id-ID" dirty="0" smtClean="0">
                <a:solidFill>
                  <a:srgbClr val="FFFF00"/>
                </a:solidFill>
              </a:rPr>
              <a:t>iagram </a:t>
            </a:r>
            <a:r>
              <a:rPr lang="id-ID" dirty="0" smtClean="0">
                <a:solidFill>
                  <a:srgbClr val="FFFF00"/>
                </a:solidFill>
              </a:rPr>
              <a:t>nomor </a:t>
            </a:r>
            <a:r>
              <a:rPr lang="id-ID" dirty="0" smtClean="0">
                <a:solidFill>
                  <a:srgbClr val="FFFF00"/>
                </a:solidFill>
              </a:rPr>
              <a:t>0 Sistem Distribusi</a:t>
            </a:r>
            <a:endParaRPr lang="id-ID" dirty="0" smtClean="0">
              <a:solidFill>
                <a:srgbClr val="FFFF00"/>
              </a:solidFill>
            </a:endParaRPr>
          </a:p>
          <a:p>
            <a:pPr marL="0" indent="0">
              <a:buNone/>
            </a:pPr>
            <a:endParaRPr lang="id-ID" dirty="0">
              <a:solidFill>
                <a:srgbClr val="FF0000"/>
              </a:solidFill>
            </a:endParaRPr>
          </a:p>
          <a:p>
            <a:pPr marL="0" indent="0">
              <a:buNone/>
            </a:pPr>
            <a:endParaRPr lang="id-ID" dirty="0"/>
          </a:p>
          <a:p>
            <a:pPr marL="0" indent="0">
              <a:buNone/>
            </a:pPr>
            <a:endParaRPr lang="id-ID" dirty="0"/>
          </a:p>
        </p:txBody>
      </p:sp>
      <p:sp>
        <p:nvSpPr>
          <p:cNvPr id="4" name="Rectangle 3"/>
          <p:cNvSpPr/>
          <p:nvPr/>
        </p:nvSpPr>
        <p:spPr>
          <a:xfrm>
            <a:off x="928662" y="2143116"/>
            <a:ext cx="1285884" cy="57150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1400" dirty="0" smtClean="0"/>
              <a:t>pelanggan</a:t>
            </a:r>
            <a:endParaRPr lang="id-ID" sz="1400" dirty="0"/>
          </a:p>
        </p:txBody>
      </p:sp>
      <p:sp>
        <p:nvSpPr>
          <p:cNvPr id="5" name="Rectangle 4"/>
          <p:cNvSpPr/>
          <p:nvPr/>
        </p:nvSpPr>
        <p:spPr>
          <a:xfrm>
            <a:off x="2214546" y="6000768"/>
            <a:ext cx="1285884" cy="57150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1400" dirty="0" smtClean="0"/>
              <a:t>manajemen</a:t>
            </a:r>
            <a:endParaRPr lang="id-ID" sz="1400" dirty="0"/>
          </a:p>
        </p:txBody>
      </p:sp>
      <p:sp>
        <p:nvSpPr>
          <p:cNvPr id="6" name="Rectangle 5"/>
          <p:cNvSpPr/>
          <p:nvPr/>
        </p:nvSpPr>
        <p:spPr>
          <a:xfrm>
            <a:off x="5786446" y="5929330"/>
            <a:ext cx="1285884" cy="57150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1200" dirty="0" smtClean="0"/>
              <a:t>Ruang persediaan bahan baku</a:t>
            </a:r>
            <a:endParaRPr lang="id-ID" sz="1200" dirty="0"/>
          </a:p>
        </p:txBody>
      </p:sp>
      <p:sp>
        <p:nvSpPr>
          <p:cNvPr id="7" name="Rectangle 6"/>
          <p:cNvSpPr/>
          <p:nvPr/>
        </p:nvSpPr>
        <p:spPr>
          <a:xfrm>
            <a:off x="6929454" y="4714884"/>
            <a:ext cx="1285884" cy="57150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dirty="0" smtClean="0"/>
              <a:t>pemasok</a:t>
            </a:r>
            <a:endParaRPr lang="id-ID" dirty="0"/>
          </a:p>
        </p:txBody>
      </p:sp>
      <p:sp>
        <p:nvSpPr>
          <p:cNvPr id="8" name="Rectangle 7"/>
          <p:cNvSpPr/>
          <p:nvPr/>
        </p:nvSpPr>
        <p:spPr>
          <a:xfrm>
            <a:off x="500034" y="4572008"/>
            <a:ext cx="785818"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3. Memelihara buku besar</a:t>
            </a:r>
            <a:endParaRPr lang="id-ID" sz="1100" dirty="0"/>
          </a:p>
        </p:txBody>
      </p:sp>
      <p:sp>
        <p:nvSpPr>
          <p:cNvPr id="9" name="Rectangle 8"/>
          <p:cNvSpPr/>
          <p:nvPr/>
        </p:nvSpPr>
        <p:spPr>
          <a:xfrm>
            <a:off x="4000496" y="4572008"/>
            <a:ext cx="78581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2. Memesan persediaan pengganti</a:t>
            </a:r>
            <a:endParaRPr lang="id-ID" sz="1100" dirty="0"/>
          </a:p>
        </p:txBody>
      </p:sp>
      <p:sp>
        <p:nvSpPr>
          <p:cNvPr id="10" name="Rectangle 9"/>
          <p:cNvSpPr/>
          <p:nvPr/>
        </p:nvSpPr>
        <p:spPr>
          <a:xfrm>
            <a:off x="4000496" y="3000372"/>
            <a:ext cx="78581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t>1. Memenuhi pesanan</a:t>
            </a:r>
            <a:endParaRPr lang="id-ID" sz="1200" dirty="0"/>
          </a:p>
        </p:txBody>
      </p:sp>
      <p:cxnSp>
        <p:nvCxnSpPr>
          <p:cNvPr id="12" name="Shape 11"/>
          <p:cNvCxnSpPr>
            <a:endCxn id="7" idx="2"/>
          </p:cNvCxnSpPr>
          <p:nvPr/>
        </p:nvCxnSpPr>
        <p:spPr>
          <a:xfrm flipV="1">
            <a:off x="4643438" y="5286388"/>
            <a:ext cx="2928958" cy="28575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4786314" y="5286388"/>
            <a:ext cx="21431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4786314" y="5000636"/>
            <a:ext cx="21431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4786314" y="4714884"/>
            <a:ext cx="21431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p:nvPr/>
        </p:nvCxnSpPr>
        <p:spPr>
          <a:xfrm flipV="1">
            <a:off x="4714876" y="4357694"/>
            <a:ext cx="2571768" cy="21431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7108049" y="453628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p:nvPr/>
        </p:nvCxnSpPr>
        <p:spPr>
          <a:xfrm rot="5400000" flipH="1" flipV="1">
            <a:off x="7286644" y="4214818"/>
            <a:ext cx="1000132" cy="158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0800000">
            <a:off x="5429256" y="3714752"/>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643438" y="3714752"/>
            <a:ext cx="857256"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0" idx="2"/>
            <a:endCxn id="9" idx="0"/>
          </p:cNvCxnSpPr>
          <p:nvPr/>
        </p:nvCxnSpPr>
        <p:spPr>
          <a:xfrm rot="5400000">
            <a:off x="4107653" y="428625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flipH="1" flipV="1">
            <a:off x="3857620" y="428625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9" idx="2"/>
          </p:cNvCxnSpPr>
          <p:nvPr/>
        </p:nvCxnSpPr>
        <p:spPr>
          <a:xfrm rot="16200000" flipH="1">
            <a:off x="4054074" y="5911470"/>
            <a:ext cx="714380"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6" idx="1"/>
          </p:cNvCxnSpPr>
          <p:nvPr/>
        </p:nvCxnSpPr>
        <p:spPr>
          <a:xfrm flipV="1">
            <a:off x="4429124" y="6215082"/>
            <a:ext cx="135732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071538" y="6143644"/>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642910" y="6429396"/>
            <a:ext cx="15716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flipV="1">
            <a:off x="285720" y="607220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flipV="1">
            <a:off x="822299" y="5892817"/>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0800000">
            <a:off x="1285852" y="4643446"/>
            <a:ext cx="27146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2249471" y="5750735"/>
            <a:ext cx="50086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2464579" y="5536421"/>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0800000">
            <a:off x="1285852" y="5500702"/>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0800000">
            <a:off x="1285852" y="5072074"/>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hape 78"/>
          <p:cNvCxnSpPr>
            <a:endCxn id="8" idx="0"/>
          </p:cNvCxnSpPr>
          <p:nvPr/>
        </p:nvCxnSpPr>
        <p:spPr>
          <a:xfrm rot="10800000" flipV="1">
            <a:off x="892944" y="3929066"/>
            <a:ext cx="3107553" cy="64294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10800000">
            <a:off x="714348" y="3714752"/>
            <a:ext cx="328614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rot="5400000">
            <a:off x="285720" y="414338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endCxn id="10" idx="1"/>
          </p:cNvCxnSpPr>
          <p:nvPr/>
        </p:nvCxnSpPr>
        <p:spPr>
          <a:xfrm>
            <a:off x="1357290" y="3500438"/>
            <a:ext cx="264320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flipH="1" flipV="1">
            <a:off x="964381" y="3107529"/>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endCxn id="4" idx="2"/>
          </p:cNvCxnSpPr>
          <p:nvPr/>
        </p:nvCxnSpPr>
        <p:spPr>
          <a:xfrm rot="5400000" flipH="1" flipV="1">
            <a:off x="1285852" y="300037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571604" y="3286124"/>
            <a:ext cx="250033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0800000">
            <a:off x="1928794" y="3071810"/>
            <a:ext cx="20717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flipH="1" flipV="1">
            <a:off x="1750199" y="289321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 name="Elbow Connector 102"/>
          <p:cNvCxnSpPr/>
          <p:nvPr/>
        </p:nvCxnSpPr>
        <p:spPr>
          <a:xfrm rot="10800000">
            <a:off x="2214546" y="2643182"/>
            <a:ext cx="1928826" cy="35719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2285984" y="2214554"/>
            <a:ext cx="20717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endCxn id="10" idx="0"/>
          </p:cNvCxnSpPr>
          <p:nvPr/>
        </p:nvCxnSpPr>
        <p:spPr>
          <a:xfrm rot="16200000" flipH="1">
            <a:off x="3982638" y="2589605"/>
            <a:ext cx="785816" cy="35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1" name="Rectangle 110"/>
          <p:cNvSpPr/>
          <p:nvPr/>
        </p:nvSpPr>
        <p:spPr>
          <a:xfrm>
            <a:off x="2285984" y="2000240"/>
            <a:ext cx="285752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penjualan</a:t>
            </a:r>
            <a:endParaRPr lang="id-ID" dirty="0"/>
          </a:p>
        </p:txBody>
      </p:sp>
      <p:sp>
        <p:nvSpPr>
          <p:cNvPr id="113" name="Rectangle 112"/>
          <p:cNvSpPr/>
          <p:nvPr/>
        </p:nvSpPr>
        <p:spPr>
          <a:xfrm>
            <a:off x="5429256" y="3357562"/>
            <a:ext cx="285752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komitmen</a:t>
            </a:r>
            <a:endParaRPr lang="id-ID" sz="1400" dirty="0"/>
          </a:p>
        </p:txBody>
      </p:sp>
      <p:sp>
        <p:nvSpPr>
          <p:cNvPr id="114" name="Rectangle 113"/>
          <p:cNvSpPr/>
          <p:nvPr/>
        </p:nvSpPr>
        <p:spPr>
          <a:xfrm>
            <a:off x="4857752" y="4714884"/>
            <a:ext cx="2000264"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Faktur pemasok</a:t>
            </a:r>
            <a:endParaRPr lang="id-ID" sz="1400" dirty="0"/>
          </a:p>
        </p:txBody>
      </p:sp>
      <p:sp>
        <p:nvSpPr>
          <p:cNvPr id="115" name="Rectangle 114"/>
          <p:cNvSpPr/>
          <p:nvPr/>
        </p:nvSpPr>
        <p:spPr>
          <a:xfrm>
            <a:off x="5286380" y="4429132"/>
            <a:ext cx="1571636"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pengiriman</a:t>
            </a:r>
            <a:endParaRPr lang="id-ID" sz="1400" dirty="0"/>
          </a:p>
        </p:txBody>
      </p:sp>
      <p:sp>
        <p:nvSpPr>
          <p:cNvPr id="116" name="Rectangle 115"/>
          <p:cNvSpPr/>
          <p:nvPr/>
        </p:nvSpPr>
        <p:spPr>
          <a:xfrm>
            <a:off x="6000760" y="4000504"/>
            <a:ext cx="171451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Pesanan pembelian</a:t>
            </a:r>
            <a:endParaRPr lang="id-ID" sz="1400" dirty="0"/>
          </a:p>
        </p:txBody>
      </p:sp>
      <p:sp>
        <p:nvSpPr>
          <p:cNvPr id="117" name="Rectangle 116"/>
          <p:cNvSpPr/>
          <p:nvPr/>
        </p:nvSpPr>
        <p:spPr>
          <a:xfrm>
            <a:off x="4500562" y="4143380"/>
            <a:ext cx="142876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Data pembelian</a:t>
            </a:r>
            <a:endParaRPr lang="id-ID" sz="1400" dirty="0"/>
          </a:p>
        </p:txBody>
      </p:sp>
      <p:sp>
        <p:nvSpPr>
          <p:cNvPr id="118" name="Rectangle 117"/>
          <p:cNvSpPr/>
          <p:nvPr/>
        </p:nvSpPr>
        <p:spPr>
          <a:xfrm>
            <a:off x="3143240" y="4214818"/>
            <a:ext cx="1071570"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Barang diterima</a:t>
            </a:r>
            <a:endParaRPr lang="id-ID" sz="1400" dirty="0"/>
          </a:p>
        </p:txBody>
      </p:sp>
      <p:sp>
        <p:nvSpPr>
          <p:cNvPr id="119" name="Rectangle 118"/>
          <p:cNvSpPr/>
          <p:nvPr/>
        </p:nvSpPr>
        <p:spPr>
          <a:xfrm>
            <a:off x="1714480" y="3000372"/>
            <a:ext cx="242889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Laporan saldo</a:t>
            </a:r>
            <a:endParaRPr lang="id-ID" sz="1400" dirty="0"/>
          </a:p>
        </p:txBody>
      </p:sp>
      <p:sp>
        <p:nvSpPr>
          <p:cNvPr id="120" name="Rectangle 119"/>
          <p:cNvSpPr/>
          <p:nvPr/>
        </p:nvSpPr>
        <p:spPr>
          <a:xfrm>
            <a:off x="1500166" y="3286124"/>
            <a:ext cx="2357454"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Pembayaran oleh pelanggan</a:t>
            </a:r>
            <a:endParaRPr lang="id-ID" sz="1400" dirty="0"/>
          </a:p>
        </p:txBody>
      </p:sp>
      <p:sp>
        <p:nvSpPr>
          <p:cNvPr id="121" name="Rectangle 120"/>
          <p:cNvSpPr/>
          <p:nvPr/>
        </p:nvSpPr>
        <p:spPr>
          <a:xfrm>
            <a:off x="428596" y="3571876"/>
            <a:ext cx="2500330"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Data buku besar piutang</a:t>
            </a:r>
            <a:endParaRPr lang="id-ID" sz="1400" dirty="0"/>
          </a:p>
        </p:txBody>
      </p:sp>
      <p:sp>
        <p:nvSpPr>
          <p:cNvPr id="122" name="Rectangle 121"/>
          <p:cNvSpPr/>
          <p:nvPr/>
        </p:nvSpPr>
        <p:spPr>
          <a:xfrm>
            <a:off x="1428728" y="4286256"/>
            <a:ext cx="1643074"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B.K piutang</a:t>
            </a:r>
            <a:endParaRPr lang="id-ID" sz="1400" dirty="0"/>
          </a:p>
        </p:txBody>
      </p:sp>
      <p:sp>
        <p:nvSpPr>
          <p:cNvPr id="123" name="Rectangle 122"/>
          <p:cNvSpPr/>
          <p:nvPr/>
        </p:nvSpPr>
        <p:spPr>
          <a:xfrm>
            <a:off x="1285852" y="4714884"/>
            <a:ext cx="1643074"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Lapporan lainya</a:t>
            </a:r>
            <a:endParaRPr lang="id-ID" sz="1400" dirty="0"/>
          </a:p>
        </p:txBody>
      </p:sp>
      <p:sp>
        <p:nvSpPr>
          <p:cNvPr id="124" name="Rectangle 123"/>
          <p:cNvSpPr/>
          <p:nvPr/>
        </p:nvSpPr>
        <p:spPr>
          <a:xfrm>
            <a:off x="1285852" y="5143512"/>
            <a:ext cx="1571636"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Laporan anggaran</a:t>
            </a:r>
            <a:endParaRPr lang="id-ID" sz="1400" dirty="0"/>
          </a:p>
        </p:txBody>
      </p:sp>
      <p:sp>
        <p:nvSpPr>
          <p:cNvPr id="125" name="Rectangle 124"/>
          <p:cNvSpPr/>
          <p:nvPr/>
        </p:nvSpPr>
        <p:spPr>
          <a:xfrm>
            <a:off x="357158" y="6357958"/>
            <a:ext cx="1857356"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Laporan laba rugi</a:t>
            </a:r>
            <a:endParaRPr lang="id-ID" sz="1400" dirty="0"/>
          </a:p>
        </p:txBody>
      </p:sp>
      <p:sp>
        <p:nvSpPr>
          <p:cNvPr id="126" name="Rectangle 125"/>
          <p:cNvSpPr/>
          <p:nvPr/>
        </p:nvSpPr>
        <p:spPr>
          <a:xfrm>
            <a:off x="1142976" y="5786454"/>
            <a:ext cx="135732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neraca</a:t>
            </a:r>
            <a:endParaRPr lang="id-ID" sz="1400" dirty="0"/>
          </a:p>
        </p:txBody>
      </p:sp>
      <p:sp>
        <p:nvSpPr>
          <p:cNvPr id="127" name="Rectangle 126"/>
          <p:cNvSpPr/>
          <p:nvPr/>
        </p:nvSpPr>
        <p:spPr>
          <a:xfrm>
            <a:off x="4000496" y="6286520"/>
            <a:ext cx="171451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persediaan</a:t>
            </a:r>
            <a:endParaRPr lang="id-ID" sz="1400" dirty="0"/>
          </a:p>
        </p:txBody>
      </p:sp>
      <p:sp>
        <p:nvSpPr>
          <p:cNvPr id="128" name="Rectangle 127"/>
          <p:cNvSpPr/>
          <p:nvPr/>
        </p:nvSpPr>
        <p:spPr>
          <a:xfrm>
            <a:off x="4857752" y="5286388"/>
            <a:ext cx="2000264"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t>Pembayaran pada pemasok</a:t>
            </a:r>
            <a:endParaRPr lang="id-ID" sz="1200" dirty="0"/>
          </a:p>
        </p:txBody>
      </p:sp>
      <p:sp>
        <p:nvSpPr>
          <p:cNvPr id="129" name="Rectangle 128"/>
          <p:cNvSpPr/>
          <p:nvPr/>
        </p:nvSpPr>
        <p:spPr>
          <a:xfrm>
            <a:off x="4857752" y="5000636"/>
            <a:ext cx="2000264"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Laporan saldo pemasok</a:t>
            </a:r>
            <a:endParaRPr lang="id-ID" sz="1400" dirty="0"/>
          </a:p>
        </p:txBody>
      </p:sp>
      <p:sp>
        <p:nvSpPr>
          <p:cNvPr id="130" name="Rectangle 129"/>
          <p:cNvSpPr/>
          <p:nvPr/>
        </p:nvSpPr>
        <p:spPr>
          <a:xfrm>
            <a:off x="2500298" y="2357430"/>
            <a:ext cx="2357454"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Pemberitahuan penolakan pesanan penjualan</a:t>
            </a:r>
            <a:endParaRPr lang="id-ID" sz="1100" dirty="0"/>
          </a:p>
        </p:txBody>
      </p:sp>
      <p:sp>
        <p:nvSpPr>
          <p:cNvPr id="131" name="Rectangle 130"/>
          <p:cNvSpPr/>
          <p:nvPr/>
        </p:nvSpPr>
        <p:spPr>
          <a:xfrm>
            <a:off x="2000232" y="2786058"/>
            <a:ext cx="1928826"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faktur</a:t>
            </a:r>
            <a:endParaRPr lang="id-ID" sz="1400" dirty="0"/>
          </a:p>
        </p:txBody>
      </p:sp>
      <p:sp>
        <p:nvSpPr>
          <p:cNvPr id="132" name="Rectangle 131"/>
          <p:cNvSpPr/>
          <p:nvPr/>
        </p:nvSpPr>
        <p:spPr>
          <a:xfrm>
            <a:off x="1357290" y="3786190"/>
            <a:ext cx="285752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Data buku besar persediaan</a:t>
            </a:r>
            <a:endParaRPr lang="id-ID" sz="1400" dirty="0"/>
          </a:p>
        </p:txBody>
      </p:sp>
    </p:spTree>
    <p:extLst>
      <p:ext uri="{BB962C8B-B14F-4D97-AF65-F5344CB8AC3E}">
        <p14:creationId xmlns:p14="http://schemas.microsoft.com/office/powerpoint/2010/main" val="28700399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785794"/>
          </a:xfrm>
        </p:spPr>
        <p:txBody>
          <a:bodyPr/>
          <a:lstStyle/>
          <a:p>
            <a:r>
              <a:rPr lang="id-ID" sz="2400" b="1" dirty="0"/>
              <a:t>SISTEM YANG MEMENUHI PESANAN PELANGGAN</a:t>
            </a:r>
            <a:r>
              <a:rPr lang="id-ID" sz="2400" dirty="0"/>
              <a:t/>
            </a:r>
            <a:br>
              <a:rPr lang="id-ID" sz="2400" dirty="0"/>
            </a:br>
            <a:endParaRPr lang="id-ID" sz="2400" dirty="0"/>
          </a:p>
        </p:txBody>
      </p:sp>
      <p:sp>
        <p:nvSpPr>
          <p:cNvPr id="3" name="Content Placeholder 2"/>
          <p:cNvSpPr>
            <a:spLocks noGrp="1"/>
          </p:cNvSpPr>
          <p:nvPr>
            <p:ph sz="quarter" idx="13"/>
          </p:nvPr>
        </p:nvSpPr>
        <p:spPr>
          <a:xfrm>
            <a:off x="539552" y="357166"/>
            <a:ext cx="7924800" cy="5857916"/>
          </a:xfrm>
        </p:spPr>
        <p:txBody>
          <a:bodyPr/>
          <a:lstStyle/>
          <a:p>
            <a:pPr lvl="0">
              <a:buFont typeface="+mj-lt"/>
              <a:buAutoNum type="arabicPeriod"/>
            </a:pPr>
            <a:r>
              <a:rPr lang="id-ID" dirty="0" smtClean="0"/>
              <a:t>Sistem </a:t>
            </a:r>
            <a:r>
              <a:rPr lang="id-ID" dirty="0"/>
              <a:t>entri pesanan (Order entry system) memasukan pesanan pelanggan </a:t>
            </a:r>
            <a:r>
              <a:rPr lang="id-ID" dirty="0" smtClean="0"/>
              <a:t>kedalam sistem.</a:t>
            </a:r>
          </a:p>
          <a:p>
            <a:pPr lvl="0">
              <a:buFont typeface="+mj-lt"/>
              <a:buAutoNum type="arabicPeriod"/>
            </a:pPr>
            <a:r>
              <a:rPr lang="id-ID" dirty="0" smtClean="0"/>
              <a:t>Sistem </a:t>
            </a:r>
            <a:r>
              <a:rPr lang="id-ID" dirty="0"/>
              <a:t>persediaan ( Inventory system) memelihara catatan </a:t>
            </a:r>
            <a:r>
              <a:rPr lang="id-ID" dirty="0" smtClean="0"/>
              <a:t>persediaan.</a:t>
            </a:r>
          </a:p>
          <a:p>
            <a:pPr lvl="0">
              <a:buFont typeface="+mj-lt"/>
              <a:buAutoNum type="arabicPeriod"/>
            </a:pPr>
            <a:r>
              <a:rPr lang="id-ID" dirty="0" smtClean="0"/>
              <a:t>Sistem </a:t>
            </a:r>
            <a:r>
              <a:rPr lang="id-ID" dirty="0"/>
              <a:t>penagihan ( Billing system) membuat faktur </a:t>
            </a:r>
            <a:r>
              <a:rPr lang="id-ID" dirty="0" smtClean="0"/>
              <a:t>pelanggan.</a:t>
            </a:r>
          </a:p>
          <a:p>
            <a:pPr lvl="0">
              <a:buFont typeface="+mj-lt"/>
              <a:buAutoNum type="arabicPeriod"/>
            </a:pPr>
            <a:r>
              <a:rPr lang="id-ID" dirty="0" smtClean="0"/>
              <a:t>Sistem </a:t>
            </a:r>
            <a:r>
              <a:rPr lang="id-ID" dirty="0"/>
              <a:t>piutang dagang (account recievable system) menagih uang dari pelanggan</a:t>
            </a:r>
            <a:r>
              <a:rPr lang="id-ID" dirty="0" smtClean="0"/>
              <a:t>.</a:t>
            </a:r>
          </a:p>
          <a:p>
            <a:pPr>
              <a:buNone/>
            </a:pPr>
            <a:r>
              <a:rPr lang="id-ID" dirty="0" smtClean="0">
                <a:solidFill>
                  <a:srgbClr val="FFFF00"/>
                </a:solidFill>
              </a:rPr>
              <a:t>Figur </a:t>
            </a:r>
            <a:r>
              <a:rPr lang="id-ID" dirty="0">
                <a:solidFill>
                  <a:srgbClr val="FFFF00"/>
                </a:solidFill>
              </a:rPr>
              <a:t>8.4 adalah perluasan dari sistem Nomor </a:t>
            </a:r>
            <a:r>
              <a:rPr lang="id-ID" dirty="0" smtClean="0">
                <a:solidFill>
                  <a:srgbClr val="FFFF00"/>
                </a:solidFill>
              </a:rPr>
              <a:t>1</a:t>
            </a:r>
          </a:p>
          <a:p>
            <a:pPr>
              <a:buNone/>
            </a:pPr>
            <a:endParaRPr lang="id-ID" dirty="0">
              <a:solidFill>
                <a:srgbClr val="FF0000"/>
              </a:solidFill>
            </a:endParaRPr>
          </a:p>
          <a:p>
            <a:pPr marL="0" lvl="0" indent="0">
              <a:buNone/>
            </a:pPr>
            <a:endParaRPr lang="id-ID" dirty="0"/>
          </a:p>
          <a:p>
            <a:pPr marL="0" indent="0">
              <a:buNone/>
            </a:pPr>
            <a:endParaRPr lang="id-ID" dirty="0"/>
          </a:p>
        </p:txBody>
      </p:sp>
      <p:sp>
        <p:nvSpPr>
          <p:cNvPr id="4" name="Rectangle 3"/>
          <p:cNvSpPr/>
          <p:nvPr/>
        </p:nvSpPr>
        <p:spPr>
          <a:xfrm>
            <a:off x="785786" y="2643182"/>
            <a:ext cx="1143008"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1400" dirty="0" smtClean="0"/>
              <a:t>pelanggan</a:t>
            </a:r>
            <a:endParaRPr lang="id-ID" sz="1400" dirty="0"/>
          </a:p>
        </p:txBody>
      </p:sp>
      <p:sp>
        <p:nvSpPr>
          <p:cNvPr id="5" name="Rectangle 4"/>
          <p:cNvSpPr/>
          <p:nvPr/>
        </p:nvSpPr>
        <p:spPr>
          <a:xfrm>
            <a:off x="3500430" y="3000372"/>
            <a:ext cx="128588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1.1 entri pesanan</a:t>
            </a:r>
            <a:endParaRPr lang="id-ID" sz="1400" dirty="0"/>
          </a:p>
        </p:txBody>
      </p:sp>
      <p:sp>
        <p:nvSpPr>
          <p:cNvPr id="8" name="Rectangle 7"/>
          <p:cNvSpPr/>
          <p:nvPr/>
        </p:nvSpPr>
        <p:spPr>
          <a:xfrm>
            <a:off x="3500430" y="4357694"/>
            <a:ext cx="128588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1.3 penagihan</a:t>
            </a:r>
            <a:endParaRPr lang="id-ID" sz="1400" dirty="0"/>
          </a:p>
        </p:txBody>
      </p:sp>
      <p:sp>
        <p:nvSpPr>
          <p:cNvPr id="9" name="Rectangle 8"/>
          <p:cNvSpPr/>
          <p:nvPr/>
        </p:nvSpPr>
        <p:spPr>
          <a:xfrm>
            <a:off x="6858016" y="3714752"/>
            <a:ext cx="128588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1.2 persediaan</a:t>
            </a:r>
            <a:endParaRPr lang="id-ID" sz="1400" dirty="0"/>
          </a:p>
        </p:txBody>
      </p:sp>
      <p:sp>
        <p:nvSpPr>
          <p:cNvPr id="10" name="Rectangle 9"/>
          <p:cNvSpPr/>
          <p:nvPr/>
        </p:nvSpPr>
        <p:spPr>
          <a:xfrm>
            <a:off x="785786" y="5500702"/>
            <a:ext cx="128588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1.4 piutang dagang</a:t>
            </a:r>
            <a:endParaRPr lang="id-ID" sz="1400" dirty="0"/>
          </a:p>
        </p:txBody>
      </p:sp>
      <p:sp>
        <p:nvSpPr>
          <p:cNvPr id="11" name="Flowchart: Connector 10"/>
          <p:cNvSpPr/>
          <p:nvPr/>
        </p:nvSpPr>
        <p:spPr>
          <a:xfrm>
            <a:off x="4000496" y="6429396"/>
            <a:ext cx="214314" cy="21431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3</a:t>
            </a:r>
            <a:endParaRPr lang="id-ID" dirty="0"/>
          </a:p>
        </p:txBody>
      </p:sp>
      <p:sp>
        <p:nvSpPr>
          <p:cNvPr id="12" name="Flowchart: Connector 11"/>
          <p:cNvSpPr/>
          <p:nvPr/>
        </p:nvSpPr>
        <p:spPr>
          <a:xfrm>
            <a:off x="6929454" y="6357958"/>
            <a:ext cx="214314" cy="21431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3</a:t>
            </a:r>
            <a:endParaRPr lang="id-ID" dirty="0"/>
          </a:p>
        </p:txBody>
      </p:sp>
      <p:sp>
        <p:nvSpPr>
          <p:cNvPr id="13" name="Flowchart: Connector 12"/>
          <p:cNvSpPr/>
          <p:nvPr/>
        </p:nvSpPr>
        <p:spPr>
          <a:xfrm>
            <a:off x="7643834" y="6357958"/>
            <a:ext cx="214314" cy="21431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2</a:t>
            </a:r>
            <a:endParaRPr lang="id-ID" dirty="0"/>
          </a:p>
        </p:txBody>
      </p:sp>
      <p:sp>
        <p:nvSpPr>
          <p:cNvPr id="14" name="Flowchart: Connector 13"/>
          <p:cNvSpPr/>
          <p:nvPr/>
        </p:nvSpPr>
        <p:spPr>
          <a:xfrm>
            <a:off x="8501090" y="5643578"/>
            <a:ext cx="214314" cy="21431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2</a:t>
            </a:r>
            <a:endParaRPr lang="id-ID" dirty="0"/>
          </a:p>
        </p:txBody>
      </p:sp>
      <p:cxnSp>
        <p:nvCxnSpPr>
          <p:cNvPr id="19" name="Straight Arrow Connector 18"/>
          <p:cNvCxnSpPr/>
          <p:nvPr/>
        </p:nvCxnSpPr>
        <p:spPr>
          <a:xfrm rot="5400000">
            <a:off x="-285784" y="4357694"/>
            <a:ext cx="228601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214282" y="4429132"/>
            <a:ext cx="21431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893737" y="3963991"/>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8" idx="1"/>
          </p:cNvCxnSpPr>
          <p:nvPr/>
        </p:nvCxnSpPr>
        <p:spPr>
          <a:xfrm flipV="1">
            <a:off x="1643042" y="4679165"/>
            <a:ext cx="185738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3357554" y="4000504"/>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1" idx="0"/>
          </p:cNvCxnSpPr>
          <p:nvPr/>
        </p:nvCxnSpPr>
        <p:spPr>
          <a:xfrm rot="16200000" flipH="1">
            <a:off x="3911198" y="6232941"/>
            <a:ext cx="357190"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2071670" y="6072206"/>
            <a:ext cx="20002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0800000">
            <a:off x="2143108" y="5643578"/>
            <a:ext cx="20002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8" idx="2"/>
          </p:cNvCxnSpPr>
          <p:nvPr/>
        </p:nvCxnSpPr>
        <p:spPr>
          <a:xfrm rot="5400000" flipH="1" flipV="1">
            <a:off x="3821901" y="5322107"/>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6036479" y="5322107"/>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flipH="1" flipV="1">
            <a:off x="6858016" y="5357826"/>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14" idx="2"/>
          </p:cNvCxnSpPr>
          <p:nvPr/>
        </p:nvCxnSpPr>
        <p:spPr>
          <a:xfrm flipV="1">
            <a:off x="8143900" y="5750735"/>
            <a:ext cx="357190"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flipH="1" flipV="1">
            <a:off x="7429520" y="5072074"/>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8" idx="0"/>
          </p:cNvCxnSpPr>
          <p:nvPr/>
        </p:nvCxnSpPr>
        <p:spPr>
          <a:xfrm rot="5400000">
            <a:off x="3964777" y="41790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endCxn id="9" idx="1"/>
          </p:cNvCxnSpPr>
          <p:nvPr/>
        </p:nvCxnSpPr>
        <p:spPr>
          <a:xfrm>
            <a:off x="4143372" y="4000504"/>
            <a:ext cx="2714644"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 idx="3"/>
          </p:cNvCxnSpPr>
          <p:nvPr/>
        </p:nvCxnSpPr>
        <p:spPr>
          <a:xfrm flipV="1">
            <a:off x="4786314" y="3286124"/>
            <a:ext cx="257176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7143768" y="350043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1928794" y="3143248"/>
            <a:ext cx="15716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928794" y="2786058"/>
            <a:ext cx="20717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5400000">
            <a:off x="3893339" y="2893215"/>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2143108" y="2500306"/>
            <a:ext cx="250033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00B050"/>
                </a:solidFill>
              </a:rPr>
              <a:t>Pesanan penjualan</a:t>
            </a:r>
            <a:endParaRPr lang="id-ID" dirty="0">
              <a:solidFill>
                <a:srgbClr val="00B050"/>
              </a:solidFill>
            </a:endParaRPr>
          </a:p>
        </p:txBody>
      </p:sp>
      <p:sp>
        <p:nvSpPr>
          <p:cNvPr id="72" name="Rectangle 71"/>
          <p:cNvSpPr/>
          <p:nvPr/>
        </p:nvSpPr>
        <p:spPr>
          <a:xfrm>
            <a:off x="2000232" y="2928934"/>
            <a:ext cx="1500198"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Pemberitahuan penolakan pesanan penjualan</a:t>
            </a:r>
            <a:endParaRPr lang="id-ID" sz="1400" dirty="0">
              <a:solidFill>
                <a:srgbClr val="00B050"/>
              </a:solidFill>
            </a:endParaRPr>
          </a:p>
        </p:txBody>
      </p:sp>
      <p:sp>
        <p:nvSpPr>
          <p:cNvPr id="73" name="Rectangle 72"/>
          <p:cNvSpPr/>
          <p:nvPr/>
        </p:nvSpPr>
        <p:spPr>
          <a:xfrm>
            <a:off x="8072462" y="4572008"/>
            <a:ext cx="928694"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Data pembelian</a:t>
            </a:r>
            <a:endParaRPr lang="id-ID" sz="1400" dirty="0">
              <a:solidFill>
                <a:srgbClr val="00B050"/>
              </a:solidFill>
            </a:endParaRPr>
          </a:p>
        </p:txBody>
      </p:sp>
      <p:sp>
        <p:nvSpPr>
          <p:cNvPr id="74" name="Rectangle 73"/>
          <p:cNvSpPr/>
          <p:nvPr/>
        </p:nvSpPr>
        <p:spPr>
          <a:xfrm>
            <a:off x="1785918" y="3857628"/>
            <a:ext cx="1928826"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Pesanan telah dikirim</a:t>
            </a:r>
            <a:endParaRPr lang="id-ID" sz="1400" dirty="0">
              <a:solidFill>
                <a:srgbClr val="00B050"/>
              </a:solidFill>
            </a:endParaRPr>
          </a:p>
        </p:txBody>
      </p:sp>
      <p:sp>
        <p:nvSpPr>
          <p:cNvPr id="75" name="Rectangle 74"/>
          <p:cNvSpPr/>
          <p:nvPr/>
        </p:nvSpPr>
        <p:spPr>
          <a:xfrm>
            <a:off x="4929190" y="2928934"/>
            <a:ext cx="250033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Pesanan yang diterima</a:t>
            </a:r>
            <a:endParaRPr lang="id-ID" sz="1400" dirty="0">
              <a:solidFill>
                <a:srgbClr val="00B050"/>
              </a:solidFill>
            </a:endParaRPr>
          </a:p>
        </p:txBody>
      </p:sp>
      <p:sp>
        <p:nvSpPr>
          <p:cNvPr id="76" name="Rectangle 75"/>
          <p:cNvSpPr/>
          <p:nvPr/>
        </p:nvSpPr>
        <p:spPr>
          <a:xfrm>
            <a:off x="4286248" y="3714752"/>
            <a:ext cx="250033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00B050"/>
                </a:solidFill>
              </a:rPr>
              <a:t>Pesanan sudah dipenuhi</a:t>
            </a:r>
            <a:endParaRPr lang="id-ID" dirty="0">
              <a:solidFill>
                <a:srgbClr val="00B050"/>
              </a:solidFill>
            </a:endParaRPr>
          </a:p>
        </p:txBody>
      </p:sp>
      <p:sp>
        <p:nvSpPr>
          <p:cNvPr id="77" name="Rectangle 76"/>
          <p:cNvSpPr/>
          <p:nvPr/>
        </p:nvSpPr>
        <p:spPr>
          <a:xfrm>
            <a:off x="1643042" y="4357694"/>
            <a:ext cx="1928826"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faktur</a:t>
            </a:r>
            <a:endParaRPr lang="id-ID" sz="1400" dirty="0">
              <a:solidFill>
                <a:srgbClr val="00B050"/>
              </a:solidFill>
            </a:endParaRPr>
          </a:p>
        </p:txBody>
      </p:sp>
      <p:sp>
        <p:nvSpPr>
          <p:cNvPr id="78" name="Rectangle 77"/>
          <p:cNvSpPr/>
          <p:nvPr/>
        </p:nvSpPr>
        <p:spPr>
          <a:xfrm>
            <a:off x="2285984" y="5286388"/>
            <a:ext cx="250033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Pesanan yang ditagihkan</a:t>
            </a:r>
            <a:endParaRPr lang="id-ID" sz="1400" dirty="0">
              <a:solidFill>
                <a:srgbClr val="00B050"/>
              </a:solidFill>
            </a:endParaRPr>
          </a:p>
        </p:txBody>
      </p:sp>
      <p:sp>
        <p:nvSpPr>
          <p:cNvPr id="79" name="Rectangle 78"/>
          <p:cNvSpPr/>
          <p:nvPr/>
        </p:nvSpPr>
        <p:spPr>
          <a:xfrm>
            <a:off x="2143108" y="5715016"/>
            <a:ext cx="250033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Buku besar piutang dagang</a:t>
            </a:r>
            <a:endParaRPr lang="id-ID" sz="1400" dirty="0">
              <a:solidFill>
                <a:srgbClr val="00B050"/>
              </a:solidFill>
            </a:endParaRPr>
          </a:p>
        </p:txBody>
      </p:sp>
      <p:sp>
        <p:nvSpPr>
          <p:cNvPr id="80" name="Rectangle 79"/>
          <p:cNvSpPr/>
          <p:nvPr/>
        </p:nvSpPr>
        <p:spPr>
          <a:xfrm>
            <a:off x="5786446" y="5572140"/>
            <a:ext cx="1143008"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Buku besar persediaan</a:t>
            </a:r>
            <a:endParaRPr lang="id-ID" sz="1400" dirty="0">
              <a:solidFill>
                <a:srgbClr val="00B050"/>
              </a:solidFill>
            </a:endParaRPr>
          </a:p>
        </p:txBody>
      </p:sp>
      <p:sp>
        <p:nvSpPr>
          <p:cNvPr id="81" name="Rectangle 80"/>
          <p:cNvSpPr/>
          <p:nvPr/>
        </p:nvSpPr>
        <p:spPr>
          <a:xfrm>
            <a:off x="7893835" y="6000768"/>
            <a:ext cx="1250165"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Barang yang di terima</a:t>
            </a:r>
            <a:endParaRPr lang="id-ID" sz="1400" dirty="0">
              <a:solidFill>
                <a:srgbClr val="00B050"/>
              </a:solidFill>
            </a:endParaRPr>
          </a:p>
        </p:txBody>
      </p:sp>
      <p:sp>
        <p:nvSpPr>
          <p:cNvPr id="82" name="Rectangle 81"/>
          <p:cNvSpPr/>
          <p:nvPr/>
        </p:nvSpPr>
        <p:spPr>
          <a:xfrm>
            <a:off x="857224" y="3286124"/>
            <a:ext cx="357190" cy="2071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id-ID" sz="1400" dirty="0" smtClean="0">
                <a:solidFill>
                  <a:srgbClr val="00B050"/>
                </a:solidFill>
              </a:rPr>
              <a:t>Laporan saldo</a:t>
            </a:r>
            <a:endParaRPr lang="id-ID" sz="1400" dirty="0">
              <a:solidFill>
                <a:srgbClr val="00B050"/>
              </a:solidFill>
            </a:endParaRPr>
          </a:p>
        </p:txBody>
      </p:sp>
      <p:sp>
        <p:nvSpPr>
          <p:cNvPr id="83" name="Rectangle 82"/>
          <p:cNvSpPr/>
          <p:nvPr/>
        </p:nvSpPr>
        <p:spPr>
          <a:xfrm>
            <a:off x="285720" y="3286124"/>
            <a:ext cx="357158" cy="24288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id-ID" sz="1400" dirty="0" smtClean="0">
                <a:solidFill>
                  <a:srgbClr val="00B050"/>
                </a:solidFill>
              </a:rPr>
              <a:t>Pembayaran oleh pelanggan</a:t>
            </a:r>
            <a:endParaRPr lang="id-ID" sz="1400" dirty="0">
              <a:solidFill>
                <a:srgbClr val="00B050"/>
              </a:solidFill>
            </a:endParaRPr>
          </a:p>
        </p:txBody>
      </p:sp>
    </p:spTree>
    <p:extLst>
      <p:ext uri="{BB962C8B-B14F-4D97-AF65-F5344CB8AC3E}">
        <p14:creationId xmlns:p14="http://schemas.microsoft.com/office/powerpoint/2010/main" val="426296790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857232"/>
          </a:xfrm>
        </p:spPr>
        <p:txBody>
          <a:bodyPr/>
          <a:lstStyle/>
          <a:p>
            <a:r>
              <a:rPr lang="id-ID" sz="2400" b="1" dirty="0"/>
              <a:t>Sistem yang Memesan Persediaan Pengganti</a:t>
            </a:r>
            <a:r>
              <a:rPr lang="id-ID" sz="2400" dirty="0"/>
              <a:t/>
            </a:r>
            <a:br>
              <a:rPr lang="id-ID" sz="2400" dirty="0"/>
            </a:br>
            <a:endParaRPr lang="id-ID" sz="2400" dirty="0"/>
          </a:p>
        </p:txBody>
      </p:sp>
      <p:sp>
        <p:nvSpPr>
          <p:cNvPr id="3" name="Content Placeholder 2"/>
          <p:cNvSpPr>
            <a:spLocks noGrp="1"/>
          </p:cNvSpPr>
          <p:nvPr>
            <p:ph sz="quarter" idx="13"/>
          </p:nvPr>
        </p:nvSpPr>
        <p:spPr>
          <a:xfrm>
            <a:off x="609600" y="500042"/>
            <a:ext cx="7924800" cy="6072230"/>
          </a:xfrm>
        </p:spPr>
        <p:txBody>
          <a:bodyPr/>
          <a:lstStyle/>
          <a:p>
            <a:pPr marL="0" indent="0">
              <a:buNone/>
            </a:pPr>
            <a:r>
              <a:rPr lang="id-ID" b="1" dirty="0" smtClean="0"/>
              <a:t>Sistem </a:t>
            </a:r>
            <a:r>
              <a:rPr lang="id-ID" b="1" dirty="0"/>
              <a:t>P</a:t>
            </a:r>
            <a:r>
              <a:rPr lang="id-ID" b="1" dirty="0" smtClean="0"/>
              <a:t>embelian</a:t>
            </a:r>
            <a:r>
              <a:rPr lang="id-ID" dirty="0" smtClean="0"/>
              <a:t> </a:t>
            </a:r>
            <a:r>
              <a:rPr lang="id-ID" dirty="0"/>
              <a:t>(</a:t>
            </a:r>
            <a:r>
              <a:rPr lang="id-ID" i="1" dirty="0"/>
              <a:t>purchasing system</a:t>
            </a:r>
            <a:r>
              <a:rPr lang="id-ID" dirty="0"/>
              <a:t>) menerbitkan pesanan pembelian kepada pemasok untuk persediaan yang dibutuhkan. </a:t>
            </a:r>
            <a:r>
              <a:rPr lang="id-ID" b="1" dirty="0"/>
              <a:t>Sistem</a:t>
            </a:r>
            <a:r>
              <a:rPr lang="id-ID" dirty="0"/>
              <a:t> </a:t>
            </a:r>
            <a:r>
              <a:rPr lang="id-ID" b="1" dirty="0"/>
              <a:t>penerimaan</a:t>
            </a:r>
            <a:r>
              <a:rPr lang="id-ID" dirty="0"/>
              <a:t> (</a:t>
            </a:r>
            <a:r>
              <a:rPr lang="id-ID" i="1" dirty="0"/>
              <a:t>receiving system</a:t>
            </a:r>
            <a:r>
              <a:rPr lang="id-ID" dirty="0"/>
              <a:t>) menerima persediaan, dan </a:t>
            </a:r>
            <a:r>
              <a:rPr lang="id-ID" b="1" dirty="0"/>
              <a:t>sistem utang dagang</a:t>
            </a:r>
            <a:r>
              <a:rPr lang="id-ID" dirty="0"/>
              <a:t> (</a:t>
            </a:r>
            <a:r>
              <a:rPr lang="id-ID" i="1" dirty="0"/>
              <a:t>accounts</a:t>
            </a:r>
            <a:r>
              <a:rPr lang="id-ID" dirty="0"/>
              <a:t> </a:t>
            </a:r>
            <a:r>
              <a:rPr lang="id-ID" i="1" dirty="0"/>
              <a:t>payable system</a:t>
            </a:r>
            <a:r>
              <a:rPr lang="id-ID" dirty="0"/>
              <a:t>) melakukan pembayaran</a:t>
            </a:r>
            <a:r>
              <a:rPr lang="id-ID" dirty="0" smtClean="0"/>
              <a:t>.</a:t>
            </a:r>
          </a:p>
          <a:p>
            <a:pPr marL="0" indent="0">
              <a:buNone/>
            </a:pPr>
            <a:r>
              <a:rPr lang="id-ID" b="1" dirty="0" smtClean="0">
                <a:solidFill>
                  <a:srgbClr val="FF0000"/>
                </a:solidFill>
              </a:rPr>
              <a:t>Figur 8.5 digaram Nomor 2 Sistem yang Memesan </a:t>
            </a:r>
            <a:r>
              <a:rPr lang="id-ID" b="1" dirty="0">
                <a:solidFill>
                  <a:srgbClr val="FF0000"/>
                </a:solidFill>
              </a:rPr>
              <a:t>Persediaan </a:t>
            </a:r>
            <a:r>
              <a:rPr lang="id-ID" b="1" dirty="0" smtClean="0">
                <a:solidFill>
                  <a:srgbClr val="FF0000"/>
                </a:solidFill>
              </a:rPr>
              <a:t>Pengganti </a:t>
            </a:r>
          </a:p>
          <a:p>
            <a:pPr marL="0" indent="0">
              <a:buNone/>
            </a:pPr>
            <a:endParaRPr lang="id-ID" dirty="0">
              <a:solidFill>
                <a:srgbClr val="FF0000"/>
              </a:solidFill>
            </a:endParaRPr>
          </a:p>
        </p:txBody>
      </p:sp>
      <p:sp>
        <p:nvSpPr>
          <p:cNvPr id="5" name="Rectangle 4"/>
          <p:cNvSpPr/>
          <p:nvPr/>
        </p:nvSpPr>
        <p:spPr>
          <a:xfrm>
            <a:off x="7358082" y="2571744"/>
            <a:ext cx="1214446" cy="7143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sz="1600" dirty="0" smtClean="0"/>
              <a:t>pemasok</a:t>
            </a:r>
            <a:endParaRPr lang="id-ID" sz="1600" dirty="0"/>
          </a:p>
        </p:txBody>
      </p:sp>
      <p:sp>
        <p:nvSpPr>
          <p:cNvPr id="6" name="Rectangle 5"/>
          <p:cNvSpPr/>
          <p:nvPr/>
        </p:nvSpPr>
        <p:spPr>
          <a:xfrm>
            <a:off x="4500562" y="5000636"/>
            <a:ext cx="121444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2.3 utang dagang</a:t>
            </a:r>
            <a:endParaRPr lang="id-ID" sz="1600" dirty="0"/>
          </a:p>
        </p:txBody>
      </p:sp>
      <p:sp>
        <p:nvSpPr>
          <p:cNvPr id="7" name="Rectangle 6"/>
          <p:cNvSpPr/>
          <p:nvPr/>
        </p:nvSpPr>
        <p:spPr>
          <a:xfrm>
            <a:off x="5786446" y="4071942"/>
            <a:ext cx="1214446" cy="714380"/>
          </a:xfrm>
          <a:prstGeom prst="rect">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id-ID" sz="1400" dirty="0" smtClean="0">
                <a:solidFill>
                  <a:schemeClr val="tx1"/>
                </a:solidFill>
              </a:rPr>
              <a:t>Ruang persediaan baha baku</a:t>
            </a:r>
            <a:endParaRPr lang="id-ID" sz="1400" dirty="0">
              <a:solidFill>
                <a:schemeClr val="tx1"/>
              </a:solidFill>
            </a:endParaRPr>
          </a:p>
        </p:txBody>
      </p:sp>
      <p:sp>
        <p:nvSpPr>
          <p:cNvPr id="8" name="Rectangle 7"/>
          <p:cNvSpPr/>
          <p:nvPr/>
        </p:nvSpPr>
        <p:spPr>
          <a:xfrm>
            <a:off x="3000364" y="3571876"/>
            <a:ext cx="121444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2.2 penerimaan</a:t>
            </a:r>
            <a:endParaRPr lang="id-ID" sz="1600" dirty="0"/>
          </a:p>
        </p:txBody>
      </p:sp>
      <p:sp>
        <p:nvSpPr>
          <p:cNvPr id="9" name="Rectangle 8"/>
          <p:cNvSpPr/>
          <p:nvPr/>
        </p:nvSpPr>
        <p:spPr>
          <a:xfrm>
            <a:off x="3000364" y="1857364"/>
            <a:ext cx="121444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2.1 pembelian</a:t>
            </a:r>
            <a:endParaRPr lang="id-ID" sz="1600" dirty="0"/>
          </a:p>
        </p:txBody>
      </p:sp>
      <p:sp>
        <p:nvSpPr>
          <p:cNvPr id="11" name="Flowchart: Connector 10"/>
          <p:cNvSpPr/>
          <p:nvPr/>
        </p:nvSpPr>
        <p:spPr>
          <a:xfrm>
            <a:off x="714348" y="2214554"/>
            <a:ext cx="357190" cy="3571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1</a:t>
            </a:r>
            <a:endParaRPr lang="id-ID" dirty="0"/>
          </a:p>
        </p:txBody>
      </p:sp>
      <p:sp>
        <p:nvSpPr>
          <p:cNvPr id="12" name="Flowchart: Connector 11"/>
          <p:cNvSpPr/>
          <p:nvPr/>
        </p:nvSpPr>
        <p:spPr>
          <a:xfrm>
            <a:off x="4929190" y="6215082"/>
            <a:ext cx="357190" cy="3571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3</a:t>
            </a:r>
            <a:endParaRPr lang="id-ID" dirty="0"/>
          </a:p>
        </p:txBody>
      </p:sp>
      <p:sp>
        <p:nvSpPr>
          <p:cNvPr id="13" name="Flowchart: Connector 12"/>
          <p:cNvSpPr/>
          <p:nvPr/>
        </p:nvSpPr>
        <p:spPr>
          <a:xfrm>
            <a:off x="5643570" y="3571876"/>
            <a:ext cx="357190" cy="35719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1</a:t>
            </a:r>
            <a:endParaRPr lang="id-ID" dirty="0"/>
          </a:p>
        </p:txBody>
      </p:sp>
      <p:cxnSp>
        <p:nvCxnSpPr>
          <p:cNvPr id="15" name="Straight Arrow Connector 14"/>
          <p:cNvCxnSpPr>
            <a:stCxn id="11" idx="6"/>
          </p:cNvCxnSpPr>
          <p:nvPr/>
        </p:nvCxnSpPr>
        <p:spPr>
          <a:xfrm>
            <a:off x="1071538" y="2393149"/>
            <a:ext cx="1928826"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2643174" y="3071810"/>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214810" y="3714752"/>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214810" y="4214818"/>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2"/>
            <a:endCxn id="12" idx="0"/>
          </p:cNvCxnSpPr>
          <p:nvPr/>
        </p:nvCxnSpPr>
        <p:spPr>
          <a:xfrm rot="5400000">
            <a:off x="4857752" y="5965049"/>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1714480" y="2214554"/>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43638" y="3786190"/>
            <a:ext cx="3142478"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714480" y="5357826"/>
            <a:ext cx="27146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1"/>
          </p:cNvCxnSpPr>
          <p:nvPr/>
        </p:nvCxnSpPr>
        <p:spPr>
          <a:xfrm rot="10800000">
            <a:off x="2285984" y="392906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flipH="1" flipV="1">
            <a:off x="1320777" y="2964653"/>
            <a:ext cx="192962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2857488" y="4714884"/>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286116" y="5143512"/>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2285984" y="2000240"/>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10800000">
            <a:off x="4286248" y="2000240"/>
            <a:ext cx="39290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214810" y="2357430"/>
            <a:ext cx="350046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5400000">
            <a:off x="7608115" y="2464587"/>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7929586" y="228599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3929058" y="3214686"/>
            <a:ext cx="34290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3750463" y="3393281"/>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6607983" y="4179099"/>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6644496" y="4285462"/>
            <a:ext cx="21431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715008" y="5715016"/>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a:off x="5786446" y="5072074"/>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0800000">
            <a:off x="5857884" y="5357826"/>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flipH="1" flipV="1">
            <a:off x="7108049" y="4536289"/>
            <a:ext cx="23574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1214414" y="2285992"/>
            <a:ext cx="1571636"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Data pembelian</a:t>
            </a:r>
            <a:endParaRPr lang="id-ID" sz="1400" dirty="0">
              <a:solidFill>
                <a:srgbClr val="00B050"/>
              </a:solidFill>
            </a:endParaRPr>
          </a:p>
        </p:txBody>
      </p:sp>
      <p:sp>
        <p:nvSpPr>
          <p:cNvPr id="80" name="Rectangle 79"/>
          <p:cNvSpPr/>
          <p:nvPr/>
        </p:nvSpPr>
        <p:spPr>
          <a:xfrm>
            <a:off x="1857356" y="3500438"/>
            <a:ext cx="1143008"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Pemesanan pembelian telah dipenuhi</a:t>
            </a:r>
            <a:endParaRPr lang="id-ID" sz="1400" dirty="0">
              <a:solidFill>
                <a:srgbClr val="00B050"/>
              </a:solidFill>
            </a:endParaRPr>
          </a:p>
        </p:txBody>
      </p:sp>
      <p:sp>
        <p:nvSpPr>
          <p:cNvPr id="81" name="Rectangle 80"/>
          <p:cNvSpPr/>
          <p:nvPr/>
        </p:nvSpPr>
        <p:spPr>
          <a:xfrm>
            <a:off x="3214678" y="2643182"/>
            <a:ext cx="164307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Data pesanan pembelia nditerbitkan</a:t>
            </a:r>
            <a:endParaRPr lang="id-ID" sz="1400" dirty="0">
              <a:solidFill>
                <a:srgbClr val="00B050"/>
              </a:solidFill>
            </a:endParaRPr>
          </a:p>
        </p:txBody>
      </p:sp>
      <p:sp>
        <p:nvSpPr>
          <p:cNvPr id="82" name="Rectangle 81"/>
          <p:cNvSpPr/>
          <p:nvPr/>
        </p:nvSpPr>
        <p:spPr>
          <a:xfrm>
            <a:off x="5000628" y="1714488"/>
            <a:ext cx="2286016"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komitmen</a:t>
            </a:r>
            <a:endParaRPr lang="id-ID" sz="1400" dirty="0">
              <a:solidFill>
                <a:srgbClr val="00B050"/>
              </a:solidFill>
            </a:endParaRPr>
          </a:p>
        </p:txBody>
      </p:sp>
      <p:sp>
        <p:nvSpPr>
          <p:cNvPr id="83" name="Rectangle 82"/>
          <p:cNvSpPr/>
          <p:nvPr/>
        </p:nvSpPr>
        <p:spPr>
          <a:xfrm>
            <a:off x="5000628" y="2071678"/>
            <a:ext cx="2286016"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Pesanan pembelian</a:t>
            </a:r>
            <a:endParaRPr lang="id-ID" sz="1400" dirty="0">
              <a:solidFill>
                <a:srgbClr val="00B050"/>
              </a:solidFill>
            </a:endParaRPr>
          </a:p>
        </p:txBody>
      </p:sp>
      <p:sp>
        <p:nvSpPr>
          <p:cNvPr id="84" name="Rectangle 83"/>
          <p:cNvSpPr/>
          <p:nvPr/>
        </p:nvSpPr>
        <p:spPr>
          <a:xfrm>
            <a:off x="5643570" y="2857496"/>
            <a:ext cx="1571636"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pengirima</a:t>
            </a:r>
            <a:endParaRPr lang="id-ID" sz="1400" dirty="0">
              <a:solidFill>
                <a:srgbClr val="00B050"/>
              </a:solidFill>
            </a:endParaRPr>
          </a:p>
        </p:txBody>
      </p:sp>
      <p:sp>
        <p:nvSpPr>
          <p:cNvPr id="85" name="Rectangle 84"/>
          <p:cNvSpPr/>
          <p:nvPr/>
        </p:nvSpPr>
        <p:spPr>
          <a:xfrm>
            <a:off x="4286248" y="3286124"/>
            <a:ext cx="1500198"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Barang yang diterima</a:t>
            </a:r>
            <a:endParaRPr lang="id-ID" sz="1400" dirty="0">
              <a:solidFill>
                <a:srgbClr val="00B050"/>
              </a:solidFill>
            </a:endParaRPr>
          </a:p>
        </p:txBody>
      </p:sp>
      <p:sp>
        <p:nvSpPr>
          <p:cNvPr id="86" name="Rectangle 85"/>
          <p:cNvSpPr/>
          <p:nvPr/>
        </p:nvSpPr>
        <p:spPr>
          <a:xfrm>
            <a:off x="4286248" y="3929066"/>
            <a:ext cx="1428760"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persediaan</a:t>
            </a:r>
            <a:endParaRPr lang="id-ID" sz="1400" dirty="0">
              <a:solidFill>
                <a:srgbClr val="00B050"/>
              </a:solidFill>
            </a:endParaRPr>
          </a:p>
        </p:txBody>
      </p:sp>
      <p:sp>
        <p:nvSpPr>
          <p:cNvPr id="87" name="Rectangle 86"/>
          <p:cNvSpPr/>
          <p:nvPr/>
        </p:nvSpPr>
        <p:spPr>
          <a:xfrm>
            <a:off x="3286116" y="4572008"/>
            <a:ext cx="1143008"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Pembelian yang diterima</a:t>
            </a:r>
            <a:endParaRPr lang="id-ID" sz="1400" dirty="0">
              <a:solidFill>
                <a:srgbClr val="00B050"/>
              </a:solidFill>
            </a:endParaRPr>
          </a:p>
        </p:txBody>
      </p:sp>
      <p:sp>
        <p:nvSpPr>
          <p:cNvPr id="88" name="Rectangle 87"/>
          <p:cNvSpPr/>
          <p:nvPr/>
        </p:nvSpPr>
        <p:spPr>
          <a:xfrm>
            <a:off x="642910" y="3929066"/>
            <a:ext cx="1000100"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Kewajiban yang muncul</a:t>
            </a:r>
            <a:endParaRPr lang="id-ID" sz="1400" dirty="0">
              <a:solidFill>
                <a:srgbClr val="00B050"/>
              </a:solidFill>
            </a:endParaRPr>
          </a:p>
        </p:txBody>
      </p:sp>
      <p:sp>
        <p:nvSpPr>
          <p:cNvPr id="89" name="Rectangle 88"/>
          <p:cNvSpPr/>
          <p:nvPr/>
        </p:nvSpPr>
        <p:spPr>
          <a:xfrm>
            <a:off x="5143504" y="5857892"/>
            <a:ext cx="1857388"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Buku besar utang dagang</a:t>
            </a:r>
            <a:endParaRPr lang="id-ID" sz="1400" dirty="0">
              <a:solidFill>
                <a:srgbClr val="00B050"/>
              </a:solidFill>
            </a:endParaRPr>
          </a:p>
        </p:txBody>
      </p:sp>
      <p:sp>
        <p:nvSpPr>
          <p:cNvPr id="90" name="Rectangle 89"/>
          <p:cNvSpPr/>
          <p:nvPr/>
        </p:nvSpPr>
        <p:spPr>
          <a:xfrm>
            <a:off x="6000760" y="4786322"/>
            <a:ext cx="1571636"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Faktur pemasok</a:t>
            </a:r>
            <a:endParaRPr lang="id-ID" sz="1400" dirty="0">
              <a:solidFill>
                <a:srgbClr val="00B050"/>
              </a:solidFill>
            </a:endParaRPr>
          </a:p>
        </p:txBody>
      </p:sp>
      <p:sp>
        <p:nvSpPr>
          <p:cNvPr id="91" name="Rectangle 90"/>
          <p:cNvSpPr/>
          <p:nvPr/>
        </p:nvSpPr>
        <p:spPr>
          <a:xfrm>
            <a:off x="6000760" y="5072074"/>
            <a:ext cx="1857388"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Laporan saldo pemasok</a:t>
            </a:r>
            <a:endParaRPr lang="id-ID" sz="1400" dirty="0">
              <a:solidFill>
                <a:srgbClr val="00B050"/>
              </a:solidFill>
            </a:endParaRPr>
          </a:p>
        </p:txBody>
      </p:sp>
      <p:sp>
        <p:nvSpPr>
          <p:cNvPr id="92" name="Rectangle 91"/>
          <p:cNvSpPr/>
          <p:nvPr/>
        </p:nvSpPr>
        <p:spPr>
          <a:xfrm>
            <a:off x="6000760" y="5429264"/>
            <a:ext cx="214314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rgbClr val="00B050"/>
                </a:solidFill>
              </a:rPr>
              <a:t>Pembayran kepada pemasok</a:t>
            </a:r>
            <a:endParaRPr lang="id-ID" sz="1400" dirty="0">
              <a:solidFill>
                <a:srgbClr val="00B050"/>
              </a:solidFill>
            </a:endParaRPr>
          </a:p>
        </p:txBody>
      </p:sp>
    </p:spTree>
    <p:extLst>
      <p:ext uri="{BB962C8B-B14F-4D97-AF65-F5344CB8AC3E}">
        <p14:creationId xmlns:p14="http://schemas.microsoft.com/office/powerpoint/2010/main" val="1361591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417</TotalTime>
  <Words>1769</Words>
  <Application>Microsoft Office PowerPoint</Application>
  <PresentationFormat>On-screen Show (4:3)</PresentationFormat>
  <Paragraphs>392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Horizon</vt:lpstr>
      <vt:lpstr>Bab 8  INFORMASI DALAM PRAKTIK </vt:lpstr>
      <vt:lpstr>KELOMPOK 2 :</vt:lpstr>
      <vt:lpstr>TUJUAN BELAJAR : </vt:lpstr>
      <vt:lpstr>INFORMASI SEBAGAI SALAH SATU FAKTOR PENTING PENENTU KEBERHASILAN</vt:lpstr>
      <vt:lpstr>SISTEM PEMPROSESAN TRANSAKSI </vt:lpstr>
      <vt:lpstr>TINJAUAN SISTEM DATA </vt:lpstr>
      <vt:lpstr>SUBSISTEM  - SUBSITEM  UTAMA DARI SISTEM DISTRIBUSI </vt:lpstr>
      <vt:lpstr>SISTEM YANG MEMENUHI PESANAN PELANGGAN </vt:lpstr>
      <vt:lpstr>Sistem yang Memesan Persediaan Pengganti </vt:lpstr>
      <vt:lpstr>Sistem yang Menjalankan Proses Buku Besar     </vt:lpstr>
      <vt:lpstr>Menempatkan Sistem Pemrosesan Transaksi dalam Perspektif  </vt:lpstr>
      <vt:lpstr>SISTEM INFORMASI ORGANISASI  </vt:lpstr>
      <vt:lpstr>SISTEM INFORMASI PEMASARAN </vt:lpstr>
      <vt:lpstr>PowerPoint Presentation</vt:lpstr>
      <vt:lpstr>SISTEM INFORMASI SUMBER DAYA MANUSIA dan manufaktur</vt:lpstr>
      <vt:lpstr>PowerPoint Presentation</vt:lpstr>
      <vt:lpstr>PowerPoint Presentation</vt:lpstr>
      <vt:lpstr>SISTEM INFORMASI KEUANGAN </vt:lpstr>
      <vt:lpstr>PowerPoint Presentation</vt:lpstr>
      <vt:lpstr>SISTEM INFORMASI EKSEKUTIF</vt:lpstr>
      <vt:lpstr>PowerPoint Presentation</vt:lpstr>
      <vt:lpstr>Manajemen Hubungan Pelanggan</vt:lpstr>
      <vt:lpstr>DATA WAREHOUSING </vt:lpstr>
      <vt:lpstr>Sistem Data Warehousing  figur 8.13 model sistem data warehousing</vt:lpstr>
      <vt:lpstr>Bagaimana Data Disimpan dalam Tempat Penyimpanan GUDANG Data  </vt:lpstr>
      <vt:lpstr>PowerPoint Presentation</vt:lpstr>
      <vt:lpstr>PENYAMPAIAN INFORMASI dan olap </vt:lpstr>
      <vt:lpstr>PowerPoint Presentation</vt:lpstr>
      <vt:lpstr>DATA MINING (PENAMBANGAN DATA) </vt:lpstr>
      <vt:lpstr>MENEMPATKAN DATA WAREHOUSING DALAM PERSPEKTIF </vt:lpstr>
      <vt:lpstr>Terima kasih...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8  INFORMASI DALAM PRAKTIK</dc:title>
  <dc:creator>lenovo</dc:creator>
  <cp:lastModifiedBy>lenovo</cp:lastModifiedBy>
  <cp:revision>83</cp:revision>
  <dcterms:created xsi:type="dcterms:W3CDTF">2013-11-06T15:15:34Z</dcterms:created>
  <dcterms:modified xsi:type="dcterms:W3CDTF">2013-11-09T02:26:21Z</dcterms:modified>
</cp:coreProperties>
</file>