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51C24-F533-4FFA-8CCA-3A8924772C93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6449D-A0B0-4BC4-A34B-6F74525F2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6449D-A0B0-4BC4-A34B-6F74525F2A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2DB4E-1CC3-4D3B-ADBB-0B15088275D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24050-DCAB-4C18-A86D-A5BFBAC54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sl.about.com/od/prepositions_intermediate/a/Preposition-At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atkasim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2247007"/>
            <a:ext cx="7772400" cy="1470025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a, an</a:t>
            </a:r>
            <a:endParaRPr lang="en-US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tr-TR" sz="40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t</a:t>
            </a:r>
            <a:r>
              <a:rPr lang="tr-TR" sz="40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he indefinite </a:t>
            </a:r>
            <a:r>
              <a:rPr lang="tr-TR" sz="40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articles</a:t>
            </a:r>
            <a:endParaRPr lang="en-US" sz="4000" b="1" dirty="0">
              <a:ln w="10541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4048" y="-360040"/>
            <a:ext cx="3456384" cy="1412776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8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a, an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112474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indefinite </a:t>
            </a:r>
            <a:r>
              <a:rPr lang="en-US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article (not a specific object, one of a number of the same objects) </a:t>
            </a:r>
            <a:endParaRPr lang="tr-TR" sz="2400" b="1" dirty="0" smtClean="0">
              <a:ln w="10541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</a:endParaRPr>
          </a:p>
          <a:p>
            <a:r>
              <a:rPr lang="en-US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with consonants</a:t>
            </a:r>
            <a:r>
              <a:rPr lang="tr-TR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</a:rPr>
              <a:t>.</a:t>
            </a:r>
            <a:endParaRPr lang="en-US" sz="2400" b="1" dirty="0">
              <a:ln w="10541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6" y="548680"/>
            <a:ext cx="151216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600" b="1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</a:t>
            </a:r>
            <a:endParaRPr kumimoji="0" lang="en-US" sz="166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indir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8954" y="1772816"/>
            <a:ext cx="2055374" cy="1728192"/>
          </a:xfrm>
          <a:prstGeom prst="rect">
            <a:avLst/>
          </a:prstGeom>
        </p:spPr>
      </p:pic>
      <p:sp>
        <p:nvSpPr>
          <p:cNvPr id="8" name="Right Arrow Callout 7"/>
          <p:cNvSpPr/>
          <p:nvPr/>
        </p:nvSpPr>
        <p:spPr>
          <a:xfrm>
            <a:off x="1115616" y="2276872"/>
            <a:ext cx="4608512" cy="100811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44"/>
            </a:avLst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 (1) item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Begins with a consonant (</a:t>
            </a:r>
            <a:r>
              <a:rPr lang="tr-TR" sz="2000" b="1" dirty="0" smtClean="0">
                <a:solidFill>
                  <a:srgbClr val="FF0000"/>
                </a:solidFill>
              </a:rPr>
              <a:t>B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OOK)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Countable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67936" y="1196752"/>
            <a:ext cx="576064" cy="3312368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indefinite</a:t>
            </a:r>
            <a:r>
              <a:rPr kumimoji="0" lang="tr-TR" sz="2800" b="1" i="0" u="none" strike="noStrike" kern="1200" cap="none" spc="0" normalizeH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article</a:t>
            </a:r>
            <a:endParaRPr kumimoji="0" lang="tr-TR" sz="2800" b="1" i="0" u="none" strike="noStrike" kern="1200" cap="none" spc="0" normalizeH="0" baseline="0" noProof="0" dirty="0" smtClean="0">
              <a:ln w="1778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80528" y="3140968"/>
            <a:ext cx="302433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600" b="1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an</a:t>
            </a:r>
            <a:endParaRPr kumimoji="0" lang="en-US" sz="166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75856" y="2276872"/>
            <a:ext cx="3456384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600" b="1" u="sng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</a:t>
            </a:r>
            <a:r>
              <a:rPr lang="tr-TR" sz="6600" b="1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tr-TR" sz="6600" b="1" u="sng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</a:t>
            </a:r>
            <a:r>
              <a:rPr lang="tr-TR" sz="6600" b="1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ook</a:t>
            </a:r>
            <a:endParaRPr kumimoji="0" lang="en-US" sz="66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11760" y="3717032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indefinite article (not a specific object, one of a number of the same objects) with vowels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a,e,i,o,u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5" name="Picture 14" descr="indir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859752"/>
            <a:ext cx="1046490" cy="1233544"/>
          </a:xfrm>
          <a:prstGeom prst="rect">
            <a:avLst/>
          </a:prstGeom>
        </p:spPr>
      </p:pic>
      <p:sp>
        <p:nvSpPr>
          <p:cNvPr id="16" name="Left Arrow Callout 15"/>
          <p:cNvSpPr/>
          <p:nvPr/>
        </p:nvSpPr>
        <p:spPr>
          <a:xfrm>
            <a:off x="2051720" y="4869160"/>
            <a:ext cx="4752528" cy="10081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912"/>
            </a:avLst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 (1) item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Begins with a vowel (</a:t>
            </a:r>
            <a:r>
              <a:rPr lang="tr-TR" sz="2000" b="1" dirty="0" smtClean="0">
                <a:solidFill>
                  <a:srgbClr val="FF0000"/>
                </a:solidFill>
              </a:rPr>
              <a:t>A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PPLE)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Countable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419872" y="5112568"/>
            <a:ext cx="3456384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6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</a:t>
            </a:r>
            <a:r>
              <a:rPr lang="tr-TR" sz="6600" b="1" u="sng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n</a:t>
            </a:r>
            <a:r>
              <a:rPr lang="tr-TR" sz="6600" b="1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tr-TR" sz="6600" b="1" u="sng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</a:t>
            </a:r>
            <a:r>
              <a:rPr lang="tr-TR" sz="6600" b="1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pple</a:t>
            </a:r>
            <a:endParaRPr kumimoji="0" lang="en-US" sz="66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 animBg="1"/>
      <p:bldP spid="10" grpId="0" animBg="1"/>
      <p:bldP spid="11" grpId="0"/>
      <p:bldP spid="12" grpId="0"/>
      <p:bldP spid="13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4048" y="-360040"/>
            <a:ext cx="3456384" cy="1412776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8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a, an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67936" y="1196752"/>
            <a:ext cx="576064" cy="3312368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indefinite</a:t>
            </a:r>
            <a:r>
              <a:rPr kumimoji="0" lang="tr-TR" sz="2800" b="1" i="0" u="none" strike="noStrike" kern="1200" cap="none" spc="0" normalizeH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article</a:t>
            </a:r>
            <a:endParaRPr kumimoji="0" lang="tr-TR" sz="2800" b="1" i="0" u="none" strike="noStrike" kern="1200" cap="none" spc="0" normalizeH="0" baseline="0" noProof="0" dirty="0" smtClean="0">
              <a:ln w="1778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1-do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052736"/>
            <a:ext cx="1133688" cy="1224500"/>
          </a:xfrm>
          <a:prstGeom prst="rect">
            <a:avLst/>
          </a:prstGeom>
        </p:spPr>
      </p:pic>
      <p:pic>
        <p:nvPicPr>
          <p:cNvPr id="8" name="Picture 7" descr="ap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517232"/>
            <a:ext cx="792688" cy="775227"/>
          </a:xfrm>
          <a:prstGeom prst="rect">
            <a:avLst/>
          </a:prstGeom>
        </p:spPr>
      </p:pic>
      <p:pic>
        <p:nvPicPr>
          <p:cNvPr id="11" name="Picture 10" descr="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3356992"/>
            <a:ext cx="1739177" cy="1080120"/>
          </a:xfrm>
          <a:prstGeom prst="rect">
            <a:avLst/>
          </a:prstGeom>
        </p:spPr>
      </p:pic>
      <p:pic>
        <p:nvPicPr>
          <p:cNvPr id="12" name="Picture 11" descr="chai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1259632" y="2276872"/>
            <a:ext cx="732816" cy="1190825"/>
          </a:xfrm>
          <a:prstGeom prst="rect">
            <a:avLst/>
          </a:prstGeom>
        </p:spPr>
      </p:pic>
      <p:pic>
        <p:nvPicPr>
          <p:cNvPr id="13" name="Picture 12" descr="flow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3356992"/>
            <a:ext cx="892680" cy="947941"/>
          </a:xfrm>
          <a:prstGeom prst="rect">
            <a:avLst/>
          </a:prstGeom>
        </p:spPr>
      </p:pic>
      <p:pic>
        <p:nvPicPr>
          <p:cNvPr id="14" name="Picture 13" descr="gif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2204864"/>
            <a:ext cx="998240" cy="998240"/>
          </a:xfrm>
          <a:prstGeom prst="rect">
            <a:avLst/>
          </a:prstGeom>
        </p:spPr>
      </p:pic>
      <p:pic>
        <p:nvPicPr>
          <p:cNvPr id="16" name="Picture 15" descr="stu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5576" y="4365104"/>
            <a:ext cx="1512168" cy="100627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67744" y="1412776"/>
            <a:ext cx="1465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dog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2492896"/>
            <a:ext cx="17475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chair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3501008"/>
            <a:ext cx="17716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book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581128"/>
            <a:ext cx="2388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student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7744" y="5445224"/>
            <a:ext cx="2329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</a:t>
            </a:r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  apple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2" name="Picture 21" descr="orang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0" y="4344885"/>
            <a:ext cx="1204967" cy="956323"/>
          </a:xfrm>
          <a:prstGeom prst="rect">
            <a:avLst/>
          </a:prstGeom>
        </p:spPr>
      </p:pic>
      <p:pic>
        <p:nvPicPr>
          <p:cNvPr id="23" name="Picture 22" descr="umb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44008" y="1196752"/>
            <a:ext cx="1008112" cy="100811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652120" y="1412776"/>
            <a:ext cx="29915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</a:t>
            </a:r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 umbrella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6136" y="2371527"/>
            <a:ext cx="1446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box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6136" y="3356992"/>
            <a:ext cx="21091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flower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24128" y="4531767"/>
            <a:ext cx="2512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 orange</a:t>
            </a:r>
            <a:endParaRPr lang="en-US" sz="4400" b="1" dirty="0">
              <a:ln w="1778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4048" y="-360040"/>
            <a:ext cx="3456384" cy="1412776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8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a, an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20486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countries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, states, </a:t>
            </a:r>
            <a:endParaRPr lang="tr-TR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count</a:t>
            </a:r>
            <a:r>
              <a:rPr lang="tr-T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r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ies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or provinces, </a:t>
            </a:r>
            <a:endParaRPr lang="tr-TR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lakes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and mountains except when the country is a collection of states such as "The United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States“</a:t>
            </a:r>
            <a:endParaRPr lang="tr-TR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  <a:p>
            <a:r>
              <a:rPr lang="en-US" sz="2400" i="1" dirty="0"/>
              <a:t/>
            </a:r>
            <a:br>
              <a:rPr lang="en-US" sz="2400" i="1" dirty="0"/>
            </a:b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lives in Washington near Mount Rainier.</a:t>
            </a:r>
            <a:r>
              <a:rPr lang="en-US" sz="2400" i="1" dirty="0"/>
              <a:t/>
            </a:r>
            <a:br>
              <a:rPr lang="en-US" sz="2400" i="1" dirty="0"/>
            </a:b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4056" y="980728"/>
            <a:ext cx="7596336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Don’t use an article with: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67936" y="1196752"/>
            <a:ext cx="576064" cy="3312368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indefinite</a:t>
            </a:r>
            <a:r>
              <a:rPr kumimoji="0" lang="tr-TR" sz="2800" b="1" i="0" u="none" strike="noStrike" kern="1200" cap="none" spc="0" normalizeH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article</a:t>
            </a:r>
            <a:endParaRPr kumimoji="0" lang="tr-TR" sz="2800" b="1" i="0" u="none" strike="noStrike" kern="1200" cap="none" spc="0" normalizeH="0" baseline="0" noProof="0" dirty="0" smtClean="0">
              <a:ln w="1778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4048" y="-360040"/>
            <a:ext cx="3456384" cy="1412776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8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a, an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4001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I 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like Russian tea.</a:t>
            </a:r>
            <a:b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</a:b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She likes reading books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.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4056" y="1700808"/>
            <a:ext cx="7596336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Don’t use an article when you are speaking</a:t>
            </a:r>
            <a:r>
              <a:rPr kumimoji="0" lang="tr-TR" sz="5400" b="1" i="0" u="none" strike="noStrike" kern="1200" cap="none" spc="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about things in general.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67936" y="1196752"/>
            <a:ext cx="576064" cy="3312368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indefinite</a:t>
            </a:r>
            <a:r>
              <a:rPr kumimoji="0" lang="tr-TR" sz="2800" b="1" i="0" u="none" strike="noStrike" kern="1200" cap="none" spc="0" normalizeH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article</a:t>
            </a:r>
            <a:endParaRPr kumimoji="0" lang="tr-TR" sz="2800" b="1" i="0" u="none" strike="noStrike" kern="1200" cap="none" spc="0" normalizeH="0" baseline="0" noProof="0" dirty="0" smtClean="0">
              <a:ln w="1778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4048" y="-360040"/>
            <a:ext cx="3456384" cy="1412776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8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a, an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573016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/>
            </a:r>
            <a:b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</a:br>
            <a: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He has breakfast </a:t>
            </a:r>
            <a:r>
              <a:rPr lang="en-US" sz="36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hlinkClick r:id="rId2"/>
              </a:rPr>
              <a:t>at home</a:t>
            </a:r>
            <a: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.</a:t>
            </a:r>
            <a:b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</a:br>
            <a: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I go to university.</a:t>
            </a:r>
            <a:b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</a:br>
            <a: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He comes to work by taxi.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4056" y="1556792"/>
            <a:ext cx="7596336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Don’t use an article when you are speaking</a:t>
            </a:r>
            <a:r>
              <a:rPr kumimoji="0" lang="tr-TR" sz="5400" b="1" i="0" u="none" strike="noStrike" kern="1200" cap="none" spc="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meals, places, and transport.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67936" y="1196752"/>
            <a:ext cx="576064" cy="3312368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indefinite</a:t>
            </a:r>
            <a:r>
              <a:rPr kumimoji="0" lang="tr-TR" sz="2800" b="1" i="0" u="none" strike="noStrike" kern="1200" cap="none" spc="0" normalizeH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article</a:t>
            </a:r>
            <a:endParaRPr kumimoji="0" lang="tr-TR" sz="2800" b="1" i="0" u="none" strike="noStrike" kern="1200" cap="none" spc="0" normalizeH="0" baseline="0" noProof="0" dirty="0" smtClean="0">
              <a:ln w="1778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4048" y="-360040"/>
            <a:ext cx="3456384" cy="1412776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8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a, an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19672" y="404664"/>
            <a:ext cx="3779912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Exercises:</a:t>
            </a:r>
            <a:endParaRPr kumimoji="0" lang="en-US" sz="54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67936" y="1196752"/>
            <a:ext cx="576064" cy="3312368"/>
          </a:xfrm>
          <a:prstGeom prst="rect">
            <a:avLst/>
          </a:prstGeom>
          <a:solidFill>
            <a:srgbClr val="99FF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indefinite</a:t>
            </a:r>
            <a:r>
              <a:rPr kumimoji="0" lang="tr-TR" sz="2800" b="1" i="0" u="none" strike="noStrike" kern="1200" cap="none" spc="0" normalizeH="0" noProof="0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article</a:t>
            </a:r>
            <a:endParaRPr kumimoji="0" lang="tr-TR" sz="2800" b="1" i="0" u="none" strike="noStrike" kern="1200" cap="none" spc="0" normalizeH="0" baseline="0" noProof="0" dirty="0" smtClean="0">
              <a:ln w="1778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772816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There is ______ pencil on the desk.</a:t>
            </a:r>
          </a:p>
          <a:p>
            <a:pPr>
              <a:buFont typeface="Wingdings" pitchFamily="2" charset="2"/>
              <a:buChar char="v"/>
            </a:pPr>
            <a:r>
              <a:rPr lang="tr-T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I have got _______ new laptop.</a:t>
            </a:r>
          </a:p>
          <a:p>
            <a:pPr>
              <a:buFont typeface="Wingdings" pitchFamily="2" charset="2"/>
              <a:buChar char="v"/>
            </a:pPr>
            <a:r>
              <a:rPr lang="tr-T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She is _______ teacher.</a:t>
            </a:r>
          </a:p>
          <a:p>
            <a:pPr>
              <a:buFont typeface="Wingdings" pitchFamily="2" charset="2"/>
              <a:buChar char="v"/>
            </a:pPr>
            <a:r>
              <a:rPr lang="tr-T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There is _______ egg in the fridge.</a:t>
            </a:r>
          </a:p>
          <a:p>
            <a:pPr>
              <a:buFont typeface="Wingdings" pitchFamily="2" charset="2"/>
              <a:buChar char="v"/>
            </a:pPr>
            <a:r>
              <a:rPr lang="tr-T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Tom Hanks is _____American actor.</a:t>
            </a:r>
          </a:p>
          <a:p>
            <a:pPr>
              <a:buFont typeface="Wingdings" pitchFamily="2" charset="2"/>
              <a:buChar char="v"/>
            </a:pPr>
            <a:r>
              <a:rPr lang="tr-T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My father is ______ engineer.</a:t>
            </a:r>
          </a:p>
          <a:p>
            <a:pPr>
              <a:buFont typeface="Wingdings" pitchFamily="2" charset="2"/>
              <a:buChar char="v"/>
            </a:pPr>
            <a:r>
              <a:rPr lang="tr-TR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</a:t>
            </a:r>
            <a:r>
              <a:rPr lang="tr-T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There is ____ student in the class.</a:t>
            </a:r>
          </a:p>
          <a:p>
            <a:pPr>
              <a:buFont typeface="Wingdings" pitchFamily="2" charset="2"/>
              <a:buChar char="v"/>
            </a:pPr>
            <a:r>
              <a:rPr lang="tr-TR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</a:t>
            </a:r>
            <a:r>
              <a:rPr lang="tr-T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We haven’t got ____ ball.</a:t>
            </a:r>
          </a:p>
          <a:p>
            <a:pPr>
              <a:buFont typeface="Wingdings" pitchFamily="2" charset="2"/>
              <a:buChar char="v"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2192" y="1700808"/>
            <a:ext cx="855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4240" y="2276872"/>
            <a:ext cx="855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1760" y="2780928"/>
            <a:ext cx="855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71800" y="3356992"/>
            <a:ext cx="855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an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44280" y="3933056"/>
            <a:ext cx="855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an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4280" y="4437112"/>
            <a:ext cx="855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an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52192" y="5013176"/>
            <a:ext cx="855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20344" y="5517232"/>
            <a:ext cx="855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allAtOnce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9488" y="2924944"/>
            <a:ext cx="3610744" cy="1143000"/>
          </a:xfrm>
        </p:spPr>
        <p:txBody>
          <a:bodyPr>
            <a:noAutofit/>
          </a:bodyPr>
          <a:lstStyle/>
          <a:p>
            <a:r>
              <a:rPr lang="tr-TR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THANKS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78" y="4509120"/>
            <a:ext cx="2484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please visit</a:t>
            </a:r>
          </a:p>
          <a:p>
            <a:pPr algn="ctr"/>
            <a:r>
              <a:rPr lang="tr-TR" dirty="0" smtClean="0">
                <a:hlinkClick r:id="rId3"/>
              </a:rPr>
              <a:t>www.nihatkasim.org</a:t>
            </a:r>
            <a:endParaRPr lang="tr-TR" dirty="0" smtClean="0"/>
          </a:p>
          <a:p>
            <a:pPr algn="ctr"/>
            <a:r>
              <a:rPr lang="tr-TR" dirty="0" smtClean="0"/>
              <a:t>To download this lesson.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285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a, an</vt:lpstr>
      <vt:lpstr>Slide 2</vt:lpstr>
      <vt:lpstr>Slide 3</vt:lpstr>
      <vt:lpstr>Slide 4</vt:lpstr>
      <vt:lpstr>Slide 5</vt:lpstr>
      <vt:lpstr>Slide 6</vt:lpstr>
      <vt:lpstr>Slide 7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a, an</dc:title>
  <dc:creator>Nihat</dc:creator>
  <cp:lastModifiedBy>Nihat</cp:lastModifiedBy>
  <cp:revision>11</cp:revision>
  <dcterms:created xsi:type="dcterms:W3CDTF">2012-11-11T15:45:37Z</dcterms:created>
  <dcterms:modified xsi:type="dcterms:W3CDTF">2012-11-11T19:18:34Z</dcterms:modified>
</cp:coreProperties>
</file>