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877" r:id="rId1"/>
  </p:sldMasterIdLst>
  <p:notesMasterIdLst>
    <p:notesMasterId r:id="rId14"/>
  </p:notesMasterIdLst>
  <p:sldIdLst>
    <p:sldId id="363" r:id="rId2"/>
    <p:sldId id="353" r:id="rId3"/>
    <p:sldId id="364" r:id="rId4"/>
    <p:sldId id="258" r:id="rId5"/>
    <p:sldId id="354" r:id="rId6"/>
    <p:sldId id="274" r:id="rId7"/>
    <p:sldId id="327" r:id="rId8"/>
    <p:sldId id="345" r:id="rId9"/>
    <p:sldId id="262" r:id="rId10"/>
    <p:sldId id="273" r:id="rId11"/>
    <p:sldId id="321" r:id="rId12"/>
    <p:sldId id="365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FFFF99"/>
    <a:srgbClr val="FF99FF"/>
    <a:srgbClr val="0000CC"/>
    <a:srgbClr val="FFCC99"/>
    <a:srgbClr val="00FFFF"/>
    <a:srgbClr val="CC00CC"/>
    <a:srgbClr val="2B9612"/>
    <a:srgbClr val="660066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56" autoAdjust="0"/>
    <p:restoredTop sz="94658" autoAdjust="0"/>
  </p:normalViewPr>
  <p:slideViewPr>
    <p:cSldViewPr>
      <p:cViewPr>
        <p:scale>
          <a:sx n="77" d="100"/>
          <a:sy n="77" d="100"/>
        </p:scale>
        <p:origin x="-116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70"/>
    </p:cViewPr>
  </p:sorterViewPr>
  <p:notesViewPr>
    <p:cSldViewPr>
      <p:cViewPr varScale="1">
        <p:scale>
          <a:sx n="57" d="100"/>
          <a:sy n="57" d="100"/>
        </p:scale>
        <p:origin x="-2472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C889F9E-5476-4F72-B9BD-1AC4F25C912D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518637B-532B-4F0B-B5D5-381EAFC756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1120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1F681DE-D45C-428E-9A08-35FD44E77C29}" type="slidenum">
              <a:rPr lang="ru-RU">
                <a:cs typeface="Arial" charset="0"/>
              </a:rPr>
              <a:pPr>
                <a:defRPr/>
              </a:pPr>
              <a:t>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1F681DE-D45C-428E-9A08-35FD44E77C29}" type="slidenum">
              <a:rPr lang="ru-RU">
                <a:cs typeface="Arial" charset="0"/>
              </a:rPr>
              <a:pPr>
                <a:defRPr/>
              </a:pPr>
              <a:t>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1F681DE-D45C-428E-9A08-35FD44E77C29}" type="slidenum">
              <a:rPr lang="ru-RU">
                <a:cs typeface="Arial" charset="0"/>
              </a:rPr>
              <a:pPr>
                <a:defRPr/>
              </a:pPr>
              <a:t>3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839B39A-A16C-4A6A-B94B-6AE1F39BC983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4A6E207-C1B2-4870-9EE7-FE2C011E1630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F8398-9642-4FE1-A35A-ED7A7989E2BE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F6398-15FA-4BDD-977F-38644ADC8F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4B29D-2343-4031-8C1E-89CD861C046F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78B89-5821-4D4D-B0BC-06639002C7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595C5-F2AD-4EEC-9858-955BBD71A83E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8C25E-0251-4949-A6BB-16482DF353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8289"/>
            <a:ext cx="8229600" cy="13985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882775"/>
            <a:ext cx="4038600" cy="457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882775"/>
            <a:ext cx="4038600" cy="457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932BC-64A9-4B11-85DD-F2D3942CC389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838" y="6481763"/>
            <a:ext cx="503237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93EFFE-1F6F-4710-B7B0-08DCBEAB64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1FE30-AA2C-4D93-8FB2-31B653B545A4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8C719-61B8-44E4-A0FF-0FE525A744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EE0ED3-BB28-4B7D-AE08-FCD9CA25824A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68D7C-5466-441D-9263-6D498B3F8B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1DFD7-A719-48A9-8BE8-B29B9C6476FC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1152D3-721B-4849-9D69-2ADCCA6646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82FFC-3F43-4907-A466-AD65BF3C4B37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69417-AFD0-4A7C-8237-450BBEA5C1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46A90-C078-4E1F-8A46-CCF7271208D5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8BCDD-04BB-48CF-9576-A22AE56EEF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32600-E6BB-43CC-A941-2ADA60EC72E8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12CA0-9249-4EF2-9959-85089F57BB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43A3A-8D4B-43FA-BDCC-482718D53313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2CFDC-96A3-4616-BF8E-B342B0F2D5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76158-F034-4BD5-BB6F-5AF8A33EC2F6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5E9E8-3DA0-4EF5-A8C2-05F1E3265A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/>
            </a:gs>
            <a:gs pos="50000">
              <a:srgbClr val="B4F6A4"/>
            </a:gs>
            <a:gs pos="50000">
              <a:srgbClr val="FFFFA3"/>
            </a:gs>
            <a:gs pos="100000">
              <a:srgbClr val="FFFF66"/>
            </a:gs>
            <a:gs pos="100000">
              <a:srgbClr val="92D050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44185AB-0909-45FB-BED0-4EA1987753F6}" type="datetimeFigureOut">
              <a:rPr lang="ru-RU"/>
              <a:pPr>
                <a:defRPr/>
              </a:pPr>
              <a:t>10.10.2016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77283DA-AB8E-4155-BB73-A0DD7A2E74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89" r:id="rId1"/>
    <p:sldLayoutId id="2147485888" r:id="rId2"/>
    <p:sldLayoutId id="2147485887" r:id="rId3"/>
    <p:sldLayoutId id="2147485886" r:id="rId4"/>
    <p:sldLayoutId id="2147485885" r:id="rId5"/>
    <p:sldLayoutId id="2147485884" r:id="rId6"/>
    <p:sldLayoutId id="2147485883" r:id="rId7"/>
    <p:sldLayoutId id="2147485882" r:id="rId8"/>
    <p:sldLayoutId id="2147485881" r:id="rId9"/>
    <p:sldLayoutId id="2147485880" r:id="rId10"/>
    <p:sldLayoutId id="2147485879" r:id="rId11"/>
    <p:sldLayoutId id="214748589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95536" y="764704"/>
            <a:ext cx="8309817" cy="3373546"/>
          </a:xfrm>
          <a:gradFill>
            <a:gsLst>
              <a:gs pos="0">
                <a:schemeClr val="accent3">
                  <a:tint val="30000"/>
                  <a:satMod val="250000"/>
                </a:schemeClr>
              </a:gs>
              <a:gs pos="72000">
                <a:schemeClr val="accent3">
                  <a:tint val="75000"/>
                  <a:satMod val="210000"/>
                </a:schemeClr>
              </a:gs>
              <a:gs pos="100000">
                <a:srgbClr val="EDF05E"/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800000"/>
                </a:solidFill>
              </a:rPr>
              <a:t>Решение логических задач разными методами</a:t>
            </a:r>
            <a:endParaRPr lang="ru-RU" sz="6000" b="1" dirty="0" smtClean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800000"/>
              </a:solidFill>
            </a:endParaRPr>
          </a:p>
        </p:txBody>
      </p:sp>
      <p:sp>
        <p:nvSpPr>
          <p:cNvPr id="15365" name="Line 6"/>
          <p:cNvSpPr>
            <a:spLocks noChangeShapeType="1"/>
          </p:cNvSpPr>
          <p:nvPr/>
        </p:nvSpPr>
        <p:spPr bwMode="auto">
          <a:xfrm>
            <a:off x="4859338" y="400526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026" name="Picture 2" descr="https://im3-tub-ru.yandex.net/i?id=85204a16563e06b7636a33ca9f27dc7f&amp;n=33&amp;h=215&amp;w=2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93096"/>
            <a:ext cx="2143125" cy="20478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ljplus.ru/img4/i/n/ingakess/planarit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345025"/>
            <a:ext cx="2761737" cy="19440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171186"/>
              </p:ext>
            </p:extLst>
          </p:nvPr>
        </p:nvGraphicFramePr>
        <p:xfrm>
          <a:off x="6300192" y="4625071"/>
          <a:ext cx="2543944" cy="12522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986"/>
                <a:gridCol w="635986"/>
                <a:gridCol w="635986"/>
                <a:gridCol w="635986"/>
              </a:tblGrid>
              <a:tr h="41740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740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99FF"/>
                    </a:solidFill>
                  </a:tcPr>
                </a:tc>
              </a:tr>
              <a:tr h="41740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CC00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63610" y="116632"/>
            <a:ext cx="855420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Подготовила учитель математики МБОУ СОШ № 74 г. Краснодара</a:t>
            </a:r>
          </a:p>
          <a:p>
            <a:pPr algn="ctr"/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Забашта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Елена Георгиевна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41238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202" name="Group 24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67963175"/>
              </p:ext>
            </p:extLst>
          </p:nvPr>
        </p:nvGraphicFramePr>
        <p:xfrm>
          <a:off x="251520" y="188640"/>
          <a:ext cx="8572528" cy="2651760"/>
        </p:xfrm>
        <a:graphic>
          <a:graphicData uri="http://schemas.openxmlformats.org/drawingml/2006/table">
            <a:tbl>
              <a:tblPr firstRow="1" firstCol="1">
                <a:tableStyleId>{08FB837D-C827-4EFA-A057-4D05807E0F7C}</a:tableStyleId>
              </a:tblPr>
              <a:tblGrid>
                <a:gridCol w="1625825"/>
                <a:gridCol w="1108516"/>
                <a:gridCol w="1404121"/>
                <a:gridCol w="1773627"/>
                <a:gridCol w="1108516"/>
                <a:gridCol w="1551923"/>
              </a:tblGrid>
              <a:tr h="0"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Пилот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Штурман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Бортмеханик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Радист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Синоптик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</a:tr>
              <a:tr h="119680"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Потапов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-</a:t>
                      </a:r>
                      <a:endParaRPr kumimoji="0" lang="ru-RU" sz="1800" b="0" i="0" u="none" strike="noStrike" cap="none" normalizeH="0" baseline="0" dirty="0" smtClean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+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</a:tr>
              <a:tr h="119680"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Щедрин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+</a:t>
                      </a:r>
                      <a:endParaRPr kumimoji="0" 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</a:tr>
              <a:tr h="119680"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Семенов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+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</a:tr>
              <a:tr h="119680"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Коновалов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+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spc="600" normalizeH="0" baseline="0" dirty="0" smtClean="0">
                          <a:ln>
                            <a:noFill/>
                          </a:ln>
                          <a:effectLst/>
                        </a:rPr>
                        <a:t>-</a:t>
                      </a:r>
                      <a:endParaRPr kumimoji="0" lang="ru-RU" sz="2400" b="0" i="0" u="none" strike="noStrike" cap="none" spc="60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</a:tr>
              <a:tr h="119680"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Самойлов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447675" marR="0" lvl="0" indent="-382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+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39" t="7499" r="7399" b="32681"/>
          <a:stretch/>
        </p:blipFill>
        <p:spPr bwMode="auto">
          <a:xfrm>
            <a:off x="259929" y="3398107"/>
            <a:ext cx="4385898" cy="2792820"/>
          </a:xfrm>
          <a:prstGeom prst="rect">
            <a:avLst/>
          </a:prstGeom>
          <a:solidFill>
            <a:srgbClr val="FFCC99"/>
          </a:solidFill>
          <a:ln>
            <a:solidFill>
              <a:srgbClr val="0000CC"/>
            </a:solidFill>
          </a:ln>
          <a:effectLst/>
        </p:spPr>
      </p:pic>
      <p:pic>
        <p:nvPicPr>
          <p:cNvPr id="5" name="Picture 5" descr="23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4932040" y="3398108"/>
            <a:ext cx="4082226" cy="27882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36242" y="1484784"/>
            <a:ext cx="8623387" cy="313932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i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Шевелить мозгами</a:t>
            </a:r>
            <a:endParaRPr lang="ru-RU" sz="6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r>
              <a:rPr lang="ru-RU" sz="6600" b="1" i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Краем уха</a:t>
            </a:r>
            <a:endParaRPr lang="ru-RU" sz="6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  <a:p>
            <a:pPr algn="ctr"/>
            <a:r>
              <a:rPr lang="ru-RU" sz="6600" b="1" i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CC00"/>
                </a:solidFill>
                <a:effectLst/>
              </a:rPr>
              <a:t>Хлопать ушами</a:t>
            </a:r>
            <a:endParaRPr lang="ru-RU" sz="6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CC0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63162" y="188640"/>
            <a:ext cx="3969549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Рефлексия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404664"/>
            <a:ext cx="8784976" cy="60016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Решая какую-либо задачу не надо останавливаться на каком-то одном приеме, ведь вероятнее всего эту же задачу можно решить и другим методом, </a:t>
            </a:r>
            <a:r>
              <a:rPr lang="ru-RU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который, возможно, </a:t>
            </a:r>
            <a:r>
              <a:rPr lang="ru-RU" sz="48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будет и легче и проще для данной задачи. 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0057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Line 6"/>
          <p:cNvSpPr>
            <a:spLocks noChangeShapeType="1"/>
          </p:cNvSpPr>
          <p:nvPr/>
        </p:nvSpPr>
        <p:spPr bwMode="auto">
          <a:xfrm>
            <a:off x="4859338" y="400526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11560" y="1124744"/>
            <a:ext cx="8136904" cy="45550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>
              <a:spcAft>
                <a:spcPts val="600"/>
              </a:spcAft>
            </a:pPr>
            <a:r>
              <a:rPr lang="ru-RU" sz="4000" b="1" i="1" cap="none" spc="50" dirty="0">
                <a:ln w="11430"/>
                <a:solidFill>
                  <a:srgbClr val="99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Самое прекрасное, что мы можем испытать – это ощущение тайны. Она есть источник всякого подлинного искусства и </a:t>
            </a:r>
            <a:r>
              <a:rPr lang="ru-RU" sz="4000" b="1" i="1" cap="none" spc="50" dirty="0" smtClean="0">
                <a:ln w="11430"/>
                <a:solidFill>
                  <a:srgbClr val="99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науки</a:t>
            </a:r>
          </a:p>
          <a:p>
            <a:pPr algn="just">
              <a:spcAft>
                <a:spcPts val="600"/>
              </a:spcAft>
            </a:pP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  <a:p>
            <a:pPr algn="just"/>
            <a:r>
              <a:rPr lang="ru-RU" sz="40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Times New Roman"/>
              </a:rPr>
              <a:t>                     Альберт </a:t>
            </a:r>
            <a:r>
              <a:rPr lang="ru-RU" sz="4000" b="1" i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Times New Roman"/>
              </a:rPr>
              <a:t>Эйнштейн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23528" y="188640"/>
            <a:ext cx="8309817" cy="576064"/>
          </a:xfrm>
          <a:gradFill>
            <a:gsLst>
              <a:gs pos="0">
                <a:schemeClr val="accent3">
                  <a:tint val="30000"/>
                  <a:satMod val="250000"/>
                </a:schemeClr>
              </a:gs>
              <a:gs pos="72000">
                <a:schemeClr val="accent3">
                  <a:tint val="75000"/>
                  <a:satMod val="210000"/>
                </a:schemeClr>
              </a:gs>
              <a:gs pos="100000">
                <a:srgbClr val="EDF05E"/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800000"/>
                </a:solidFill>
              </a:rPr>
              <a:t>Логическая разминка</a:t>
            </a:r>
            <a:endParaRPr lang="ru-RU" sz="2800" b="1" dirty="0" smtClean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800000"/>
              </a:solidFill>
            </a:endParaRPr>
          </a:p>
        </p:txBody>
      </p:sp>
      <p:sp>
        <p:nvSpPr>
          <p:cNvPr id="15365" name="Line 6"/>
          <p:cNvSpPr>
            <a:spLocks noChangeShapeType="1"/>
          </p:cNvSpPr>
          <p:nvPr/>
        </p:nvSpPr>
        <p:spPr bwMode="auto">
          <a:xfrm>
            <a:off x="4859338" y="400526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1124744"/>
            <a:ext cx="8208912" cy="15696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990000"/>
                </a:solidFill>
              </a:rPr>
              <a:t>1</a:t>
            </a:r>
            <a:r>
              <a:rPr lang="ru-RU" sz="2400" b="1" dirty="0" smtClean="0">
                <a:solidFill>
                  <a:srgbClr val="990000"/>
                </a:solidFill>
              </a:rPr>
              <a:t>.  </a:t>
            </a:r>
            <a:r>
              <a:rPr lang="ru-RU" dirty="0" smtClean="0"/>
              <a:t>Дана </a:t>
            </a:r>
            <a:r>
              <a:rPr lang="ru-RU" dirty="0"/>
              <a:t>дробь:</a:t>
            </a:r>
          </a:p>
          <a:p>
            <a:r>
              <a:rPr lang="ru-RU" b="1" u="sng" dirty="0"/>
              <a:t>В</a:t>
            </a:r>
            <a:r>
              <a:rPr lang="ru-RU" u="sng" dirty="0"/>
              <a:t> </a:t>
            </a:r>
            <a:r>
              <a:rPr lang="ru-RU" b="1" u="sng" dirty="0"/>
              <a:t>• А</a:t>
            </a:r>
            <a:r>
              <a:rPr lang="ru-RU" u="sng" dirty="0"/>
              <a:t> </a:t>
            </a:r>
            <a:r>
              <a:rPr lang="ru-RU" b="1" u="sng" dirty="0"/>
              <a:t>• Р • Е • Н • Ь • Е        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К</a:t>
            </a:r>
            <a:r>
              <a:rPr lang="ru-RU" dirty="0"/>
              <a:t> </a:t>
            </a:r>
            <a:r>
              <a:rPr lang="ru-RU" b="1" dirty="0"/>
              <a:t>• А</a:t>
            </a:r>
            <a:r>
              <a:rPr lang="ru-RU" dirty="0"/>
              <a:t> </a:t>
            </a:r>
            <a:r>
              <a:rPr lang="ru-RU" b="1" dirty="0"/>
              <a:t>• Р • Л • С • О• Н</a:t>
            </a:r>
            <a:endParaRPr lang="ru-RU" dirty="0"/>
          </a:p>
          <a:p>
            <a:r>
              <a:rPr lang="ru-RU" dirty="0"/>
              <a:t>равная целому числу, разные буквы обозначают разные цифры, а между ними знак умножения. Чему равна дробь?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780928"/>
            <a:ext cx="8208912" cy="73866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990000"/>
                </a:solidFill>
              </a:rPr>
              <a:t>2.</a:t>
            </a:r>
            <a:r>
              <a:rPr lang="ru-RU" dirty="0"/>
              <a:t> Часы с боем отбивают один удар за 1 секунду. Сколько времени потребуется часам, чтобы они отбили 12 часов?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3635931"/>
            <a:ext cx="8208912" cy="7386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990000"/>
                </a:solidFill>
              </a:rPr>
              <a:t>3. </a:t>
            </a:r>
            <a:r>
              <a:rPr lang="ru-RU" dirty="0"/>
              <a:t>У меня две монеты на общую сумму 15 копеек. Одна из них не пятак. Что это за монеты?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4509120"/>
            <a:ext cx="8208912" cy="738664"/>
          </a:xfrm>
          <a:prstGeom prst="rect">
            <a:avLst/>
          </a:prstGeom>
          <a:solidFill>
            <a:srgbClr val="FFFF00"/>
          </a:solidFill>
          <a:ln>
            <a:solidFill>
              <a:srgbClr val="99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990000"/>
                </a:solidFill>
              </a:rPr>
              <a:t>4. </a:t>
            </a:r>
            <a:r>
              <a:rPr lang="ru-RU" dirty="0"/>
              <a:t>Чему равно произведение последовательных целых чисел, начинающихся числом -5 и оканчивающихся числом 5?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5373216"/>
            <a:ext cx="8208912" cy="1292662"/>
          </a:xfrm>
          <a:prstGeom prst="rect">
            <a:avLst/>
          </a:prstGeom>
          <a:solidFill>
            <a:srgbClr val="00FF00"/>
          </a:solidFill>
          <a:ln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990000"/>
                </a:solidFill>
              </a:rPr>
              <a:t>5.</a:t>
            </a:r>
            <a:r>
              <a:rPr lang="ru-RU" dirty="0"/>
              <a:t> Найдите закономерность построения ряда чисел и добавьте три следующих числа:</a:t>
            </a:r>
          </a:p>
          <a:p>
            <a:r>
              <a:rPr lang="ru-RU" dirty="0"/>
              <a:t>а) 15, 19, 23…</a:t>
            </a:r>
          </a:p>
          <a:p>
            <a:r>
              <a:rPr lang="ru-RU" dirty="0"/>
              <a:t>б) 3, 9, 27 ...</a:t>
            </a:r>
          </a:p>
        </p:txBody>
      </p:sp>
    </p:spTree>
    <p:extLst>
      <p:ext uri="{BB962C8B-B14F-4D97-AF65-F5344CB8AC3E}">
        <p14:creationId xmlns:p14="http://schemas.microsoft.com/office/powerpoint/2010/main" val="3958208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/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40746" y="1488484"/>
            <a:ext cx="3024336" cy="1440160"/>
          </a:xfrm>
          <a:prstGeom prst="roundRect">
            <a:avLst/>
          </a:prstGeom>
          <a:solidFill>
            <a:srgbClr val="9900CC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Моделирование на полупрямой</a:t>
            </a:r>
            <a:endParaRPr lang="ru-RU" sz="24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76056" y="4524533"/>
            <a:ext cx="3024336" cy="1440160"/>
          </a:xfrm>
          <a:prstGeom prst="round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Моделирование с помощью кругов Эйлера</a:t>
            </a:r>
            <a:endParaRPr lang="ru-RU" sz="2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59632" y="3949897"/>
            <a:ext cx="3024336" cy="1440160"/>
          </a:xfrm>
          <a:prstGeom prst="roundRect">
            <a:avLst/>
          </a:prstGeom>
          <a:solidFill>
            <a:srgbClr val="FF3300"/>
          </a:solidFill>
          <a:ln>
            <a:solidFill>
              <a:srgbClr val="99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Моделирование с помощью графа</a:t>
            </a:r>
            <a:endParaRPr lang="ru-RU" sz="2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99888" y="1772816"/>
            <a:ext cx="3024336" cy="1440160"/>
          </a:xfrm>
          <a:prstGeom prst="roundRect">
            <a:avLst/>
          </a:prstGeom>
          <a:solidFill>
            <a:srgbClr val="0000FF"/>
          </a:solidFill>
          <a:ln>
            <a:solidFill>
              <a:srgbClr val="C000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Моделирование с помощью таблицы</a:t>
            </a:r>
            <a:endParaRPr lang="ru-RU" sz="2400" b="1" dirty="0"/>
          </a:p>
        </p:txBody>
      </p:sp>
      <p:sp>
        <p:nvSpPr>
          <p:cNvPr id="11" name="Стрелка вниз 10"/>
          <p:cNvSpPr/>
          <p:nvPr/>
        </p:nvSpPr>
        <p:spPr>
          <a:xfrm rot="1754106">
            <a:off x="1860388" y="668707"/>
            <a:ext cx="324036" cy="775381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rot="19838858">
            <a:off x="7092708" y="533008"/>
            <a:ext cx="361161" cy="1288819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1358250">
            <a:off x="3558764" y="538913"/>
            <a:ext cx="323293" cy="3495879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20465576">
            <a:off x="5165921" y="590156"/>
            <a:ext cx="323293" cy="4038397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23528" y="188640"/>
            <a:ext cx="8309817" cy="576064"/>
          </a:xfrm>
          <a:prstGeom prst="rect">
            <a:avLst/>
          </a:prstGeom>
          <a:gradFill rotWithShape="1">
            <a:gsLst>
              <a:gs pos="0">
                <a:schemeClr val="accent3">
                  <a:tint val="30000"/>
                  <a:satMod val="250000"/>
                </a:schemeClr>
              </a:gs>
              <a:gs pos="72000">
                <a:schemeClr val="accent3">
                  <a:tint val="75000"/>
                  <a:satMod val="210000"/>
                </a:schemeClr>
              </a:gs>
              <a:gs pos="100000">
                <a:srgbClr val="EDF05E"/>
              </a:gs>
            </a:gsLst>
            <a:lin ang="5400000" scaled="1"/>
          </a:gradFill>
          <a:ln w="10000" cap="flat" cmpd="sng" algn="ctr">
            <a:solidFill>
              <a:schemeClr val="accent3"/>
            </a:solidFill>
            <a:prstDash val="solid"/>
            <a:miter lim="800000"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28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800000"/>
                </a:solidFill>
              </a:rPr>
              <a:t>Методы решения логических задач</a:t>
            </a:r>
            <a:endParaRPr lang="ru-RU" sz="2800" b="1" dirty="0" smtClean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052736"/>
            <a:ext cx="8568952" cy="4032448"/>
          </a:xfrm>
          <a:gradFill>
            <a:gsLst>
              <a:gs pos="0">
                <a:srgbClr val="92D050"/>
              </a:gs>
              <a:gs pos="50000">
                <a:srgbClr val="B4F6A4"/>
              </a:gs>
              <a:gs pos="50000">
                <a:srgbClr val="FFFFA3"/>
              </a:gs>
              <a:gs pos="100000">
                <a:srgbClr val="FFFF66"/>
              </a:gs>
              <a:gs pos="100000">
                <a:srgbClr val="92D050"/>
              </a:gs>
            </a:gsLst>
            <a:lin ang="8100000" scaled="1"/>
          </a:gradFill>
          <a:ln>
            <a:solidFill>
              <a:srgbClr val="006600"/>
            </a:solidFill>
          </a:ln>
        </p:spPr>
        <p:txBody>
          <a:bodyPr rtlCol="0">
            <a:noAutofit/>
          </a:bodyPr>
          <a:lstStyle/>
          <a:p>
            <a:pPr marL="266700" indent="0" algn="just" fontAlgn="auto">
              <a:spcAft>
                <a:spcPts val="0"/>
              </a:spcAft>
              <a:buNone/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 дискотеке собрались четверо друзей: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Аня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Вика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Миша и Коля. Коля пришел раньше Ани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но не был первым. Определите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в какой последовательности  друзья приходили к месту  встречи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если Вика пришла последней.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059832" y="188640"/>
            <a:ext cx="2160240" cy="576064"/>
          </a:xfrm>
          <a:prstGeom prst="rect">
            <a:avLst/>
          </a:prstGeom>
          <a:gradFill rotWithShape="1">
            <a:gsLst>
              <a:gs pos="0">
                <a:schemeClr val="accent3">
                  <a:tint val="30000"/>
                  <a:satMod val="250000"/>
                </a:schemeClr>
              </a:gs>
              <a:gs pos="72000">
                <a:schemeClr val="accent3">
                  <a:tint val="75000"/>
                  <a:satMod val="210000"/>
                </a:schemeClr>
              </a:gs>
              <a:gs pos="100000">
                <a:srgbClr val="EDF05E"/>
              </a:gs>
            </a:gsLst>
            <a:lin ang="5400000" scaled="1"/>
          </a:gradFill>
          <a:ln w="10000" cap="flat" cmpd="sng" algn="ctr">
            <a:solidFill>
              <a:schemeClr val="accent3"/>
            </a:solidFill>
            <a:prstDash val="solid"/>
            <a:miter lim="800000"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28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800000"/>
                </a:solidFill>
              </a:rPr>
              <a:t>Задача 1.</a:t>
            </a:r>
            <a:endParaRPr lang="ru-RU" sz="2800" b="1" dirty="0" smtClean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800000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51520" y="5229200"/>
            <a:ext cx="8640960" cy="576064"/>
          </a:xfrm>
          <a:prstGeom prst="rect">
            <a:avLst/>
          </a:prstGeom>
          <a:gradFill rotWithShape="1">
            <a:gsLst>
              <a:gs pos="0">
                <a:schemeClr val="accent3">
                  <a:tint val="30000"/>
                  <a:satMod val="250000"/>
                </a:schemeClr>
              </a:gs>
              <a:gs pos="72000">
                <a:schemeClr val="accent3">
                  <a:tint val="75000"/>
                  <a:satMod val="210000"/>
                </a:schemeClr>
              </a:gs>
              <a:gs pos="100000">
                <a:srgbClr val="EDF05E"/>
              </a:gs>
            </a:gsLst>
            <a:lin ang="5400000" scaled="1"/>
          </a:gradFill>
          <a:ln w="10000" cap="flat" cmpd="sng" algn="ctr">
            <a:solidFill>
              <a:schemeClr val="accent3"/>
            </a:solidFill>
            <a:prstDash val="solid"/>
            <a:miter lim="800000"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28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800000"/>
                </a:solidFill>
              </a:rPr>
              <a:t>Ответ: Миша, Коля, Аня, Вика </a:t>
            </a:r>
            <a:endParaRPr lang="ru-RU" sz="2800" b="1" dirty="0" smtClean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73485" y="887456"/>
            <a:ext cx="5284753" cy="4832092"/>
          </a:xfrm>
          <a:prstGeom prst="rect">
            <a:avLst/>
          </a:prstGeom>
          <a:gradFill>
            <a:gsLst>
              <a:gs pos="0">
                <a:srgbClr val="92D050"/>
              </a:gs>
              <a:gs pos="50000">
                <a:srgbClr val="B4F6A4"/>
              </a:gs>
              <a:gs pos="50000">
                <a:srgbClr val="FFFFA3"/>
              </a:gs>
              <a:gs pos="100000">
                <a:srgbClr val="FFFF66"/>
              </a:gs>
              <a:gs pos="100000">
                <a:srgbClr val="92D050"/>
              </a:gs>
            </a:gsLst>
            <a:lin ang="8100000" scaled="1"/>
          </a:gra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95250" algn="just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 Три клоуна Бим,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Бам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и Бом вышли на арену в красной, зеленой и синей рубашках. Их туфли были тех же цветов. У Бима цвета рубашки и туфель совпадали. У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Бома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ни туфли, ни рубашка не были красными.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Бам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был в зеленых туфлях, а в рубашке другого цвета. Как были одеты клоуны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Documents and Settings\User\Рабочий стол\картинки к пр\m-61406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2120" y="90155"/>
            <a:ext cx="3390403" cy="2500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73485" y="23668"/>
            <a:ext cx="2160240" cy="576064"/>
          </a:xfrm>
          <a:prstGeom prst="rect">
            <a:avLst/>
          </a:prstGeom>
          <a:gradFill rotWithShape="1">
            <a:gsLst>
              <a:gs pos="0">
                <a:schemeClr val="accent3">
                  <a:tint val="30000"/>
                  <a:satMod val="250000"/>
                </a:schemeClr>
              </a:gs>
              <a:gs pos="72000">
                <a:schemeClr val="accent3">
                  <a:tint val="75000"/>
                  <a:satMod val="210000"/>
                </a:schemeClr>
              </a:gs>
              <a:gs pos="100000">
                <a:srgbClr val="EDF05E"/>
              </a:gs>
            </a:gsLst>
            <a:lin ang="5400000" scaled="1"/>
          </a:gradFill>
          <a:ln w="10000" cap="flat" cmpd="sng" algn="ctr">
            <a:solidFill>
              <a:schemeClr val="accent3"/>
            </a:solidFill>
            <a:prstDash val="solid"/>
            <a:miter lim="800000"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28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800000"/>
                </a:solidFill>
              </a:rPr>
              <a:t>Задача 2.</a:t>
            </a:r>
            <a:endParaRPr lang="ru-RU" sz="2800" b="1" dirty="0" smtClean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800000"/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652119" y="3573016"/>
            <a:ext cx="3390403" cy="2952328"/>
          </a:xfrm>
          <a:prstGeom prst="rect">
            <a:avLst/>
          </a:prstGeom>
          <a:gradFill rotWithShape="1">
            <a:gsLst>
              <a:gs pos="0">
                <a:schemeClr val="accent3">
                  <a:tint val="30000"/>
                  <a:satMod val="250000"/>
                </a:schemeClr>
              </a:gs>
              <a:gs pos="72000">
                <a:schemeClr val="accent3">
                  <a:tint val="75000"/>
                  <a:satMod val="210000"/>
                </a:schemeClr>
              </a:gs>
              <a:gs pos="100000">
                <a:srgbClr val="EDF05E"/>
              </a:gs>
            </a:gsLst>
            <a:lin ang="5400000" scaled="1"/>
          </a:gradFill>
          <a:ln w="10000" cap="flat" cmpd="sng" algn="ctr">
            <a:solidFill>
              <a:schemeClr val="accent3"/>
            </a:solidFill>
            <a:prstDash val="solid"/>
            <a:miter lim="800000"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2000" b="1" i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800000"/>
                </a:solidFill>
              </a:rPr>
              <a:t>Ответ</a:t>
            </a:r>
            <a:r>
              <a:rPr lang="ru-RU" sz="20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800000"/>
                </a:solidFill>
              </a:rPr>
              <a:t>: 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b="1" i="1" u="sng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C00000"/>
                </a:solidFill>
              </a:rPr>
              <a:t>Бим</a:t>
            </a:r>
            <a:r>
              <a:rPr lang="ru-RU" sz="20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800000"/>
                </a:solidFill>
              </a:rPr>
              <a:t> в </a:t>
            </a:r>
            <a:r>
              <a:rPr lang="ru-RU" sz="20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</a:rPr>
              <a:t>красной рубашке </a:t>
            </a:r>
            <a:r>
              <a:rPr lang="ru-RU" sz="2000" b="1" i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</a:rPr>
              <a:t>и </a:t>
            </a:r>
            <a:r>
              <a:rPr lang="ru-RU" sz="20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</a:rPr>
              <a:t>красных туфлях</a:t>
            </a:r>
            <a:r>
              <a:rPr lang="ru-RU" sz="20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800000"/>
                </a:solidFill>
              </a:rPr>
              <a:t>, 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b="1" i="1" u="sng" dirty="0" err="1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C00000"/>
                </a:solidFill>
              </a:rPr>
              <a:t>Бам</a:t>
            </a:r>
            <a:r>
              <a:rPr lang="ru-RU" sz="20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800000"/>
                </a:solidFill>
              </a:rPr>
              <a:t> </a:t>
            </a:r>
            <a:r>
              <a:rPr lang="ru-RU" sz="2000" b="1" i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800000"/>
                </a:solidFill>
              </a:rPr>
              <a:t>в </a:t>
            </a:r>
            <a:r>
              <a:rPr lang="ru-RU" sz="2000" b="1" i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0000FF"/>
                </a:solidFill>
              </a:rPr>
              <a:t>синей рубашке </a:t>
            </a:r>
            <a:r>
              <a:rPr lang="ru-RU" sz="2000" b="1" i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800000"/>
                </a:solidFill>
              </a:rPr>
              <a:t>и </a:t>
            </a:r>
            <a:r>
              <a:rPr lang="ru-RU" sz="2000" b="1" i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006600"/>
                </a:solidFill>
              </a:rPr>
              <a:t>зеленых туфлях</a:t>
            </a:r>
            <a:r>
              <a:rPr lang="ru-RU" sz="2000" b="1" i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800000"/>
                </a:solidFill>
              </a:rPr>
              <a:t>, </a:t>
            </a:r>
            <a:endParaRPr lang="ru-RU" sz="2000" b="1" i="1" dirty="0" smtClean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80000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ru-RU" sz="2000" b="1" i="1" u="sng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C00000"/>
                </a:solidFill>
              </a:rPr>
              <a:t>Бом</a:t>
            </a:r>
            <a:r>
              <a:rPr lang="ru-RU" sz="20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800000"/>
                </a:solidFill>
              </a:rPr>
              <a:t> </a:t>
            </a:r>
            <a:r>
              <a:rPr lang="ru-RU" sz="2000" b="1" i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800000"/>
                </a:solidFill>
              </a:rPr>
              <a:t>в </a:t>
            </a:r>
            <a:r>
              <a:rPr lang="ru-RU" sz="2000" b="1" i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006600"/>
                </a:solidFill>
              </a:rPr>
              <a:t>зеленой рубашке </a:t>
            </a:r>
            <a:r>
              <a:rPr lang="ru-RU" sz="2000" b="1" i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800000"/>
                </a:solidFill>
              </a:rPr>
              <a:t>и </a:t>
            </a:r>
            <a:r>
              <a:rPr lang="ru-RU" sz="20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0000FF"/>
                </a:solidFill>
              </a:rPr>
              <a:t>синих</a:t>
            </a:r>
            <a:r>
              <a:rPr lang="ru-RU" sz="20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800000"/>
                </a:solidFill>
              </a:rPr>
              <a:t> </a:t>
            </a:r>
            <a:r>
              <a:rPr lang="ru-RU" sz="20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0000FF"/>
                </a:solidFill>
              </a:rPr>
              <a:t>туфлях .</a:t>
            </a:r>
            <a:endParaRPr lang="ru-RU" sz="2000" b="1" dirty="0" smtClean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99016" y="2256617"/>
            <a:ext cx="8746423" cy="2677656"/>
          </a:xfrm>
          <a:prstGeom prst="rect">
            <a:avLst/>
          </a:prstGeom>
          <a:gradFill>
            <a:gsLst>
              <a:gs pos="0">
                <a:srgbClr val="92D050"/>
              </a:gs>
              <a:gs pos="50000">
                <a:srgbClr val="B4F6A4"/>
              </a:gs>
              <a:gs pos="50000">
                <a:srgbClr val="FFFFA3"/>
              </a:gs>
              <a:gs pos="100000">
                <a:srgbClr val="FFFF66"/>
              </a:gs>
              <a:gs pos="100000">
                <a:srgbClr val="92D050"/>
              </a:gs>
            </a:gsLst>
            <a:lin ang="8100000" scaled="1"/>
          </a:gra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177800" algn="just" eaLnBrk="0" hangingPunct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Жила-была одна дружная семья: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мама, папа и сын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Они все любили делать вместе. Но вот мультфильмы любили разные: </a:t>
            </a:r>
            <a:r>
              <a:rPr lang="ru-RU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«Ну, погоди!»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«Чебурашка»</a:t>
            </a:r>
            <a:r>
              <a:rPr lang="ru-RU" sz="24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«Том и Джерри».</a:t>
            </a:r>
            <a:r>
              <a:rPr lang="ru-RU" sz="2400" b="1" dirty="0">
                <a:solidFill>
                  <a:srgbClr val="2B961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Определите, какой мультфильм любит каждый из них, если мама, папа и любитель мультфильма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«Чебурашка»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никогда не унывают, а папа и любитель мультфильма </a:t>
            </a:r>
            <a:r>
              <a:rPr lang="ru-RU" sz="24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«Том и Джерри»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делают зарядку по утрам?</a:t>
            </a:r>
            <a:r>
              <a:rPr lang="ru-RU" dirty="0">
                <a:cs typeface="Times New Roman" pitchFamily="18" charset="0"/>
              </a:rPr>
              <a:t> </a:t>
            </a:r>
            <a:endParaRPr lang="ru-RU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95536" y="190695"/>
            <a:ext cx="2160240" cy="576064"/>
          </a:xfrm>
          <a:prstGeom prst="rect">
            <a:avLst/>
          </a:prstGeom>
          <a:gradFill rotWithShape="1">
            <a:gsLst>
              <a:gs pos="0">
                <a:schemeClr val="accent3">
                  <a:tint val="30000"/>
                  <a:satMod val="250000"/>
                </a:schemeClr>
              </a:gs>
              <a:gs pos="72000">
                <a:schemeClr val="accent3">
                  <a:tint val="75000"/>
                  <a:satMod val="210000"/>
                </a:schemeClr>
              </a:gs>
              <a:gs pos="100000">
                <a:srgbClr val="EDF05E"/>
              </a:gs>
            </a:gsLst>
            <a:lin ang="5400000" scaled="1"/>
          </a:gradFill>
          <a:ln w="10000" cap="flat" cmpd="sng" algn="ctr">
            <a:solidFill>
              <a:schemeClr val="accent3"/>
            </a:solidFill>
            <a:prstDash val="solid"/>
            <a:miter lim="800000"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28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800000"/>
                </a:solidFill>
              </a:rPr>
              <a:t>Задача 3.</a:t>
            </a:r>
            <a:endParaRPr lang="ru-RU" sz="2800" b="1" dirty="0" smtClean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800000"/>
              </a:solidFill>
            </a:endParaRPr>
          </a:p>
        </p:txBody>
      </p:sp>
      <p:pic>
        <p:nvPicPr>
          <p:cNvPr id="1026" name="Picture 2" descr="http://img2.postila.ru/storage/8032000/8016515/298c01fdf412aa512338feebcd5074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876" y="89875"/>
            <a:ext cx="2565146" cy="20020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multiki-kartinki.narod.ru/tom/tom-and-jerry1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08" y="4934274"/>
            <a:ext cx="2577241" cy="1847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tbib.org/samples/3424/sample_a158388710949334ed11428f8f76fe615af4508c.jpg?393869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9" y="92278"/>
            <a:ext cx="2544436" cy="20535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3347864" y="5098185"/>
            <a:ext cx="5597575" cy="1519861"/>
          </a:xfrm>
          <a:prstGeom prst="rect">
            <a:avLst/>
          </a:prstGeom>
          <a:gradFill rotWithShape="1">
            <a:gsLst>
              <a:gs pos="0">
                <a:schemeClr val="accent3">
                  <a:tint val="30000"/>
                  <a:satMod val="250000"/>
                </a:schemeClr>
              </a:gs>
              <a:gs pos="72000">
                <a:schemeClr val="accent3">
                  <a:tint val="75000"/>
                  <a:satMod val="210000"/>
                </a:schemeClr>
              </a:gs>
              <a:gs pos="100000">
                <a:srgbClr val="EDF05E"/>
              </a:gs>
            </a:gsLst>
            <a:lin ang="5400000" scaled="1"/>
          </a:gradFill>
          <a:ln w="10000" cap="flat" cmpd="sng" algn="ctr">
            <a:solidFill>
              <a:schemeClr val="accent3"/>
            </a:solidFill>
            <a:prstDash val="solid"/>
            <a:miter lim="800000"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28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800000"/>
                </a:solidFill>
              </a:rPr>
              <a:t>Ответ:</a:t>
            </a:r>
            <a:r>
              <a:rPr lang="ru-RU" sz="1800" dirty="0">
                <a:solidFill>
                  <a:prstClr val="black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prstClr val="black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папа 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любит мультфильм «Ну, погоди!», сын – </a:t>
            </a:r>
            <a:r>
              <a:rPr lang="ru-RU" sz="2400" b="1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«Чебурашка», мама – «</a:t>
            </a:r>
            <a:r>
              <a:rPr lang="ru-RU" sz="2400" b="1" dirty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Том и Джерри». </a:t>
            </a:r>
            <a:endParaRPr lang="ru-RU" sz="2400" b="1" dirty="0" smtClean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6412" y="2996952"/>
            <a:ext cx="8640960" cy="1938992"/>
          </a:xfrm>
          <a:prstGeom prst="rect">
            <a:avLst/>
          </a:prstGeom>
          <a:gradFill>
            <a:gsLst>
              <a:gs pos="0">
                <a:srgbClr val="92D050"/>
              </a:gs>
              <a:gs pos="50000">
                <a:srgbClr val="B4F6A4"/>
              </a:gs>
              <a:gs pos="50000">
                <a:srgbClr val="FFFFA3"/>
              </a:gs>
              <a:gs pos="100000">
                <a:srgbClr val="FFFF66"/>
              </a:gs>
              <a:gs pos="100000">
                <a:srgbClr val="92D050"/>
              </a:gs>
            </a:gsLst>
            <a:lin ang="8100000" scaled="1"/>
          </a:gradFill>
          <a:ln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Многие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ребята из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нашей школы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любят ходить в кино. Известно, что 15 ребят смотрели фильм «Обитаемый остров», 11 человек – фильм «Стиляги», из них 6 </a:t>
            </a:r>
          </a:p>
          <a:p>
            <a:pPr algn="ctr" eaLnBrk="0" hangingPunct="0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смотрели и «Обитаемый остров», и «Стиляги». Сколько человек смотрели только фильм «Стиляги»?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419872" y="190695"/>
            <a:ext cx="2160240" cy="576064"/>
          </a:xfrm>
          <a:prstGeom prst="rect">
            <a:avLst/>
          </a:prstGeom>
          <a:gradFill rotWithShape="1">
            <a:gsLst>
              <a:gs pos="0">
                <a:schemeClr val="accent3">
                  <a:tint val="30000"/>
                  <a:satMod val="250000"/>
                </a:schemeClr>
              </a:gs>
              <a:gs pos="72000">
                <a:schemeClr val="accent3">
                  <a:tint val="75000"/>
                  <a:satMod val="210000"/>
                </a:schemeClr>
              </a:gs>
              <a:gs pos="100000">
                <a:srgbClr val="EDF05E"/>
              </a:gs>
            </a:gsLst>
            <a:lin ang="5400000" scaled="1"/>
          </a:gradFill>
          <a:ln w="10000" cap="flat" cmpd="sng" algn="ctr">
            <a:solidFill>
              <a:schemeClr val="accent3"/>
            </a:solidFill>
            <a:prstDash val="solid"/>
            <a:miter lim="800000"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28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800000"/>
                </a:solidFill>
              </a:rPr>
              <a:t>Задача 4.</a:t>
            </a:r>
            <a:endParaRPr lang="ru-RU" sz="2800" b="1" dirty="0" smtClean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800000"/>
              </a:solidFill>
            </a:endParaRPr>
          </a:p>
        </p:txBody>
      </p:sp>
      <p:pic>
        <p:nvPicPr>
          <p:cNvPr id="2" name="Picture 2" descr="http://www.novafisha.ru/images/foto/fotob_31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80" y="260648"/>
            <a:ext cx="3655293" cy="2590233"/>
          </a:xfrm>
          <a:prstGeom prst="ellipse">
            <a:avLst/>
          </a:prstGeom>
          <a:ln>
            <a:solidFill>
              <a:srgbClr val="FFCC99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девушка в платье стиляги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3" y="239660"/>
            <a:ext cx="3799309" cy="2588295"/>
          </a:xfrm>
          <a:prstGeom prst="ellipse">
            <a:avLst/>
          </a:prstGeom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308545" y="5373216"/>
            <a:ext cx="3638228" cy="576064"/>
          </a:xfrm>
          <a:prstGeom prst="rect">
            <a:avLst/>
          </a:prstGeom>
          <a:gradFill rotWithShape="1">
            <a:gsLst>
              <a:gs pos="0">
                <a:schemeClr val="accent3">
                  <a:tint val="30000"/>
                  <a:satMod val="250000"/>
                </a:schemeClr>
              </a:gs>
              <a:gs pos="72000">
                <a:schemeClr val="accent3">
                  <a:tint val="75000"/>
                  <a:satMod val="210000"/>
                </a:schemeClr>
              </a:gs>
              <a:gs pos="100000">
                <a:srgbClr val="EDF05E"/>
              </a:gs>
            </a:gsLst>
            <a:lin ang="5400000" scaled="1"/>
          </a:gradFill>
          <a:ln w="10000" cap="flat" cmpd="sng" algn="ctr">
            <a:solidFill>
              <a:schemeClr val="accent3"/>
            </a:solidFill>
            <a:prstDash val="solid"/>
            <a:miter lim="800000"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28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800000"/>
                </a:solidFill>
              </a:rPr>
              <a:t>Ответ: 5 человек </a:t>
            </a:r>
            <a:endParaRPr lang="ru-RU" sz="2800" b="1" dirty="0" smtClean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ChangeArrowheads="1"/>
          </p:cNvSpPr>
          <p:nvPr/>
        </p:nvSpPr>
        <p:spPr bwMode="auto">
          <a:xfrm>
            <a:off x="11918" y="836712"/>
            <a:ext cx="8956811" cy="2862322"/>
          </a:xfrm>
          <a:prstGeom prst="rect">
            <a:avLst/>
          </a:prstGeom>
          <a:solidFill>
            <a:srgbClr val="00FFFF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авиационном подразделении служат Потапов,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Щедрин, Семенов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 Коновалов и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Самойлов. Их специальности (они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перечислены не в том же порядке, что и фамилии): пилот, штурман, бортмеханик, радист и синоптик. Об этих людях известно следующее:</a:t>
            </a:r>
          </a:p>
          <a:p>
            <a:pPr eaLnBrk="0" hangingPunct="0"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Щедрин и Коновалов не умеют управлять самолетом.</a:t>
            </a:r>
          </a:p>
          <a:p>
            <a:pPr eaLnBrk="0" hangingPunct="0"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Потапов и Коновалов готовятся стать штурманами. </a:t>
            </a:r>
          </a:p>
          <a:p>
            <a:pPr eaLnBrk="0" hangingPunct="0"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Щедрин и Самойлов живут в одном доме с радистом. </a:t>
            </a:r>
          </a:p>
          <a:p>
            <a:pPr eaLnBrk="0" hangingPunct="0"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4. Семенов был в доме отдыха вместе со Щедриным и сыном синоптика.</a:t>
            </a:r>
          </a:p>
          <a:p>
            <a:pPr eaLnBrk="0" hangingPunct="0"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5. Потапов и Щедрин в свободное время любят играть в шахматы с бортмехаником.</a:t>
            </a:r>
          </a:p>
          <a:p>
            <a:pPr eaLnBrk="0" hangingPunct="0"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6. Коновалов, Семенов и синоптик увлекаются боксом. </a:t>
            </a:r>
          </a:p>
          <a:p>
            <a:pPr eaLnBrk="0" hangingPunct="0"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7. Радист боксом не увлекается.</a:t>
            </a:r>
          </a:p>
          <a:p>
            <a:pPr eaLnBrk="0" hangingPunct="0">
              <a:defRPr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Назовите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профессию каждого служащего.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267744" y="109652"/>
            <a:ext cx="4212183" cy="576064"/>
          </a:xfrm>
          <a:prstGeom prst="rect">
            <a:avLst/>
          </a:prstGeom>
          <a:gradFill rotWithShape="1">
            <a:gsLst>
              <a:gs pos="0">
                <a:schemeClr val="accent3">
                  <a:tint val="30000"/>
                  <a:satMod val="250000"/>
                </a:schemeClr>
              </a:gs>
              <a:gs pos="72000">
                <a:schemeClr val="accent3">
                  <a:tint val="75000"/>
                  <a:satMod val="210000"/>
                </a:schemeClr>
              </a:gs>
              <a:gs pos="100000">
                <a:srgbClr val="EDF05E"/>
              </a:gs>
            </a:gsLst>
            <a:lin ang="5400000" scaled="1"/>
          </a:gradFill>
          <a:ln w="10000" cap="flat" cmpd="sng" algn="ctr">
            <a:solidFill>
              <a:schemeClr val="accent3"/>
            </a:solidFill>
            <a:prstDash val="solid"/>
            <a:miter lim="800000"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2800" b="1" i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800000"/>
                </a:solidFill>
              </a:rPr>
              <a:t>Работа в группах</a:t>
            </a:r>
            <a:endParaRPr lang="ru-RU" sz="2800" b="1" dirty="0" smtClean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800000"/>
              </a:solidFill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1918" y="3789040"/>
            <a:ext cx="8956811" cy="1569660"/>
          </a:xfrm>
          <a:prstGeom prst="rect">
            <a:avLst/>
          </a:pr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177800" algn="just" eaLnBrk="0" hangingPunct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Жили-были на свете три поросёнка, три брата: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Ниф-Ниф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Наф-Наф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Нуф-Нуф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Построили они три домика: соломенный, деревянный и кирпичный. Все три брата выращивали возле своих домиков цветы: розы, ромашки и тюльпаны. Известно, что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Ниф-Ниф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живет не в соломенном домике, 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Наф-Наф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– не в деревянном; возле соломенного домика растут не розы, а тот, у кого деревянный домик, выращивает ромашки.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Наф-Наф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не любит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тюльпаны, поэтому он не выращивает их. Узнайте,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кто в каком домике живет и какие цветы выращивает.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918" y="5517232"/>
            <a:ext cx="8956811" cy="1077218"/>
          </a:xfrm>
          <a:prstGeom prst="rect">
            <a:avLst/>
          </a:prstGeom>
          <a:solidFill>
            <a:srgbClr val="FF99FF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Из 100 ребят, отправляющихся в детский оздоровительный лагерь, кататься на сноуборде умеют 30 ребят, на скейтборде – 28, на роликах – 42. На скейтборде и на сноуборде умеют кататься 8 ребят, на скейтборде и на роликах – 10, на сноуборде и на роликах – 5, а на всех трех – 3.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Сколько ребят не умеют кататься ни на сноуборде, ни на скейтборде, ни на роликах?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nimBg="1"/>
      <p:bldP spid="5" grpId="0" animBg="1"/>
      <p:bldP spid="6" grpId="0" animBg="1"/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4364</TotalTime>
  <Words>670</Words>
  <Application>Microsoft Office PowerPoint</Application>
  <PresentationFormat>Экран (4:3)</PresentationFormat>
  <Paragraphs>95</Paragraphs>
  <Slides>12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Решение логических задач разными методами</vt:lpstr>
      <vt:lpstr>Презентация PowerPoint</vt:lpstr>
      <vt:lpstr>Логическая разминка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Эвристические приемы решения логических задач</dc:title>
  <dc:creator>Admin</dc:creator>
  <cp:lastModifiedBy>Zabashtik</cp:lastModifiedBy>
  <cp:revision>46</cp:revision>
  <dcterms:created xsi:type="dcterms:W3CDTF">2010-11-12T18:09:28Z</dcterms:created>
  <dcterms:modified xsi:type="dcterms:W3CDTF">2016-10-10T18:05:25Z</dcterms:modified>
</cp:coreProperties>
</file>