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7F112-3144-46A9-ADE1-F6B2F2B7826E}"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351759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7F112-3144-46A9-ADE1-F6B2F2B7826E}"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299478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7F112-3144-46A9-ADE1-F6B2F2B7826E}"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235957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7F112-3144-46A9-ADE1-F6B2F2B7826E}"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385059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7F112-3144-46A9-ADE1-F6B2F2B7826E}"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239253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7F112-3144-46A9-ADE1-F6B2F2B7826E}"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411437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7F112-3144-46A9-ADE1-F6B2F2B7826E}" type="datetimeFigureOut">
              <a:rPr lang="en-US" smtClean="0"/>
              <a:t>5/31/2014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408728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7F112-3144-46A9-ADE1-F6B2F2B7826E}" type="datetimeFigureOut">
              <a:rPr lang="en-US" smtClean="0"/>
              <a:t>5/31/2014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400048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7F112-3144-46A9-ADE1-F6B2F2B7826E}" type="datetimeFigureOut">
              <a:rPr lang="en-US" smtClean="0"/>
              <a:t>5/31/2014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269912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7F112-3144-46A9-ADE1-F6B2F2B7826E}"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100238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7F112-3144-46A9-ADE1-F6B2F2B7826E}"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5B3FE-638C-4486-823A-50CC0538706B}" type="slidenum">
              <a:rPr lang="en-US" smtClean="0"/>
              <a:t>‹#›</a:t>
            </a:fld>
            <a:endParaRPr lang="en-US"/>
          </a:p>
        </p:txBody>
      </p:sp>
    </p:spTree>
    <p:extLst>
      <p:ext uri="{BB962C8B-B14F-4D97-AF65-F5344CB8AC3E}">
        <p14:creationId xmlns:p14="http://schemas.microsoft.com/office/powerpoint/2010/main" val="418185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7F112-3144-46A9-ADE1-F6B2F2B7826E}" type="datetimeFigureOut">
              <a:rPr lang="en-US" smtClean="0"/>
              <a:t>5/31/2014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5B3FE-638C-4486-823A-50CC0538706B}" type="slidenum">
              <a:rPr lang="en-US" smtClean="0"/>
              <a:t>‹#›</a:t>
            </a:fld>
            <a:endParaRPr lang="en-US"/>
          </a:p>
        </p:txBody>
      </p:sp>
    </p:spTree>
    <p:extLst>
      <p:ext uri="{BB962C8B-B14F-4D97-AF65-F5344CB8AC3E}">
        <p14:creationId xmlns:p14="http://schemas.microsoft.com/office/powerpoint/2010/main" val="332402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1" y="0"/>
            <a:ext cx="9112289" cy="6858000"/>
          </a:xfrm>
          <a:prstGeom prst="rect">
            <a:avLst/>
          </a:prstGeom>
        </p:spPr>
      </p:pic>
      <p:sp>
        <p:nvSpPr>
          <p:cNvPr id="2" name="Title 1"/>
          <p:cNvSpPr>
            <a:spLocks noGrp="1"/>
          </p:cNvSpPr>
          <p:nvPr>
            <p:ph type="ctrTitle"/>
          </p:nvPr>
        </p:nvSpPr>
        <p:spPr>
          <a:xfrm>
            <a:off x="5894425" y="1628800"/>
            <a:ext cx="2086000" cy="830347"/>
          </a:xfrm>
        </p:spPr>
        <p:txBody>
          <a:bodyPr>
            <a:normAutofit/>
          </a:bodyPr>
          <a:lstStyle/>
          <a:p>
            <a:r>
              <a:rPr lang="en-US" sz="3600" dirty="0" smtClean="0">
                <a:latin typeface="+mn-lt"/>
              </a:rPr>
              <a:t>Unit 8</a:t>
            </a:r>
            <a:endParaRPr lang="en-US" sz="36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3616451" y="2413447"/>
            <a:ext cx="4555949" cy="3031777"/>
          </a:xfrm>
          <a:prstGeom prst="rect">
            <a:avLst/>
          </a:prstGeom>
          <a:effectLst>
            <a:softEdge rad="63500"/>
          </a:effectLst>
        </p:spPr>
      </p:pic>
      <p:sp>
        <p:nvSpPr>
          <p:cNvPr id="7" name="Explosion 2 6"/>
          <p:cNvSpPr/>
          <p:nvPr/>
        </p:nvSpPr>
        <p:spPr>
          <a:xfrm>
            <a:off x="539552" y="620688"/>
            <a:ext cx="5040560" cy="3240360"/>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rot="19800000">
            <a:off x="950685" y="2100058"/>
            <a:ext cx="3768073" cy="577905"/>
          </a:xfrm>
        </p:spPr>
        <p:txBody>
          <a:bodyPr>
            <a:normAutofit fontScale="92500" lnSpcReduction="10000"/>
          </a:bodyPr>
          <a:lstStyle/>
          <a:p>
            <a:r>
              <a:rPr lang="en-US" sz="3600" dirty="0" smtClean="0">
                <a:solidFill>
                  <a:schemeClr val="tx1"/>
                </a:solidFill>
              </a:rPr>
              <a:t>Attention, please!</a:t>
            </a:r>
            <a:endParaRPr lang="en-US" sz="3600" dirty="0">
              <a:solidFill>
                <a:schemeClr val="tx1"/>
              </a:solidFill>
            </a:endParaRPr>
          </a:p>
        </p:txBody>
      </p:sp>
    </p:spTree>
    <p:extLst>
      <p:ext uri="{BB962C8B-B14F-4D97-AF65-F5344CB8AC3E}">
        <p14:creationId xmlns:p14="http://schemas.microsoft.com/office/powerpoint/2010/main" val="27880004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4"/>
                                        </p:tgtEl>
                                        <p:attrNameLst>
                                          <p:attrName>r</p:attrName>
                                        </p:attrNameLst>
                                      </p:cBhvr>
                                    </p:animRot>
                                    <p:animRot by="-240000">
                                      <p:cBhvr>
                                        <p:cTn id="7" dur="300" fill="hold">
                                          <p:stCondLst>
                                            <p:cond delay="300"/>
                                          </p:stCondLst>
                                        </p:cTn>
                                        <p:tgtEl>
                                          <p:spTgt spid="4"/>
                                        </p:tgtEl>
                                        <p:attrNameLst>
                                          <p:attrName>r</p:attrName>
                                        </p:attrNameLst>
                                      </p:cBhvr>
                                    </p:animRot>
                                    <p:animRot by="240000">
                                      <p:cBhvr>
                                        <p:cTn id="8" dur="300" fill="hold">
                                          <p:stCondLst>
                                            <p:cond delay="600"/>
                                          </p:stCondLst>
                                        </p:cTn>
                                        <p:tgtEl>
                                          <p:spTgt spid="4"/>
                                        </p:tgtEl>
                                        <p:attrNameLst>
                                          <p:attrName>r</p:attrName>
                                        </p:attrNameLst>
                                      </p:cBhvr>
                                    </p:animRot>
                                    <p:animRot by="-240000">
                                      <p:cBhvr>
                                        <p:cTn id="9" dur="300" fill="hold">
                                          <p:stCondLst>
                                            <p:cond delay="900"/>
                                          </p:stCondLst>
                                        </p:cTn>
                                        <p:tgtEl>
                                          <p:spTgt spid="4"/>
                                        </p:tgtEl>
                                        <p:attrNameLst>
                                          <p:attrName>r</p:attrName>
                                        </p:attrNameLst>
                                      </p:cBhvr>
                                    </p:animRot>
                                    <p:animRot by="120000">
                                      <p:cBhvr>
                                        <p:cTn id="10" dur="300" fill="hold">
                                          <p:stCondLst>
                                            <p:cond delay="12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par>
                                <p:cTn id="19" presetID="32" presetClass="emph" presetSubtype="0" fill="hold" grpId="0" nodeType="withEffect">
                                  <p:stCondLst>
                                    <p:cond delay="0"/>
                                  </p:stCondLst>
                                  <p:childTnLst>
                                    <p:animRot by="120000">
                                      <p:cBhvr>
                                        <p:cTn id="20" dur="100" fill="hold">
                                          <p:stCondLst>
                                            <p:cond delay="0"/>
                                          </p:stCondLst>
                                        </p:cTn>
                                        <p:tgtEl>
                                          <p:spTgt spid="3">
                                            <p:txEl>
                                              <p:pRg st="0" end="0"/>
                                            </p:txEl>
                                          </p:spTgt>
                                        </p:tgtEl>
                                        <p:attrNameLst>
                                          <p:attrName>r</p:attrName>
                                        </p:attrNameLst>
                                      </p:cBhvr>
                                    </p:animRot>
                                    <p:animRot by="-240000">
                                      <p:cBhvr>
                                        <p:cTn id="21" dur="200" fill="hold">
                                          <p:stCondLst>
                                            <p:cond delay="200"/>
                                          </p:stCondLst>
                                        </p:cTn>
                                        <p:tgtEl>
                                          <p:spTgt spid="3">
                                            <p:txEl>
                                              <p:pRg st="0" end="0"/>
                                            </p:txEl>
                                          </p:spTgt>
                                        </p:tgtEl>
                                        <p:attrNameLst>
                                          <p:attrName>r</p:attrName>
                                        </p:attrNameLst>
                                      </p:cBhvr>
                                    </p:animRot>
                                    <p:animRot by="240000">
                                      <p:cBhvr>
                                        <p:cTn id="22" dur="200" fill="hold">
                                          <p:stCondLst>
                                            <p:cond delay="400"/>
                                          </p:stCondLst>
                                        </p:cTn>
                                        <p:tgtEl>
                                          <p:spTgt spid="3">
                                            <p:txEl>
                                              <p:pRg st="0" end="0"/>
                                            </p:txEl>
                                          </p:spTgt>
                                        </p:tgtEl>
                                        <p:attrNameLst>
                                          <p:attrName>r</p:attrName>
                                        </p:attrNameLst>
                                      </p:cBhvr>
                                    </p:animRot>
                                    <p:animRot by="-240000">
                                      <p:cBhvr>
                                        <p:cTn id="23" dur="200" fill="hold">
                                          <p:stCondLst>
                                            <p:cond delay="600"/>
                                          </p:stCondLst>
                                        </p:cTn>
                                        <p:tgtEl>
                                          <p:spTgt spid="3">
                                            <p:txEl>
                                              <p:pRg st="0" end="0"/>
                                            </p:txEl>
                                          </p:spTgt>
                                        </p:tgtEl>
                                        <p:attrNameLst>
                                          <p:attrName>r</p:attrName>
                                        </p:attrNameLst>
                                      </p:cBhvr>
                                    </p:animRot>
                                    <p:animRot by="120000">
                                      <p:cBhvr>
                                        <p:cTn id="24" dur="200" fill="hold">
                                          <p:stCondLst>
                                            <p:cond delay="80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 y="0"/>
            <a:ext cx="9131872" cy="6858000"/>
          </a:xfrm>
          <a:prstGeom prst="rect">
            <a:avLst/>
          </a:prstGeom>
        </p:spPr>
      </p:pic>
      <p:sp>
        <p:nvSpPr>
          <p:cNvPr id="5" name="TextBox 4"/>
          <p:cNvSpPr txBox="1"/>
          <p:nvPr/>
        </p:nvSpPr>
        <p:spPr>
          <a:xfrm>
            <a:off x="467544" y="476672"/>
            <a:ext cx="8208912" cy="107721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dirty="0" smtClean="0"/>
              <a:t>After this chapter, students are expected to be able to:</a:t>
            </a:r>
          </a:p>
        </p:txBody>
      </p:sp>
      <p:sp>
        <p:nvSpPr>
          <p:cNvPr id="6" name="TextBox 5"/>
          <p:cNvSpPr txBox="1"/>
          <p:nvPr/>
        </p:nvSpPr>
        <p:spPr>
          <a:xfrm>
            <a:off x="467544" y="3861048"/>
            <a:ext cx="8208912" cy="2554545"/>
          </a:xfrm>
          <a:prstGeom prst="rect">
            <a:avLst/>
          </a:prstGeom>
          <a:noFill/>
        </p:spPr>
        <p:txBody>
          <a:bodyPr wrap="square" rtlCol="0">
            <a:spAutoFit/>
          </a:bodyPr>
          <a:lstStyle/>
          <a:p>
            <a:pPr marL="457200" indent="-457200">
              <a:buFontTx/>
              <a:buChar char="-"/>
            </a:pPr>
            <a:r>
              <a:rPr lang="en-US" sz="3200" dirty="0" smtClean="0"/>
              <a:t>Speak up if they have an announcement to make,</a:t>
            </a:r>
          </a:p>
          <a:p>
            <a:pPr marL="457200" indent="-457200">
              <a:buFontTx/>
              <a:buChar char="-"/>
            </a:pPr>
            <a:r>
              <a:rPr lang="en-US" sz="3200" dirty="0" smtClean="0"/>
              <a:t>Respect other people’s will to make announcement,</a:t>
            </a:r>
          </a:p>
          <a:p>
            <a:pPr marL="457200" indent="-457200">
              <a:buFontTx/>
              <a:buChar char="-"/>
            </a:pPr>
            <a:r>
              <a:rPr lang="en-US" sz="3200" dirty="0" smtClean="0"/>
              <a:t>Respond to an announcement properly. </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421" y="1223483"/>
            <a:ext cx="4181157" cy="2652872"/>
          </a:xfrm>
          <a:prstGeom prst="rect">
            <a:avLst/>
          </a:prstGeom>
          <a:effectLst>
            <a:softEdge rad="31750"/>
          </a:effectLst>
        </p:spPr>
      </p:pic>
    </p:spTree>
    <p:extLst>
      <p:ext uri="{BB962C8B-B14F-4D97-AF65-F5344CB8AC3E}">
        <p14:creationId xmlns:p14="http://schemas.microsoft.com/office/powerpoint/2010/main" val="198975756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 y="0"/>
            <a:ext cx="9131872" cy="6858000"/>
          </a:xfrm>
          <a:prstGeom prst="rect">
            <a:avLst/>
          </a:prstGeom>
        </p:spPr>
      </p:pic>
      <p:sp>
        <p:nvSpPr>
          <p:cNvPr id="5" name="Rectangle 4"/>
          <p:cNvSpPr/>
          <p:nvPr/>
        </p:nvSpPr>
        <p:spPr>
          <a:xfrm>
            <a:off x="395536" y="404664"/>
            <a:ext cx="3150096" cy="584775"/>
          </a:xfrm>
          <a:prstGeom prst="rect">
            <a:avLst/>
          </a:prstGeom>
        </p:spPr>
        <p:txBody>
          <a:bodyPr wrap="square">
            <a:spAutoFit/>
          </a:bodyPr>
          <a:lstStyle/>
          <a:p>
            <a:r>
              <a:rPr lang="en-US" sz="3200" dirty="0" smtClean="0"/>
              <a:t>- Is it important</a:t>
            </a:r>
            <a:r>
              <a:rPr lang="en-US" sz="3200" dirty="0" smtClean="0"/>
              <a:t>?</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28800"/>
            <a:ext cx="3206117" cy="2378538"/>
          </a:xfrm>
          <a:prstGeom prst="rect">
            <a:avLst/>
          </a:prstGeom>
          <a:effectLst>
            <a:softEdge rad="63500"/>
          </a:effectLst>
        </p:spPr>
      </p:pic>
      <p:sp>
        <p:nvSpPr>
          <p:cNvPr id="7" name="TextBox 6"/>
          <p:cNvSpPr txBox="1"/>
          <p:nvPr/>
        </p:nvSpPr>
        <p:spPr>
          <a:xfrm>
            <a:off x="611560" y="4581128"/>
            <a:ext cx="7848872" cy="1815882"/>
          </a:xfrm>
          <a:prstGeom prst="rect">
            <a:avLst/>
          </a:prstGeom>
          <a:noFill/>
        </p:spPr>
        <p:txBody>
          <a:bodyPr wrap="square" rtlCol="0">
            <a:spAutoFit/>
          </a:bodyPr>
          <a:lstStyle/>
          <a:p>
            <a:pPr algn="just"/>
            <a:r>
              <a:rPr lang="en-US" sz="2800" dirty="0" smtClean="0"/>
              <a:t>The ability to make an announcement is as important as the ability to listen for it. One  must know the appropriate condition whether to shout, announce, declare, or to be silent, quiet, and listen.</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161" y="1702323"/>
            <a:ext cx="3343295" cy="2231492"/>
          </a:xfrm>
          <a:prstGeom prst="rect">
            <a:avLst/>
          </a:prstGeom>
          <a:effectLst>
            <a:softEdge rad="63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1904" y="1702323"/>
            <a:ext cx="2120191" cy="15256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511903" y="2411798"/>
            <a:ext cx="2108255" cy="1525645"/>
          </a:xfrm>
          <a:prstGeom prst="rect">
            <a:avLst/>
          </a:prstGeom>
        </p:spPr>
      </p:pic>
      <p:sp>
        <p:nvSpPr>
          <p:cNvPr id="2" name="TextBox 1"/>
          <p:cNvSpPr txBox="1"/>
          <p:nvPr/>
        </p:nvSpPr>
        <p:spPr>
          <a:xfrm>
            <a:off x="361003" y="839500"/>
            <a:ext cx="2592288" cy="584775"/>
          </a:xfrm>
          <a:prstGeom prst="rect">
            <a:avLst/>
          </a:prstGeom>
          <a:noFill/>
        </p:spPr>
        <p:txBody>
          <a:bodyPr wrap="square" rtlCol="0">
            <a:spAutoFit/>
          </a:bodyPr>
          <a:lstStyle/>
          <a:p>
            <a:r>
              <a:rPr lang="en-US" sz="3200" dirty="0"/>
              <a:t>- Very much</a:t>
            </a:r>
            <a:r>
              <a:rPr lang="en-US" sz="3200" dirty="0" smtClean="0"/>
              <a:t>.</a:t>
            </a:r>
            <a:endParaRPr lang="en-US" sz="3200" dirty="0"/>
          </a:p>
        </p:txBody>
      </p:sp>
    </p:spTree>
    <p:extLst>
      <p:ext uri="{BB962C8B-B14F-4D97-AF65-F5344CB8AC3E}">
        <p14:creationId xmlns:p14="http://schemas.microsoft.com/office/powerpoint/2010/main" val="380691194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500" fill="hold"/>
                                        <p:tgtEl>
                                          <p:spTgt spid="7"/>
                                        </p:tgtEl>
                                        <p:attrNameLst>
                                          <p:attrName>ppt_w</p:attrName>
                                        </p:attrNameLst>
                                      </p:cBhvr>
                                      <p:tavLst>
                                        <p:tav tm="0">
                                          <p:val>
                                            <p:fltVal val="0"/>
                                          </p:val>
                                        </p:tav>
                                        <p:tav tm="100000">
                                          <p:val>
                                            <p:strVal val="#ppt_w"/>
                                          </p:val>
                                        </p:tav>
                                      </p:tavLst>
                                    </p:anim>
                                    <p:anim calcmode="lin" valueType="num">
                                      <p:cBhvr>
                                        <p:cTn id="32" dur="1500" fill="hold"/>
                                        <p:tgtEl>
                                          <p:spTgt spid="7"/>
                                        </p:tgtEl>
                                        <p:attrNameLst>
                                          <p:attrName>ppt_h</p:attrName>
                                        </p:attrNameLst>
                                      </p:cBhvr>
                                      <p:tavLst>
                                        <p:tav tm="0">
                                          <p:val>
                                            <p:fltVal val="0"/>
                                          </p:val>
                                        </p:tav>
                                        <p:tav tm="100000">
                                          <p:val>
                                            <p:strVal val="#ppt_h"/>
                                          </p:val>
                                        </p:tav>
                                      </p:tavLst>
                                    </p:anim>
                                    <p:animEffect transition="in" filter="fade">
                                      <p:cBhvr>
                                        <p:cTn id="33" dur="1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 y="0"/>
            <a:ext cx="9131872"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43" y="404664"/>
            <a:ext cx="2452472" cy="4011052"/>
          </a:xfrm>
          <a:prstGeom prst="rect">
            <a:avLst/>
          </a:prstGeom>
          <a:effectLst>
            <a:softEdge rad="63500"/>
          </a:effectLst>
        </p:spPr>
      </p:pic>
      <p:sp>
        <p:nvSpPr>
          <p:cNvPr id="5" name="TextBox 4"/>
          <p:cNvSpPr txBox="1"/>
          <p:nvPr/>
        </p:nvSpPr>
        <p:spPr>
          <a:xfrm>
            <a:off x="398917" y="4415716"/>
            <a:ext cx="6695482" cy="2246769"/>
          </a:xfrm>
          <a:prstGeom prst="rect">
            <a:avLst/>
          </a:prstGeom>
          <a:noFill/>
        </p:spPr>
        <p:txBody>
          <a:bodyPr wrap="square" rtlCol="0">
            <a:spAutoFit/>
          </a:bodyPr>
          <a:lstStyle/>
          <a:p>
            <a:pPr algn="just"/>
            <a:r>
              <a:rPr lang="en-US" sz="2000" dirty="0" smtClean="0"/>
              <a:t>Definition:</a:t>
            </a:r>
          </a:p>
          <a:p>
            <a:pPr algn="just"/>
            <a:r>
              <a:rPr lang="en-US" sz="2000" dirty="0" smtClean="0"/>
              <a:t>- a written or spoken statement that tells people about something : public or formal words that announce something</a:t>
            </a:r>
          </a:p>
          <a:p>
            <a:pPr algn="just"/>
            <a:r>
              <a:rPr lang="en-US" sz="2000" dirty="0" smtClean="0"/>
              <a:t>- the act of officially telling people about something</a:t>
            </a:r>
          </a:p>
          <a:p>
            <a:pPr algn="just"/>
            <a:r>
              <a:rPr lang="en-US" sz="2000" dirty="0" smtClean="0"/>
              <a:t>- the act of announcing something</a:t>
            </a:r>
          </a:p>
          <a:p>
            <a:pPr algn="just"/>
            <a:endParaRPr lang="en-US" sz="2000" dirty="0" smtClean="0"/>
          </a:p>
          <a:p>
            <a:pPr algn="just"/>
            <a:r>
              <a:rPr lang="en-US" sz="2000" dirty="0" smtClean="0"/>
              <a:t>Source: merriam-webster.com</a:t>
            </a:r>
          </a:p>
        </p:txBody>
      </p:sp>
      <p:sp>
        <p:nvSpPr>
          <p:cNvPr id="9" name="TextBox 8"/>
          <p:cNvSpPr txBox="1"/>
          <p:nvPr/>
        </p:nvSpPr>
        <p:spPr>
          <a:xfrm>
            <a:off x="3347864" y="548680"/>
            <a:ext cx="5256584" cy="4154984"/>
          </a:xfrm>
          <a:prstGeom prst="rect">
            <a:avLst/>
          </a:prstGeom>
          <a:noFill/>
        </p:spPr>
        <p:txBody>
          <a:bodyPr wrap="square" rtlCol="0">
            <a:spAutoFit/>
          </a:bodyPr>
          <a:lstStyle/>
          <a:p>
            <a:pPr algn="just"/>
            <a:r>
              <a:rPr lang="en-US" sz="2400" u="sng" dirty="0" smtClean="0"/>
              <a:t>Types of announcement:</a:t>
            </a:r>
          </a:p>
          <a:p>
            <a:pPr algn="just"/>
            <a:endParaRPr lang="en-US" sz="2400" dirty="0" smtClean="0"/>
          </a:p>
          <a:p>
            <a:pPr algn="just"/>
            <a:endParaRPr lang="en-US" sz="2400" dirty="0"/>
          </a:p>
          <a:p>
            <a:pPr algn="just"/>
            <a:r>
              <a:rPr lang="en-US" sz="2400" dirty="0" smtClean="0"/>
              <a:t>- Information of missing person,</a:t>
            </a:r>
            <a:endParaRPr lang="en-US" sz="2400" dirty="0"/>
          </a:p>
          <a:p>
            <a:pPr algn="just"/>
            <a:r>
              <a:rPr lang="en-US" sz="2400" dirty="0" smtClean="0"/>
              <a:t>- Information of property sale,</a:t>
            </a:r>
          </a:p>
          <a:p>
            <a:pPr algn="just"/>
            <a:r>
              <a:rPr lang="en-US" sz="2400" dirty="0" smtClean="0"/>
              <a:t>- Information of availability,</a:t>
            </a:r>
          </a:p>
          <a:p>
            <a:pPr algn="just"/>
            <a:r>
              <a:rPr lang="en-US" sz="2400" dirty="0" smtClean="0"/>
              <a:t>- Information of fugitives,</a:t>
            </a:r>
            <a:endParaRPr lang="en-US" sz="2400" dirty="0"/>
          </a:p>
          <a:p>
            <a:pPr algn="just"/>
            <a:r>
              <a:rPr lang="en-US" sz="2400" dirty="0" smtClean="0"/>
              <a:t>- Information of death,</a:t>
            </a:r>
          </a:p>
          <a:p>
            <a:pPr algn="just"/>
            <a:r>
              <a:rPr lang="en-US" sz="2400" dirty="0" smtClean="0"/>
              <a:t>- Information of promotion,</a:t>
            </a:r>
            <a:endParaRPr lang="en-US" sz="2400" dirty="0"/>
          </a:p>
          <a:p>
            <a:pPr algn="just"/>
            <a:r>
              <a:rPr lang="en-US" sz="2400" dirty="0" smtClean="0"/>
              <a:t>- Information of approval,</a:t>
            </a:r>
          </a:p>
          <a:p>
            <a:pPr algn="just"/>
            <a:r>
              <a:rPr lang="en-US" sz="2400" dirty="0" smtClean="0"/>
              <a:t>- etc.</a:t>
            </a:r>
            <a:endParaRPr lang="en-US"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630353"/>
            <a:ext cx="4882860" cy="3044870"/>
          </a:xfrm>
          <a:prstGeom prst="rect">
            <a:avLst/>
          </a:prstGeom>
        </p:spPr>
      </p:pic>
    </p:spTree>
    <p:extLst>
      <p:ext uri="{BB962C8B-B14F-4D97-AF65-F5344CB8AC3E}">
        <p14:creationId xmlns:p14="http://schemas.microsoft.com/office/powerpoint/2010/main" val="356590121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500" fill="hold"/>
                                        <p:tgtEl>
                                          <p:spTgt spid="8"/>
                                        </p:tgtEl>
                                        <p:attrNameLst>
                                          <p:attrName>ppt_w</p:attrName>
                                        </p:attrNameLst>
                                      </p:cBhvr>
                                      <p:tavLst>
                                        <p:tav tm="0">
                                          <p:val>
                                            <p:fltVal val="0"/>
                                          </p:val>
                                        </p:tav>
                                        <p:tav tm="100000">
                                          <p:val>
                                            <p:strVal val="#ppt_w"/>
                                          </p:val>
                                        </p:tav>
                                      </p:tavLst>
                                    </p:anim>
                                    <p:anim calcmode="lin" valueType="num">
                                      <p:cBhvr>
                                        <p:cTn id="13" dur="1500" fill="hold"/>
                                        <p:tgtEl>
                                          <p:spTgt spid="8"/>
                                        </p:tgtEl>
                                        <p:attrNameLst>
                                          <p:attrName>ppt_h</p:attrName>
                                        </p:attrNameLst>
                                      </p:cBhvr>
                                      <p:tavLst>
                                        <p:tav tm="0">
                                          <p:val>
                                            <p:fltVal val="0"/>
                                          </p:val>
                                        </p:tav>
                                        <p:tav tm="100000">
                                          <p:val>
                                            <p:strVal val="#ppt_h"/>
                                          </p:val>
                                        </p:tav>
                                      </p:tavLst>
                                    </p:anim>
                                    <p:animEffect transition="in" filter="fade">
                                      <p:cBhvr>
                                        <p:cTn id="14" dur="1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ppt_w</p:attrName>
                                        </p:attrNameLst>
                                      </p:cBhvr>
                                      <p:tavLst>
                                        <p:tav tm="0">
                                          <p:val>
                                            <p:fltVal val="0"/>
                                          </p:val>
                                        </p:tav>
                                        <p:tav tm="100000">
                                          <p:val>
                                            <p:strVal val="#ppt_w"/>
                                          </p:val>
                                        </p:tav>
                                      </p:tavLst>
                                    </p:anim>
                                    <p:anim calcmode="lin" valueType="num">
                                      <p:cBhvr>
                                        <p:cTn id="18" dur="1500" fill="hold"/>
                                        <p:tgtEl>
                                          <p:spTgt spid="10"/>
                                        </p:tgtEl>
                                        <p:attrNameLst>
                                          <p:attrName>ppt_h</p:attrName>
                                        </p:attrNameLst>
                                      </p:cBhvr>
                                      <p:tavLst>
                                        <p:tav tm="0">
                                          <p:val>
                                            <p:fltVal val="0"/>
                                          </p:val>
                                        </p:tav>
                                        <p:tav tm="100000">
                                          <p:val>
                                            <p:strVal val="#ppt_h"/>
                                          </p:val>
                                        </p:tav>
                                      </p:tavLst>
                                    </p:anim>
                                    <p:animEffect transition="in" filter="fade">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 y="0"/>
            <a:ext cx="9131872" cy="6858000"/>
          </a:xfrm>
          <a:prstGeom prst="rect">
            <a:avLst/>
          </a:prstGeom>
        </p:spPr>
      </p:pic>
      <p:sp>
        <p:nvSpPr>
          <p:cNvPr id="5" name="TextBox 4"/>
          <p:cNvSpPr txBox="1"/>
          <p:nvPr/>
        </p:nvSpPr>
        <p:spPr>
          <a:xfrm>
            <a:off x="3599892" y="476672"/>
            <a:ext cx="1944216" cy="523220"/>
          </a:xfrm>
          <a:prstGeom prst="rect">
            <a:avLst/>
          </a:prstGeom>
          <a:noFill/>
          <a:effectLst/>
        </p:spPr>
        <p:txBody>
          <a:bodyPr wrap="square" rtlCol="0">
            <a:spAutoFit/>
          </a:bodyPr>
          <a:lstStyle/>
          <a:p>
            <a:pPr algn="ctr"/>
            <a:r>
              <a:rPr lang="en-US" sz="2800" u="sng" dirty="0" smtClean="0"/>
              <a:t>Examples</a:t>
            </a:r>
          </a:p>
        </p:txBody>
      </p:sp>
      <p:sp>
        <p:nvSpPr>
          <p:cNvPr id="9" name="Teardrop 8"/>
          <p:cNvSpPr/>
          <p:nvPr/>
        </p:nvSpPr>
        <p:spPr>
          <a:xfrm rot="2700000">
            <a:off x="510650" y="856903"/>
            <a:ext cx="1835921" cy="1835921"/>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oup 9"/>
          <p:cNvGrpSpPr/>
          <p:nvPr/>
        </p:nvGrpSpPr>
        <p:grpSpPr>
          <a:xfrm>
            <a:off x="569539" y="916045"/>
            <a:ext cx="1718142" cy="1717959"/>
            <a:chOff x="475877" y="1173181"/>
            <a:chExt cx="1718142" cy="1717959"/>
          </a:xfrm>
        </p:grpSpPr>
        <p:sp>
          <p:nvSpPr>
            <p:cNvPr id="11" name="Oval 10"/>
            <p:cNvSpPr/>
            <p:nvPr/>
          </p:nvSpPr>
          <p:spPr>
            <a:xfrm>
              <a:off x="475877" y="1173181"/>
              <a:ext cx="1718142" cy="1717959"/>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Oval 5"/>
            <p:cNvSpPr/>
            <p:nvPr/>
          </p:nvSpPr>
          <p:spPr>
            <a:xfrm>
              <a:off x="721498" y="1418650"/>
              <a:ext cx="1226902" cy="12270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p:txBody>
        </p:sp>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186081"/>
            <a:ext cx="1872208" cy="2636912"/>
          </a:xfrm>
          <a:prstGeom prst="rect">
            <a:avLst/>
          </a:prstGeom>
          <a:effectLst>
            <a:softEdge rad="31750"/>
          </a:effectLst>
        </p:spPr>
      </p:pic>
      <p:sp>
        <p:nvSpPr>
          <p:cNvPr id="13" name="Teardrop 12"/>
          <p:cNvSpPr/>
          <p:nvPr/>
        </p:nvSpPr>
        <p:spPr>
          <a:xfrm rot="2700000">
            <a:off x="4804119" y="2729112"/>
            <a:ext cx="1835921" cy="1835921"/>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 13"/>
          <p:cNvGrpSpPr/>
          <p:nvPr/>
        </p:nvGrpSpPr>
        <p:grpSpPr>
          <a:xfrm>
            <a:off x="4863008" y="2788254"/>
            <a:ext cx="1718142" cy="1717959"/>
            <a:chOff x="475877" y="1173181"/>
            <a:chExt cx="1718142" cy="1717959"/>
          </a:xfrm>
        </p:grpSpPr>
        <p:sp>
          <p:nvSpPr>
            <p:cNvPr id="15" name="Oval 14"/>
            <p:cNvSpPr/>
            <p:nvPr/>
          </p:nvSpPr>
          <p:spPr>
            <a:xfrm>
              <a:off x="475877" y="1173181"/>
              <a:ext cx="1718142" cy="1717959"/>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Oval 5"/>
            <p:cNvSpPr/>
            <p:nvPr/>
          </p:nvSpPr>
          <p:spPr>
            <a:xfrm>
              <a:off x="721498" y="1418650"/>
              <a:ext cx="1226902" cy="12270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p:txBody>
        </p:sp>
      </p:grpSp>
      <p:sp>
        <p:nvSpPr>
          <p:cNvPr id="17" name="Teardrop 16"/>
          <p:cNvSpPr/>
          <p:nvPr/>
        </p:nvSpPr>
        <p:spPr>
          <a:xfrm rot="2700000">
            <a:off x="510650" y="4601320"/>
            <a:ext cx="1835921" cy="1835921"/>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up 17"/>
          <p:cNvGrpSpPr/>
          <p:nvPr/>
        </p:nvGrpSpPr>
        <p:grpSpPr>
          <a:xfrm>
            <a:off x="569539" y="4660462"/>
            <a:ext cx="1718142" cy="1717959"/>
            <a:chOff x="475877" y="1173181"/>
            <a:chExt cx="1718142" cy="1717959"/>
          </a:xfrm>
        </p:grpSpPr>
        <p:sp>
          <p:nvSpPr>
            <p:cNvPr id="19" name="Oval 18"/>
            <p:cNvSpPr/>
            <p:nvPr/>
          </p:nvSpPr>
          <p:spPr>
            <a:xfrm>
              <a:off x="475877" y="1173181"/>
              <a:ext cx="1718142" cy="1717959"/>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Oval 5"/>
            <p:cNvSpPr/>
            <p:nvPr/>
          </p:nvSpPr>
          <p:spPr>
            <a:xfrm>
              <a:off x="721498" y="1418650"/>
              <a:ext cx="1226902" cy="12270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p:txBody>
        </p:sp>
      </p:grpSp>
      <p:sp>
        <p:nvSpPr>
          <p:cNvPr id="7" name="TextBox 6"/>
          <p:cNvSpPr txBox="1"/>
          <p:nvPr/>
        </p:nvSpPr>
        <p:spPr>
          <a:xfrm>
            <a:off x="470201" y="1574808"/>
            <a:ext cx="1918681" cy="400110"/>
          </a:xfrm>
          <a:prstGeom prst="rect">
            <a:avLst/>
          </a:prstGeom>
          <a:noFill/>
        </p:spPr>
        <p:txBody>
          <a:bodyPr wrap="square" rtlCol="0">
            <a:spAutoFit/>
          </a:bodyPr>
          <a:lstStyle/>
          <a:p>
            <a:pPr algn="ctr"/>
            <a:r>
              <a:rPr lang="en-US" sz="2000" dirty="0" smtClean="0"/>
              <a:t>A wanted poster</a:t>
            </a:r>
            <a:endParaRPr lang="en-US" sz="2000"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845" y="1155192"/>
            <a:ext cx="2070904" cy="2925563"/>
          </a:xfrm>
          <a:prstGeom prst="rect">
            <a:avLst/>
          </a:prstGeom>
          <a:effectLst>
            <a:softEdge rad="127000"/>
          </a:effectLst>
        </p:spPr>
      </p:pic>
      <p:sp>
        <p:nvSpPr>
          <p:cNvPr id="22" name="TextBox 21"/>
          <p:cNvSpPr txBox="1"/>
          <p:nvPr/>
        </p:nvSpPr>
        <p:spPr>
          <a:xfrm>
            <a:off x="4663467" y="3447178"/>
            <a:ext cx="2117226" cy="400110"/>
          </a:xfrm>
          <a:prstGeom prst="rect">
            <a:avLst/>
          </a:prstGeom>
          <a:noFill/>
        </p:spPr>
        <p:txBody>
          <a:bodyPr wrap="square" rtlCol="0">
            <a:spAutoFit/>
          </a:bodyPr>
          <a:lstStyle/>
          <a:p>
            <a:pPr algn="ctr"/>
            <a:r>
              <a:rPr lang="en-US" sz="2000" dirty="0" smtClean="0"/>
              <a:t>A missing person</a:t>
            </a:r>
            <a:endParaRPr lang="en-US" sz="2000" dirty="0"/>
          </a:p>
        </p:txBody>
      </p:sp>
      <p:sp>
        <p:nvSpPr>
          <p:cNvPr id="24" name="TextBox 23"/>
          <p:cNvSpPr txBox="1"/>
          <p:nvPr/>
        </p:nvSpPr>
        <p:spPr>
          <a:xfrm>
            <a:off x="370929" y="5319225"/>
            <a:ext cx="2117226" cy="400110"/>
          </a:xfrm>
          <a:prstGeom prst="rect">
            <a:avLst/>
          </a:prstGeom>
          <a:noFill/>
        </p:spPr>
        <p:txBody>
          <a:bodyPr wrap="square" rtlCol="0">
            <a:spAutoFit/>
          </a:bodyPr>
          <a:lstStyle/>
          <a:p>
            <a:pPr algn="ctr"/>
            <a:r>
              <a:rPr lang="en-US" sz="2000" dirty="0" smtClean="0"/>
              <a:t>For sale poster</a:t>
            </a:r>
            <a:endParaRPr lang="en-US" sz="2000" dirty="0"/>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4420511"/>
            <a:ext cx="1553562" cy="2197538"/>
          </a:xfrm>
          <a:prstGeom prst="rect">
            <a:avLst/>
          </a:prstGeom>
          <a:effectLst>
            <a:softEdge rad="31750"/>
          </a:effectLst>
        </p:spPr>
      </p:pic>
    </p:spTree>
    <p:extLst>
      <p:ext uri="{BB962C8B-B14F-4D97-AF65-F5344CB8AC3E}">
        <p14:creationId xmlns:p14="http://schemas.microsoft.com/office/powerpoint/2010/main" val="406022433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25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25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1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250" fill="hold"/>
                                        <p:tgtEl>
                                          <p:spTgt spid="22"/>
                                        </p:tgtEl>
                                        <p:attrNameLst>
                                          <p:attrName>ppt_x</p:attrName>
                                        </p:attrNameLst>
                                      </p:cBhvr>
                                      <p:tavLst>
                                        <p:tav tm="0">
                                          <p:val>
                                            <p:strVal val="#ppt_x"/>
                                          </p:val>
                                        </p:tav>
                                        <p:tav tm="100000">
                                          <p:val>
                                            <p:strVal val="#ppt_x"/>
                                          </p:val>
                                        </p:tav>
                                      </p:tavLst>
                                    </p:anim>
                                    <p:anim calcmode="lin" valueType="num">
                                      <p:cBhvr additive="base">
                                        <p:cTn id="31" dur="125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250" fill="hold"/>
                                        <p:tgtEl>
                                          <p:spTgt spid="14"/>
                                        </p:tgtEl>
                                        <p:attrNameLst>
                                          <p:attrName>ppt_x</p:attrName>
                                        </p:attrNameLst>
                                      </p:cBhvr>
                                      <p:tavLst>
                                        <p:tav tm="0">
                                          <p:val>
                                            <p:strVal val="#ppt_x"/>
                                          </p:val>
                                        </p:tav>
                                        <p:tav tm="100000">
                                          <p:val>
                                            <p:strVal val="#ppt_x"/>
                                          </p:val>
                                        </p:tav>
                                      </p:tavLst>
                                    </p:anim>
                                    <p:anim calcmode="lin" valueType="num">
                                      <p:cBhvr additive="base">
                                        <p:cTn id="35" dur="125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250" fill="hold"/>
                                        <p:tgtEl>
                                          <p:spTgt spid="13"/>
                                        </p:tgtEl>
                                        <p:attrNameLst>
                                          <p:attrName>ppt_x</p:attrName>
                                        </p:attrNameLst>
                                      </p:cBhvr>
                                      <p:tavLst>
                                        <p:tav tm="0">
                                          <p:val>
                                            <p:strVal val="#ppt_x"/>
                                          </p:val>
                                        </p:tav>
                                        <p:tav tm="100000">
                                          <p:val>
                                            <p:strVal val="#ppt_x"/>
                                          </p:val>
                                        </p:tav>
                                      </p:tavLst>
                                    </p:anim>
                                    <p:anim calcmode="lin" valueType="num">
                                      <p:cBhvr additive="base">
                                        <p:cTn id="39"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1000"/>
                                        <p:tgtEl>
                                          <p:spTgt spid="24"/>
                                        </p:tgtEl>
                                      </p:cBhvr>
                                    </p:animEffect>
                                  </p:childTnLst>
                                </p:cTn>
                              </p:par>
                              <p:par>
                                <p:cTn id="50" presetID="16" presetClass="entr" presetSubtype="2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1000"/>
                                        <p:tgtEl>
                                          <p:spTgt spid="18"/>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 y="0"/>
            <a:ext cx="9131872" cy="6858000"/>
          </a:xfrm>
          <a:prstGeom prst="rect">
            <a:avLst/>
          </a:prstGeom>
        </p:spPr>
      </p:pic>
      <p:sp>
        <p:nvSpPr>
          <p:cNvPr id="5" name="TextBox 4"/>
          <p:cNvSpPr txBox="1"/>
          <p:nvPr/>
        </p:nvSpPr>
        <p:spPr>
          <a:xfrm>
            <a:off x="611560" y="476672"/>
            <a:ext cx="4968552" cy="1692771"/>
          </a:xfrm>
          <a:prstGeom prst="rect">
            <a:avLst/>
          </a:prstGeom>
          <a:noFill/>
        </p:spPr>
        <p:txBody>
          <a:bodyPr wrap="square" rtlCol="0">
            <a:spAutoFit/>
          </a:bodyPr>
          <a:lstStyle/>
          <a:p>
            <a:r>
              <a:rPr lang="en-US" sz="3200" u="sng" dirty="0" smtClean="0"/>
              <a:t>Practice!</a:t>
            </a:r>
            <a:endParaRPr lang="en-US" sz="3200" dirty="0" smtClean="0"/>
          </a:p>
          <a:p>
            <a:endParaRPr lang="en-US" sz="2400" dirty="0" smtClean="0"/>
          </a:p>
          <a:p>
            <a:r>
              <a:rPr lang="en-US" sz="2400" dirty="0" smtClean="0"/>
              <a:t>Identify these posters below, name their category in the box provided.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218311"/>
            <a:ext cx="1656184" cy="2342551"/>
          </a:xfrm>
          <a:prstGeom prst="rect">
            <a:avLst/>
          </a:prstGeom>
        </p:spPr>
      </p:pic>
      <p:sp>
        <p:nvSpPr>
          <p:cNvPr id="9" name="Rounded Rectangle 8"/>
          <p:cNvSpPr/>
          <p:nvPr/>
        </p:nvSpPr>
        <p:spPr>
          <a:xfrm>
            <a:off x="3097526" y="2420888"/>
            <a:ext cx="1872208" cy="720080"/>
          </a:xfrm>
          <a:prstGeom prst="roundRect">
            <a:avLst>
              <a:gd name="adj" fmla="val 18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97526" y="3789040"/>
            <a:ext cx="1872208" cy="720080"/>
          </a:xfrm>
          <a:prstGeom prst="roundRect">
            <a:avLst>
              <a:gd name="adj" fmla="val 18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91880" y="5229200"/>
            <a:ext cx="1872208" cy="720080"/>
          </a:xfrm>
          <a:prstGeom prst="roundRect">
            <a:avLst>
              <a:gd name="adj" fmla="val 18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156176" y="476672"/>
            <a:ext cx="1872208" cy="720080"/>
          </a:xfrm>
          <a:prstGeom prst="roundRect">
            <a:avLst>
              <a:gd name="adj" fmla="val 18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97526" y="2564904"/>
            <a:ext cx="1872208" cy="369332"/>
          </a:xfrm>
          <a:prstGeom prst="rect">
            <a:avLst/>
          </a:prstGeom>
          <a:noFill/>
        </p:spPr>
        <p:txBody>
          <a:bodyPr wrap="square" rtlCol="0">
            <a:spAutoFit/>
          </a:bodyPr>
          <a:lstStyle/>
          <a:p>
            <a:r>
              <a:rPr lang="en-US" dirty="0" smtClean="0"/>
              <a:t>Poster of………</a:t>
            </a:r>
            <a:endParaRPr lang="en-US" dirty="0"/>
          </a:p>
        </p:txBody>
      </p:sp>
      <p:cxnSp>
        <p:nvCxnSpPr>
          <p:cNvPr id="15" name="Straight Arrow Connector 14"/>
          <p:cNvCxnSpPr/>
          <p:nvPr/>
        </p:nvCxnSpPr>
        <p:spPr>
          <a:xfrm flipH="1">
            <a:off x="2628586" y="2749570"/>
            <a:ext cx="467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56176" y="652046"/>
            <a:ext cx="1872208" cy="369332"/>
          </a:xfrm>
          <a:prstGeom prst="rect">
            <a:avLst/>
          </a:prstGeom>
          <a:noFill/>
        </p:spPr>
        <p:txBody>
          <a:bodyPr wrap="square" rtlCol="0">
            <a:spAutoFit/>
          </a:bodyPr>
          <a:lstStyle/>
          <a:p>
            <a:r>
              <a:rPr lang="en-US" dirty="0" smtClean="0"/>
              <a:t>Poster of………</a:t>
            </a:r>
            <a:endParaRPr lang="en-US" dirty="0"/>
          </a:p>
        </p:txBody>
      </p:sp>
      <p:sp>
        <p:nvSpPr>
          <p:cNvPr id="19" name="TextBox 18"/>
          <p:cNvSpPr txBox="1"/>
          <p:nvPr/>
        </p:nvSpPr>
        <p:spPr>
          <a:xfrm>
            <a:off x="3491880" y="5404574"/>
            <a:ext cx="1872208" cy="369332"/>
          </a:xfrm>
          <a:prstGeom prst="rect">
            <a:avLst/>
          </a:prstGeom>
          <a:noFill/>
        </p:spPr>
        <p:txBody>
          <a:bodyPr wrap="square" rtlCol="0">
            <a:spAutoFit/>
          </a:bodyPr>
          <a:lstStyle/>
          <a:p>
            <a:r>
              <a:rPr lang="en-US" dirty="0" smtClean="0"/>
              <a:t>Poster of………</a:t>
            </a:r>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190" y="4149080"/>
            <a:ext cx="1676180" cy="239393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427" y="4628032"/>
            <a:ext cx="1428513" cy="2020198"/>
          </a:xfrm>
          <a:prstGeom prst="rect">
            <a:avLst/>
          </a:prstGeom>
        </p:spPr>
      </p:pic>
      <p:cxnSp>
        <p:nvCxnSpPr>
          <p:cNvPr id="26" name="Straight Arrow Connector 25"/>
          <p:cNvCxnSpPr>
            <a:stCxn id="11" idx="1"/>
          </p:cNvCxnSpPr>
          <p:nvPr/>
        </p:nvCxnSpPr>
        <p:spPr>
          <a:xfrm flipH="1">
            <a:off x="2862211" y="5589240"/>
            <a:ext cx="6296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95836" y="3964414"/>
            <a:ext cx="1872208" cy="369332"/>
          </a:xfrm>
          <a:prstGeom prst="rect">
            <a:avLst/>
          </a:prstGeom>
          <a:noFill/>
        </p:spPr>
        <p:txBody>
          <a:bodyPr wrap="square" rtlCol="0">
            <a:spAutoFit/>
          </a:bodyPr>
          <a:lstStyle/>
          <a:p>
            <a:r>
              <a:rPr lang="en-US" dirty="0" smtClean="0"/>
              <a:t>Poster of………</a:t>
            </a:r>
            <a:endParaRPr lang="en-US" dirty="0"/>
          </a:p>
        </p:txBody>
      </p:sp>
      <p:cxnSp>
        <p:nvCxnSpPr>
          <p:cNvPr id="30" name="Straight Arrow Connector 29"/>
          <p:cNvCxnSpPr>
            <a:stCxn id="28" idx="3"/>
          </p:cNvCxnSpPr>
          <p:nvPr/>
        </p:nvCxnSpPr>
        <p:spPr>
          <a:xfrm>
            <a:off x="4968044" y="4149080"/>
            <a:ext cx="82809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8333" y="1302777"/>
            <a:ext cx="1752037" cy="2893586"/>
          </a:xfrm>
          <a:prstGeom prst="rect">
            <a:avLst/>
          </a:prstGeom>
          <a:effectLst>
            <a:softEdge rad="63500"/>
          </a:effectLst>
        </p:spPr>
      </p:pic>
      <p:cxnSp>
        <p:nvCxnSpPr>
          <p:cNvPr id="36" name="Straight Arrow Connector 35"/>
          <p:cNvCxnSpPr>
            <a:stCxn id="12" idx="2"/>
          </p:cNvCxnSpPr>
          <p:nvPr/>
        </p:nvCxnSpPr>
        <p:spPr>
          <a:xfrm>
            <a:off x="7092280" y="119675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7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10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000"/>
                                        <p:tgtEl>
                                          <p:spTgt spid="9"/>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par>
                                <p:cTn id="44" presetID="6" presetClass="entr" presetSubtype="16"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ircle(in)">
                                      <p:cBhvr>
                                        <p:cTn id="46" dur="20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1000"/>
                                        <p:tgtEl>
                                          <p:spTgt spid="1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1000"/>
                                        <p:tgtEl>
                                          <p:spTgt spid="12"/>
                                        </p:tgtEl>
                                      </p:cBhvr>
                                    </p:animEffect>
                                  </p:childTnLst>
                                </p:cTn>
                              </p:par>
                              <p:par>
                                <p:cTn id="82" presetID="22" presetClass="entr" presetSubtype="4"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7" grpId="0"/>
      <p:bldP spid="19"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212</Words>
  <Application>Microsoft Office PowerPoint</Application>
  <PresentationFormat>On-screen Show (4:3)</PresentationFormat>
  <Paragraphs>37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Unit 8</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dc:title>
  <dc:creator>ESIS2</dc:creator>
  <cp:lastModifiedBy>ESIS2</cp:lastModifiedBy>
  <cp:revision>12</cp:revision>
  <dcterms:created xsi:type="dcterms:W3CDTF">2014-05-30T00:36:12Z</dcterms:created>
  <dcterms:modified xsi:type="dcterms:W3CDTF">2014-05-31T02:42:09Z</dcterms:modified>
</cp:coreProperties>
</file>