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9" r:id="rId2"/>
    <p:sldId id="267" r:id="rId3"/>
    <p:sldId id="264" r:id="rId4"/>
    <p:sldId id="268" r:id="rId5"/>
    <p:sldId id="269" r:id="rId6"/>
    <p:sldId id="265" r:id="rId7"/>
    <p:sldId id="270" r:id="rId8"/>
    <p:sldId id="271" r:id="rId9"/>
    <p:sldId id="272" r:id="rId10"/>
    <p:sldId id="273" r:id="rId11"/>
    <p:sldId id="274" r:id="rId12"/>
    <p:sldId id="275" r:id="rId13"/>
    <p:sldId id="281" r:id="rId14"/>
    <p:sldId id="276" r:id="rId15"/>
    <p:sldId id="282" r:id="rId16"/>
    <p:sldId id="277" r:id="rId17"/>
    <p:sldId id="278" r:id="rId18"/>
    <p:sldId id="283" r:id="rId19"/>
    <p:sldId id="284" r:id="rId20"/>
    <p:sldId id="279" r:id="rId21"/>
    <p:sldId id="280" r:id="rId2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49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BE7D2624-86EC-46B5-A3A1-E1BBB3369820}" type="datetimeFigureOut">
              <a:rPr lang="ar-SA" smtClean="0"/>
              <a:pPr/>
              <a:t>01/02/1438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7541B51-03C0-4706-AA59-3D403A35F6D1}"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BE7D2624-86EC-46B5-A3A1-E1BBB3369820}" type="datetimeFigureOut">
              <a:rPr lang="ar-SA" smtClean="0"/>
              <a:pPr/>
              <a:t>01/02/1438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7541B51-03C0-4706-AA59-3D403A35F6D1}"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BE7D2624-86EC-46B5-A3A1-E1BBB3369820}" type="datetimeFigureOut">
              <a:rPr lang="ar-SA" smtClean="0"/>
              <a:pPr/>
              <a:t>01/02/1438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7541B51-03C0-4706-AA59-3D403A35F6D1}"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BE7D2624-86EC-46B5-A3A1-E1BBB3369820}" type="datetimeFigureOut">
              <a:rPr lang="ar-SA" smtClean="0"/>
              <a:pPr/>
              <a:t>01/02/1438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7541B51-03C0-4706-AA59-3D403A35F6D1}"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BE7D2624-86EC-46B5-A3A1-E1BBB3369820}" type="datetimeFigureOut">
              <a:rPr lang="ar-SA" smtClean="0"/>
              <a:pPr/>
              <a:t>01/02/1438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7541B51-03C0-4706-AA59-3D403A35F6D1}"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BE7D2624-86EC-46B5-A3A1-E1BBB3369820}" type="datetimeFigureOut">
              <a:rPr lang="ar-SA" smtClean="0"/>
              <a:pPr/>
              <a:t>01/02/1438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47541B51-03C0-4706-AA59-3D403A35F6D1}"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BE7D2624-86EC-46B5-A3A1-E1BBB3369820}" type="datetimeFigureOut">
              <a:rPr lang="ar-SA" smtClean="0"/>
              <a:pPr/>
              <a:t>01/02/1438</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47541B51-03C0-4706-AA59-3D403A35F6D1}"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BE7D2624-86EC-46B5-A3A1-E1BBB3369820}" type="datetimeFigureOut">
              <a:rPr lang="ar-SA" smtClean="0"/>
              <a:pPr/>
              <a:t>01/02/1438</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47541B51-03C0-4706-AA59-3D403A35F6D1}"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BE7D2624-86EC-46B5-A3A1-E1BBB3369820}" type="datetimeFigureOut">
              <a:rPr lang="ar-SA" smtClean="0"/>
              <a:pPr/>
              <a:t>01/02/1438</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47541B51-03C0-4706-AA59-3D403A35F6D1}"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E7D2624-86EC-46B5-A3A1-E1BBB3369820}" type="datetimeFigureOut">
              <a:rPr lang="ar-SA" smtClean="0"/>
              <a:pPr/>
              <a:t>01/02/1438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47541B51-03C0-4706-AA59-3D403A35F6D1}"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E7D2624-86EC-46B5-A3A1-E1BBB3369820}" type="datetimeFigureOut">
              <a:rPr lang="ar-SA" smtClean="0"/>
              <a:pPr/>
              <a:t>01/02/1438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47541B51-03C0-4706-AA59-3D403A35F6D1}"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E7D2624-86EC-46B5-A3A1-E1BBB3369820}" type="datetimeFigureOut">
              <a:rPr lang="ar-SA" smtClean="0"/>
              <a:pPr/>
              <a:t>01/02/1438</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7541B51-03C0-4706-AA59-3D403A35F6D1}"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صورة 5" descr="img2.jpg"/>
          <p:cNvPicPr>
            <a:picLocks noChangeAspect="1"/>
          </p:cNvPicPr>
          <p:nvPr/>
        </p:nvPicPr>
        <p:blipFill>
          <a:blip r:embed="rId2"/>
          <a:stretch>
            <a:fillRect/>
          </a:stretch>
        </p:blipFill>
        <p:spPr>
          <a:xfrm>
            <a:off x="0" y="928670"/>
            <a:ext cx="9144000" cy="2519365"/>
          </a:xfrm>
          <a:prstGeom prst="rect">
            <a:avLst/>
          </a:prstGeom>
        </p:spPr>
      </p:pic>
      <p:sp>
        <p:nvSpPr>
          <p:cNvPr id="5" name="عنوان فرعي 4"/>
          <p:cNvSpPr>
            <a:spLocks noGrp="1"/>
          </p:cNvSpPr>
          <p:nvPr>
            <p:ph type="subTitle" idx="1"/>
          </p:nvPr>
        </p:nvSpPr>
        <p:spPr/>
        <p:txBody>
          <a:bodyPr>
            <a:normAutofit fontScale="55000" lnSpcReduction="20000"/>
          </a:bodyPr>
          <a:lstStyle/>
          <a:p>
            <a:endParaRPr lang="ar-SA" b="1" dirty="0" smtClean="0">
              <a:solidFill>
                <a:schemeClr val="accent6">
                  <a:lumMod val="75000"/>
                </a:schemeClr>
              </a:solidFill>
            </a:endParaRPr>
          </a:p>
          <a:p>
            <a:r>
              <a:rPr lang="ar-SA" sz="5100" b="1" dirty="0" smtClean="0">
                <a:solidFill>
                  <a:schemeClr val="accent6">
                    <a:lumMod val="75000"/>
                  </a:schemeClr>
                </a:solidFill>
              </a:rPr>
              <a:t>مفاهيم وهيكلية أنظمة قواعد البيانات</a:t>
            </a:r>
          </a:p>
          <a:p>
            <a:r>
              <a:rPr lang="ar-SA" sz="3800" b="1" dirty="0" smtClean="0">
                <a:solidFill>
                  <a:schemeClr val="accent6">
                    <a:lumMod val="75000"/>
                  </a:schemeClr>
                </a:solidFill>
              </a:rPr>
              <a:t>أ. محمود المدهون</a:t>
            </a:r>
          </a:p>
          <a:p>
            <a:r>
              <a:rPr lang="ar-SA" b="1" dirty="0" smtClean="0">
                <a:solidFill>
                  <a:schemeClr val="accent6">
                    <a:lumMod val="75000"/>
                  </a:schemeClr>
                </a:solidFill>
              </a:rPr>
              <a:t>الفصل الأول</a:t>
            </a:r>
          </a:p>
          <a:p>
            <a:r>
              <a:rPr lang="ar-SA" b="1" dirty="0" smtClean="0">
                <a:solidFill>
                  <a:schemeClr val="accent6">
                    <a:lumMod val="75000"/>
                  </a:schemeClr>
                </a:solidFill>
              </a:rPr>
              <a:t>2016- 2017</a:t>
            </a:r>
          </a:p>
          <a:p>
            <a:endParaRPr lang="ar-S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flowChartAlternateProcess">
            <a:avLst/>
          </a:prstGeom>
        </p:spPr>
        <p:style>
          <a:lnRef idx="1">
            <a:schemeClr val="accent6"/>
          </a:lnRef>
          <a:fillRef idx="3">
            <a:schemeClr val="accent6"/>
          </a:fillRef>
          <a:effectRef idx="2">
            <a:schemeClr val="accent6"/>
          </a:effectRef>
          <a:fontRef idx="minor">
            <a:schemeClr val="lt1"/>
          </a:fontRef>
        </p:style>
        <p:txBody>
          <a:bodyPr anchor="ctr">
            <a:noAutofit/>
          </a:bodyPr>
          <a:lstStyle/>
          <a:p>
            <a:r>
              <a:rPr lang="en-US" sz="3600" b="1" dirty="0" smtClean="0"/>
              <a:t/>
            </a:r>
            <a:br>
              <a:rPr lang="en-US" sz="3600" b="1" dirty="0" smtClean="0"/>
            </a:br>
            <a:r>
              <a:rPr lang="en-US" sz="3600" b="1" dirty="0" smtClean="0"/>
              <a:t>Logical Data Independence.</a:t>
            </a:r>
            <a:br>
              <a:rPr lang="en-US" sz="3600" b="1" dirty="0" smtClean="0"/>
            </a:br>
            <a:endParaRPr lang="ar-SA" sz="3600" dirty="0"/>
          </a:p>
        </p:txBody>
      </p:sp>
      <p:sp>
        <p:nvSpPr>
          <p:cNvPr id="3" name="Content Placeholder 2"/>
          <p:cNvSpPr>
            <a:spLocks noGrp="1"/>
          </p:cNvSpPr>
          <p:nvPr>
            <p:ph idx="1"/>
          </p:nvPr>
        </p:nvSpPr>
        <p:spPr/>
        <p:txBody>
          <a:bodyPr/>
          <a:lstStyle/>
          <a:p>
            <a:pPr>
              <a:buFont typeface="Wingdings" pitchFamily="2" charset="2"/>
              <a:buChar char="Ø"/>
            </a:pPr>
            <a:endParaRPr lang="ar-SA" dirty="0" smtClean="0"/>
          </a:p>
          <a:p>
            <a:pPr>
              <a:buFont typeface="Wingdings" pitchFamily="2" charset="2"/>
              <a:buChar char="Ø"/>
            </a:pPr>
            <a:r>
              <a:rPr lang="ar-SA" dirty="0" smtClean="0"/>
              <a:t>القدرة على تغيير المخطط المفاهيمي دون الحاجة إلى تغيير المخططات الخارجية وبرامج التطبيقات المرتبطة بها.</a:t>
            </a:r>
          </a:p>
          <a:p>
            <a:pPr>
              <a:buFont typeface="Wingdings" pitchFamily="2" charset="2"/>
              <a:buChar char="Ø"/>
            </a:pPr>
            <a:r>
              <a:rPr lang="ar-SA" dirty="0" smtClean="0"/>
              <a:t>التغييرات المخطط المفاهيمي (مثل إضافة / إزالة الكيانات).</a:t>
            </a:r>
          </a:p>
          <a:p>
            <a:pPr>
              <a:buFont typeface="Wingdings" pitchFamily="2" charset="2"/>
              <a:buChar char="Ø"/>
            </a:pPr>
            <a:r>
              <a:rPr lang="ar-SA" dirty="0" smtClean="0"/>
              <a:t>يجب أن لا تتطلب أي تغييرات على المخطط الخارجي أن تعاد كتابة البرامج التطبيقية.</a:t>
            </a:r>
            <a:endParaRPr lang="ar-S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flowChartAlternateProcess">
            <a:avLst/>
          </a:prstGeom>
        </p:spPr>
        <p:style>
          <a:lnRef idx="1">
            <a:schemeClr val="accent6"/>
          </a:lnRef>
          <a:fillRef idx="3">
            <a:schemeClr val="accent6"/>
          </a:fillRef>
          <a:effectRef idx="2">
            <a:schemeClr val="accent6"/>
          </a:effectRef>
          <a:fontRef idx="minor">
            <a:schemeClr val="lt1"/>
          </a:fontRef>
        </p:style>
        <p:txBody>
          <a:bodyPr>
            <a:noAutofit/>
          </a:bodyPr>
          <a:lstStyle/>
          <a:p>
            <a:r>
              <a:rPr lang="en-US" sz="3600" b="1" dirty="0" smtClean="0"/>
              <a:t> </a:t>
            </a:r>
            <a:r>
              <a:rPr lang="ar-SA" sz="3600" b="1" dirty="0" smtClean="0"/>
              <a:t/>
            </a:r>
            <a:br>
              <a:rPr lang="ar-SA" sz="3600" b="1" dirty="0" smtClean="0"/>
            </a:br>
            <a:r>
              <a:rPr lang="en-US" sz="3600" b="1" dirty="0" smtClean="0"/>
              <a:t>Physical Data Independence.</a:t>
            </a:r>
            <a:br>
              <a:rPr lang="en-US" sz="3600" b="1" dirty="0" smtClean="0"/>
            </a:br>
            <a:endParaRPr lang="ar-SA" sz="3600" dirty="0"/>
          </a:p>
        </p:txBody>
      </p:sp>
      <p:sp>
        <p:nvSpPr>
          <p:cNvPr id="3" name="Content Placeholder 2"/>
          <p:cNvSpPr>
            <a:spLocks noGrp="1"/>
          </p:cNvSpPr>
          <p:nvPr>
            <p:ph idx="1"/>
          </p:nvPr>
        </p:nvSpPr>
        <p:spPr/>
        <p:txBody>
          <a:bodyPr/>
          <a:lstStyle/>
          <a:p>
            <a:pPr>
              <a:buFont typeface="Wingdings" pitchFamily="2" charset="2"/>
              <a:buChar char="Ø"/>
            </a:pPr>
            <a:r>
              <a:rPr lang="ar-SA" dirty="0" smtClean="0"/>
              <a:t>القدرة على تغيير المخطط الداخلي دون الحاجة إلى تغيير المخطط المفاهيمي.</a:t>
            </a:r>
            <a:br>
              <a:rPr lang="ar-SA" dirty="0" smtClean="0"/>
            </a:br>
            <a:endParaRPr lang="ar-SA" dirty="0" smtClean="0"/>
          </a:p>
          <a:p>
            <a:pPr>
              <a:buFont typeface="Wingdings" pitchFamily="2" charset="2"/>
              <a:buChar char="Ø"/>
            </a:pPr>
            <a:r>
              <a:rPr lang="ar-SA" dirty="0" smtClean="0"/>
              <a:t>على سبيل المثال، قد يتم تغيير المخطط الداخلي عندما يتم إعادة تنظيم هياكل معينة من الملفات أو يتم إنشاء مؤشرات جديدة لتحسين أداء قاعدة البيانات</a:t>
            </a:r>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flowChartAlternateProcess">
            <a:avLst/>
          </a:prstGeom>
        </p:spPr>
        <p:style>
          <a:lnRef idx="1">
            <a:schemeClr val="accent6"/>
          </a:lnRef>
          <a:fillRef idx="3">
            <a:schemeClr val="accent6"/>
          </a:fillRef>
          <a:effectRef idx="2">
            <a:schemeClr val="accent6"/>
          </a:effectRef>
          <a:fontRef idx="minor">
            <a:schemeClr val="lt1"/>
          </a:fontRef>
        </p:style>
        <p:txBody>
          <a:bodyPr>
            <a:normAutofit/>
          </a:bodyPr>
          <a:lstStyle/>
          <a:p>
            <a:r>
              <a:rPr lang="en-GB" sz="2800" b="1" dirty="0" smtClean="0">
                <a:latin typeface="Times" pitchFamily="18" charset="0"/>
              </a:rPr>
              <a:t>Data Independence and the ANSI-SPARC Three-Level Architecture</a:t>
            </a:r>
            <a:endParaRPr lang="ar-SA" sz="2800" dirty="0"/>
          </a:p>
        </p:txBody>
      </p:sp>
      <p:pic>
        <p:nvPicPr>
          <p:cNvPr id="4" name="Picture 6" descr="C02NF03"/>
          <p:cNvPicPr>
            <a:picLocks noGrp="1" noChangeAspect="1" noChangeArrowheads="1"/>
          </p:cNvPicPr>
          <p:nvPr>
            <p:ph idx="1"/>
          </p:nvPr>
        </p:nvPicPr>
        <p:blipFill>
          <a:blip r:embed="rId2"/>
          <a:srcRect/>
          <a:stretch>
            <a:fillRect/>
          </a:stretch>
        </p:blipFill>
        <p:spPr>
          <a:xfrm>
            <a:off x="457200" y="1875370"/>
            <a:ext cx="8229600" cy="3975623"/>
          </a:xfr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ar-SA" dirty="0" smtClean="0"/>
          </a:p>
          <a:p>
            <a:pPr>
              <a:buFont typeface="Wingdings" pitchFamily="2" charset="2"/>
              <a:buChar char="Ø"/>
            </a:pPr>
            <a:r>
              <a:rPr lang="ar-SA" dirty="0" smtClean="0"/>
              <a:t>لغات قاعدة البيانات تستخدم لقراءة البيانات وتحديثها وتخزينها في قاعدة البيانات. </a:t>
            </a:r>
          </a:p>
          <a:p>
            <a:pPr>
              <a:buFont typeface="Wingdings" pitchFamily="2" charset="2"/>
              <a:buChar char="Ø"/>
            </a:pPr>
            <a:r>
              <a:rPr lang="ar-SA" dirty="0" smtClean="0"/>
              <a:t>هناك العديد من هذه اللغات التي يمكن استخدامها لهذا الغرض؛ واحد منهم هو</a:t>
            </a:r>
          </a:p>
          <a:p>
            <a:pPr>
              <a:buNone/>
            </a:pPr>
            <a:endParaRPr lang="ar-SA" dirty="0"/>
          </a:p>
        </p:txBody>
      </p:sp>
      <p:sp>
        <p:nvSpPr>
          <p:cNvPr id="4" name="Rectangle 2"/>
          <p:cNvSpPr>
            <a:spLocks noGrp="1" noChangeArrowheads="1"/>
          </p:cNvSpPr>
          <p:nvPr>
            <p:ph type="title"/>
          </p:nvPr>
        </p:nvSpPr>
        <p:spPr>
          <a:prstGeom prst="flowChartAlternateProcess">
            <a:avLst/>
          </a:prstGeom>
          <a:ln/>
        </p:spPr>
        <p:style>
          <a:lnRef idx="1">
            <a:schemeClr val="accent6"/>
          </a:lnRef>
          <a:fillRef idx="3">
            <a:schemeClr val="accent6"/>
          </a:fillRef>
          <a:effectRef idx="2">
            <a:schemeClr val="accent6"/>
          </a:effectRef>
          <a:fontRef idx="minor">
            <a:schemeClr val="lt1"/>
          </a:fontRef>
        </p:style>
        <p:txBody>
          <a:bodyPr/>
          <a:lstStyle/>
          <a:p>
            <a:pPr eaLnBrk="1" hangingPunct="1">
              <a:defRPr/>
            </a:pPr>
            <a:r>
              <a:rPr lang="ar-SA" sz="3200" b="1" dirty="0" smtClean="0">
                <a:solidFill>
                  <a:schemeClr val="bg1"/>
                </a:solidFill>
              </a:rPr>
              <a:t>لغات نظم إدارة قواعد البيانات </a:t>
            </a:r>
            <a:r>
              <a:rPr lang="en-US" sz="3200" b="1" dirty="0" smtClean="0">
                <a:solidFill>
                  <a:schemeClr val="bg1"/>
                </a:solidFill>
              </a:rPr>
              <a:t>DBMS Languages</a:t>
            </a:r>
            <a:endParaRPr lang="en-US" sz="4000" dirty="0" smtClean="0">
              <a:solidFill>
                <a:schemeClr val="bg1"/>
              </a:solidFill>
            </a:endParaRPr>
          </a:p>
        </p:txBody>
      </p:sp>
      <p:sp>
        <p:nvSpPr>
          <p:cNvPr id="5" name="Rectangle 4"/>
          <p:cNvSpPr/>
          <p:nvPr/>
        </p:nvSpPr>
        <p:spPr>
          <a:xfrm>
            <a:off x="1714480" y="3857628"/>
            <a:ext cx="3429024"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400" b="1" dirty="0" smtClean="0"/>
              <a:t>SQL </a:t>
            </a:r>
            <a:r>
              <a:rPr lang="ar-SA" sz="2400" b="1" dirty="0" smtClean="0"/>
              <a:t>لغة الاستعلام الهيكلية</a:t>
            </a:r>
            <a:endParaRPr lang="ar-SA" sz="24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7" name="Rectangle 3"/>
          <p:cNvSpPr>
            <a:spLocks noGrp="1" noChangeArrowheads="1"/>
          </p:cNvSpPr>
          <p:nvPr>
            <p:ph type="body" idx="1"/>
          </p:nvPr>
        </p:nvSpPr>
        <p:spPr/>
        <p:txBody>
          <a:bodyPr/>
          <a:lstStyle/>
          <a:p>
            <a:pPr marL="609600" indent="-609600" algn="l" rtl="0" eaLnBrk="1" hangingPunct="1">
              <a:buFontTx/>
              <a:buAutoNum type="arabicPeriod"/>
              <a:defRPr/>
            </a:pPr>
            <a:r>
              <a:rPr lang="en-US" sz="2200" b="1" dirty="0" smtClean="0"/>
              <a:t>DDL :  Data Definition Language</a:t>
            </a:r>
            <a:endParaRPr lang="en-US" sz="2200" dirty="0" smtClean="0"/>
          </a:p>
          <a:p>
            <a:pPr marL="609600" indent="-609600" eaLnBrk="1" hangingPunct="1">
              <a:defRPr/>
            </a:pPr>
            <a:r>
              <a:rPr lang="ar-SA" sz="2200" dirty="0" smtClean="0"/>
              <a:t>وهي تستخدم بواسطة الـ </a:t>
            </a:r>
            <a:r>
              <a:rPr lang="en-US" sz="2200" dirty="0" smtClean="0"/>
              <a:t>DBA</a:t>
            </a:r>
            <a:r>
              <a:rPr lang="ar-SA" sz="2200" dirty="0" smtClean="0"/>
              <a:t> والـ </a:t>
            </a:r>
            <a:r>
              <a:rPr lang="en-US" sz="2200" dirty="0" smtClean="0"/>
              <a:t>DB designers</a:t>
            </a:r>
            <a:r>
              <a:rPr lang="ar-SA" sz="2200" dirty="0" smtClean="0"/>
              <a:t> لتعريف الـ </a:t>
            </a:r>
          </a:p>
          <a:p>
            <a:pPr marL="609600" indent="-609600" eaLnBrk="1" hangingPunct="1">
              <a:defRPr/>
            </a:pPr>
            <a:r>
              <a:rPr lang="ar-SA" sz="2200" dirty="0" smtClean="0"/>
              <a:t>( </a:t>
            </a:r>
            <a:r>
              <a:rPr lang="en-US" sz="2200" dirty="0" smtClean="0"/>
              <a:t>Conceptual</a:t>
            </a:r>
            <a:r>
              <a:rPr lang="ar-SA" sz="2200" dirty="0" smtClean="0"/>
              <a:t> و</a:t>
            </a:r>
            <a:r>
              <a:rPr lang="en-US" sz="2200" dirty="0" smtClean="0"/>
              <a:t>External Schemas</a:t>
            </a:r>
            <a:r>
              <a:rPr lang="ar-SA" sz="2200" dirty="0" smtClean="0"/>
              <a:t>). وذلك في حالة أن الـ </a:t>
            </a:r>
            <a:r>
              <a:rPr lang="en-US" sz="2200" dirty="0" smtClean="0"/>
              <a:t>DBMS</a:t>
            </a:r>
            <a:r>
              <a:rPr lang="ar-SA" sz="2200" dirty="0" smtClean="0"/>
              <a:t> لا تفصل بين الـ </a:t>
            </a:r>
            <a:r>
              <a:rPr lang="en-US" sz="2200" dirty="0" smtClean="0"/>
              <a:t>Conceptual</a:t>
            </a:r>
            <a:r>
              <a:rPr lang="ar-SA" sz="2200" dirty="0" smtClean="0"/>
              <a:t> و الـ </a:t>
            </a:r>
            <a:r>
              <a:rPr lang="en-US" sz="2200" dirty="0" smtClean="0"/>
              <a:t>External Level</a:t>
            </a:r>
            <a:r>
              <a:rPr lang="ar-SA" sz="2200" dirty="0" smtClean="0"/>
              <a:t> ) </a:t>
            </a:r>
          </a:p>
          <a:p>
            <a:pPr marL="609600" indent="-609600">
              <a:defRPr/>
            </a:pPr>
            <a:r>
              <a:rPr lang="ar-SA" sz="2200" dirty="0" smtClean="0"/>
              <a:t>بمعنى اخر </a:t>
            </a:r>
            <a:r>
              <a:rPr lang="ar-SA" sz="2400" dirty="0" smtClean="0"/>
              <a:t>تستخدم </a:t>
            </a:r>
            <a:r>
              <a:rPr lang="en-US" sz="2400" dirty="0" smtClean="0"/>
              <a:t>DDL </a:t>
            </a:r>
            <a:r>
              <a:rPr lang="ar-SA" sz="2400" dirty="0" smtClean="0"/>
              <a:t>لتحديد مخطط قاعدة بيانات</a:t>
            </a:r>
            <a:endParaRPr lang="ar-SA" sz="2200" dirty="0" smtClean="0"/>
          </a:p>
          <a:p>
            <a:pPr marL="609600" indent="-609600" eaLnBrk="1" hangingPunct="1">
              <a:defRPr/>
            </a:pPr>
            <a:r>
              <a:rPr lang="ar-SA" sz="2200" dirty="0" smtClean="0"/>
              <a:t>أي </a:t>
            </a:r>
            <a:r>
              <a:rPr lang="en-US" sz="2200" dirty="0" smtClean="0"/>
              <a:t>DBMS</a:t>
            </a:r>
            <a:r>
              <a:rPr lang="ar-SA" sz="2200" dirty="0" smtClean="0"/>
              <a:t>  لها مترجم </a:t>
            </a:r>
            <a:r>
              <a:rPr lang="en-US" sz="2200" dirty="0" smtClean="0"/>
              <a:t>Compiler</a:t>
            </a:r>
            <a:r>
              <a:rPr lang="ar-SA" sz="2200" dirty="0" smtClean="0"/>
              <a:t>  لترجمة أوامر ال </a:t>
            </a:r>
            <a:r>
              <a:rPr lang="en-US" sz="2200" dirty="0" smtClean="0"/>
              <a:t>DDL</a:t>
            </a:r>
            <a:r>
              <a:rPr lang="en-US" sz="2800" dirty="0" smtClean="0"/>
              <a:t> </a:t>
            </a:r>
          </a:p>
        </p:txBody>
      </p:sp>
      <p:sp>
        <p:nvSpPr>
          <p:cNvPr id="5" name="Slide Number Placeholder 4"/>
          <p:cNvSpPr>
            <a:spLocks noGrp="1"/>
          </p:cNvSpPr>
          <p:nvPr>
            <p:ph type="sldNum" sz="quarter" idx="12"/>
          </p:nvPr>
        </p:nvSpPr>
        <p:spPr/>
        <p:txBody>
          <a:bodyPr/>
          <a:lstStyle/>
          <a:p>
            <a:pPr>
              <a:defRPr/>
            </a:pPr>
            <a:fld id="{E34C2251-F8BF-4797-A727-0582687C0BBA}" type="slidenum">
              <a:rPr lang="ar-SA" smtClean="0"/>
              <a:pPr>
                <a:defRPr/>
              </a:pPr>
              <a:t>14</a:t>
            </a:fld>
            <a:endParaRPr lang="en-GB"/>
          </a:p>
        </p:txBody>
      </p:sp>
      <p:sp>
        <p:nvSpPr>
          <p:cNvPr id="7" name="Rectangle 2"/>
          <p:cNvSpPr txBox="1">
            <a:spLocks noChangeArrowheads="1"/>
          </p:cNvSpPr>
          <p:nvPr/>
        </p:nvSpPr>
        <p:spPr>
          <a:xfrm>
            <a:off x="609600" y="427038"/>
            <a:ext cx="8229600" cy="1143000"/>
          </a:xfrm>
          <a:prstGeom prst="flowChartAlternateProcess">
            <a:avLst/>
          </a:prstGeom>
        </p:spPr>
        <p:style>
          <a:lnRef idx="1">
            <a:schemeClr val="accent6"/>
          </a:lnRef>
          <a:fillRef idx="3">
            <a:schemeClr val="accent6"/>
          </a:fillRef>
          <a:effectRef idx="2">
            <a:schemeClr val="accent6"/>
          </a:effectRef>
          <a:fontRef idx="minor">
            <a:schemeClr val="lt1"/>
          </a:fontRef>
        </p:style>
        <p:txBody>
          <a:bodyPr vert="horz" lIns="91440" tIns="45720" rIns="91440" bIns="45720" rtlCol="1" anchor="ctr">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3200" b="1" i="0" u="none" strike="noStrike" kern="1200" cap="none" spc="0" normalizeH="0" baseline="0" noProof="0" dirty="0" smtClean="0">
                <a:ln>
                  <a:noFill/>
                </a:ln>
                <a:solidFill>
                  <a:schemeClr val="bg1"/>
                </a:solidFill>
                <a:effectLst/>
                <a:uLnTx/>
                <a:uFillTx/>
                <a:latin typeface="+mn-lt"/>
                <a:ea typeface="+mn-ea"/>
                <a:cs typeface="+mn-cs"/>
              </a:rPr>
              <a:t>لغات نظم إدارة قواعد البيانات </a:t>
            </a:r>
            <a:r>
              <a:rPr kumimoji="0" lang="en-US" sz="3200" b="1" i="0" u="none" strike="noStrike" kern="1200" cap="none" spc="0" normalizeH="0" baseline="0" noProof="0" dirty="0" smtClean="0">
                <a:ln>
                  <a:noFill/>
                </a:ln>
                <a:solidFill>
                  <a:schemeClr val="bg1"/>
                </a:solidFill>
                <a:effectLst/>
                <a:uLnTx/>
                <a:uFillTx/>
                <a:latin typeface="+mn-lt"/>
                <a:ea typeface="+mn-ea"/>
                <a:cs typeface="+mn-cs"/>
              </a:rPr>
              <a:t>DBMS Languages</a:t>
            </a:r>
            <a:endParaRPr kumimoji="0" lang="en-US" sz="4000" b="0" i="0" u="none" strike="noStrike" kern="1200" cap="none" spc="0" normalizeH="0" baseline="0" noProof="0" dirty="0" smtClean="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1600200"/>
            <a:ext cx="8715436" cy="4525963"/>
          </a:xfrm>
        </p:spPr>
        <p:txBody>
          <a:bodyPr>
            <a:normAutofit/>
          </a:bodyPr>
          <a:lstStyle/>
          <a:p>
            <a:pPr>
              <a:buNone/>
            </a:pPr>
            <a:r>
              <a:rPr lang="ar-SA" dirty="0" smtClean="0"/>
              <a:t>هناك العديد من الاوامر التي تأتي تحت </a:t>
            </a:r>
            <a:r>
              <a:rPr lang="en-US" dirty="0" smtClean="0"/>
              <a:t>DDL</a:t>
            </a:r>
          </a:p>
          <a:p>
            <a:pPr algn="l" rtl="0">
              <a:buFont typeface="Wingdings" pitchFamily="2" charset="2"/>
              <a:buChar char="§"/>
            </a:pPr>
            <a:r>
              <a:rPr lang="en-US" dirty="0" smtClean="0"/>
              <a:t>To create the database instance – </a:t>
            </a:r>
            <a:r>
              <a:rPr lang="en-US" sz="2800" b="1" dirty="0" smtClean="0"/>
              <a:t>CREATE</a:t>
            </a:r>
          </a:p>
          <a:p>
            <a:pPr algn="l" rtl="0">
              <a:buFont typeface="Wingdings" pitchFamily="2" charset="2"/>
              <a:buChar char="§"/>
            </a:pPr>
            <a:r>
              <a:rPr lang="en-US" dirty="0" smtClean="0"/>
              <a:t>To alter the structure of database – </a:t>
            </a:r>
            <a:r>
              <a:rPr lang="en-US" b="1" dirty="0" smtClean="0"/>
              <a:t>ALTER</a:t>
            </a:r>
            <a:endParaRPr lang="en-US" dirty="0" smtClean="0"/>
          </a:p>
          <a:p>
            <a:pPr algn="l" rtl="0">
              <a:buFont typeface="Wingdings" pitchFamily="2" charset="2"/>
              <a:buChar char="§"/>
            </a:pPr>
            <a:r>
              <a:rPr lang="en-US" dirty="0" smtClean="0"/>
              <a:t>To drop database instances – </a:t>
            </a:r>
            <a:r>
              <a:rPr lang="en-US" sz="2800" b="1" dirty="0" smtClean="0"/>
              <a:t>DROP</a:t>
            </a:r>
          </a:p>
          <a:p>
            <a:pPr algn="l" rtl="0">
              <a:buFont typeface="Wingdings" pitchFamily="2" charset="2"/>
              <a:buChar char="§"/>
            </a:pPr>
            <a:r>
              <a:rPr lang="en-US" dirty="0" smtClean="0"/>
              <a:t>To delete tables in a database instance – </a:t>
            </a:r>
            <a:r>
              <a:rPr lang="en-US" sz="2800" b="1" dirty="0" smtClean="0"/>
              <a:t>TRUNCATE</a:t>
            </a:r>
            <a:endParaRPr lang="en-US" sz="2800" dirty="0" smtClean="0"/>
          </a:p>
          <a:p>
            <a:pPr algn="l" rtl="0">
              <a:buFont typeface="Wingdings" pitchFamily="2" charset="2"/>
              <a:buChar char="§"/>
            </a:pPr>
            <a:r>
              <a:rPr lang="en-US" dirty="0" smtClean="0"/>
              <a:t>To rename database instances – </a:t>
            </a:r>
            <a:r>
              <a:rPr lang="en-US" sz="3000" b="1" dirty="0" smtClean="0"/>
              <a:t>RENAME</a:t>
            </a:r>
            <a:endParaRPr lang="en-US" sz="3000" dirty="0" smtClean="0"/>
          </a:p>
          <a:p>
            <a:endParaRPr lang="ar-SA" dirty="0"/>
          </a:p>
        </p:txBody>
      </p:sp>
      <p:sp>
        <p:nvSpPr>
          <p:cNvPr id="5" name="Rectangle 2"/>
          <p:cNvSpPr txBox="1">
            <a:spLocks noChangeArrowheads="1"/>
          </p:cNvSpPr>
          <p:nvPr/>
        </p:nvSpPr>
        <p:spPr>
          <a:xfrm>
            <a:off x="357158" y="285728"/>
            <a:ext cx="8229600" cy="1143000"/>
          </a:xfrm>
          <a:prstGeom prst="flowChartAlternateProcess">
            <a:avLst/>
          </a:prstGeom>
        </p:spPr>
        <p:style>
          <a:lnRef idx="1">
            <a:schemeClr val="accent6"/>
          </a:lnRef>
          <a:fillRef idx="3">
            <a:schemeClr val="accent6"/>
          </a:fillRef>
          <a:effectRef idx="2">
            <a:schemeClr val="accent6"/>
          </a:effectRef>
          <a:fontRef idx="minor">
            <a:schemeClr val="lt1"/>
          </a:fontRef>
        </p:style>
        <p:txBody>
          <a:bodyPr vert="horz" lIns="91440" tIns="45720" rIns="91440" bIns="45720" rtlCol="1" anchor="ctr">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3200" b="1" i="0" u="none" strike="noStrike" kern="1200" cap="none" spc="0" normalizeH="0" baseline="0" noProof="0" smtClean="0">
                <a:ln>
                  <a:noFill/>
                </a:ln>
                <a:solidFill>
                  <a:schemeClr val="bg1"/>
                </a:solidFill>
                <a:effectLst/>
                <a:uLnTx/>
                <a:uFillTx/>
                <a:latin typeface="+mn-lt"/>
                <a:ea typeface="+mn-ea"/>
                <a:cs typeface="+mn-cs"/>
              </a:rPr>
              <a:t>لغات نظم إدارة قواعد البيانات </a:t>
            </a:r>
            <a:r>
              <a:rPr kumimoji="0" lang="en-US" sz="3200" b="1" i="0" u="none" strike="noStrike" kern="1200" cap="none" spc="0" normalizeH="0" baseline="0" noProof="0" smtClean="0">
                <a:ln>
                  <a:noFill/>
                </a:ln>
                <a:solidFill>
                  <a:schemeClr val="bg1"/>
                </a:solidFill>
                <a:effectLst/>
                <a:uLnTx/>
                <a:uFillTx/>
                <a:latin typeface="+mn-lt"/>
                <a:ea typeface="+mn-ea"/>
                <a:cs typeface="+mn-cs"/>
              </a:rPr>
              <a:t>DBMS Languages</a:t>
            </a:r>
            <a:endParaRPr kumimoji="0" lang="en-US" sz="4000" b="0" i="0" u="none" strike="noStrike" kern="1200" cap="none" spc="0" normalizeH="0" baseline="0" noProof="0" dirty="0" smtClean="0">
              <a:ln>
                <a:noFill/>
              </a:ln>
              <a:solidFill>
                <a:schemeClr val="bg1"/>
              </a:solidFill>
              <a:effectLst/>
              <a:uLnTx/>
              <a:uFillTx/>
              <a:latin typeface="+mn-lt"/>
              <a:ea typeface="+mn-ea"/>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1" name="Rectangle 3"/>
          <p:cNvSpPr>
            <a:spLocks noGrp="1" noChangeArrowheads="1"/>
          </p:cNvSpPr>
          <p:nvPr>
            <p:ph type="body" idx="1"/>
          </p:nvPr>
        </p:nvSpPr>
        <p:spPr/>
        <p:txBody>
          <a:bodyPr/>
          <a:lstStyle/>
          <a:p>
            <a:pPr marL="609600" indent="-609600" algn="l" rtl="0" eaLnBrk="1" hangingPunct="1">
              <a:buClr>
                <a:schemeClr val="tx1"/>
              </a:buClr>
              <a:buFontTx/>
              <a:buAutoNum type="arabicPeriod" startAt="2"/>
              <a:defRPr/>
            </a:pPr>
            <a:r>
              <a:rPr lang="en-US" sz="2200" b="1" dirty="0" smtClean="0"/>
              <a:t>SDL : Storage Definition Language      </a:t>
            </a:r>
            <a:endParaRPr lang="en-US" sz="2200" dirty="0" smtClean="0"/>
          </a:p>
          <a:p>
            <a:pPr marL="609600" indent="-609600" eaLnBrk="1" hangingPunct="1">
              <a:buFont typeface="Wingdings" pitchFamily="2" charset="2"/>
              <a:buNone/>
              <a:defRPr/>
            </a:pPr>
            <a:r>
              <a:rPr lang="ar-SA" sz="2200" dirty="0" smtClean="0"/>
              <a:t>وتستخدم هذه اللغة لتحديد الخارطة الداخلية (</a:t>
            </a:r>
            <a:r>
              <a:rPr lang="en-US" sz="2200" dirty="0" smtClean="0"/>
              <a:t>Internal Schema </a:t>
            </a:r>
            <a:r>
              <a:rPr lang="ar-SA" sz="2200" dirty="0" smtClean="0"/>
              <a:t> )</a:t>
            </a:r>
            <a:endParaRPr lang="en-US" sz="2200" dirty="0" smtClean="0"/>
          </a:p>
          <a:p>
            <a:pPr marL="609600" indent="-609600" algn="l" rtl="0" eaLnBrk="1" hangingPunct="1">
              <a:buClr>
                <a:schemeClr val="tx1"/>
              </a:buClr>
              <a:buFontTx/>
              <a:buAutoNum type="arabicPeriod" startAt="3"/>
              <a:defRPr/>
            </a:pPr>
            <a:r>
              <a:rPr lang="en-US" sz="2200" b="1" dirty="0" smtClean="0"/>
              <a:t>VDL :- View Definition Language                     </a:t>
            </a:r>
            <a:endParaRPr lang="en-US" sz="2200" dirty="0" smtClean="0"/>
          </a:p>
          <a:p>
            <a:pPr marL="609600" indent="-609600" eaLnBrk="1" hangingPunct="1">
              <a:defRPr/>
            </a:pPr>
            <a:r>
              <a:rPr lang="ar-SA" sz="2200" dirty="0" smtClean="0"/>
              <a:t>وهي تستخدم لتحديد مرئيات المستخدمين (</a:t>
            </a:r>
            <a:r>
              <a:rPr lang="en-US" sz="2200" dirty="0" smtClean="0"/>
              <a:t>(External Schemas</a:t>
            </a:r>
            <a:r>
              <a:rPr lang="ar-SA" sz="2200" dirty="0" smtClean="0"/>
              <a:t> وذلك عندما تفصل الـ </a:t>
            </a:r>
            <a:r>
              <a:rPr lang="en-US" sz="2200" dirty="0" smtClean="0"/>
              <a:t>DBMS</a:t>
            </a:r>
            <a:r>
              <a:rPr lang="ar-SA" sz="2200" dirty="0" smtClean="0"/>
              <a:t> بين الـ </a:t>
            </a:r>
            <a:r>
              <a:rPr lang="en-US" sz="2200" dirty="0" smtClean="0"/>
              <a:t>Conceptual</a:t>
            </a:r>
            <a:r>
              <a:rPr lang="ar-SA" sz="2200" dirty="0" smtClean="0"/>
              <a:t>  والـ </a:t>
            </a:r>
            <a:r>
              <a:rPr lang="en-US" sz="2200" dirty="0" smtClean="0"/>
              <a:t>External Level</a:t>
            </a:r>
            <a:r>
              <a:rPr lang="ar-SA" sz="2200" b="1" dirty="0" smtClean="0"/>
              <a:t>، </a:t>
            </a:r>
            <a:r>
              <a:rPr lang="ar-SA" sz="2200" dirty="0" smtClean="0"/>
              <a:t>أي تطبق ال </a:t>
            </a:r>
            <a:r>
              <a:rPr lang="en-US" sz="2200" dirty="0" smtClean="0"/>
              <a:t>Three Schema Architecture</a:t>
            </a:r>
          </a:p>
        </p:txBody>
      </p:sp>
      <p:sp>
        <p:nvSpPr>
          <p:cNvPr id="4" name="Slide Number Placeholder 3"/>
          <p:cNvSpPr>
            <a:spLocks noGrp="1"/>
          </p:cNvSpPr>
          <p:nvPr>
            <p:ph type="sldNum" sz="quarter" idx="12"/>
          </p:nvPr>
        </p:nvSpPr>
        <p:spPr/>
        <p:txBody>
          <a:bodyPr/>
          <a:lstStyle/>
          <a:p>
            <a:pPr>
              <a:defRPr/>
            </a:pPr>
            <a:fld id="{1D42432D-1CE2-4745-B888-8F4B6138AA40}" type="slidenum">
              <a:rPr lang="ar-SA" smtClean="0"/>
              <a:pPr>
                <a:defRPr/>
              </a:pPr>
              <a:t>16</a:t>
            </a:fld>
            <a:endParaRPr lang="en-GB"/>
          </a:p>
        </p:txBody>
      </p:sp>
      <p:sp>
        <p:nvSpPr>
          <p:cNvPr id="6" name="Rectangle 2"/>
          <p:cNvSpPr txBox="1">
            <a:spLocks noChangeArrowheads="1"/>
          </p:cNvSpPr>
          <p:nvPr/>
        </p:nvSpPr>
        <p:spPr>
          <a:xfrm>
            <a:off x="609600" y="427038"/>
            <a:ext cx="8229600" cy="1143000"/>
          </a:xfrm>
          <a:prstGeom prst="flowChartAlternateProcess">
            <a:avLst/>
          </a:prstGeom>
        </p:spPr>
        <p:style>
          <a:lnRef idx="1">
            <a:schemeClr val="accent6"/>
          </a:lnRef>
          <a:fillRef idx="3">
            <a:schemeClr val="accent6"/>
          </a:fillRef>
          <a:effectRef idx="2">
            <a:schemeClr val="accent6"/>
          </a:effectRef>
          <a:fontRef idx="minor">
            <a:schemeClr val="lt1"/>
          </a:fontRef>
        </p:style>
        <p:txBody>
          <a:bodyPr vert="horz" lIns="91440" tIns="45720" rIns="91440" bIns="45720" rtlCol="1" anchor="ctr">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3200" b="1" i="0" u="none" strike="noStrike" kern="1200" cap="none" spc="0" normalizeH="0" baseline="0" noProof="0" dirty="0" smtClean="0">
                <a:ln>
                  <a:noFill/>
                </a:ln>
                <a:solidFill>
                  <a:schemeClr val="bg1"/>
                </a:solidFill>
                <a:effectLst/>
                <a:uLnTx/>
                <a:uFillTx/>
                <a:latin typeface="+mn-lt"/>
                <a:ea typeface="+mn-ea"/>
                <a:cs typeface="+mn-cs"/>
              </a:rPr>
              <a:t>لغات نظم إدارة قواعد البيانات </a:t>
            </a:r>
            <a:r>
              <a:rPr kumimoji="0" lang="en-US" sz="3200" b="1" i="0" u="none" strike="noStrike" kern="1200" cap="none" spc="0" normalizeH="0" baseline="0" noProof="0" dirty="0" smtClean="0">
                <a:ln>
                  <a:noFill/>
                </a:ln>
                <a:solidFill>
                  <a:schemeClr val="bg1"/>
                </a:solidFill>
                <a:effectLst/>
                <a:uLnTx/>
                <a:uFillTx/>
                <a:latin typeface="+mn-lt"/>
                <a:ea typeface="+mn-ea"/>
                <a:cs typeface="+mn-cs"/>
              </a:rPr>
              <a:t>DBMS Languages</a:t>
            </a:r>
            <a:endParaRPr kumimoji="0" lang="en-US" sz="4000" b="0" i="0" u="none" strike="noStrike" kern="1200" cap="none" spc="0" normalizeH="0" baseline="0" noProof="0" dirty="0" smtClean="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5" name="Rectangle 3"/>
          <p:cNvSpPr>
            <a:spLocks noGrp="1" noChangeArrowheads="1"/>
          </p:cNvSpPr>
          <p:nvPr>
            <p:ph type="body" idx="1"/>
          </p:nvPr>
        </p:nvSpPr>
        <p:spPr>
          <a:xfrm>
            <a:off x="457200" y="785794"/>
            <a:ext cx="8229600" cy="5340369"/>
          </a:xfrm>
        </p:spPr>
        <p:txBody>
          <a:bodyPr>
            <a:normAutofit/>
          </a:bodyPr>
          <a:lstStyle/>
          <a:p>
            <a:pPr marL="609600" indent="-609600" algn="l" rtl="0" eaLnBrk="1" hangingPunct="1">
              <a:lnSpc>
                <a:spcPct val="80000"/>
              </a:lnSpc>
              <a:buClr>
                <a:schemeClr val="tx1"/>
              </a:buClr>
              <a:buNone/>
              <a:defRPr/>
            </a:pPr>
            <a:endParaRPr lang="en-US" sz="2000" b="1" dirty="0" smtClean="0"/>
          </a:p>
          <a:p>
            <a:pPr marL="609600" indent="-609600" algn="l" rtl="0" eaLnBrk="1" hangingPunct="1">
              <a:lnSpc>
                <a:spcPct val="80000"/>
              </a:lnSpc>
              <a:buClr>
                <a:schemeClr val="tx1"/>
              </a:buClr>
              <a:buFontTx/>
              <a:buAutoNum type="arabicPeriod" startAt="4"/>
              <a:defRPr/>
            </a:pPr>
            <a:endParaRPr lang="en-US" sz="2000" b="1" dirty="0" smtClean="0"/>
          </a:p>
          <a:p>
            <a:pPr marL="609600" indent="-609600" algn="l" rtl="0" eaLnBrk="1" hangingPunct="1">
              <a:lnSpc>
                <a:spcPct val="80000"/>
              </a:lnSpc>
              <a:buClr>
                <a:schemeClr val="tx1"/>
              </a:buClr>
              <a:buFontTx/>
              <a:buAutoNum type="arabicPeriod" startAt="4"/>
              <a:defRPr/>
            </a:pPr>
            <a:r>
              <a:rPr lang="en-US" sz="2000" b="1" dirty="0" smtClean="0"/>
              <a:t>DML : Data Manipulation Language </a:t>
            </a:r>
            <a:endParaRPr lang="en-US" sz="2000" dirty="0" smtClean="0"/>
          </a:p>
          <a:p>
            <a:pPr marL="609600" indent="-609600" eaLnBrk="1" hangingPunct="1">
              <a:lnSpc>
                <a:spcPct val="80000"/>
              </a:lnSpc>
              <a:defRPr/>
            </a:pPr>
            <a:r>
              <a:rPr lang="ar-SA" sz="2000" dirty="0" smtClean="0"/>
              <a:t>وهي تستخدم بعد تحديد كل خارطات قاعدة البيانات وتحميلها بالبيانات وذلك لاسترجاع وتحديث البيانات ( حذف ، إضافة ، تعديل )</a:t>
            </a:r>
          </a:p>
          <a:p>
            <a:pPr marL="609600" indent="-609600" eaLnBrk="1" hangingPunct="1">
              <a:lnSpc>
                <a:spcPct val="80000"/>
              </a:lnSpc>
              <a:defRPr/>
            </a:pPr>
            <a:endParaRPr lang="en-US" sz="2000" b="1" dirty="0" smtClean="0"/>
          </a:p>
          <a:p>
            <a:pPr marL="609600" indent="-609600" eaLnBrk="1" hangingPunct="1">
              <a:lnSpc>
                <a:spcPct val="80000"/>
              </a:lnSpc>
              <a:defRPr/>
            </a:pPr>
            <a:r>
              <a:rPr lang="en-US" sz="2000" b="1" dirty="0" smtClean="0"/>
              <a:t>DML</a:t>
            </a:r>
            <a:r>
              <a:rPr lang="ar-SA" sz="2000" dirty="0" smtClean="0"/>
              <a:t> لها نوعان:-</a:t>
            </a:r>
            <a:endParaRPr lang="en-US" sz="2000" b="1" dirty="0" smtClean="0"/>
          </a:p>
          <a:p>
            <a:pPr marL="609600" indent="-609600" algn="l" rtl="0" eaLnBrk="1" hangingPunct="1">
              <a:lnSpc>
                <a:spcPct val="80000"/>
              </a:lnSpc>
              <a:defRPr/>
            </a:pPr>
            <a:r>
              <a:rPr lang="en-US" sz="2000" b="1" dirty="0" smtClean="0"/>
              <a:t>High – Level or non Procedural DML</a:t>
            </a:r>
            <a:r>
              <a:rPr lang="ar-SA" sz="2000" b="1" dirty="0" smtClean="0"/>
              <a:t>:-</a:t>
            </a:r>
            <a:endParaRPr lang="en-US" sz="2000" dirty="0" smtClean="0"/>
          </a:p>
          <a:p>
            <a:pPr marL="609600" indent="-609600" eaLnBrk="1" hangingPunct="1">
              <a:lnSpc>
                <a:spcPct val="80000"/>
              </a:lnSpc>
              <a:buFont typeface="Wingdings" pitchFamily="2" charset="2"/>
              <a:buNone/>
              <a:defRPr/>
            </a:pPr>
            <a:r>
              <a:rPr lang="en-US" sz="2000" dirty="0" smtClean="0"/>
              <a:t>                </a:t>
            </a:r>
            <a:r>
              <a:rPr lang="ar-SA" sz="2000" dirty="0" smtClean="0"/>
              <a:t>في هذا النوع إدخال الأوامر أما يكون مباشرة من الشاشة كأوامر </a:t>
            </a:r>
            <a:r>
              <a:rPr lang="en-US" sz="2000" dirty="0" smtClean="0"/>
              <a:t>SQL</a:t>
            </a:r>
            <a:r>
              <a:rPr lang="ar-SA" sz="2000" dirty="0" smtClean="0"/>
              <a:t> أو تكون الأوامر مضمنة في احدي لغات البرمجة ويتم استخلاص هذه الأوامر وتنفيذها بواسطة ال </a:t>
            </a:r>
            <a:r>
              <a:rPr lang="en-US" sz="2000" dirty="0" smtClean="0"/>
              <a:t>DBMS</a:t>
            </a:r>
            <a:r>
              <a:rPr lang="ar-SA" sz="2000" b="1" dirty="0" smtClean="0"/>
              <a:t>.</a:t>
            </a:r>
            <a:endParaRPr lang="en-US" sz="2000" b="1" dirty="0" smtClean="0"/>
          </a:p>
          <a:p>
            <a:pPr marL="609600" indent="-609600" algn="l" rtl="0" eaLnBrk="1" hangingPunct="1">
              <a:lnSpc>
                <a:spcPct val="80000"/>
              </a:lnSpc>
              <a:defRPr/>
            </a:pPr>
            <a:r>
              <a:rPr lang="en-US" sz="2000" b="1" dirty="0" smtClean="0"/>
              <a:t>Low-Level or Procedural   DML </a:t>
            </a:r>
            <a:endParaRPr lang="ar-SA" sz="2000" dirty="0" smtClean="0"/>
          </a:p>
          <a:p>
            <a:pPr marL="609600" indent="-609600" eaLnBrk="1" hangingPunct="1">
              <a:lnSpc>
                <a:spcPct val="80000"/>
              </a:lnSpc>
              <a:buFont typeface="Wingdings" pitchFamily="2" charset="2"/>
              <a:buNone/>
              <a:defRPr/>
            </a:pPr>
            <a:r>
              <a:rPr lang="ar-SA" sz="2000" dirty="0" smtClean="0"/>
              <a:t>أوامرها تكون مضمنة دائماً في احدي لغات البرمجة وذلك لان كل أمر فيها يسمح باسترجاع سجل واحد فقط ولذا تستخدم احدي لغات البرمجة للاستفادة من إمكانيات اللغة ( كاستخدام الحلقات التكرارية </a:t>
            </a:r>
            <a:r>
              <a:rPr lang="en-US" sz="2000" dirty="0" smtClean="0"/>
              <a:t> Loops </a:t>
            </a:r>
            <a:r>
              <a:rPr lang="ar-SA" sz="2000" dirty="0" smtClean="0"/>
              <a:t> مثلا لاسترجاع أكثر من سجل ).</a:t>
            </a:r>
          </a:p>
          <a:p>
            <a:pPr marL="609600" indent="-609600" eaLnBrk="1" hangingPunct="1">
              <a:lnSpc>
                <a:spcPct val="80000"/>
              </a:lnSpc>
              <a:buFont typeface="Wingdings" pitchFamily="2" charset="2"/>
              <a:buNone/>
              <a:defRPr/>
            </a:pPr>
            <a:endParaRPr lang="ar-SA" sz="2000" dirty="0" smtClean="0"/>
          </a:p>
          <a:p>
            <a:pPr marL="609600" indent="-609600" eaLnBrk="1" hangingPunct="1">
              <a:lnSpc>
                <a:spcPct val="80000"/>
              </a:lnSpc>
              <a:defRPr/>
            </a:pPr>
            <a:r>
              <a:rPr lang="ar-SA" sz="2000" dirty="0" smtClean="0"/>
              <a:t>في معظم ال </a:t>
            </a:r>
            <a:r>
              <a:rPr lang="en-US" sz="2000" dirty="0" smtClean="0"/>
              <a:t>DBMS</a:t>
            </a:r>
            <a:r>
              <a:rPr lang="ar-SA" sz="2000" dirty="0" smtClean="0"/>
              <a:t> الحالية والتي تستخدم النموذج العلائقي كـ (</a:t>
            </a:r>
            <a:r>
              <a:rPr lang="en-US" sz="2000" dirty="0" smtClean="0"/>
              <a:t>Implementation Model</a:t>
            </a:r>
            <a:r>
              <a:rPr lang="ar-SA" sz="2000" dirty="0" smtClean="0"/>
              <a:t>  ) نجد أن أوامر الـ </a:t>
            </a:r>
            <a:r>
              <a:rPr lang="en-US" sz="2000" dirty="0" smtClean="0"/>
              <a:t>DDL</a:t>
            </a:r>
            <a:r>
              <a:rPr lang="ar-SA" sz="2000" dirty="0" smtClean="0"/>
              <a:t> و </a:t>
            </a:r>
            <a:r>
              <a:rPr lang="en-US" sz="2000" dirty="0" smtClean="0"/>
              <a:t>VDL</a:t>
            </a:r>
            <a:r>
              <a:rPr lang="ar-SA" sz="2000" dirty="0" smtClean="0"/>
              <a:t> و </a:t>
            </a:r>
            <a:r>
              <a:rPr lang="en-US" sz="2000" dirty="0" smtClean="0"/>
              <a:t>DML</a:t>
            </a:r>
            <a:r>
              <a:rPr lang="ar-SA" sz="2000" dirty="0" smtClean="0"/>
              <a:t> كلها مضمنة في لغة واحدة شاملة وهي </a:t>
            </a:r>
            <a:r>
              <a:rPr lang="en-US" sz="2000" dirty="0" smtClean="0"/>
              <a:t>SQL</a:t>
            </a:r>
            <a:r>
              <a:rPr lang="ar-SA" sz="2000" dirty="0" smtClean="0"/>
              <a:t> وهي لغة النموذج العلا ئقي ، أما الـ </a:t>
            </a:r>
            <a:r>
              <a:rPr lang="en-US" sz="2000" dirty="0" smtClean="0"/>
              <a:t>SDL</a:t>
            </a:r>
            <a:r>
              <a:rPr lang="ar-SA" sz="2000" dirty="0" smtClean="0"/>
              <a:t> فتكون لغة منفصلة. </a:t>
            </a:r>
            <a:endParaRPr lang="en-US" sz="2000" dirty="0" smtClean="0"/>
          </a:p>
        </p:txBody>
      </p:sp>
      <p:sp>
        <p:nvSpPr>
          <p:cNvPr id="4" name="Slide Number Placeholder 3"/>
          <p:cNvSpPr>
            <a:spLocks noGrp="1"/>
          </p:cNvSpPr>
          <p:nvPr>
            <p:ph type="sldNum" sz="quarter" idx="12"/>
          </p:nvPr>
        </p:nvSpPr>
        <p:spPr/>
        <p:txBody>
          <a:bodyPr/>
          <a:lstStyle/>
          <a:p>
            <a:pPr>
              <a:defRPr/>
            </a:pPr>
            <a:fld id="{37D579EA-B550-4936-AA00-5741B1C879F3}" type="slidenum">
              <a:rPr lang="ar-SA" smtClean="0"/>
              <a:pPr>
                <a:defRPr/>
              </a:pPr>
              <a:t>17</a:t>
            </a:fld>
            <a:endParaRPr lang="en-GB"/>
          </a:p>
        </p:txBody>
      </p:sp>
      <p:sp>
        <p:nvSpPr>
          <p:cNvPr id="6" name="Rectangle 2"/>
          <p:cNvSpPr txBox="1">
            <a:spLocks noChangeArrowheads="1"/>
          </p:cNvSpPr>
          <p:nvPr/>
        </p:nvSpPr>
        <p:spPr>
          <a:xfrm>
            <a:off x="285720" y="214290"/>
            <a:ext cx="8229600" cy="857256"/>
          </a:xfrm>
          <a:prstGeom prst="flowChartAlternateProcess">
            <a:avLst/>
          </a:prstGeom>
        </p:spPr>
        <p:style>
          <a:lnRef idx="1">
            <a:schemeClr val="accent6"/>
          </a:lnRef>
          <a:fillRef idx="3">
            <a:schemeClr val="accent6"/>
          </a:fillRef>
          <a:effectRef idx="2">
            <a:schemeClr val="accent6"/>
          </a:effectRef>
          <a:fontRef idx="minor">
            <a:schemeClr val="lt1"/>
          </a:fontRef>
        </p:style>
        <p:txBody>
          <a:bodyPr vert="horz" lIns="91440" tIns="45720" rIns="91440" bIns="45720" rtlCol="1" anchor="ctr">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3200" b="1" i="0" u="none" strike="noStrike" kern="1200" cap="none" spc="0" normalizeH="0" baseline="0" noProof="0" smtClean="0">
                <a:ln>
                  <a:noFill/>
                </a:ln>
                <a:solidFill>
                  <a:schemeClr val="bg1"/>
                </a:solidFill>
                <a:effectLst/>
                <a:uLnTx/>
                <a:uFillTx/>
                <a:latin typeface="+mn-lt"/>
                <a:ea typeface="+mn-ea"/>
                <a:cs typeface="+mn-cs"/>
              </a:rPr>
              <a:t>لغات نظم إدارة قواعد البيانات </a:t>
            </a:r>
            <a:r>
              <a:rPr kumimoji="0" lang="en-US" sz="3200" b="1" i="0" u="none" strike="noStrike" kern="1200" cap="none" spc="0" normalizeH="0" baseline="0" noProof="0" smtClean="0">
                <a:ln>
                  <a:noFill/>
                </a:ln>
                <a:solidFill>
                  <a:schemeClr val="bg1"/>
                </a:solidFill>
                <a:effectLst/>
                <a:uLnTx/>
                <a:uFillTx/>
                <a:latin typeface="+mn-lt"/>
                <a:ea typeface="+mn-ea"/>
                <a:cs typeface="+mn-cs"/>
              </a:rPr>
              <a:t>DBMS Languages</a:t>
            </a:r>
            <a:endParaRPr kumimoji="0" lang="en-US" sz="4000" b="0" i="0" u="none" strike="noStrike" kern="1200" cap="none" spc="0" normalizeH="0" baseline="0" noProof="0" dirty="0" smtClean="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rtl="0">
              <a:buNone/>
            </a:pPr>
            <a:r>
              <a:rPr lang="en-US" b="1" dirty="0" smtClean="0"/>
              <a:t>DML </a:t>
            </a:r>
            <a:r>
              <a:rPr lang="ar-SA" b="1" dirty="0" smtClean="0"/>
              <a:t>لغة معالجة البيانات</a:t>
            </a:r>
            <a:r>
              <a:rPr lang="en-US" b="1" dirty="0" smtClean="0"/>
              <a:t> </a:t>
            </a:r>
            <a:r>
              <a:rPr lang="ar-SA" b="1" dirty="0" smtClean="0"/>
              <a:t>أوامر</a:t>
            </a:r>
            <a:endParaRPr lang="en-US" b="1" dirty="0" smtClean="0"/>
          </a:p>
          <a:p>
            <a:pPr algn="l" rtl="0">
              <a:buFont typeface="Wingdings" pitchFamily="2" charset="2"/>
              <a:buChar char="§"/>
            </a:pPr>
            <a:r>
              <a:rPr lang="en-US" dirty="0" smtClean="0"/>
              <a:t>To read records from table(s) – </a:t>
            </a:r>
            <a:r>
              <a:rPr lang="en-US" b="1" dirty="0" smtClean="0"/>
              <a:t>SELECT</a:t>
            </a:r>
          </a:p>
          <a:p>
            <a:pPr algn="l" rtl="0">
              <a:buFont typeface="Wingdings" pitchFamily="2" charset="2"/>
              <a:buChar char="§"/>
            </a:pPr>
            <a:r>
              <a:rPr lang="en-US" dirty="0" smtClean="0"/>
              <a:t>To insert record(s) into the table(s) – </a:t>
            </a:r>
            <a:r>
              <a:rPr lang="en-US" b="1" dirty="0" smtClean="0"/>
              <a:t>INSERT</a:t>
            </a:r>
          </a:p>
          <a:p>
            <a:pPr algn="l" rtl="0">
              <a:buFont typeface="Wingdings" pitchFamily="2" charset="2"/>
              <a:buChar char="§"/>
            </a:pPr>
            <a:r>
              <a:rPr lang="en-US" dirty="0" smtClean="0"/>
              <a:t>Update the data in table(s) – </a:t>
            </a:r>
            <a:r>
              <a:rPr lang="en-US" b="1" dirty="0" smtClean="0"/>
              <a:t>UPDATE</a:t>
            </a:r>
          </a:p>
          <a:p>
            <a:pPr algn="l" rtl="0">
              <a:buFont typeface="Wingdings" pitchFamily="2" charset="2"/>
              <a:buChar char="§"/>
            </a:pPr>
            <a:r>
              <a:rPr lang="en-US" dirty="0" smtClean="0"/>
              <a:t>Delete all the records from the table – </a:t>
            </a:r>
            <a:r>
              <a:rPr lang="en-US" b="1" dirty="0" smtClean="0"/>
              <a:t>DELETE</a:t>
            </a:r>
          </a:p>
          <a:p>
            <a:endParaRPr lang="ar-SA" dirty="0"/>
          </a:p>
        </p:txBody>
      </p:sp>
      <p:sp>
        <p:nvSpPr>
          <p:cNvPr id="5" name="Rectangle 2"/>
          <p:cNvSpPr txBox="1">
            <a:spLocks noChangeArrowheads="1"/>
          </p:cNvSpPr>
          <p:nvPr/>
        </p:nvSpPr>
        <p:spPr>
          <a:xfrm>
            <a:off x="285720" y="214290"/>
            <a:ext cx="8229600" cy="857256"/>
          </a:xfrm>
          <a:prstGeom prst="flowChartAlternateProcess">
            <a:avLst/>
          </a:prstGeom>
        </p:spPr>
        <p:style>
          <a:lnRef idx="1">
            <a:schemeClr val="accent6"/>
          </a:lnRef>
          <a:fillRef idx="3">
            <a:schemeClr val="accent6"/>
          </a:fillRef>
          <a:effectRef idx="2">
            <a:schemeClr val="accent6"/>
          </a:effectRef>
          <a:fontRef idx="minor">
            <a:schemeClr val="lt1"/>
          </a:fontRef>
        </p:style>
        <p:txBody>
          <a:bodyPr vert="horz" lIns="91440" tIns="45720" rIns="91440" bIns="45720" rtlCol="1" anchor="ctr">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3200" b="1" i="0" u="none" strike="noStrike" kern="1200" cap="none" spc="0" normalizeH="0" baseline="0" noProof="0" dirty="0" smtClean="0">
                <a:ln>
                  <a:noFill/>
                </a:ln>
                <a:solidFill>
                  <a:schemeClr val="bg1"/>
                </a:solidFill>
                <a:effectLst/>
                <a:uLnTx/>
                <a:uFillTx/>
                <a:latin typeface="+mn-lt"/>
                <a:ea typeface="+mn-ea"/>
                <a:cs typeface="+mn-cs"/>
              </a:rPr>
              <a:t>لغات نظم إدارة قواعد البيانات </a:t>
            </a:r>
            <a:r>
              <a:rPr kumimoji="0" lang="en-US" sz="3200" b="1" i="0" u="none" strike="noStrike" kern="1200" cap="none" spc="0" normalizeH="0" baseline="0" noProof="0" dirty="0" smtClean="0">
                <a:ln>
                  <a:noFill/>
                </a:ln>
                <a:solidFill>
                  <a:schemeClr val="bg1"/>
                </a:solidFill>
                <a:effectLst/>
                <a:uLnTx/>
                <a:uFillTx/>
                <a:latin typeface="+mn-lt"/>
                <a:ea typeface="+mn-ea"/>
                <a:cs typeface="+mn-cs"/>
              </a:rPr>
              <a:t>DBMS Languages</a:t>
            </a:r>
            <a:endParaRPr kumimoji="0" lang="en-US" sz="4000" b="0" i="0" u="none" strike="noStrike" kern="1200" cap="none" spc="0" normalizeH="0" baseline="0" noProof="0" dirty="0" smtClean="0">
              <a:ln>
                <a:noFill/>
              </a:ln>
              <a:solidFill>
                <a:schemeClr val="bg1"/>
              </a:solidFill>
              <a:effectLst/>
              <a:uLnTx/>
              <a:uFillTx/>
              <a:latin typeface="+mn-lt"/>
              <a:ea typeface="+mn-ea"/>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l" rtl="0">
              <a:buNone/>
            </a:pPr>
            <a:r>
              <a:rPr lang="en-US" b="1" dirty="0" smtClean="0"/>
              <a:t>Data Control language (DCL)</a:t>
            </a:r>
            <a:r>
              <a:rPr lang="en-US" dirty="0" smtClean="0"/>
              <a:t>: DCL </a:t>
            </a:r>
            <a:r>
              <a:rPr lang="ar-SA" dirty="0" smtClean="0"/>
              <a:t>تسخدم لمنح وحذف الصلاحيات للمستخدمين على قاعدة البيانات</a:t>
            </a:r>
            <a:endParaRPr lang="en-US" dirty="0" smtClean="0"/>
          </a:p>
          <a:p>
            <a:pPr algn="l" rtl="0"/>
            <a:r>
              <a:rPr lang="en-US" dirty="0" smtClean="0"/>
              <a:t>To grant access to user – </a:t>
            </a:r>
            <a:r>
              <a:rPr lang="en-US" b="1" dirty="0" smtClean="0"/>
              <a:t>GRANT</a:t>
            </a:r>
          </a:p>
          <a:p>
            <a:pPr algn="l" rtl="0"/>
            <a:r>
              <a:rPr lang="en-US" dirty="0" smtClean="0"/>
              <a:t>To revoke access from user – </a:t>
            </a:r>
            <a:r>
              <a:rPr lang="en-US" b="1" dirty="0" smtClean="0"/>
              <a:t>REVOKE</a:t>
            </a:r>
          </a:p>
          <a:p>
            <a:pPr algn="r">
              <a:buNone/>
            </a:pPr>
            <a:endParaRPr lang="en-US" b="1" dirty="0" smtClean="0"/>
          </a:p>
          <a:p>
            <a:r>
              <a:rPr lang="ar-SA" dirty="0" smtClean="0"/>
              <a:t>من ناحية </a:t>
            </a:r>
            <a:r>
              <a:rPr lang="ar-SA" dirty="0" smtClean="0"/>
              <a:t>عملية لغة تعريف البيانات </a:t>
            </a:r>
            <a:r>
              <a:rPr lang="ar-SA" dirty="0" smtClean="0"/>
              <a:t>ولغة </a:t>
            </a:r>
            <a:r>
              <a:rPr lang="ar-SA" dirty="0" smtClean="0"/>
              <a:t>معالجة البيانات </a:t>
            </a:r>
            <a:r>
              <a:rPr lang="ar-SA" dirty="0" smtClean="0"/>
              <a:t>والتحكم </a:t>
            </a:r>
            <a:r>
              <a:rPr lang="ar-SA" dirty="0" smtClean="0"/>
              <a:t>البيانات </a:t>
            </a:r>
            <a:r>
              <a:rPr lang="ar-SA" dirty="0" smtClean="0"/>
              <a:t>يعتبرو لغات غير منفصلة</a:t>
            </a:r>
            <a:r>
              <a:rPr lang="ar-SA" dirty="0" smtClean="0"/>
              <a:t>. بل </a:t>
            </a:r>
            <a:r>
              <a:rPr lang="ar-SA" dirty="0" smtClean="0"/>
              <a:t>هم </a:t>
            </a:r>
            <a:r>
              <a:rPr lang="ar-SA" dirty="0" smtClean="0"/>
              <a:t>أجزاء من </a:t>
            </a:r>
            <a:r>
              <a:rPr lang="ar-SA" dirty="0" smtClean="0"/>
              <a:t>لغةقاعدة </a:t>
            </a:r>
            <a:r>
              <a:rPr lang="ar-SA" dirty="0" smtClean="0"/>
              <a:t>بيانات واحدة مثل SQL</a:t>
            </a:r>
            <a:endParaRPr lang="ar-SA" dirty="0" smtClean="0"/>
          </a:p>
          <a:p>
            <a:endParaRPr lang="ar-SA" dirty="0"/>
          </a:p>
        </p:txBody>
      </p:sp>
      <p:sp>
        <p:nvSpPr>
          <p:cNvPr id="5" name="Rectangle 2"/>
          <p:cNvSpPr txBox="1">
            <a:spLocks noChangeArrowheads="1"/>
          </p:cNvSpPr>
          <p:nvPr/>
        </p:nvSpPr>
        <p:spPr>
          <a:xfrm>
            <a:off x="285720" y="214290"/>
            <a:ext cx="8229600" cy="857256"/>
          </a:xfrm>
          <a:prstGeom prst="flowChartAlternateProcess">
            <a:avLst/>
          </a:prstGeom>
        </p:spPr>
        <p:style>
          <a:lnRef idx="1">
            <a:schemeClr val="accent6"/>
          </a:lnRef>
          <a:fillRef idx="3">
            <a:schemeClr val="accent6"/>
          </a:fillRef>
          <a:effectRef idx="2">
            <a:schemeClr val="accent6"/>
          </a:effectRef>
          <a:fontRef idx="minor">
            <a:schemeClr val="lt1"/>
          </a:fontRef>
        </p:style>
        <p:txBody>
          <a:bodyPr vert="horz" lIns="91440" tIns="45720" rIns="91440" bIns="45720" rtlCol="1" anchor="ctr">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3200" b="1" i="0" u="none" strike="noStrike" kern="1200" cap="none" spc="0" normalizeH="0" baseline="0" noProof="0" dirty="0" smtClean="0">
                <a:ln>
                  <a:noFill/>
                </a:ln>
                <a:solidFill>
                  <a:schemeClr val="bg1"/>
                </a:solidFill>
                <a:effectLst/>
                <a:uLnTx/>
                <a:uFillTx/>
                <a:latin typeface="+mn-lt"/>
                <a:ea typeface="+mn-ea"/>
                <a:cs typeface="+mn-cs"/>
              </a:rPr>
              <a:t>لغات نظم إدارة قواعد البيانات </a:t>
            </a:r>
            <a:r>
              <a:rPr kumimoji="0" lang="en-US" sz="3200" b="1" i="0" u="none" strike="noStrike" kern="1200" cap="none" spc="0" normalizeH="0" baseline="0" noProof="0" dirty="0" smtClean="0">
                <a:ln>
                  <a:noFill/>
                </a:ln>
                <a:solidFill>
                  <a:schemeClr val="bg1"/>
                </a:solidFill>
                <a:effectLst/>
                <a:uLnTx/>
                <a:uFillTx/>
                <a:latin typeface="+mn-lt"/>
                <a:ea typeface="+mn-ea"/>
                <a:cs typeface="+mn-cs"/>
              </a:rPr>
              <a:t>DBMS Languages</a:t>
            </a:r>
            <a:endParaRPr kumimoji="0" lang="en-US" sz="4000" b="0" i="0" u="none" strike="noStrike" kern="1200" cap="none" spc="0" normalizeH="0" baseline="0" noProof="0" dirty="0" smtClean="0">
              <a:ln>
                <a:noFill/>
              </a:ln>
              <a:solidFill>
                <a:schemeClr val="bg1"/>
              </a:solidFill>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742E7E62-39AE-44BF-8D74-26FAAF078961}" type="slidenum">
              <a:rPr lang="en-US"/>
              <a:pPr>
                <a:defRPr/>
              </a:pPr>
              <a:t>2</a:t>
            </a:fld>
            <a:endParaRPr lang="en-US"/>
          </a:p>
        </p:txBody>
      </p:sp>
      <p:sp>
        <p:nvSpPr>
          <p:cNvPr id="37890" name="Rectangle 2"/>
          <p:cNvSpPr>
            <a:spLocks noGrp="1" noChangeArrowheads="1"/>
          </p:cNvSpPr>
          <p:nvPr>
            <p:ph type="title"/>
          </p:nvPr>
        </p:nvSpPr>
        <p:spPr>
          <a:xfrm>
            <a:off x="685800" y="228600"/>
            <a:ext cx="7772400" cy="838200"/>
          </a:xfrm>
          <a:prstGeom prst="flowChartAlternateProcess">
            <a:avLst/>
          </a:prstGeom>
        </p:spPr>
        <p:style>
          <a:lnRef idx="1">
            <a:schemeClr val="accent6"/>
          </a:lnRef>
          <a:fillRef idx="3">
            <a:schemeClr val="accent6"/>
          </a:fillRef>
          <a:effectRef idx="2">
            <a:schemeClr val="accent6"/>
          </a:effectRef>
          <a:fontRef idx="minor">
            <a:schemeClr val="lt1"/>
          </a:fontRef>
        </p:style>
        <p:txBody>
          <a:bodyPr>
            <a:normAutofit/>
          </a:bodyPr>
          <a:lstStyle/>
          <a:p>
            <a:pPr algn="r" rtl="1" eaLnBrk="1" hangingPunct="1">
              <a:defRPr/>
            </a:pPr>
            <a:r>
              <a:rPr lang="ar-SA" sz="3200" b="1" dirty="0" smtClean="0">
                <a:solidFill>
                  <a:schemeClr val="bg1"/>
                </a:solidFill>
              </a:rPr>
              <a:t>مخططات قواعد البيانات (</a:t>
            </a:r>
            <a:r>
              <a:rPr lang="en-US" sz="3200" b="1" dirty="0" smtClean="0">
                <a:solidFill>
                  <a:schemeClr val="bg1"/>
                </a:solidFill>
              </a:rPr>
              <a:t>Schemas</a:t>
            </a:r>
            <a:r>
              <a:rPr lang="ar-SA" sz="3200" b="1" dirty="0" smtClean="0">
                <a:solidFill>
                  <a:schemeClr val="bg1"/>
                </a:solidFill>
              </a:rPr>
              <a:t>)</a:t>
            </a:r>
            <a:endParaRPr lang="en-US" sz="3200" b="1" dirty="0" smtClean="0">
              <a:solidFill>
                <a:schemeClr val="bg1"/>
              </a:solidFill>
            </a:endParaRPr>
          </a:p>
        </p:txBody>
      </p:sp>
      <p:sp>
        <p:nvSpPr>
          <p:cNvPr id="37891" name="Rectangle 3"/>
          <p:cNvSpPr>
            <a:spLocks noGrp="1" noChangeArrowheads="1"/>
          </p:cNvSpPr>
          <p:nvPr>
            <p:ph type="body" idx="1"/>
          </p:nvPr>
        </p:nvSpPr>
        <p:spPr>
          <a:xfrm>
            <a:off x="457200" y="1219200"/>
            <a:ext cx="8305800" cy="4876800"/>
          </a:xfrm>
        </p:spPr>
        <p:txBody>
          <a:bodyPr/>
          <a:lstStyle/>
          <a:p>
            <a:pPr algn="r" rtl="1" eaLnBrk="1" hangingPunct="1">
              <a:buFont typeface="Wingdings" pitchFamily="2" charset="2"/>
              <a:buNone/>
              <a:defRPr/>
            </a:pPr>
            <a:r>
              <a:rPr lang="ar-SA" sz="2800" u="sng" dirty="0" smtClean="0"/>
              <a:t>   وصف قواعد البيانات يسمي ”مخطط قواعد البيانات“ (</a:t>
            </a:r>
            <a:r>
              <a:rPr lang="en-US" sz="2800" u="sng" dirty="0" smtClean="0"/>
              <a:t>Schema</a:t>
            </a:r>
            <a:r>
              <a:rPr lang="ar-SA" sz="2800" u="sng" dirty="0" smtClean="0"/>
              <a:t>) </a:t>
            </a:r>
          </a:p>
          <a:p>
            <a:pPr algn="r" rtl="1" eaLnBrk="1" hangingPunct="1">
              <a:buClr>
                <a:schemeClr val="tx1"/>
              </a:buClr>
              <a:buFont typeface="Wingdings" pitchFamily="2" charset="2"/>
              <a:buChar char="Ø"/>
              <a:defRPr/>
            </a:pPr>
            <a:r>
              <a:rPr lang="ar-SA" sz="2800" dirty="0" smtClean="0"/>
              <a:t>يستخدم المخطط عند تصميم قواعد البيانات</a:t>
            </a:r>
          </a:p>
          <a:p>
            <a:pPr algn="r" rtl="1" eaLnBrk="1" hangingPunct="1">
              <a:buClr>
                <a:schemeClr val="tx1"/>
              </a:buClr>
              <a:buFont typeface="Wingdings" pitchFamily="2" charset="2"/>
              <a:buChar char="Ø"/>
              <a:defRPr/>
            </a:pPr>
            <a:r>
              <a:rPr lang="ar-SA" sz="2800" dirty="0" smtClean="0"/>
              <a:t>هذا المخطط لا يتوقع  تغيره بشكل تكرارى</a:t>
            </a:r>
          </a:p>
          <a:p>
            <a:pPr algn="r" rtl="1" eaLnBrk="1" hangingPunct="1">
              <a:buClr>
                <a:schemeClr val="tx1"/>
              </a:buClr>
              <a:buFont typeface="Wingdings" pitchFamily="2" charset="2"/>
              <a:buChar char="Ø"/>
              <a:defRPr/>
            </a:pPr>
            <a:r>
              <a:rPr lang="ar-SA" sz="2800" dirty="0" smtClean="0"/>
              <a:t>يتم عادة تمثيل هذا المخطط باستخدام شكل أو رسم هندسي</a:t>
            </a:r>
          </a:p>
          <a:p>
            <a:pPr algn="r" rtl="1" eaLnBrk="1" hangingPunct="1">
              <a:buClr>
                <a:schemeClr val="tx1"/>
              </a:buClr>
              <a:buFont typeface="Wingdings" pitchFamily="2" charset="2"/>
              <a:buChar char="Ø"/>
              <a:defRPr/>
            </a:pPr>
            <a:r>
              <a:rPr lang="ar-SA" sz="2800" dirty="0" smtClean="0"/>
              <a:t>يوضح هذا المخطط بعض الأشياء مثل أسماء السجلات وأسماء الحقول وقد لا تظهر فيه نوع البيانات المستخدمة أو العلاقات بين البيانات</a:t>
            </a:r>
          </a:p>
          <a:p>
            <a:pPr algn="r" rtl="1" eaLnBrk="1" hangingPunct="1">
              <a:buClr>
                <a:schemeClr val="tx1"/>
              </a:buClr>
              <a:buFont typeface="Wingdings" pitchFamily="2" charset="2"/>
              <a:buChar char="Ø"/>
              <a:defRPr/>
            </a:pPr>
            <a:r>
              <a:rPr lang="ar-SA" sz="2800" dirty="0" smtClean="0"/>
              <a:t>يسمى هذا المخطط ”</a:t>
            </a:r>
            <a:r>
              <a:rPr lang="en-US" sz="2800" dirty="0" smtClean="0"/>
              <a:t>Intension</a:t>
            </a:r>
            <a:r>
              <a:rPr lang="ar-SA" sz="2800" dirty="0" smtClean="0"/>
              <a:t>“</a:t>
            </a:r>
          </a:p>
          <a:p>
            <a:pPr algn="r" rtl="1" eaLnBrk="1" hangingPunct="1">
              <a:buClr>
                <a:schemeClr val="tx1"/>
              </a:buClr>
              <a:buFont typeface="Wingdings" pitchFamily="2" charset="2"/>
              <a:buChar char="Ø"/>
              <a:defRPr/>
            </a:pPr>
            <a:r>
              <a:rPr lang="ar-SA" sz="2800" dirty="0" smtClean="0"/>
              <a:t>هذا المخطط يتم تخزين وصفه داخل قواعد البيانات وهذا ما يعرف باسم ”</a:t>
            </a:r>
            <a:r>
              <a:rPr lang="en-US" sz="2800" dirty="0" smtClean="0"/>
              <a:t>meta-data</a:t>
            </a:r>
            <a:r>
              <a:rPr lang="ar-SA" sz="2800" dirty="0" smtClean="0"/>
              <a:t>“</a:t>
            </a:r>
            <a:endParaRPr 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7890"/>
                                        </p:tgtEl>
                                        <p:attrNameLst>
                                          <p:attrName>style.visibility</p:attrName>
                                        </p:attrNameLst>
                                      </p:cBhvr>
                                      <p:to>
                                        <p:strVal val="visible"/>
                                      </p:to>
                                    </p:set>
                                    <p:anim calcmode="lin" valueType="num">
                                      <p:cBhvr additive="base">
                                        <p:cTn id="7" dur="500" fill="hold"/>
                                        <p:tgtEl>
                                          <p:spTgt spid="37890"/>
                                        </p:tgtEl>
                                        <p:attrNameLst>
                                          <p:attrName>ppt_x</p:attrName>
                                        </p:attrNameLst>
                                      </p:cBhvr>
                                      <p:tavLst>
                                        <p:tav tm="0">
                                          <p:val>
                                            <p:strVal val="#ppt_x"/>
                                          </p:val>
                                        </p:tav>
                                        <p:tav tm="100000">
                                          <p:val>
                                            <p:strVal val="#ppt_x"/>
                                          </p:val>
                                        </p:tav>
                                      </p:tavLst>
                                    </p:anim>
                                    <p:anim calcmode="lin" valueType="num">
                                      <p:cBhvr additive="base">
                                        <p:cTn id="8" dur="500" fill="hold"/>
                                        <p:tgtEl>
                                          <p:spTgt spid="3789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7891">
                                            <p:txEl>
                                              <p:pRg st="0" end="0"/>
                                            </p:txEl>
                                          </p:spTgt>
                                        </p:tgtEl>
                                        <p:attrNameLst>
                                          <p:attrName>style.visibility</p:attrName>
                                        </p:attrNameLst>
                                      </p:cBhvr>
                                      <p:to>
                                        <p:strVal val="visible"/>
                                      </p:to>
                                    </p:set>
                                    <p:anim calcmode="lin" valueType="num">
                                      <p:cBhvr additive="base">
                                        <p:cTn id="13" dur="500" fill="hold"/>
                                        <p:tgtEl>
                                          <p:spTgt spid="3789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78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7891">
                                            <p:txEl>
                                              <p:pRg st="1" end="1"/>
                                            </p:txEl>
                                          </p:spTgt>
                                        </p:tgtEl>
                                        <p:attrNameLst>
                                          <p:attrName>style.visibility</p:attrName>
                                        </p:attrNameLst>
                                      </p:cBhvr>
                                      <p:to>
                                        <p:strVal val="visible"/>
                                      </p:to>
                                    </p:set>
                                    <p:anim calcmode="lin" valueType="num">
                                      <p:cBhvr additive="base">
                                        <p:cTn id="19" dur="500" fill="hold"/>
                                        <p:tgtEl>
                                          <p:spTgt spid="3789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7891">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7891">
                                            <p:txEl>
                                              <p:pRg st="2" end="2"/>
                                            </p:txEl>
                                          </p:spTgt>
                                        </p:tgtEl>
                                        <p:attrNameLst>
                                          <p:attrName>style.visibility</p:attrName>
                                        </p:attrNameLst>
                                      </p:cBhvr>
                                      <p:to>
                                        <p:strVal val="visible"/>
                                      </p:to>
                                    </p:set>
                                    <p:anim calcmode="lin" valueType="num">
                                      <p:cBhvr additive="base">
                                        <p:cTn id="23" dur="500" fill="hold"/>
                                        <p:tgtEl>
                                          <p:spTgt spid="37891">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789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7891">
                                            <p:txEl>
                                              <p:pRg st="3" end="3"/>
                                            </p:txEl>
                                          </p:spTgt>
                                        </p:tgtEl>
                                        <p:attrNameLst>
                                          <p:attrName>style.visibility</p:attrName>
                                        </p:attrNameLst>
                                      </p:cBhvr>
                                      <p:to>
                                        <p:strVal val="visible"/>
                                      </p:to>
                                    </p:set>
                                    <p:anim calcmode="lin" valueType="num">
                                      <p:cBhvr additive="base">
                                        <p:cTn id="29" dur="500" fill="hold"/>
                                        <p:tgtEl>
                                          <p:spTgt spid="37891">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7891">
                                            <p:txEl>
                                              <p:pRg st="3" end="3"/>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7891">
                                            <p:txEl>
                                              <p:pRg st="4" end="4"/>
                                            </p:txEl>
                                          </p:spTgt>
                                        </p:tgtEl>
                                        <p:attrNameLst>
                                          <p:attrName>style.visibility</p:attrName>
                                        </p:attrNameLst>
                                      </p:cBhvr>
                                      <p:to>
                                        <p:strVal val="visible"/>
                                      </p:to>
                                    </p:set>
                                    <p:anim calcmode="lin" valueType="num">
                                      <p:cBhvr additive="base">
                                        <p:cTn id="33" dur="500" fill="hold"/>
                                        <p:tgtEl>
                                          <p:spTgt spid="37891">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789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7891">
                                            <p:txEl>
                                              <p:pRg st="5" end="5"/>
                                            </p:txEl>
                                          </p:spTgt>
                                        </p:tgtEl>
                                        <p:attrNameLst>
                                          <p:attrName>style.visibility</p:attrName>
                                        </p:attrNameLst>
                                      </p:cBhvr>
                                      <p:to>
                                        <p:strVal val="visible"/>
                                      </p:to>
                                    </p:set>
                                    <p:anim calcmode="lin" valueType="num">
                                      <p:cBhvr additive="base">
                                        <p:cTn id="39" dur="500" fill="hold"/>
                                        <p:tgtEl>
                                          <p:spTgt spid="37891">
                                            <p:txEl>
                                              <p:pRg st="5" end="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7891">
                                            <p:txEl>
                                              <p:pRg st="5" end="5"/>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7891">
                                            <p:txEl>
                                              <p:pRg st="6" end="6"/>
                                            </p:txEl>
                                          </p:spTgt>
                                        </p:tgtEl>
                                        <p:attrNameLst>
                                          <p:attrName>style.visibility</p:attrName>
                                        </p:attrNameLst>
                                      </p:cBhvr>
                                      <p:to>
                                        <p:strVal val="visible"/>
                                      </p:to>
                                    </p:set>
                                    <p:anim calcmode="lin" valueType="num">
                                      <p:cBhvr additive="base">
                                        <p:cTn id="43" dur="500" fill="hold"/>
                                        <p:tgtEl>
                                          <p:spTgt spid="37891">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789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animBg="1"/>
      <p:bldP spid="37891"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a:prstGeom prst="flowChartAlternateProcess">
            <a:avLst/>
          </a:prstGeom>
        </p:spPr>
        <p:style>
          <a:lnRef idx="1">
            <a:schemeClr val="accent6"/>
          </a:lnRef>
          <a:fillRef idx="3">
            <a:schemeClr val="accent6"/>
          </a:fillRef>
          <a:effectRef idx="2">
            <a:schemeClr val="accent6"/>
          </a:effectRef>
          <a:fontRef idx="minor">
            <a:schemeClr val="lt1"/>
          </a:fontRef>
        </p:style>
        <p:txBody>
          <a:bodyPr>
            <a:noAutofit/>
          </a:bodyPr>
          <a:lstStyle/>
          <a:p>
            <a:pPr eaLnBrk="1" hangingPunct="1">
              <a:defRPr/>
            </a:pPr>
            <a:r>
              <a:rPr lang="ar-SA" sz="3200" b="1" dirty="0" smtClean="0"/>
              <a:t>واجهات التطبيق في نظم إدارة قواعد البيانات</a:t>
            </a:r>
            <a:br>
              <a:rPr lang="ar-SA" sz="3200" b="1" dirty="0" smtClean="0"/>
            </a:br>
            <a:r>
              <a:rPr lang="en-US" sz="3200" b="1" dirty="0" smtClean="0"/>
              <a:t>DBMS Interfaces</a:t>
            </a:r>
            <a:r>
              <a:rPr lang="en-US" sz="3200" dirty="0" smtClean="0"/>
              <a:t> </a:t>
            </a:r>
          </a:p>
        </p:txBody>
      </p:sp>
      <p:sp>
        <p:nvSpPr>
          <p:cNvPr id="174083" name="Rectangle 3"/>
          <p:cNvSpPr>
            <a:spLocks noGrp="1" noChangeArrowheads="1"/>
          </p:cNvSpPr>
          <p:nvPr>
            <p:ph type="body" idx="1"/>
          </p:nvPr>
        </p:nvSpPr>
        <p:spPr/>
        <p:txBody>
          <a:bodyPr>
            <a:normAutofit lnSpcReduction="10000"/>
          </a:bodyPr>
          <a:lstStyle/>
          <a:p>
            <a:pPr marL="609600" indent="-609600" algn="l" rtl="0" eaLnBrk="1" hangingPunct="1">
              <a:buFontTx/>
              <a:buAutoNum type="arabicPeriod"/>
              <a:defRPr/>
            </a:pPr>
            <a:r>
              <a:rPr lang="en-US" b="1" dirty="0" smtClean="0"/>
              <a:t>Menu based Interfaces:-</a:t>
            </a:r>
            <a:endParaRPr lang="en-US" dirty="0" smtClean="0"/>
          </a:p>
          <a:p>
            <a:pPr marL="609600" indent="-609600" eaLnBrk="1" hangingPunct="1">
              <a:defRPr/>
            </a:pPr>
            <a:r>
              <a:rPr lang="ar-SA" sz="2400" dirty="0" smtClean="0"/>
              <a:t>أي واجهة تطبيق لها عدد من الخيارات (</a:t>
            </a:r>
            <a:r>
              <a:rPr lang="en-US" sz="2400" dirty="0" smtClean="0"/>
              <a:t>Options</a:t>
            </a:r>
            <a:r>
              <a:rPr lang="ar-SA" sz="2400" dirty="0" smtClean="0"/>
              <a:t>) تسمي بـ </a:t>
            </a:r>
            <a:r>
              <a:rPr lang="en-US" sz="2400" dirty="0" smtClean="0"/>
              <a:t>Menus</a:t>
            </a:r>
            <a:r>
              <a:rPr lang="ar-SA" sz="2400" dirty="0" smtClean="0"/>
              <a:t>  ومن اشهر أنواعها الـ</a:t>
            </a:r>
          </a:p>
          <a:p>
            <a:pPr marL="609600" indent="-609600" eaLnBrk="1" hangingPunct="1">
              <a:buFont typeface="Wingdings" pitchFamily="2" charset="2"/>
              <a:buNone/>
              <a:defRPr/>
            </a:pPr>
            <a:r>
              <a:rPr lang="ar-SA" sz="2400" dirty="0" smtClean="0"/>
              <a:t> </a:t>
            </a:r>
            <a:r>
              <a:rPr lang="en-US" sz="2400" dirty="0" smtClean="0"/>
              <a:t>Pull down menus </a:t>
            </a:r>
            <a:r>
              <a:rPr lang="ar-SA" sz="2400" dirty="0" smtClean="0"/>
              <a:t> والتي تستخدم للتصفح (</a:t>
            </a:r>
            <a:r>
              <a:rPr lang="en-US" sz="2400" dirty="0" smtClean="0"/>
              <a:t>browsing</a:t>
            </a:r>
            <a:r>
              <a:rPr lang="ar-SA" sz="2400" dirty="0" smtClean="0"/>
              <a:t>) في قاعدة البيانات.</a:t>
            </a:r>
          </a:p>
          <a:p>
            <a:pPr marL="609600" indent="-609600" eaLnBrk="1" hangingPunct="1">
              <a:buFont typeface="Wingdings" pitchFamily="2" charset="2"/>
              <a:buNone/>
              <a:defRPr/>
            </a:pPr>
            <a:endParaRPr lang="ar-SA" sz="2400" dirty="0" smtClean="0"/>
          </a:p>
          <a:p>
            <a:pPr marL="609600" indent="-609600" algn="l" rtl="0" eaLnBrk="1" hangingPunct="1">
              <a:buClr>
                <a:schemeClr val="tx1"/>
              </a:buClr>
              <a:buFontTx/>
              <a:buAutoNum type="arabicPeriod" startAt="2"/>
              <a:defRPr/>
            </a:pPr>
            <a:r>
              <a:rPr lang="en-US" sz="2400" b="1" dirty="0" smtClean="0"/>
              <a:t>Forms – based Interfaces:-</a:t>
            </a:r>
            <a:endParaRPr lang="en-US" sz="2400" dirty="0" smtClean="0"/>
          </a:p>
          <a:p>
            <a:pPr marL="609600" indent="-609600" eaLnBrk="1" hangingPunct="1">
              <a:defRPr/>
            </a:pPr>
            <a:r>
              <a:rPr lang="ar-SA" sz="2400" dirty="0" smtClean="0"/>
              <a:t>لكل </a:t>
            </a:r>
            <a:r>
              <a:rPr lang="en-US" sz="2400" dirty="0" smtClean="0"/>
              <a:t>DBMS </a:t>
            </a:r>
            <a:r>
              <a:rPr lang="ar-SA" sz="2400" dirty="0" smtClean="0"/>
              <a:t> لغة معينة لتحديد الـ </a:t>
            </a:r>
            <a:r>
              <a:rPr lang="en-US" sz="2400" dirty="0" smtClean="0"/>
              <a:t>Forms</a:t>
            </a:r>
            <a:r>
              <a:rPr lang="ar-SA" sz="2400" dirty="0" smtClean="0"/>
              <a:t> وهي عادة ما</a:t>
            </a:r>
            <a:r>
              <a:rPr lang="ar-SA" dirty="0" smtClean="0"/>
              <a:t> </a:t>
            </a:r>
            <a:r>
              <a:rPr lang="ar-SA" sz="2400" dirty="0" smtClean="0"/>
              <a:t>تستخدم لحذف وتعديل البيانات وتستخدم بواسطة الـ ( </a:t>
            </a:r>
            <a:r>
              <a:rPr lang="en-US" sz="2400" dirty="0" smtClean="0">
                <a:solidFill>
                  <a:srgbClr val="C00000"/>
                </a:solidFill>
              </a:rPr>
              <a:t>Naive users</a:t>
            </a:r>
            <a:r>
              <a:rPr lang="ar-SA" sz="2400" dirty="0" smtClean="0">
                <a:solidFill>
                  <a:srgbClr val="C00000"/>
                </a:solidFill>
              </a:rPr>
              <a:t> </a:t>
            </a:r>
            <a:r>
              <a:rPr lang="ar-SA" sz="2400" dirty="0" smtClean="0"/>
              <a:t>)  .</a:t>
            </a:r>
          </a:p>
          <a:p>
            <a:pPr marL="609600" indent="-609600" eaLnBrk="1" hangingPunct="1">
              <a:defRPr/>
            </a:pPr>
            <a:endParaRPr lang="ar-SA" sz="2400" dirty="0" smtClean="0"/>
          </a:p>
          <a:p>
            <a:pPr marL="609600" indent="-609600" algn="ctr" rtl="0">
              <a:buNone/>
              <a:defRPr/>
            </a:pPr>
            <a:r>
              <a:rPr lang="en-US" sz="2000" b="1" dirty="0" smtClean="0">
                <a:solidFill>
                  <a:srgbClr val="C00000"/>
                </a:solidFill>
              </a:rPr>
              <a:t>Naïve users: </a:t>
            </a:r>
            <a:r>
              <a:rPr lang="ar-SA" sz="2000" b="1" dirty="0" smtClean="0">
                <a:solidFill>
                  <a:srgbClr val="C00000"/>
                </a:solidFill>
              </a:rPr>
              <a:t>هي المستخدمين البسطاء الذين يتعاملون مع النظام باستخدام برامج التطبيقات دائمة (الآلية مثل ماكينة الصراف)</a:t>
            </a:r>
            <a:endParaRPr lang="en-US" sz="2000" b="1" dirty="0" smtClean="0">
              <a:solidFill>
                <a:srgbClr val="C00000"/>
              </a:solidFill>
            </a:endParaRPr>
          </a:p>
        </p:txBody>
      </p:sp>
      <p:sp>
        <p:nvSpPr>
          <p:cNvPr id="5" name="Slide Number Placeholder 4"/>
          <p:cNvSpPr>
            <a:spLocks noGrp="1"/>
          </p:cNvSpPr>
          <p:nvPr>
            <p:ph type="sldNum" sz="quarter" idx="12"/>
          </p:nvPr>
        </p:nvSpPr>
        <p:spPr/>
        <p:txBody>
          <a:bodyPr/>
          <a:lstStyle/>
          <a:p>
            <a:pPr>
              <a:defRPr/>
            </a:pPr>
            <a:fld id="{F859488E-B457-42FD-AF8F-6A60F72CFC21}" type="slidenum">
              <a:rPr lang="ar-SA" smtClean="0"/>
              <a:pPr>
                <a:defRPr/>
              </a:pPr>
              <a:t>20</a:t>
            </a:fld>
            <a:endParaRPr lang="en-GB"/>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7" name="Rectangle 3"/>
          <p:cNvSpPr>
            <a:spLocks noGrp="1" noChangeArrowheads="1"/>
          </p:cNvSpPr>
          <p:nvPr>
            <p:ph type="body" idx="1"/>
          </p:nvPr>
        </p:nvSpPr>
        <p:spPr/>
        <p:txBody>
          <a:bodyPr/>
          <a:lstStyle/>
          <a:p>
            <a:pPr marL="609600" indent="-609600" algn="l" rtl="0" eaLnBrk="1" hangingPunct="1">
              <a:buClr>
                <a:schemeClr val="tx1"/>
              </a:buClr>
              <a:buFontTx/>
              <a:buAutoNum type="arabicPeriod" startAt="3"/>
              <a:defRPr/>
            </a:pPr>
            <a:r>
              <a:rPr lang="en-US" sz="2800" b="1" dirty="0" smtClean="0"/>
              <a:t>Graphical User Interfaces:-</a:t>
            </a:r>
            <a:endParaRPr lang="en-US" sz="2800" dirty="0" smtClean="0"/>
          </a:p>
          <a:p>
            <a:pPr marL="609600" indent="-609600" eaLnBrk="1" hangingPunct="1">
              <a:buFont typeface="Wingdings" pitchFamily="2" charset="2"/>
              <a:buNone/>
              <a:defRPr/>
            </a:pPr>
            <a:r>
              <a:rPr lang="ar-SA" sz="2800" dirty="0" smtClean="0"/>
              <a:t>وهي تستخدم لتوضيح خارطة قاعدة البيانات كـ ( </a:t>
            </a:r>
            <a:r>
              <a:rPr lang="en-US" sz="2800" dirty="0" smtClean="0"/>
              <a:t>diagram</a:t>
            </a:r>
            <a:r>
              <a:rPr lang="ar-SA" sz="2800" dirty="0" smtClean="0"/>
              <a:t> ) </a:t>
            </a:r>
            <a:endParaRPr lang="en-US" sz="2800" dirty="0" smtClean="0"/>
          </a:p>
          <a:p>
            <a:pPr marL="609600" indent="-609600" algn="l" rtl="0" eaLnBrk="1" hangingPunct="1">
              <a:buClr>
                <a:schemeClr val="tx1"/>
              </a:buClr>
              <a:buFontTx/>
              <a:buAutoNum type="arabicPeriod" startAt="4"/>
              <a:defRPr/>
            </a:pPr>
            <a:r>
              <a:rPr lang="en-US" sz="2800" b="1" dirty="0" smtClean="0"/>
              <a:t>Interfaces for DBA:-</a:t>
            </a:r>
            <a:endParaRPr lang="en-US" sz="2800" dirty="0" smtClean="0"/>
          </a:p>
          <a:p>
            <a:pPr marL="609600" indent="-609600" algn="l" eaLnBrk="1" hangingPunct="1">
              <a:buFont typeface="Wingdings" pitchFamily="2" charset="2"/>
              <a:buNone/>
              <a:defRPr/>
            </a:pPr>
            <a:r>
              <a:rPr lang="ar-SA" sz="2800" dirty="0" smtClean="0"/>
              <a:t>وهي تستخدم بواسطة الـ </a:t>
            </a:r>
            <a:r>
              <a:rPr lang="en-US" sz="2800" dirty="0" smtClean="0"/>
              <a:t>DBA</a:t>
            </a:r>
            <a:r>
              <a:rPr lang="ar-SA" sz="2800" dirty="0" smtClean="0"/>
              <a:t> لإنجاز بعض المهام كمنح الصلاحيات للمستخدمين و</a:t>
            </a:r>
            <a:r>
              <a:rPr lang="en-US" sz="2400" dirty="0" smtClean="0"/>
              <a:t>Create accounts</a:t>
            </a:r>
            <a:r>
              <a:rPr lang="en-US" sz="2800" dirty="0" smtClean="0"/>
              <a:t> </a:t>
            </a:r>
            <a:r>
              <a:rPr lang="ar-SA" sz="2800" dirty="0" smtClean="0"/>
              <a:t>و </a:t>
            </a:r>
            <a:r>
              <a:rPr lang="en-US" sz="2400" dirty="0" smtClean="0"/>
              <a:t>Changing accounts</a:t>
            </a:r>
            <a:r>
              <a:rPr lang="ar-SA" sz="2800" dirty="0" smtClean="0"/>
              <a:t>و </a:t>
            </a:r>
            <a:r>
              <a:rPr lang="en-US" sz="2400" dirty="0" smtClean="0"/>
              <a:t>Reorganizing the storage structures of  DB.</a:t>
            </a:r>
          </a:p>
          <a:p>
            <a:pPr marL="609600" indent="-609600" algn="l" rtl="0" eaLnBrk="1" hangingPunct="1">
              <a:buClr>
                <a:schemeClr val="tx1"/>
              </a:buClr>
              <a:buFontTx/>
              <a:buAutoNum type="arabicPeriod" startAt="5"/>
              <a:defRPr/>
            </a:pPr>
            <a:r>
              <a:rPr lang="en-US" sz="2800" b="1" dirty="0" smtClean="0"/>
              <a:t>Interface  for parametric users:</a:t>
            </a:r>
            <a:endParaRPr lang="ar-SA" sz="2800" b="1" dirty="0" smtClean="0"/>
          </a:p>
          <a:p>
            <a:pPr marL="609600" indent="-609600" eaLnBrk="1" hangingPunct="1">
              <a:buClr>
                <a:schemeClr val="tx1"/>
              </a:buClr>
              <a:buFont typeface="Wingdings" pitchFamily="2" charset="2"/>
              <a:buNone/>
              <a:defRPr/>
            </a:pPr>
            <a:r>
              <a:rPr lang="ar-SA" sz="2800" dirty="0" smtClean="0"/>
              <a:t>تبرمج لهم احياناً بعض المفاتيح لانجاز مهامهم المتكررة بأقل عدد</a:t>
            </a:r>
            <a:r>
              <a:rPr lang="ar-SA" sz="2800" b="1" dirty="0" smtClean="0"/>
              <a:t> </a:t>
            </a:r>
            <a:r>
              <a:rPr lang="ar-SA" sz="2800" dirty="0" smtClean="0"/>
              <a:t>ممكن</a:t>
            </a:r>
            <a:r>
              <a:rPr lang="ar-SA" sz="2800" b="1" dirty="0" smtClean="0"/>
              <a:t> </a:t>
            </a:r>
            <a:r>
              <a:rPr lang="ar-SA" sz="2800" dirty="0" smtClean="0"/>
              <a:t>من</a:t>
            </a:r>
            <a:r>
              <a:rPr lang="ar-SA" sz="2800" b="1" dirty="0" smtClean="0"/>
              <a:t>  ال </a:t>
            </a:r>
            <a:r>
              <a:rPr lang="en-US" sz="2800" b="1" dirty="0" smtClean="0"/>
              <a:t>(keystrokes)</a:t>
            </a:r>
            <a:r>
              <a:rPr lang="ar-SA" sz="2800" b="1" dirty="0" smtClean="0"/>
              <a:t>.</a:t>
            </a:r>
          </a:p>
          <a:p>
            <a:pPr marL="609600" indent="-609600" algn="l" rtl="0" eaLnBrk="1" hangingPunct="1">
              <a:buClr>
                <a:schemeClr val="tx1"/>
              </a:buClr>
              <a:buFont typeface="Wingdings" pitchFamily="2" charset="2"/>
              <a:buNone/>
              <a:defRPr/>
            </a:pPr>
            <a:endParaRPr lang="en-US" sz="2800" b="1" dirty="0" smtClean="0"/>
          </a:p>
          <a:p>
            <a:pPr marL="609600" indent="-609600" eaLnBrk="1" hangingPunct="1">
              <a:buFont typeface="Wingdings" pitchFamily="2" charset="2"/>
              <a:buNone/>
              <a:defRPr/>
            </a:pPr>
            <a:endParaRPr lang="en-US" sz="2800" b="1" dirty="0" smtClean="0"/>
          </a:p>
        </p:txBody>
      </p:sp>
      <p:sp>
        <p:nvSpPr>
          <p:cNvPr id="4" name="Slide Number Placeholder 3"/>
          <p:cNvSpPr>
            <a:spLocks noGrp="1"/>
          </p:cNvSpPr>
          <p:nvPr>
            <p:ph type="sldNum" sz="quarter" idx="12"/>
          </p:nvPr>
        </p:nvSpPr>
        <p:spPr/>
        <p:txBody>
          <a:bodyPr/>
          <a:lstStyle/>
          <a:p>
            <a:pPr>
              <a:defRPr/>
            </a:pPr>
            <a:fld id="{16BD5FC5-A272-4FD0-8324-049914988A8A}" type="slidenum">
              <a:rPr lang="ar-SA" smtClean="0"/>
              <a:pPr>
                <a:defRPr/>
              </a:pPr>
              <a:t>21</a:t>
            </a:fld>
            <a:endParaRPr lang="en-GB"/>
          </a:p>
        </p:txBody>
      </p:sp>
      <p:sp>
        <p:nvSpPr>
          <p:cNvPr id="5" name="Rectangle 2"/>
          <p:cNvSpPr>
            <a:spLocks noGrp="1" noChangeArrowheads="1"/>
          </p:cNvSpPr>
          <p:nvPr>
            <p:ph type="title"/>
          </p:nvPr>
        </p:nvSpPr>
        <p:spPr>
          <a:xfrm>
            <a:off x="457200" y="274638"/>
            <a:ext cx="8229600" cy="1143000"/>
          </a:xfrm>
          <a:prstGeom prst="flowChartAlternateProcess">
            <a:avLst/>
          </a:prstGeom>
        </p:spPr>
        <p:style>
          <a:lnRef idx="1">
            <a:schemeClr val="accent6"/>
          </a:lnRef>
          <a:fillRef idx="3">
            <a:schemeClr val="accent6"/>
          </a:fillRef>
          <a:effectRef idx="2">
            <a:schemeClr val="accent6"/>
          </a:effectRef>
          <a:fontRef idx="minor">
            <a:schemeClr val="lt1"/>
          </a:fontRef>
        </p:style>
        <p:txBody>
          <a:bodyPr>
            <a:noAutofit/>
          </a:bodyPr>
          <a:lstStyle/>
          <a:p>
            <a:pPr eaLnBrk="1" hangingPunct="1">
              <a:defRPr/>
            </a:pPr>
            <a:r>
              <a:rPr lang="ar-SA" sz="3200" b="1" dirty="0" smtClean="0"/>
              <a:t>واجهات التطبيق في نظم إدارة قواعد البيانات</a:t>
            </a:r>
            <a:br>
              <a:rPr lang="ar-SA" sz="3200" b="1" dirty="0" smtClean="0"/>
            </a:br>
            <a:r>
              <a:rPr lang="en-US" sz="3200" b="1" dirty="0" smtClean="0"/>
              <a:t>DBMS Interfaces</a:t>
            </a:r>
            <a:r>
              <a:rPr lang="en-US" sz="3200" dirty="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flowChartAlternateProcess">
            <a:avLst/>
          </a:prstGeom>
        </p:spPr>
        <p:style>
          <a:lnRef idx="1">
            <a:schemeClr val="accent6"/>
          </a:lnRef>
          <a:fillRef idx="3">
            <a:schemeClr val="accent6"/>
          </a:fillRef>
          <a:effectRef idx="2">
            <a:schemeClr val="accent6"/>
          </a:effectRef>
          <a:fontRef idx="minor">
            <a:schemeClr val="lt1"/>
          </a:fontRef>
        </p:style>
        <p:txBody>
          <a:bodyPr>
            <a:normAutofit/>
          </a:bodyPr>
          <a:lstStyle/>
          <a:p>
            <a:r>
              <a:rPr lang="en-US" sz="3600" b="1" dirty="0" smtClean="0"/>
              <a:t>DB Schema</a:t>
            </a:r>
            <a:endParaRPr lang="ar-SA" sz="3600" b="1" dirty="0"/>
          </a:p>
        </p:txBody>
      </p:sp>
      <p:pic>
        <p:nvPicPr>
          <p:cNvPr id="4" name="Content Placeholder 3" descr="dbms_schemas.png"/>
          <p:cNvPicPr>
            <a:picLocks noGrp="1" noChangeAspect="1"/>
          </p:cNvPicPr>
          <p:nvPr>
            <p:ph idx="1"/>
          </p:nvPr>
        </p:nvPicPr>
        <p:blipFill>
          <a:blip r:embed="rId2"/>
          <a:stretch>
            <a:fillRect/>
          </a:stretch>
        </p:blipFill>
        <p:spPr>
          <a:xfrm>
            <a:off x="1071538" y="1758156"/>
            <a:ext cx="6858048" cy="4528364"/>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Slide Number Placeholder 3"/>
          <p:cNvSpPr>
            <a:spLocks noGrp="1"/>
          </p:cNvSpPr>
          <p:nvPr>
            <p:ph type="sldNum" sz="quarter" idx="10"/>
          </p:nvPr>
        </p:nvSpPr>
        <p:spPr/>
        <p:txBody>
          <a:bodyPr/>
          <a:lstStyle/>
          <a:p>
            <a:pPr>
              <a:defRPr/>
            </a:pPr>
            <a:fld id="{D774662C-AE0F-46EA-B3A7-58C3DC283B9F}" type="slidenum">
              <a:rPr lang="en-US"/>
              <a:pPr>
                <a:defRPr/>
              </a:pPr>
              <a:t>4</a:t>
            </a:fld>
            <a:endParaRPr lang="en-US"/>
          </a:p>
        </p:txBody>
      </p:sp>
      <p:sp>
        <p:nvSpPr>
          <p:cNvPr id="33794" name="Rectangle 2"/>
          <p:cNvSpPr>
            <a:spLocks noGrp="1" noChangeArrowheads="1"/>
          </p:cNvSpPr>
          <p:nvPr>
            <p:ph type="title"/>
          </p:nvPr>
        </p:nvSpPr>
        <p:spPr>
          <a:xfrm>
            <a:off x="685800" y="304800"/>
            <a:ext cx="7772400" cy="695308"/>
          </a:xfrm>
          <a:prstGeom prst="flowChartAlternateProcess">
            <a:avLst/>
          </a:prstGeom>
        </p:spPr>
        <p:style>
          <a:lnRef idx="1">
            <a:schemeClr val="accent6"/>
          </a:lnRef>
          <a:fillRef idx="3">
            <a:schemeClr val="accent6"/>
          </a:fillRef>
          <a:effectRef idx="2">
            <a:schemeClr val="accent6"/>
          </a:effectRef>
          <a:fontRef idx="minor">
            <a:schemeClr val="lt1"/>
          </a:fontRef>
        </p:style>
        <p:txBody>
          <a:bodyPr>
            <a:normAutofit/>
          </a:bodyPr>
          <a:lstStyle/>
          <a:p>
            <a:pPr rtl="1" eaLnBrk="1" hangingPunct="1">
              <a:defRPr/>
            </a:pPr>
            <a:r>
              <a:rPr lang="ar-SA" sz="3200" b="1" dirty="0" smtClean="0"/>
              <a:t>مخطط لبيانات جامعة (</a:t>
            </a:r>
            <a:r>
              <a:rPr lang="en-US" sz="3200" b="1" dirty="0" smtClean="0"/>
              <a:t>Schema</a:t>
            </a:r>
            <a:r>
              <a:rPr lang="ar-SA" sz="3200" b="1" dirty="0" smtClean="0"/>
              <a:t>)</a:t>
            </a:r>
            <a:endParaRPr lang="en-US" sz="3200" b="1" dirty="0" smtClean="0"/>
          </a:p>
        </p:txBody>
      </p:sp>
      <p:sp>
        <p:nvSpPr>
          <p:cNvPr id="33795" name="Rectangle 3"/>
          <p:cNvSpPr>
            <a:spLocks noGrp="1" noChangeArrowheads="1"/>
          </p:cNvSpPr>
          <p:nvPr>
            <p:ph type="body" idx="1"/>
          </p:nvPr>
        </p:nvSpPr>
        <p:spPr>
          <a:xfrm>
            <a:off x="609600" y="914400"/>
            <a:ext cx="7772400" cy="5029200"/>
          </a:xfrm>
        </p:spPr>
        <p:txBody>
          <a:bodyPr/>
          <a:lstStyle/>
          <a:p>
            <a:pPr algn="r" eaLnBrk="1" hangingPunct="1">
              <a:lnSpc>
                <a:spcPct val="90000"/>
              </a:lnSpc>
              <a:buFont typeface="Wingdings" pitchFamily="2" charset="2"/>
              <a:buNone/>
              <a:defRPr/>
            </a:pPr>
            <a:r>
              <a:rPr lang="en-US" dirty="0" smtClean="0"/>
              <a:t>	     </a:t>
            </a:r>
            <a:r>
              <a:rPr lang="ar-SA" dirty="0" smtClean="0"/>
              <a:t>الط</a:t>
            </a:r>
            <a:r>
              <a:rPr lang="ar-EG" dirty="0" smtClean="0"/>
              <a:t>الب	</a:t>
            </a:r>
            <a:endParaRPr lang="en-US" dirty="0" smtClean="0"/>
          </a:p>
          <a:p>
            <a:pPr algn="r" eaLnBrk="1" hangingPunct="1">
              <a:lnSpc>
                <a:spcPct val="90000"/>
              </a:lnSpc>
              <a:buFont typeface="Wingdings" pitchFamily="2" charset="2"/>
              <a:buNone/>
              <a:defRPr/>
            </a:pPr>
            <a:endParaRPr lang="en-US" dirty="0" smtClean="0"/>
          </a:p>
          <a:p>
            <a:pPr algn="r" eaLnBrk="1" hangingPunct="1">
              <a:lnSpc>
                <a:spcPct val="90000"/>
              </a:lnSpc>
              <a:buFont typeface="Wingdings" pitchFamily="2" charset="2"/>
              <a:buNone/>
              <a:defRPr/>
            </a:pPr>
            <a:r>
              <a:rPr lang="ar-SA" dirty="0" smtClean="0"/>
              <a:t>المقرر</a:t>
            </a:r>
            <a:endParaRPr lang="en-US" dirty="0" smtClean="0"/>
          </a:p>
          <a:p>
            <a:pPr eaLnBrk="1" hangingPunct="1">
              <a:lnSpc>
                <a:spcPct val="90000"/>
              </a:lnSpc>
              <a:buFont typeface="Wingdings" pitchFamily="2" charset="2"/>
              <a:buNone/>
              <a:defRPr/>
            </a:pPr>
            <a:r>
              <a:rPr lang="ar-EG" dirty="0" smtClean="0"/>
              <a:t>	</a:t>
            </a:r>
            <a:endParaRPr lang="en-US" dirty="0" smtClean="0"/>
          </a:p>
          <a:p>
            <a:pPr algn="r" eaLnBrk="1" hangingPunct="1">
              <a:lnSpc>
                <a:spcPct val="90000"/>
              </a:lnSpc>
              <a:buFont typeface="Wingdings" pitchFamily="2" charset="2"/>
              <a:buNone/>
              <a:defRPr/>
            </a:pPr>
            <a:r>
              <a:rPr lang="ar-SA" dirty="0" smtClean="0"/>
              <a:t>المتطلب</a:t>
            </a:r>
            <a:endParaRPr lang="en-US" dirty="0" smtClean="0"/>
          </a:p>
          <a:p>
            <a:pPr eaLnBrk="1" hangingPunct="1">
              <a:lnSpc>
                <a:spcPct val="90000"/>
              </a:lnSpc>
              <a:buFont typeface="Wingdings" pitchFamily="2" charset="2"/>
              <a:buNone/>
              <a:defRPr/>
            </a:pPr>
            <a:endParaRPr lang="en-US" dirty="0" smtClean="0"/>
          </a:p>
          <a:p>
            <a:pPr algn="r" eaLnBrk="1" hangingPunct="1">
              <a:lnSpc>
                <a:spcPct val="90000"/>
              </a:lnSpc>
              <a:buFont typeface="Wingdings" pitchFamily="2" charset="2"/>
              <a:buNone/>
              <a:defRPr/>
            </a:pPr>
            <a:r>
              <a:rPr lang="en-US" dirty="0" smtClean="0"/>
              <a:t>	      </a:t>
            </a:r>
            <a:r>
              <a:rPr lang="ar-SA" dirty="0" smtClean="0"/>
              <a:t>الشعبة</a:t>
            </a:r>
            <a:r>
              <a:rPr lang="ar-EG" dirty="0" smtClean="0"/>
              <a:t>	</a:t>
            </a:r>
            <a:endParaRPr lang="en-US" dirty="0" smtClean="0"/>
          </a:p>
          <a:p>
            <a:pPr eaLnBrk="1" hangingPunct="1">
              <a:lnSpc>
                <a:spcPct val="90000"/>
              </a:lnSpc>
              <a:buFont typeface="Wingdings" pitchFamily="2" charset="2"/>
              <a:buNone/>
              <a:defRPr/>
            </a:pPr>
            <a:endParaRPr lang="en-US" dirty="0" smtClean="0"/>
          </a:p>
          <a:p>
            <a:pPr eaLnBrk="1" hangingPunct="1">
              <a:lnSpc>
                <a:spcPct val="90000"/>
              </a:lnSpc>
              <a:buFont typeface="Wingdings" pitchFamily="2" charset="2"/>
              <a:buNone/>
              <a:defRPr/>
            </a:pPr>
            <a:r>
              <a:rPr lang="en-US" dirty="0" smtClean="0"/>
              <a:t>		      </a:t>
            </a:r>
            <a:r>
              <a:rPr lang="ar-SA" dirty="0" smtClean="0"/>
              <a:t>كشف-الدرجات</a:t>
            </a:r>
            <a:endParaRPr lang="en-US" dirty="0" smtClean="0"/>
          </a:p>
        </p:txBody>
      </p:sp>
      <p:sp>
        <p:nvSpPr>
          <p:cNvPr id="9221" name="Rectangle 7"/>
          <p:cNvSpPr>
            <a:spLocks noChangeArrowheads="1"/>
          </p:cNvSpPr>
          <p:nvPr/>
        </p:nvSpPr>
        <p:spPr bwMode="auto">
          <a:xfrm>
            <a:off x="1924050" y="2438400"/>
            <a:ext cx="6248400" cy="457200"/>
          </a:xfrm>
          <a:prstGeom prst="rect">
            <a:avLst/>
          </a:prstGeom>
          <a:noFill/>
          <a:ln w="12700">
            <a:solidFill>
              <a:schemeClr val="tx1"/>
            </a:solidFill>
            <a:miter lim="800000"/>
            <a:headEnd/>
            <a:tailEnd/>
          </a:ln>
        </p:spPr>
        <p:txBody>
          <a:bodyPr wrap="none" anchor="ctr"/>
          <a:lstStyle/>
          <a:p>
            <a:endParaRPr lang="ar-EG"/>
          </a:p>
        </p:txBody>
      </p:sp>
      <p:sp>
        <p:nvSpPr>
          <p:cNvPr id="9222" name="Rectangle 8"/>
          <p:cNvSpPr>
            <a:spLocks noChangeArrowheads="1"/>
          </p:cNvSpPr>
          <p:nvPr/>
        </p:nvSpPr>
        <p:spPr bwMode="auto">
          <a:xfrm>
            <a:off x="4895850" y="3505200"/>
            <a:ext cx="3276600" cy="457200"/>
          </a:xfrm>
          <a:prstGeom prst="rect">
            <a:avLst/>
          </a:prstGeom>
          <a:noFill/>
          <a:ln w="12700">
            <a:solidFill>
              <a:schemeClr val="tx1"/>
            </a:solidFill>
            <a:miter lim="800000"/>
            <a:headEnd/>
            <a:tailEnd/>
          </a:ln>
        </p:spPr>
        <p:txBody>
          <a:bodyPr wrap="none" anchor="ctr"/>
          <a:lstStyle/>
          <a:p>
            <a:endParaRPr lang="ar-EG"/>
          </a:p>
        </p:txBody>
      </p:sp>
      <p:sp>
        <p:nvSpPr>
          <p:cNvPr id="9223" name="Rectangle 9"/>
          <p:cNvSpPr>
            <a:spLocks noChangeArrowheads="1"/>
          </p:cNvSpPr>
          <p:nvPr/>
        </p:nvSpPr>
        <p:spPr bwMode="auto">
          <a:xfrm>
            <a:off x="1295400" y="4572000"/>
            <a:ext cx="6858000" cy="457200"/>
          </a:xfrm>
          <a:prstGeom prst="rect">
            <a:avLst/>
          </a:prstGeom>
          <a:noFill/>
          <a:ln w="12700">
            <a:solidFill>
              <a:schemeClr val="tx1"/>
            </a:solidFill>
            <a:miter lim="800000"/>
            <a:headEnd/>
            <a:tailEnd/>
          </a:ln>
        </p:spPr>
        <p:txBody>
          <a:bodyPr wrap="none" anchor="ctr"/>
          <a:lstStyle/>
          <a:p>
            <a:endParaRPr lang="ar-EG"/>
          </a:p>
        </p:txBody>
      </p:sp>
      <p:sp>
        <p:nvSpPr>
          <p:cNvPr id="9224" name="Rectangle 10"/>
          <p:cNvSpPr>
            <a:spLocks noChangeArrowheads="1"/>
          </p:cNvSpPr>
          <p:nvPr/>
        </p:nvSpPr>
        <p:spPr bwMode="auto">
          <a:xfrm>
            <a:off x="3295650" y="5715000"/>
            <a:ext cx="4876800" cy="457200"/>
          </a:xfrm>
          <a:prstGeom prst="rect">
            <a:avLst/>
          </a:prstGeom>
          <a:noFill/>
          <a:ln w="12700">
            <a:solidFill>
              <a:schemeClr val="tx1"/>
            </a:solidFill>
            <a:miter lim="800000"/>
            <a:headEnd/>
            <a:tailEnd/>
          </a:ln>
        </p:spPr>
        <p:txBody>
          <a:bodyPr wrap="none" anchor="ctr"/>
          <a:lstStyle/>
          <a:p>
            <a:endParaRPr lang="ar-EG"/>
          </a:p>
        </p:txBody>
      </p:sp>
      <p:sp>
        <p:nvSpPr>
          <p:cNvPr id="33803" name="Text Box 11"/>
          <p:cNvSpPr txBox="1">
            <a:spLocks noChangeArrowheads="1"/>
          </p:cNvSpPr>
          <p:nvPr/>
        </p:nvSpPr>
        <p:spPr bwMode="auto">
          <a:xfrm>
            <a:off x="3492500" y="1371600"/>
            <a:ext cx="4608513" cy="396875"/>
          </a:xfrm>
          <a:prstGeom prst="rect">
            <a:avLst/>
          </a:prstGeom>
          <a:noFill/>
          <a:ln w="9525">
            <a:noFill/>
            <a:miter lim="800000"/>
            <a:headEnd/>
            <a:tailEnd/>
          </a:ln>
        </p:spPr>
        <p:txBody>
          <a:bodyPr>
            <a:spAutoFit/>
          </a:bodyPr>
          <a:lstStyle/>
          <a:p>
            <a:pPr rtl="1"/>
            <a:r>
              <a:rPr lang="ar-SA" sz="2000">
                <a:solidFill>
                  <a:schemeClr val="tx2"/>
                </a:solidFill>
                <a:latin typeface="Times New Roman" pitchFamily="18" charset="0"/>
                <a:cs typeface="Times New Roman" pitchFamily="18" charset="0"/>
              </a:rPr>
              <a:t>الاسم</a:t>
            </a:r>
            <a:r>
              <a:rPr lang="en-US" sz="2000">
                <a:solidFill>
                  <a:schemeClr val="tx2"/>
                </a:solidFill>
                <a:latin typeface="Times New Roman" pitchFamily="18" charset="0"/>
                <a:cs typeface="Times New Roman" pitchFamily="18" charset="0"/>
              </a:rPr>
              <a:t>    </a:t>
            </a:r>
            <a:r>
              <a:rPr lang="ar-SA" sz="2000">
                <a:solidFill>
                  <a:schemeClr val="tx2"/>
                </a:solidFill>
                <a:latin typeface="Times New Roman" pitchFamily="18" charset="0"/>
                <a:cs typeface="Times New Roman" pitchFamily="18" charset="0"/>
              </a:rPr>
              <a:t>   رقم الطالب        </a:t>
            </a:r>
            <a:r>
              <a:rPr lang="en-US" sz="2000">
                <a:solidFill>
                  <a:schemeClr val="tx2"/>
                </a:solidFill>
                <a:latin typeface="Times New Roman" pitchFamily="18" charset="0"/>
                <a:cs typeface="Times New Roman" pitchFamily="18" charset="0"/>
              </a:rPr>
              <a:t> </a:t>
            </a:r>
            <a:r>
              <a:rPr lang="ar-SA" sz="2000">
                <a:solidFill>
                  <a:schemeClr val="tx2"/>
                </a:solidFill>
                <a:latin typeface="Times New Roman" pitchFamily="18" charset="0"/>
                <a:cs typeface="Times New Roman" pitchFamily="18" charset="0"/>
              </a:rPr>
              <a:t>الفصل        </a:t>
            </a:r>
            <a:r>
              <a:rPr lang="en-US" sz="2000">
                <a:solidFill>
                  <a:schemeClr val="tx2"/>
                </a:solidFill>
                <a:latin typeface="Times New Roman" pitchFamily="18" charset="0"/>
                <a:cs typeface="Times New Roman" pitchFamily="18" charset="0"/>
              </a:rPr>
              <a:t>   </a:t>
            </a:r>
            <a:r>
              <a:rPr lang="ar-SA" sz="2000">
                <a:solidFill>
                  <a:schemeClr val="tx2"/>
                </a:solidFill>
                <a:latin typeface="Times New Roman" pitchFamily="18" charset="0"/>
                <a:cs typeface="Times New Roman" pitchFamily="18" charset="0"/>
              </a:rPr>
              <a:t>التخصص</a:t>
            </a:r>
            <a:endParaRPr lang="en-US" sz="2000">
              <a:solidFill>
                <a:schemeClr val="tx2"/>
              </a:solidFill>
              <a:latin typeface="Times New Roman" pitchFamily="18" charset="0"/>
              <a:cs typeface="Times New Roman" pitchFamily="18" charset="0"/>
            </a:endParaRPr>
          </a:p>
        </p:txBody>
      </p:sp>
      <p:sp>
        <p:nvSpPr>
          <p:cNvPr id="33804" name="Text Box 12"/>
          <p:cNvSpPr txBox="1">
            <a:spLocks noChangeArrowheads="1"/>
          </p:cNvSpPr>
          <p:nvPr/>
        </p:nvSpPr>
        <p:spPr bwMode="auto">
          <a:xfrm>
            <a:off x="1763713" y="2438400"/>
            <a:ext cx="6324600" cy="396875"/>
          </a:xfrm>
          <a:prstGeom prst="rect">
            <a:avLst/>
          </a:prstGeom>
          <a:noFill/>
          <a:ln w="9525">
            <a:noFill/>
            <a:miter lim="800000"/>
            <a:headEnd/>
            <a:tailEnd/>
          </a:ln>
        </p:spPr>
        <p:txBody>
          <a:bodyPr>
            <a:spAutoFit/>
          </a:bodyPr>
          <a:lstStyle/>
          <a:p>
            <a:pPr algn="r" rtl="1">
              <a:spcBef>
                <a:spcPct val="50000"/>
              </a:spcBef>
            </a:pPr>
            <a:r>
              <a:rPr lang="ar-EG" sz="2000">
                <a:solidFill>
                  <a:schemeClr val="tx2"/>
                </a:solidFill>
                <a:latin typeface="Times New Roman" pitchFamily="18" charset="0"/>
                <a:cs typeface="Times New Roman" pitchFamily="18" charset="0"/>
              </a:rPr>
              <a:t>     </a:t>
            </a:r>
            <a:r>
              <a:rPr lang="ar-SA" sz="2000">
                <a:solidFill>
                  <a:schemeClr val="tx2"/>
                </a:solidFill>
                <a:latin typeface="Times New Roman" pitchFamily="18" charset="0"/>
                <a:cs typeface="Times New Roman" pitchFamily="18" charset="0"/>
              </a:rPr>
              <a:t>رقم-المقرر</a:t>
            </a:r>
            <a:r>
              <a:rPr lang="en-US" sz="2000">
                <a:solidFill>
                  <a:schemeClr val="tx2"/>
                </a:solidFill>
                <a:latin typeface="Times New Roman" pitchFamily="18" charset="0"/>
                <a:cs typeface="Times New Roman" pitchFamily="18" charset="0"/>
              </a:rPr>
              <a:t> </a:t>
            </a:r>
            <a:r>
              <a:rPr lang="ar-SA" sz="2000">
                <a:solidFill>
                  <a:schemeClr val="tx2"/>
                </a:solidFill>
                <a:latin typeface="Times New Roman" pitchFamily="18" charset="0"/>
                <a:cs typeface="Times New Roman" pitchFamily="18" charset="0"/>
              </a:rPr>
              <a:t>    </a:t>
            </a:r>
            <a:r>
              <a:rPr lang="en-US" sz="2000">
                <a:solidFill>
                  <a:schemeClr val="tx2"/>
                </a:solidFill>
                <a:latin typeface="Times New Roman" pitchFamily="18" charset="0"/>
                <a:cs typeface="Times New Roman" pitchFamily="18" charset="0"/>
              </a:rPr>
              <a:t> </a:t>
            </a:r>
            <a:r>
              <a:rPr lang="ar-EG" sz="2000">
                <a:solidFill>
                  <a:schemeClr val="tx2"/>
                </a:solidFill>
                <a:latin typeface="Times New Roman" pitchFamily="18" charset="0"/>
                <a:cs typeface="Times New Roman" pitchFamily="18" charset="0"/>
              </a:rPr>
              <a:t>  </a:t>
            </a:r>
            <a:r>
              <a:rPr lang="en-US" sz="2000">
                <a:solidFill>
                  <a:schemeClr val="tx2"/>
                </a:solidFill>
                <a:latin typeface="Times New Roman" pitchFamily="18" charset="0"/>
                <a:cs typeface="Times New Roman" pitchFamily="18" charset="0"/>
              </a:rPr>
              <a:t>    </a:t>
            </a:r>
            <a:r>
              <a:rPr lang="ar-SA" sz="2000">
                <a:solidFill>
                  <a:schemeClr val="tx2"/>
                </a:solidFill>
                <a:latin typeface="Times New Roman" pitchFamily="18" charset="0"/>
                <a:cs typeface="Times New Roman" pitchFamily="18" charset="0"/>
              </a:rPr>
              <a:t>اسم المقرر</a:t>
            </a:r>
            <a:r>
              <a:rPr lang="en-US" sz="2000">
                <a:solidFill>
                  <a:schemeClr val="tx2"/>
                </a:solidFill>
                <a:latin typeface="Times New Roman" pitchFamily="18" charset="0"/>
                <a:cs typeface="Times New Roman" pitchFamily="18" charset="0"/>
              </a:rPr>
              <a:t> </a:t>
            </a:r>
            <a:r>
              <a:rPr lang="ar-SA" sz="2000">
                <a:solidFill>
                  <a:schemeClr val="tx2"/>
                </a:solidFill>
                <a:latin typeface="Times New Roman" pitchFamily="18" charset="0"/>
                <a:cs typeface="Times New Roman" pitchFamily="18" charset="0"/>
              </a:rPr>
              <a:t>      </a:t>
            </a:r>
            <a:r>
              <a:rPr lang="en-US" sz="2000">
                <a:solidFill>
                  <a:schemeClr val="tx2"/>
                </a:solidFill>
                <a:latin typeface="Times New Roman" pitchFamily="18" charset="0"/>
                <a:cs typeface="Times New Roman" pitchFamily="18" charset="0"/>
              </a:rPr>
              <a:t>  </a:t>
            </a:r>
            <a:r>
              <a:rPr lang="ar-SA" sz="2000">
                <a:solidFill>
                  <a:schemeClr val="tx2"/>
                </a:solidFill>
                <a:latin typeface="Times New Roman" pitchFamily="18" charset="0"/>
                <a:cs typeface="Times New Roman" pitchFamily="18" charset="0"/>
              </a:rPr>
              <a:t> </a:t>
            </a:r>
            <a:r>
              <a:rPr lang="en-US" sz="2000">
                <a:solidFill>
                  <a:schemeClr val="tx2"/>
                </a:solidFill>
                <a:latin typeface="Times New Roman" pitchFamily="18" charset="0"/>
                <a:cs typeface="Times New Roman" pitchFamily="18" charset="0"/>
              </a:rPr>
              <a:t> </a:t>
            </a:r>
            <a:r>
              <a:rPr lang="ar-SA" sz="2000">
                <a:solidFill>
                  <a:schemeClr val="tx2"/>
                </a:solidFill>
                <a:latin typeface="Times New Roman" pitchFamily="18" charset="0"/>
                <a:cs typeface="Times New Roman" pitchFamily="18" charset="0"/>
              </a:rPr>
              <a:t>عدد الساعات  </a:t>
            </a:r>
            <a:r>
              <a:rPr lang="en-US" sz="2000">
                <a:solidFill>
                  <a:schemeClr val="tx2"/>
                </a:solidFill>
                <a:latin typeface="Times New Roman" pitchFamily="18" charset="0"/>
                <a:cs typeface="Times New Roman" pitchFamily="18" charset="0"/>
              </a:rPr>
              <a:t>  </a:t>
            </a:r>
            <a:r>
              <a:rPr lang="ar-SA" sz="2000">
                <a:solidFill>
                  <a:schemeClr val="tx2"/>
                </a:solidFill>
                <a:latin typeface="Times New Roman" pitchFamily="18" charset="0"/>
                <a:cs typeface="Times New Roman" pitchFamily="18" charset="0"/>
              </a:rPr>
              <a:t>   </a:t>
            </a:r>
            <a:r>
              <a:rPr lang="ar-EG" sz="2000">
                <a:solidFill>
                  <a:schemeClr val="tx2"/>
                </a:solidFill>
                <a:latin typeface="Times New Roman" pitchFamily="18" charset="0"/>
                <a:cs typeface="Times New Roman" pitchFamily="18" charset="0"/>
              </a:rPr>
              <a:t>   </a:t>
            </a:r>
            <a:r>
              <a:rPr lang="ar-SA" sz="2000">
                <a:solidFill>
                  <a:schemeClr val="tx2"/>
                </a:solidFill>
                <a:latin typeface="Times New Roman" pitchFamily="18" charset="0"/>
                <a:cs typeface="Times New Roman" pitchFamily="18" charset="0"/>
              </a:rPr>
              <a:t> </a:t>
            </a:r>
            <a:r>
              <a:rPr lang="en-US" sz="2000">
                <a:solidFill>
                  <a:schemeClr val="tx2"/>
                </a:solidFill>
                <a:latin typeface="Times New Roman" pitchFamily="18" charset="0"/>
                <a:cs typeface="Times New Roman" pitchFamily="18" charset="0"/>
              </a:rPr>
              <a:t> </a:t>
            </a:r>
            <a:r>
              <a:rPr lang="ar-SA" sz="2000">
                <a:solidFill>
                  <a:schemeClr val="tx2"/>
                </a:solidFill>
                <a:latin typeface="Times New Roman" pitchFamily="18" charset="0"/>
                <a:cs typeface="Times New Roman" pitchFamily="18" charset="0"/>
              </a:rPr>
              <a:t>القسم</a:t>
            </a:r>
            <a:endParaRPr lang="en-US" sz="2000">
              <a:solidFill>
                <a:schemeClr val="tx2"/>
              </a:solidFill>
              <a:latin typeface="Times New Roman" pitchFamily="18" charset="0"/>
              <a:cs typeface="Times New Roman" pitchFamily="18" charset="0"/>
            </a:endParaRPr>
          </a:p>
        </p:txBody>
      </p:sp>
      <p:sp>
        <p:nvSpPr>
          <p:cNvPr id="33805" name="Text Box 13"/>
          <p:cNvSpPr txBox="1">
            <a:spLocks noChangeArrowheads="1"/>
          </p:cNvSpPr>
          <p:nvPr/>
        </p:nvSpPr>
        <p:spPr bwMode="auto">
          <a:xfrm>
            <a:off x="4859338" y="3505200"/>
            <a:ext cx="3241675" cy="396875"/>
          </a:xfrm>
          <a:prstGeom prst="rect">
            <a:avLst/>
          </a:prstGeom>
          <a:noFill/>
          <a:ln w="9525">
            <a:noFill/>
            <a:miter lim="800000"/>
            <a:headEnd/>
            <a:tailEnd/>
          </a:ln>
        </p:spPr>
        <p:txBody>
          <a:bodyPr>
            <a:spAutoFit/>
          </a:bodyPr>
          <a:lstStyle/>
          <a:p>
            <a:pPr algn="ctr" rtl="1">
              <a:spcBef>
                <a:spcPct val="50000"/>
              </a:spcBef>
            </a:pPr>
            <a:r>
              <a:rPr lang="ar-SA" sz="2000">
                <a:solidFill>
                  <a:schemeClr val="tx2"/>
                </a:solidFill>
                <a:latin typeface="Times New Roman" pitchFamily="18" charset="0"/>
                <a:cs typeface="Times New Roman" pitchFamily="18" charset="0"/>
              </a:rPr>
              <a:t>رقم-المقرر      </a:t>
            </a:r>
            <a:r>
              <a:rPr lang="en-US" sz="2000">
                <a:solidFill>
                  <a:schemeClr val="tx2"/>
                </a:solidFill>
                <a:latin typeface="Times New Roman" pitchFamily="18" charset="0"/>
                <a:cs typeface="Times New Roman" pitchFamily="18" charset="0"/>
              </a:rPr>
              <a:t>      </a:t>
            </a:r>
            <a:r>
              <a:rPr lang="ar-SA" sz="2000">
                <a:solidFill>
                  <a:schemeClr val="tx2"/>
                </a:solidFill>
                <a:latin typeface="Times New Roman" pitchFamily="18" charset="0"/>
                <a:cs typeface="Times New Roman" pitchFamily="18" charset="0"/>
              </a:rPr>
              <a:t>رقم-المتطلب              </a:t>
            </a:r>
            <a:endParaRPr lang="en-US" sz="2000">
              <a:solidFill>
                <a:schemeClr val="tx2"/>
              </a:solidFill>
              <a:latin typeface="Times New Roman" pitchFamily="18" charset="0"/>
              <a:cs typeface="Times New Roman" pitchFamily="18" charset="0"/>
            </a:endParaRPr>
          </a:p>
        </p:txBody>
      </p:sp>
      <p:sp>
        <p:nvSpPr>
          <p:cNvPr id="33806" name="Text Box 14"/>
          <p:cNvSpPr txBox="1">
            <a:spLocks noChangeArrowheads="1"/>
          </p:cNvSpPr>
          <p:nvPr/>
        </p:nvSpPr>
        <p:spPr bwMode="auto">
          <a:xfrm>
            <a:off x="1246188" y="4572000"/>
            <a:ext cx="6781800" cy="396875"/>
          </a:xfrm>
          <a:prstGeom prst="rect">
            <a:avLst/>
          </a:prstGeom>
          <a:noFill/>
          <a:ln w="9525">
            <a:noFill/>
            <a:miter lim="800000"/>
            <a:headEnd/>
            <a:tailEnd/>
          </a:ln>
        </p:spPr>
        <p:txBody>
          <a:bodyPr>
            <a:spAutoFit/>
          </a:bodyPr>
          <a:lstStyle/>
          <a:p>
            <a:pPr algn="r" rtl="1">
              <a:spcBef>
                <a:spcPct val="50000"/>
              </a:spcBef>
            </a:pPr>
            <a:r>
              <a:rPr lang="ar-EG" sz="2000">
                <a:solidFill>
                  <a:schemeClr val="tx2"/>
                </a:solidFill>
                <a:latin typeface="Times New Roman" pitchFamily="18" charset="0"/>
                <a:cs typeface="Times New Roman" pitchFamily="18" charset="0"/>
              </a:rPr>
              <a:t> </a:t>
            </a:r>
            <a:r>
              <a:rPr lang="ar-SA" sz="2000">
                <a:solidFill>
                  <a:schemeClr val="tx2"/>
                </a:solidFill>
                <a:latin typeface="Times New Roman" pitchFamily="18" charset="0"/>
                <a:cs typeface="Times New Roman" pitchFamily="18" charset="0"/>
              </a:rPr>
              <a:t>رقم-الشعبة        </a:t>
            </a:r>
            <a:r>
              <a:rPr lang="en-US" sz="2000">
                <a:solidFill>
                  <a:schemeClr val="tx2"/>
                </a:solidFill>
                <a:latin typeface="Times New Roman" pitchFamily="18" charset="0"/>
                <a:cs typeface="Times New Roman" pitchFamily="18" charset="0"/>
              </a:rPr>
              <a:t> </a:t>
            </a:r>
            <a:r>
              <a:rPr lang="ar-EG" sz="2000">
                <a:solidFill>
                  <a:schemeClr val="tx2"/>
                </a:solidFill>
                <a:latin typeface="Times New Roman" pitchFamily="18" charset="0"/>
                <a:cs typeface="Times New Roman" pitchFamily="18" charset="0"/>
              </a:rPr>
              <a:t> </a:t>
            </a:r>
            <a:r>
              <a:rPr lang="ar-SA" sz="2000">
                <a:solidFill>
                  <a:schemeClr val="tx2"/>
                </a:solidFill>
                <a:latin typeface="Times New Roman" pitchFamily="18" charset="0"/>
                <a:cs typeface="Times New Roman" pitchFamily="18" charset="0"/>
              </a:rPr>
              <a:t> رقم-المقرر</a:t>
            </a:r>
            <a:r>
              <a:rPr lang="en-US" sz="2000">
                <a:solidFill>
                  <a:schemeClr val="tx2"/>
                </a:solidFill>
                <a:latin typeface="Times New Roman" pitchFamily="18" charset="0"/>
                <a:cs typeface="Times New Roman" pitchFamily="18" charset="0"/>
              </a:rPr>
              <a:t> </a:t>
            </a:r>
            <a:r>
              <a:rPr lang="ar-SA" sz="2000">
                <a:solidFill>
                  <a:schemeClr val="tx2"/>
                </a:solidFill>
                <a:latin typeface="Times New Roman" pitchFamily="18" charset="0"/>
                <a:cs typeface="Times New Roman" pitchFamily="18" charset="0"/>
              </a:rPr>
              <a:t>      </a:t>
            </a:r>
            <a:r>
              <a:rPr lang="en-US" sz="2000">
                <a:solidFill>
                  <a:schemeClr val="tx2"/>
                </a:solidFill>
                <a:latin typeface="Times New Roman" pitchFamily="18" charset="0"/>
                <a:cs typeface="Times New Roman" pitchFamily="18" charset="0"/>
              </a:rPr>
              <a:t> </a:t>
            </a:r>
            <a:r>
              <a:rPr lang="ar-SA" sz="2000">
                <a:solidFill>
                  <a:schemeClr val="tx2"/>
                </a:solidFill>
                <a:latin typeface="Times New Roman" pitchFamily="18" charset="0"/>
                <a:cs typeface="Times New Roman" pitchFamily="18" charset="0"/>
              </a:rPr>
              <a:t>  </a:t>
            </a:r>
            <a:r>
              <a:rPr lang="ar-EG" sz="2000">
                <a:solidFill>
                  <a:schemeClr val="tx2"/>
                </a:solidFill>
                <a:latin typeface="Times New Roman" pitchFamily="18" charset="0"/>
                <a:cs typeface="Times New Roman" pitchFamily="18" charset="0"/>
              </a:rPr>
              <a:t> </a:t>
            </a:r>
            <a:r>
              <a:rPr lang="ar-SA" sz="2000">
                <a:solidFill>
                  <a:schemeClr val="tx2"/>
                </a:solidFill>
                <a:latin typeface="Times New Roman" pitchFamily="18" charset="0"/>
                <a:cs typeface="Times New Roman" pitchFamily="18" charset="0"/>
              </a:rPr>
              <a:t> </a:t>
            </a:r>
            <a:r>
              <a:rPr lang="en-US" sz="2000">
                <a:solidFill>
                  <a:schemeClr val="tx2"/>
                </a:solidFill>
                <a:latin typeface="Times New Roman" pitchFamily="18" charset="0"/>
                <a:cs typeface="Times New Roman" pitchFamily="18" charset="0"/>
              </a:rPr>
              <a:t> </a:t>
            </a:r>
            <a:r>
              <a:rPr lang="ar-SA" sz="2000">
                <a:solidFill>
                  <a:schemeClr val="tx2"/>
                </a:solidFill>
                <a:latin typeface="Times New Roman" pitchFamily="18" charset="0"/>
                <a:cs typeface="Times New Roman" pitchFamily="18" charset="0"/>
              </a:rPr>
              <a:t>الفصل</a:t>
            </a:r>
            <a:r>
              <a:rPr lang="en-US" sz="2000">
                <a:solidFill>
                  <a:schemeClr val="tx2"/>
                </a:solidFill>
                <a:latin typeface="Times New Roman" pitchFamily="18" charset="0"/>
                <a:cs typeface="Times New Roman" pitchFamily="18" charset="0"/>
              </a:rPr>
              <a:t> </a:t>
            </a:r>
            <a:r>
              <a:rPr lang="ar-SA" sz="2000">
                <a:solidFill>
                  <a:schemeClr val="tx2"/>
                </a:solidFill>
                <a:latin typeface="Times New Roman" pitchFamily="18" charset="0"/>
                <a:cs typeface="Times New Roman" pitchFamily="18" charset="0"/>
              </a:rPr>
              <a:t>        </a:t>
            </a:r>
            <a:r>
              <a:rPr lang="en-US" sz="2000">
                <a:solidFill>
                  <a:schemeClr val="tx2"/>
                </a:solidFill>
                <a:latin typeface="Times New Roman" pitchFamily="18" charset="0"/>
                <a:cs typeface="Times New Roman" pitchFamily="18" charset="0"/>
              </a:rPr>
              <a:t> </a:t>
            </a:r>
            <a:r>
              <a:rPr lang="ar-SA" sz="2000">
                <a:solidFill>
                  <a:schemeClr val="tx2"/>
                </a:solidFill>
                <a:latin typeface="Times New Roman" pitchFamily="18" charset="0"/>
                <a:cs typeface="Times New Roman" pitchFamily="18" charset="0"/>
              </a:rPr>
              <a:t> </a:t>
            </a:r>
            <a:r>
              <a:rPr lang="en-US" sz="2000">
                <a:solidFill>
                  <a:schemeClr val="tx2"/>
                </a:solidFill>
                <a:latin typeface="Times New Roman" pitchFamily="18" charset="0"/>
                <a:cs typeface="Times New Roman" pitchFamily="18" charset="0"/>
              </a:rPr>
              <a:t> </a:t>
            </a:r>
            <a:r>
              <a:rPr lang="ar-SA" sz="2000">
                <a:solidFill>
                  <a:schemeClr val="tx2"/>
                </a:solidFill>
                <a:latin typeface="Times New Roman" pitchFamily="18" charset="0"/>
                <a:cs typeface="Times New Roman" pitchFamily="18" charset="0"/>
              </a:rPr>
              <a:t>السنة</a:t>
            </a:r>
            <a:r>
              <a:rPr lang="en-US" sz="2000">
                <a:solidFill>
                  <a:schemeClr val="tx2"/>
                </a:solidFill>
                <a:latin typeface="Times New Roman" pitchFamily="18" charset="0"/>
                <a:cs typeface="Times New Roman" pitchFamily="18" charset="0"/>
              </a:rPr>
              <a:t>  </a:t>
            </a:r>
            <a:r>
              <a:rPr lang="ar-SA" sz="2000">
                <a:solidFill>
                  <a:schemeClr val="tx2"/>
                </a:solidFill>
                <a:latin typeface="Times New Roman" pitchFamily="18" charset="0"/>
                <a:cs typeface="Times New Roman" pitchFamily="18" charset="0"/>
              </a:rPr>
              <a:t>   </a:t>
            </a:r>
            <a:r>
              <a:rPr lang="en-US" sz="2000">
                <a:solidFill>
                  <a:schemeClr val="tx2"/>
                </a:solidFill>
                <a:latin typeface="Times New Roman" pitchFamily="18" charset="0"/>
                <a:cs typeface="Times New Roman" pitchFamily="18" charset="0"/>
              </a:rPr>
              <a:t>     </a:t>
            </a:r>
            <a:r>
              <a:rPr lang="ar-SA" sz="2000">
                <a:solidFill>
                  <a:schemeClr val="tx2"/>
                </a:solidFill>
                <a:latin typeface="Times New Roman" pitchFamily="18" charset="0"/>
                <a:cs typeface="Times New Roman" pitchFamily="18" charset="0"/>
              </a:rPr>
              <a:t> المحاضر</a:t>
            </a:r>
            <a:endParaRPr lang="en-US" sz="2000">
              <a:solidFill>
                <a:schemeClr val="tx2"/>
              </a:solidFill>
              <a:latin typeface="Times New Roman" pitchFamily="18" charset="0"/>
              <a:cs typeface="Times New Roman" pitchFamily="18" charset="0"/>
            </a:endParaRPr>
          </a:p>
        </p:txBody>
      </p:sp>
      <p:sp>
        <p:nvSpPr>
          <p:cNvPr id="33807" name="Text Box 15"/>
          <p:cNvSpPr txBox="1">
            <a:spLocks noChangeArrowheads="1"/>
          </p:cNvSpPr>
          <p:nvPr/>
        </p:nvSpPr>
        <p:spPr bwMode="auto">
          <a:xfrm>
            <a:off x="3300413" y="5699125"/>
            <a:ext cx="4800600" cy="396875"/>
          </a:xfrm>
          <a:prstGeom prst="rect">
            <a:avLst/>
          </a:prstGeom>
          <a:noFill/>
          <a:ln w="9525">
            <a:noFill/>
            <a:miter lim="800000"/>
            <a:headEnd/>
            <a:tailEnd/>
          </a:ln>
        </p:spPr>
        <p:txBody>
          <a:bodyPr>
            <a:spAutoFit/>
          </a:bodyPr>
          <a:lstStyle/>
          <a:p>
            <a:pPr algn="r" rtl="1">
              <a:spcBef>
                <a:spcPct val="50000"/>
              </a:spcBef>
            </a:pPr>
            <a:r>
              <a:rPr lang="ar-EG" sz="2000">
                <a:solidFill>
                  <a:schemeClr val="tx2"/>
                </a:solidFill>
                <a:latin typeface="Times New Roman" pitchFamily="18" charset="0"/>
                <a:cs typeface="Times New Roman" pitchFamily="18" charset="0"/>
              </a:rPr>
              <a:t>   </a:t>
            </a:r>
            <a:r>
              <a:rPr lang="ar-SA" sz="2000">
                <a:solidFill>
                  <a:schemeClr val="tx2"/>
                </a:solidFill>
                <a:latin typeface="Times New Roman" pitchFamily="18" charset="0"/>
                <a:cs typeface="Times New Roman" pitchFamily="18" charset="0"/>
              </a:rPr>
              <a:t>رقم الطالب      </a:t>
            </a:r>
            <a:r>
              <a:rPr lang="en-US" sz="2000">
                <a:solidFill>
                  <a:schemeClr val="tx2"/>
                </a:solidFill>
                <a:latin typeface="Times New Roman" pitchFamily="18" charset="0"/>
                <a:cs typeface="Times New Roman" pitchFamily="18" charset="0"/>
              </a:rPr>
              <a:t>  </a:t>
            </a:r>
            <a:r>
              <a:rPr lang="ar-SA" sz="2000">
                <a:solidFill>
                  <a:schemeClr val="tx2"/>
                </a:solidFill>
                <a:latin typeface="Times New Roman" pitchFamily="18" charset="0"/>
                <a:cs typeface="Times New Roman" pitchFamily="18" charset="0"/>
              </a:rPr>
              <a:t> </a:t>
            </a:r>
            <a:r>
              <a:rPr lang="en-US" sz="2000">
                <a:solidFill>
                  <a:schemeClr val="tx2"/>
                </a:solidFill>
                <a:latin typeface="Times New Roman" pitchFamily="18" charset="0"/>
                <a:cs typeface="Times New Roman" pitchFamily="18" charset="0"/>
              </a:rPr>
              <a:t>  </a:t>
            </a:r>
            <a:r>
              <a:rPr lang="ar-SA" sz="2000">
                <a:solidFill>
                  <a:schemeClr val="tx2"/>
                </a:solidFill>
                <a:latin typeface="Times New Roman" pitchFamily="18" charset="0"/>
                <a:cs typeface="Times New Roman" pitchFamily="18" charset="0"/>
              </a:rPr>
              <a:t>رقم الشعبة</a:t>
            </a:r>
            <a:r>
              <a:rPr lang="en-US" sz="2000">
                <a:solidFill>
                  <a:schemeClr val="tx2"/>
                </a:solidFill>
                <a:latin typeface="Times New Roman" pitchFamily="18" charset="0"/>
                <a:cs typeface="Times New Roman" pitchFamily="18" charset="0"/>
              </a:rPr>
              <a:t>      </a:t>
            </a:r>
            <a:r>
              <a:rPr lang="ar-SA" sz="2000">
                <a:solidFill>
                  <a:schemeClr val="tx2"/>
                </a:solidFill>
                <a:latin typeface="Times New Roman" pitchFamily="18" charset="0"/>
                <a:cs typeface="Times New Roman" pitchFamily="18" charset="0"/>
              </a:rPr>
              <a:t>    </a:t>
            </a:r>
            <a:r>
              <a:rPr lang="ar-EG" sz="2000">
                <a:solidFill>
                  <a:schemeClr val="tx2"/>
                </a:solidFill>
                <a:latin typeface="Times New Roman" pitchFamily="18" charset="0"/>
                <a:cs typeface="Times New Roman" pitchFamily="18" charset="0"/>
              </a:rPr>
              <a:t>  </a:t>
            </a:r>
            <a:r>
              <a:rPr lang="ar-SA" sz="2000">
                <a:solidFill>
                  <a:schemeClr val="tx2"/>
                </a:solidFill>
                <a:latin typeface="Times New Roman" pitchFamily="18" charset="0"/>
                <a:cs typeface="Times New Roman" pitchFamily="18" charset="0"/>
              </a:rPr>
              <a:t> </a:t>
            </a:r>
            <a:r>
              <a:rPr lang="en-US" sz="2000">
                <a:solidFill>
                  <a:schemeClr val="tx2"/>
                </a:solidFill>
                <a:latin typeface="Times New Roman" pitchFamily="18" charset="0"/>
                <a:cs typeface="Times New Roman" pitchFamily="18" charset="0"/>
              </a:rPr>
              <a:t>  </a:t>
            </a:r>
            <a:r>
              <a:rPr lang="ar-SA" sz="2000">
                <a:solidFill>
                  <a:schemeClr val="tx2"/>
                </a:solidFill>
                <a:latin typeface="Times New Roman" pitchFamily="18" charset="0"/>
                <a:cs typeface="Times New Roman" pitchFamily="18" charset="0"/>
              </a:rPr>
              <a:t>الدرجة</a:t>
            </a:r>
            <a:endParaRPr lang="en-US" sz="2000">
              <a:solidFill>
                <a:schemeClr val="tx2"/>
              </a:solidFill>
              <a:latin typeface="Times New Roman" pitchFamily="18" charset="0"/>
              <a:cs typeface="Times New Roman" pitchFamily="18" charset="0"/>
            </a:endParaRPr>
          </a:p>
        </p:txBody>
      </p:sp>
      <p:grpSp>
        <p:nvGrpSpPr>
          <p:cNvPr id="2" name="Group 33"/>
          <p:cNvGrpSpPr>
            <a:grpSpLocks/>
          </p:cNvGrpSpPr>
          <p:nvPr/>
        </p:nvGrpSpPr>
        <p:grpSpPr bwMode="auto">
          <a:xfrm>
            <a:off x="3448050" y="1371600"/>
            <a:ext cx="4724400" cy="457200"/>
            <a:chOff x="1882" y="864"/>
            <a:chExt cx="2976" cy="288"/>
          </a:xfrm>
        </p:grpSpPr>
        <p:sp>
          <p:nvSpPr>
            <p:cNvPr id="9241" name="Rectangle 6"/>
            <p:cNvSpPr>
              <a:spLocks noChangeArrowheads="1"/>
            </p:cNvSpPr>
            <p:nvPr/>
          </p:nvSpPr>
          <p:spPr bwMode="auto">
            <a:xfrm>
              <a:off x="1882" y="864"/>
              <a:ext cx="2976" cy="288"/>
            </a:xfrm>
            <a:prstGeom prst="rect">
              <a:avLst/>
            </a:prstGeom>
            <a:noFill/>
            <a:ln w="12700">
              <a:solidFill>
                <a:schemeClr val="tx1"/>
              </a:solidFill>
              <a:miter lim="800000"/>
              <a:headEnd/>
              <a:tailEnd/>
            </a:ln>
          </p:spPr>
          <p:txBody>
            <a:bodyPr wrap="none" anchor="ctr"/>
            <a:lstStyle/>
            <a:p>
              <a:endParaRPr lang="ar-EG"/>
            </a:p>
          </p:txBody>
        </p:sp>
        <p:sp>
          <p:nvSpPr>
            <p:cNvPr id="9242" name="Line 19"/>
            <p:cNvSpPr>
              <a:spLocks noChangeShapeType="1"/>
            </p:cNvSpPr>
            <p:nvPr/>
          </p:nvSpPr>
          <p:spPr bwMode="auto">
            <a:xfrm>
              <a:off x="4241" y="864"/>
              <a:ext cx="0" cy="288"/>
            </a:xfrm>
            <a:prstGeom prst="line">
              <a:avLst/>
            </a:prstGeom>
            <a:noFill/>
            <a:ln w="12700">
              <a:solidFill>
                <a:schemeClr val="tx1"/>
              </a:solidFill>
              <a:round/>
              <a:headEnd/>
              <a:tailEnd/>
            </a:ln>
          </p:spPr>
          <p:txBody>
            <a:bodyPr anchor="ctr"/>
            <a:lstStyle/>
            <a:p>
              <a:endParaRPr lang="ar-SA"/>
            </a:p>
          </p:txBody>
        </p:sp>
        <p:sp>
          <p:nvSpPr>
            <p:cNvPr id="9243" name="Line 20"/>
            <p:cNvSpPr>
              <a:spLocks noChangeShapeType="1"/>
            </p:cNvSpPr>
            <p:nvPr/>
          </p:nvSpPr>
          <p:spPr bwMode="auto">
            <a:xfrm>
              <a:off x="2608" y="864"/>
              <a:ext cx="0" cy="288"/>
            </a:xfrm>
            <a:prstGeom prst="line">
              <a:avLst/>
            </a:prstGeom>
            <a:noFill/>
            <a:ln w="12700">
              <a:solidFill>
                <a:schemeClr val="tx1"/>
              </a:solidFill>
              <a:round/>
              <a:headEnd/>
              <a:tailEnd/>
            </a:ln>
          </p:spPr>
          <p:txBody>
            <a:bodyPr anchor="ctr"/>
            <a:lstStyle/>
            <a:p>
              <a:endParaRPr lang="ar-SA"/>
            </a:p>
          </p:txBody>
        </p:sp>
        <p:sp>
          <p:nvSpPr>
            <p:cNvPr id="9244" name="Line 21"/>
            <p:cNvSpPr>
              <a:spLocks noChangeShapeType="1"/>
            </p:cNvSpPr>
            <p:nvPr/>
          </p:nvSpPr>
          <p:spPr bwMode="auto">
            <a:xfrm>
              <a:off x="3379" y="864"/>
              <a:ext cx="0" cy="288"/>
            </a:xfrm>
            <a:prstGeom prst="line">
              <a:avLst/>
            </a:prstGeom>
            <a:noFill/>
            <a:ln w="12700">
              <a:solidFill>
                <a:schemeClr val="tx1"/>
              </a:solidFill>
              <a:round/>
              <a:headEnd/>
              <a:tailEnd/>
            </a:ln>
          </p:spPr>
          <p:txBody>
            <a:bodyPr anchor="ctr"/>
            <a:lstStyle/>
            <a:p>
              <a:endParaRPr lang="ar-SA"/>
            </a:p>
          </p:txBody>
        </p:sp>
      </p:grpSp>
      <p:sp>
        <p:nvSpPr>
          <p:cNvPr id="9231" name="Line 22"/>
          <p:cNvSpPr>
            <a:spLocks noChangeShapeType="1"/>
          </p:cNvSpPr>
          <p:nvPr/>
        </p:nvSpPr>
        <p:spPr bwMode="auto">
          <a:xfrm>
            <a:off x="3132138" y="2438400"/>
            <a:ext cx="0" cy="457200"/>
          </a:xfrm>
          <a:prstGeom prst="line">
            <a:avLst/>
          </a:prstGeom>
          <a:noFill/>
          <a:ln w="12700">
            <a:solidFill>
              <a:schemeClr val="tx1"/>
            </a:solidFill>
            <a:round/>
            <a:headEnd/>
            <a:tailEnd/>
          </a:ln>
        </p:spPr>
        <p:txBody>
          <a:bodyPr anchor="ctr"/>
          <a:lstStyle/>
          <a:p>
            <a:endParaRPr lang="ar-SA"/>
          </a:p>
        </p:txBody>
      </p:sp>
      <p:sp>
        <p:nvSpPr>
          <p:cNvPr id="9232" name="Line 23"/>
          <p:cNvSpPr>
            <a:spLocks noChangeShapeType="1"/>
          </p:cNvSpPr>
          <p:nvPr/>
        </p:nvSpPr>
        <p:spPr bwMode="auto">
          <a:xfrm>
            <a:off x="4787900" y="2438400"/>
            <a:ext cx="0" cy="457200"/>
          </a:xfrm>
          <a:prstGeom prst="line">
            <a:avLst/>
          </a:prstGeom>
          <a:noFill/>
          <a:ln w="12700">
            <a:solidFill>
              <a:schemeClr val="tx1"/>
            </a:solidFill>
            <a:round/>
            <a:headEnd/>
            <a:tailEnd/>
          </a:ln>
        </p:spPr>
        <p:txBody>
          <a:bodyPr anchor="ctr"/>
          <a:lstStyle/>
          <a:p>
            <a:endParaRPr lang="ar-SA"/>
          </a:p>
        </p:txBody>
      </p:sp>
      <p:sp>
        <p:nvSpPr>
          <p:cNvPr id="9233" name="Line 24"/>
          <p:cNvSpPr>
            <a:spLocks noChangeShapeType="1"/>
          </p:cNvSpPr>
          <p:nvPr/>
        </p:nvSpPr>
        <p:spPr bwMode="auto">
          <a:xfrm>
            <a:off x="6443663" y="2438400"/>
            <a:ext cx="0" cy="457200"/>
          </a:xfrm>
          <a:prstGeom prst="line">
            <a:avLst/>
          </a:prstGeom>
          <a:noFill/>
          <a:ln w="12700">
            <a:solidFill>
              <a:schemeClr val="tx1"/>
            </a:solidFill>
            <a:round/>
            <a:headEnd/>
            <a:tailEnd/>
          </a:ln>
        </p:spPr>
        <p:txBody>
          <a:bodyPr anchor="ctr"/>
          <a:lstStyle/>
          <a:p>
            <a:endParaRPr lang="ar-SA"/>
          </a:p>
        </p:txBody>
      </p:sp>
      <p:sp>
        <p:nvSpPr>
          <p:cNvPr id="9234" name="Line 25"/>
          <p:cNvSpPr>
            <a:spLocks noChangeShapeType="1"/>
          </p:cNvSpPr>
          <p:nvPr/>
        </p:nvSpPr>
        <p:spPr bwMode="auto">
          <a:xfrm>
            <a:off x="6588125" y="5715000"/>
            <a:ext cx="0" cy="457200"/>
          </a:xfrm>
          <a:prstGeom prst="line">
            <a:avLst/>
          </a:prstGeom>
          <a:noFill/>
          <a:ln w="12700">
            <a:solidFill>
              <a:schemeClr val="tx1"/>
            </a:solidFill>
            <a:round/>
            <a:headEnd/>
            <a:tailEnd/>
          </a:ln>
        </p:spPr>
        <p:txBody>
          <a:bodyPr anchor="ctr"/>
          <a:lstStyle/>
          <a:p>
            <a:endParaRPr lang="ar-SA"/>
          </a:p>
        </p:txBody>
      </p:sp>
      <p:sp>
        <p:nvSpPr>
          <p:cNvPr id="9235" name="Line 26"/>
          <p:cNvSpPr>
            <a:spLocks noChangeShapeType="1"/>
          </p:cNvSpPr>
          <p:nvPr/>
        </p:nvSpPr>
        <p:spPr bwMode="auto">
          <a:xfrm>
            <a:off x="4800600" y="5715000"/>
            <a:ext cx="0" cy="457200"/>
          </a:xfrm>
          <a:prstGeom prst="line">
            <a:avLst/>
          </a:prstGeom>
          <a:noFill/>
          <a:ln w="12700">
            <a:solidFill>
              <a:schemeClr val="tx1"/>
            </a:solidFill>
            <a:round/>
            <a:headEnd/>
            <a:tailEnd/>
          </a:ln>
        </p:spPr>
        <p:txBody>
          <a:bodyPr anchor="ctr"/>
          <a:lstStyle/>
          <a:p>
            <a:endParaRPr lang="ar-SA"/>
          </a:p>
        </p:txBody>
      </p:sp>
      <p:sp>
        <p:nvSpPr>
          <p:cNvPr id="9236" name="Line 27"/>
          <p:cNvSpPr>
            <a:spLocks noChangeShapeType="1"/>
          </p:cNvSpPr>
          <p:nvPr/>
        </p:nvSpPr>
        <p:spPr bwMode="auto">
          <a:xfrm>
            <a:off x="6443663" y="3505200"/>
            <a:ext cx="0" cy="457200"/>
          </a:xfrm>
          <a:prstGeom prst="line">
            <a:avLst/>
          </a:prstGeom>
          <a:noFill/>
          <a:ln w="12700">
            <a:solidFill>
              <a:schemeClr val="tx1"/>
            </a:solidFill>
            <a:round/>
            <a:headEnd/>
            <a:tailEnd/>
          </a:ln>
        </p:spPr>
        <p:txBody>
          <a:bodyPr anchor="ctr"/>
          <a:lstStyle/>
          <a:p>
            <a:endParaRPr lang="ar-SA"/>
          </a:p>
        </p:txBody>
      </p:sp>
      <p:sp>
        <p:nvSpPr>
          <p:cNvPr id="9237" name="Line 28"/>
          <p:cNvSpPr>
            <a:spLocks noChangeShapeType="1"/>
          </p:cNvSpPr>
          <p:nvPr/>
        </p:nvSpPr>
        <p:spPr bwMode="auto">
          <a:xfrm>
            <a:off x="2667000" y="4572000"/>
            <a:ext cx="0" cy="457200"/>
          </a:xfrm>
          <a:prstGeom prst="line">
            <a:avLst/>
          </a:prstGeom>
          <a:noFill/>
          <a:ln w="12700">
            <a:solidFill>
              <a:schemeClr val="tx1"/>
            </a:solidFill>
            <a:round/>
            <a:headEnd/>
            <a:tailEnd/>
          </a:ln>
        </p:spPr>
        <p:txBody>
          <a:bodyPr anchor="ctr"/>
          <a:lstStyle/>
          <a:p>
            <a:endParaRPr lang="ar-SA"/>
          </a:p>
        </p:txBody>
      </p:sp>
      <p:sp>
        <p:nvSpPr>
          <p:cNvPr id="9238" name="Line 29"/>
          <p:cNvSpPr>
            <a:spLocks noChangeShapeType="1"/>
          </p:cNvSpPr>
          <p:nvPr/>
        </p:nvSpPr>
        <p:spPr bwMode="auto">
          <a:xfrm>
            <a:off x="6934200" y="4572000"/>
            <a:ext cx="0" cy="457200"/>
          </a:xfrm>
          <a:prstGeom prst="line">
            <a:avLst/>
          </a:prstGeom>
          <a:noFill/>
          <a:ln w="12700">
            <a:solidFill>
              <a:schemeClr val="tx1"/>
            </a:solidFill>
            <a:round/>
            <a:headEnd/>
            <a:tailEnd/>
          </a:ln>
        </p:spPr>
        <p:txBody>
          <a:bodyPr anchor="ctr"/>
          <a:lstStyle/>
          <a:p>
            <a:endParaRPr lang="ar-SA"/>
          </a:p>
        </p:txBody>
      </p:sp>
      <p:sp>
        <p:nvSpPr>
          <p:cNvPr id="9239" name="Line 30"/>
          <p:cNvSpPr>
            <a:spLocks noChangeShapeType="1"/>
          </p:cNvSpPr>
          <p:nvPr/>
        </p:nvSpPr>
        <p:spPr bwMode="auto">
          <a:xfrm>
            <a:off x="3810000" y="4572000"/>
            <a:ext cx="0" cy="457200"/>
          </a:xfrm>
          <a:prstGeom prst="line">
            <a:avLst/>
          </a:prstGeom>
          <a:noFill/>
          <a:ln w="12700">
            <a:solidFill>
              <a:schemeClr val="tx1"/>
            </a:solidFill>
            <a:round/>
            <a:headEnd/>
            <a:tailEnd/>
          </a:ln>
        </p:spPr>
        <p:txBody>
          <a:bodyPr anchor="ctr"/>
          <a:lstStyle/>
          <a:p>
            <a:endParaRPr lang="ar-SA"/>
          </a:p>
        </p:txBody>
      </p:sp>
      <p:sp>
        <p:nvSpPr>
          <p:cNvPr id="9240" name="Line 31"/>
          <p:cNvSpPr>
            <a:spLocks noChangeShapeType="1"/>
          </p:cNvSpPr>
          <p:nvPr/>
        </p:nvSpPr>
        <p:spPr bwMode="auto">
          <a:xfrm>
            <a:off x="5181600" y="4572000"/>
            <a:ext cx="0" cy="457200"/>
          </a:xfrm>
          <a:prstGeom prst="line">
            <a:avLst/>
          </a:prstGeom>
          <a:noFill/>
          <a:ln w="12700">
            <a:solidFill>
              <a:schemeClr val="tx1"/>
            </a:solidFill>
            <a:round/>
            <a:headEnd/>
            <a:tailEnd/>
          </a:ln>
        </p:spPr>
        <p:txBody>
          <a:bodyPr anchor="ctr"/>
          <a:lstStyle/>
          <a:p>
            <a:endParaRPr lang="ar-SA"/>
          </a:p>
        </p:txBody>
      </p:sp>
      <p:sp>
        <p:nvSpPr>
          <p:cNvPr id="29" name="Rounded Rectangle 28"/>
          <p:cNvSpPr/>
          <p:nvPr/>
        </p:nvSpPr>
        <p:spPr>
          <a:xfrm>
            <a:off x="-928726" y="1500174"/>
            <a:ext cx="9144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3794"/>
                                        </p:tgtEl>
                                        <p:attrNameLst>
                                          <p:attrName>style.visibility</p:attrName>
                                        </p:attrNameLst>
                                      </p:cBhvr>
                                      <p:to>
                                        <p:strVal val="visible"/>
                                      </p:to>
                                    </p:set>
                                    <p:anim calcmode="lin" valueType="num">
                                      <p:cBhvr additive="base">
                                        <p:cTn id="7" dur="500" fill="hold"/>
                                        <p:tgtEl>
                                          <p:spTgt spid="33794"/>
                                        </p:tgtEl>
                                        <p:attrNameLst>
                                          <p:attrName>ppt_x</p:attrName>
                                        </p:attrNameLst>
                                      </p:cBhvr>
                                      <p:tavLst>
                                        <p:tav tm="0">
                                          <p:val>
                                            <p:strVal val="#ppt_x"/>
                                          </p:val>
                                        </p:tav>
                                        <p:tav tm="100000">
                                          <p:val>
                                            <p:strVal val="#ppt_x"/>
                                          </p:val>
                                        </p:tav>
                                      </p:tavLst>
                                    </p:anim>
                                    <p:anim calcmode="lin" valueType="num">
                                      <p:cBhvr additive="base">
                                        <p:cTn id="8" dur="500" fill="hold"/>
                                        <p:tgtEl>
                                          <p:spTgt spid="3379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3795">
                                            <p:txEl>
                                              <p:pRg st="0" end="0"/>
                                            </p:txEl>
                                          </p:spTgt>
                                        </p:tgtEl>
                                        <p:attrNameLst>
                                          <p:attrName>style.visibility</p:attrName>
                                        </p:attrNameLst>
                                      </p:cBhvr>
                                      <p:to>
                                        <p:strVal val="visible"/>
                                      </p:to>
                                    </p:set>
                                    <p:anim calcmode="lin" valueType="num">
                                      <p:cBhvr additive="base">
                                        <p:cTn id="13" dur="500" fill="hold"/>
                                        <p:tgtEl>
                                          <p:spTgt spid="3379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3795">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3803"/>
                                        </p:tgtEl>
                                        <p:attrNameLst>
                                          <p:attrName>style.visibility</p:attrName>
                                        </p:attrNameLst>
                                      </p:cBhvr>
                                      <p:to>
                                        <p:strVal val="visible"/>
                                      </p:to>
                                    </p:set>
                                    <p:anim calcmode="lin" valueType="num">
                                      <p:cBhvr additive="base">
                                        <p:cTn id="17" dur="500" fill="hold"/>
                                        <p:tgtEl>
                                          <p:spTgt spid="33803"/>
                                        </p:tgtEl>
                                        <p:attrNameLst>
                                          <p:attrName>ppt_x</p:attrName>
                                        </p:attrNameLst>
                                      </p:cBhvr>
                                      <p:tavLst>
                                        <p:tav tm="0">
                                          <p:val>
                                            <p:strVal val="#ppt_x"/>
                                          </p:val>
                                        </p:tav>
                                        <p:tav tm="100000">
                                          <p:val>
                                            <p:strVal val="#ppt_x"/>
                                          </p:val>
                                        </p:tav>
                                      </p:tavLst>
                                    </p:anim>
                                    <p:anim calcmode="lin" valueType="num">
                                      <p:cBhvr additive="base">
                                        <p:cTn id="18" dur="500" fill="hold"/>
                                        <p:tgtEl>
                                          <p:spTgt spid="3380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3795">
                                            <p:txEl>
                                              <p:pRg st="2" end="2"/>
                                            </p:txEl>
                                          </p:spTgt>
                                        </p:tgtEl>
                                        <p:attrNameLst>
                                          <p:attrName>style.visibility</p:attrName>
                                        </p:attrNameLst>
                                      </p:cBhvr>
                                      <p:to>
                                        <p:strVal val="visible"/>
                                      </p:to>
                                    </p:set>
                                    <p:anim calcmode="lin" valueType="num">
                                      <p:cBhvr additive="base">
                                        <p:cTn id="23" dur="500" fill="hold"/>
                                        <p:tgtEl>
                                          <p:spTgt spid="33795">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379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3795">
                                            <p:txEl>
                                              <p:pRg st="3" end="3"/>
                                            </p:txEl>
                                          </p:spTgt>
                                        </p:tgtEl>
                                        <p:attrNameLst>
                                          <p:attrName>style.visibility</p:attrName>
                                        </p:attrNameLst>
                                      </p:cBhvr>
                                      <p:to>
                                        <p:strVal val="visible"/>
                                      </p:to>
                                    </p:set>
                                    <p:anim calcmode="lin" valueType="num">
                                      <p:cBhvr additive="base">
                                        <p:cTn id="29" dur="500" fill="hold"/>
                                        <p:tgtEl>
                                          <p:spTgt spid="33795">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3795">
                                            <p:txEl>
                                              <p:pRg st="3" end="3"/>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3804"/>
                                        </p:tgtEl>
                                        <p:attrNameLst>
                                          <p:attrName>style.visibility</p:attrName>
                                        </p:attrNameLst>
                                      </p:cBhvr>
                                      <p:to>
                                        <p:strVal val="visible"/>
                                      </p:to>
                                    </p:set>
                                    <p:anim calcmode="lin" valueType="num">
                                      <p:cBhvr additive="base">
                                        <p:cTn id="33" dur="500" fill="hold"/>
                                        <p:tgtEl>
                                          <p:spTgt spid="33804"/>
                                        </p:tgtEl>
                                        <p:attrNameLst>
                                          <p:attrName>ppt_x</p:attrName>
                                        </p:attrNameLst>
                                      </p:cBhvr>
                                      <p:tavLst>
                                        <p:tav tm="0">
                                          <p:val>
                                            <p:strVal val="#ppt_x"/>
                                          </p:val>
                                        </p:tav>
                                        <p:tav tm="100000">
                                          <p:val>
                                            <p:strVal val="#ppt_x"/>
                                          </p:val>
                                        </p:tav>
                                      </p:tavLst>
                                    </p:anim>
                                    <p:anim calcmode="lin" valueType="num">
                                      <p:cBhvr additive="base">
                                        <p:cTn id="34" dur="500" fill="hold"/>
                                        <p:tgtEl>
                                          <p:spTgt spid="33804"/>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3795">
                                            <p:txEl>
                                              <p:pRg st="4" end="4"/>
                                            </p:txEl>
                                          </p:spTgt>
                                        </p:tgtEl>
                                        <p:attrNameLst>
                                          <p:attrName>style.visibility</p:attrName>
                                        </p:attrNameLst>
                                      </p:cBhvr>
                                      <p:to>
                                        <p:strVal val="visible"/>
                                      </p:to>
                                    </p:set>
                                    <p:anim calcmode="lin" valueType="num">
                                      <p:cBhvr additive="base">
                                        <p:cTn id="39" dur="500" fill="hold"/>
                                        <p:tgtEl>
                                          <p:spTgt spid="33795">
                                            <p:txEl>
                                              <p:pRg st="4" end="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3795">
                                            <p:txEl>
                                              <p:pRg st="4" end="4"/>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3805"/>
                                        </p:tgtEl>
                                        <p:attrNameLst>
                                          <p:attrName>style.visibility</p:attrName>
                                        </p:attrNameLst>
                                      </p:cBhvr>
                                      <p:to>
                                        <p:strVal val="visible"/>
                                      </p:to>
                                    </p:set>
                                    <p:anim calcmode="lin" valueType="num">
                                      <p:cBhvr additive="base">
                                        <p:cTn id="43" dur="500" fill="hold"/>
                                        <p:tgtEl>
                                          <p:spTgt spid="33805"/>
                                        </p:tgtEl>
                                        <p:attrNameLst>
                                          <p:attrName>ppt_x</p:attrName>
                                        </p:attrNameLst>
                                      </p:cBhvr>
                                      <p:tavLst>
                                        <p:tav tm="0">
                                          <p:val>
                                            <p:strVal val="#ppt_x"/>
                                          </p:val>
                                        </p:tav>
                                        <p:tav tm="100000">
                                          <p:val>
                                            <p:strVal val="#ppt_x"/>
                                          </p:val>
                                        </p:tav>
                                      </p:tavLst>
                                    </p:anim>
                                    <p:anim calcmode="lin" valueType="num">
                                      <p:cBhvr additive="base">
                                        <p:cTn id="44" dur="500" fill="hold"/>
                                        <p:tgtEl>
                                          <p:spTgt spid="33805"/>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3795">
                                            <p:txEl>
                                              <p:pRg st="6" end="6"/>
                                            </p:txEl>
                                          </p:spTgt>
                                        </p:tgtEl>
                                        <p:attrNameLst>
                                          <p:attrName>style.visibility</p:attrName>
                                        </p:attrNameLst>
                                      </p:cBhvr>
                                      <p:to>
                                        <p:strVal val="visible"/>
                                      </p:to>
                                    </p:set>
                                    <p:anim calcmode="lin" valueType="num">
                                      <p:cBhvr additive="base">
                                        <p:cTn id="49" dur="500" fill="hold"/>
                                        <p:tgtEl>
                                          <p:spTgt spid="33795">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3795">
                                            <p:txEl>
                                              <p:pRg st="6" end="6"/>
                                            </p:txEl>
                                          </p:spTgt>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33806"/>
                                        </p:tgtEl>
                                        <p:attrNameLst>
                                          <p:attrName>style.visibility</p:attrName>
                                        </p:attrNameLst>
                                      </p:cBhvr>
                                      <p:to>
                                        <p:strVal val="visible"/>
                                      </p:to>
                                    </p:set>
                                    <p:anim calcmode="lin" valueType="num">
                                      <p:cBhvr additive="base">
                                        <p:cTn id="53" dur="500" fill="hold"/>
                                        <p:tgtEl>
                                          <p:spTgt spid="33806"/>
                                        </p:tgtEl>
                                        <p:attrNameLst>
                                          <p:attrName>ppt_x</p:attrName>
                                        </p:attrNameLst>
                                      </p:cBhvr>
                                      <p:tavLst>
                                        <p:tav tm="0">
                                          <p:val>
                                            <p:strVal val="#ppt_x"/>
                                          </p:val>
                                        </p:tav>
                                        <p:tav tm="100000">
                                          <p:val>
                                            <p:strVal val="#ppt_x"/>
                                          </p:val>
                                        </p:tav>
                                      </p:tavLst>
                                    </p:anim>
                                    <p:anim calcmode="lin" valueType="num">
                                      <p:cBhvr additive="base">
                                        <p:cTn id="54" dur="500" fill="hold"/>
                                        <p:tgtEl>
                                          <p:spTgt spid="33806"/>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33795">
                                            <p:txEl>
                                              <p:pRg st="8" end="8"/>
                                            </p:txEl>
                                          </p:spTgt>
                                        </p:tgtEl>
                                        <p:attrNameLst>
                                          <p:attrName>style.visibility</p:attrName>
                                        </p:attrNameLst>
                                      </p:cBhvr>
                                      <p:to>
                                        <p:strVal val="visible"/>
                                      </p:to>
                                    </p:set>
                                    <p:anim calcmode="lin" valueType="num">
                                      <p:cBhvr additive="base">
                                        <p:cTn id="59" dur="500" fill="hold"/>
                                        <p:tgtEl>
                                          <p:spTgt spid="33795">
                                            <p:txEl>
                                              <p:pRg st="8" end="8"/>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33795">
                                            <p:txEl>
                                              <p:pRg st="8" end="8"/>
                                            </p:txEl>
                                          </p:spTgt>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33807"/>
                                        </p:tgtEl>
                                        <p:attrNameLst>
                                          <p:attrName>style.visibility</p:attrName>
                                        </p:attrNameLst>
                                      </p:cBhvr>
                                      <p:to>
                                        <p:strVal val="visible"/>
                                      </p:to>
                                    </p:set>
                                    <p:anim calcmode="lin" valueType="num">
                                      <p:cBhvr additive="base">
                                        <p:cTn id="63" dur="500" fill="hold"/>
                                        <p:tgtEl>
                                          <p:spTgt spid="33807"/>
                                        </p:tgtEl>
                                        <p:attrNameLst>
                                          <p:attrName>ppt_x</p:attrName>
                                        </p:attrNameLst>
                                      </p:cBhvr>
                                      <p:tavLst>
                                        <p:tav tm="0">
                                          <p:val>
                                            <p:strVal val="#ppt_x"/>
                                          </p:val>
                                        </p:tav>
                                        <p:tav tm="100000">
                                          <p:val>
                                            <p:strVal val="#ppt_x"/>
                                          </p:val>
                                        </p:tav>
                                      </p:tavLst>
                                    </p:anim>
                                    <p:anim calcmode="lin" valueType="num">
                                      <p:cBhvr additive="base">
                                        <p:cTn id="64" dur="500" fill="hold"/>
                                        <p:tgtEl>
                                          <p:spTgt spid="3380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animBg="1"/>
      <p:bldP spid="33795" grpId="0" build="p"/>
      <p:bldP spid="33803" grpId="0"/>
      <p:bldP spid="33804" grpId="0"/>
      <p:bldP spid="33805" grpId="0"/>
      <p:bldP spid="33806" grpId="0"/>
      <p:bldP spid="3380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D4A053CD-57AA-48D7-869E-3686688F602C}" type="slidenum">
              <a:rPr lang="en-US"/>
              <a:pPr>
                <a:defRPr/>
              </a:pPr>
              <a:t>5</a:t>
            </a:fld>
            <a:endParaRPr lang="en-US"/>
          </a:p>
        </p:txBody>
      </p:sp>
      <p:sp>
        <p:nvSpPr>
          <p:cNvPr id="12290" name="Rectangle 2"/>
          <p:cNvSpPr>
            <a:spLocks noGrp="1" noChangeArrowheads="1"/>
          </p:cNvSpPr>
          <p:nvPr>
            <p:ph type="title"/>
          </p:nvPr>
        </p:nvSpPr>
        <p:spPr>
          <a:xfrm>
            <a:off x="685800" y="304800"/>
            <a:ext cx="7772400" cy="762000"/>
          </a:xfrm>
          <a:prstGeom prst="flowChartAlternateProcess">
            <a:avLst/>
          </a:prstGeom>
        </p:spPr>
        <p:style>
          <a:lnRef idx="1">
            <a:schemeClr val="accent6"/>
          </a:lnRef>
          <a:fillRef idx="3">
            <a:schemeClr val="accent6"/>
          </a:fillRef>
          <a:effectRef idx="2">
            <a:schemeClr val="accent6"/>
          </a:effectRef>
          <a:fontRef idx="minor">
            <a:schemeClr val="lt1"/>
          </a:fontRef>
        </p:style>
        <p:txBody>
          <a:bodyPr>
            <a:normAutofit/>
          </a:bodyPr>
          <a:lstStyle/>
          <a:p>
            <a:pPr rtl="1" eaLnBrk="1" hangingPunct="1">
              <a:defRPr/>
            </a:pPr>
            <a:r>
              <a:rPr lang="ar-SA" sz="3200" b="1" dirty="0" smtClean="0"/>
              <a:t>حالات قواعد البيانات (</a:t>
            </a:r>
            <a:r>
              <a:rPr lang="en-US" sz="3200" b="1" dirty="0" smtClean="0"/>
              <a:t>Instances</a:t>
            </a:r>
            <a:r>
              <a:rPr lang="ar-SA" sz="3200" b="1" dirty="0" smtClean="0"/>
              <a:t>)</a:t>
            </a:r>
            <a:endParaRPr lang="en-US" sz="3200" b="1" dirty="0" smtClean="0"/>
          </a:p>
        </p:txBody>
      </p:sp>
      <p:sp>
        <p:nvSpPr>
          <p:cNvPr id="12291" name="Rectangle 3"/>
          <p:cNvSpPr>
            <a:spLocks noGrp="1" noChangeArrowheads="1"/>
          </p:cNvSpPr>
          <p:nvPr>
            <p:ph type="body" idx="1"/>
          </p:nvPr>
        </p:nvSpPr>
        <p:spPr>
          <a:xfrm>
            <a:off x="250825" y="1600200"/>
            <a:ext cx="8497888" cy="4114800"/>
          </a:xfrm>
        </p:spPr>
        <p:txBody>
          <a:bodyPr/>
          <a:lstStyle/>
          <a:p>
            <a:pPr algn="r" rtl="1" eaLnBrk="1" hangingPunct="1">
              <a:buFont typeface="Wingdings" pitchFamily="2" charset="2"/>
              <a:buNone/>
              <a:defRPr/>
            </a:pPr>
            <a:r>
              <a:rPr lang="ar-SA" sz="2800" dirty="0" smtClean="0"/>
              <a:t>البيانات المتواجدة داخل قواعد البيانات في لحظة معينة تسمي ”حالة قواعد البيانات أو الوضع الحالي لقواعد البيانات</a:t>
            </a:r>
            <a:endParaRPr lang="en-US" sz="2800" dirty="0" smtClean="0"/>
          </a:p>
          <a:p>
            <a:pPr algn="r" rtl="1" eaLnBrk="1" hangingPunct="1">
              <a:buFont typeface="Wingdings" pitchFamily="2" charset="2"/>
              <a:buNone/>
              <a:defRPr/>
            </a:pPr>
            <a:r>
              <a:rPr lang="ar-SA" sz="2800" dirty="0" smtClean="0"/>
              <a:t> </a:t>
            </a:r>
            <a:r>
              <a:rPr lang="en-US" sz="2800" dirty="0" smtClean="0"/>
              <a:t>(DB State or Current Set of Occurrence or </a:t>
            </a:r>
            <a:r>
              <a:rPr lang="en-US" sz="2800" u="sng" dirty="0" smtClean="0"/>
              <a:t>Instance</a:t>
            </a:r>
            <a:r>
              <a:rPr lang="en-US" sz="2800" dirty="0" smtClean="0"/>
              <a:t>)</a:t>
            </a:r>
            <a:endParaRPr lang="ar-SA" sz="2800" dirty="0" smtClean="0"/>
          </a:p>
          <a:p>
            <a:pPr algn="r" rtl="1" eaLnBrk="1" hangingPunct="1">
              <a:buFont typeface="Wingdings" pitchFamily="2" charset="2"/>
              <a:buNone/>
              <a:defRPr/>
            </a:pPr>
            <a:endParaRPr lang="en-US" sz="2800" dirty="0" smtClean="0"/>
          </a:p>
          <a:p>
            <a:pPr algn="r" rtl="1" eaLnBrk="1" hangingPunct="1">
              <a:buClr>
                <a:schemeClr val="tx1"/>
              </a:buClr>
              <a:buFont typeface="Wingdings" pitchFamily="2" charset="2"/>
              <a:buChar char="Ø"/>
              <a:defRPr/>
            </a:pPr>
            <a:r>
              <a:rPr lang="ar-SA" sz="2800" dirty="0" smtClean="0"/>
              <a:t>يتم إنشاء الوضع الابتدائى لها عند إدخال البيانات لأول مرة ثم يتغير وضعها عند إجراء العمليات المختلفة على البيانات (إضافة – حذف – تعديل)</a:t>
            </a:r>
          </a:p>
          <a:p>
            <a:pPr algn="r" rtl="1" eaLnBrk="1" hangingPunct="1">
              <a:buClr>
                <a:schemeClr val="tx1"/>
              </a:buClr>
              <a:buFont typeface="Wingdings" pitchFamily="2" charset="2"/>
              <a:buChar char="Ø"/>
              <a:defRPr/>
            </a:pPr>
            <a:r>
              <a:rPr lang="ar-SA" sz="2800" dirty="0" smtClean="0"/>
              <a:t>تسمى حالة البيانات هذه ”</a:t>
            </a:r>
            <a:r>
              <a:rPr lang="en-US" sz="2800" dirty="0" smtClean="0"/>
              <a:t>Extension</a:t>
            </a:r>
            <a:r>
              <a:rPr lang="ar-SA" sz="2800" dirty="0" smtClean="0"/>
              <a:t>“</a:t>
            </a:r>
            <a:endParaRPr 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additive="base">
                                        <p:cTn id="7" dur="500" fill="hold"/>
                                        <p:tgtEl>
                                          <p:spTgt spid="12290"/>
                                        </p:tgtEl>
                                        <p:attrNameLst>
                                          <p:attrName>ppt_x</p:attrName>
                                        </p:attrNameLst>
                                      </p:cBhvr>
                                      <p:tavLst>
                                        <p:tav tm="0">
                                          <p:val>
                                            <p:strVal val="#ppt_x"/>
                                          </p:val>
                                        </p:tav>
                                        <p:tav tm="100000">
                                          <p:val>
                                            <p:strVal val="#ppt_x"/>
                                          </p:val>
                                        </p:tav>
                                      </p:tavLst>
                                    </p:anim>
                                    <p:anim calcmode="lin" valueType="num">
                                      <p:cBhvr additive="base">
                                        <p:cTn id="8" dur="500" fill="hold"/>
                                        <p:tgtEl>
                                          <p:spTgt spid="1229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291">
                                            <p:txEl>
                                              <p:pRg st="0" end="0"/>
                                            </p:txEl>
                                          </p:spTgt>
                                        </p:tgtEl>
                                        <p:attrNameLst>
                                          <p:attrName>style.visibility</p:attrName>
                                        </p:attrNameLst>
                                      </p:cBhvr>
                                      <p:to>
                                        <p:strVal val="visible"/>
                                      </p:to>
                                    </p:set>
                                    <p:anim calcmode="lin" valueType="num">
                                      <p:cBhvr additive="base">
                                        <p:cTn id="13" dur="5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291">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2291">
                                            <p:txEl>
                                              <p:pRg st="1" end="1"/>
                                            </p:txEl>
                                          </p:spTgt>
                                        </p:tgtEl>
                                        <p:attrNameLst>
                                          <p:attrName>style.visibility</p:attrName>
                                        </p:attrNameLst>
                                      </p:cBhvr>
                                      <p:to>
                                        <p:strVal val="visible"/>
                                      </p:to>
                                    </p:set>
                                    <p:anim calcmode="lin" valueType="num">
                                      <p:cBhvr additive="base">
                                        <p:cTn id="17" dur="500" fill="hold"/>
                                        <p:tgtEl>
                                          <p:spTgt spid="12291">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229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2291">
                                            <p:txEl>
                                              <p:pRg st="3" end="3"/>
                                            </p:txEl>
                                          </p:spTgt>
                                        </p:tgtEl>
                                        <p:attrNameLst>
                                          <p:attrName>style.visibility</p:attrName>
                                        </p:attrNameLst>
                                      </p:cBhvr>
                                      <p:to>
                                        <p:strVal val="visible"/>
                                      </p:to>
                                    </p:set>
                                    <p:anim calcmode="lin" valueType="num">
                                      <p:cBhvr additive="base">
                                        <p:cTn id="23" dur="500" fill="hold"/>
                                        <p:tgtEl>
                                          <p:spTgt spid="12291">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2291">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2291">
                                            <p:txEl>
                                              <p:pRg st="4" end="4"/>
                                            </p:txEl>
                                          </p:spTgt>
                                        </p:tgtEl>
                                        <p:attrNameLst>
                                          <p:attrName>style.visibility</p:attrName>
                                        </p:attrNameLst>
                                      </p:cBhvr>
                                      <p:to>
                                        <p:strVal val="visible"/>
                                      </p:to>
                                    </p:set>
                                    <p:anim calcmode="lin" valueType="num">
                                      <p:cBhvr additive="base">
                                        <p:cTn id="27" dur="500" fill="hold"/>
                                        <p:tgtEl>
                                          <p:spTgt spid="12291">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229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animBg="1"/>
      <p:bldP spid="1229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flowChartAlternateProcess">
            <a:avLst/>
          </a:prstGeom>
        </p:spPr>
        <p:style>
          <a:lnRef idx="1">
            <a:schemeClr val="accent6"/>
          </a:lnRef>
          <a:fillRef idx="3">
            <a:schemeClr val="accent6"/>
          </a:fillRef>
          <a:effectRef idx="2">
            <a:schemeClr val="accent6"/>
          </a:effectRef>
          <a:fontRef idx="minor">
            <a:schemeClr val="lt1"/>
          </a:fontRef>
        </p:style>
        <p:txBody>
          <a:bodyPr>
            <a:noAutofit/>
          </a:bodyPr>
          <a:lstStyle/>
          <a:p>
            <a:r>
              <a:rPr lang="en-US" sz="3200" b="1" dirty="0" smtClean="0"/>
              <a:t>DBMS - Data Independence</a:t>
            </a:r>
            <a:br>
              <a:rPr lang="en-US" sz="3200" b="1" dirty="0" smtClean="0"/>
            </a:br>
            <a:r>
              <a:rPr lang="ar-SA" sz="3200" b="1" dirty="0" smtClean="0"/>
              <a:t>استقلالية البيانات</a:t>
            </a:r>
            <a:endParaRPr lang="ar-SA" sz="3200" dirty="0"/>
          </a:p>
        </p:txBody>
      </p:sp>
      <p:sp>
        <p:nvSpPr>
          <p:cNvPr id="3" name="Content Placeholder 2"/>
          <p:cNvSpPr>
            <a:spLocks noGrp="1"/>
          </p:cNvSpPr>
          <p:nvPr>
            <p:ph idx="1"/>
          </p:nvPr>
        </p:nvSpPr>
        <p:spPr/>
        <p:txBody>
          <a:bodyPr/>
          <a:lstStyle/>
          <a:p>
            <a:endParaRPr lang="ar-SA" dirty="0" smtClean="0"/>
          </a:p>
          <a:p>
            <a:r>
              <a:rPr lang="ar-SA" dirty="0" smtClean="0"/>
              <a:t>إذا كان نظام قاعدة البيانات ليس متعدد الطبقات، سوف يصبح من الصعب إجراء أية تغييرات في نظام قاعدة البيانات. لذا تم تصميم أنظمة قاعدة البيانات في طبقات متعددة كما علمنا في وقت سابق.</a:t>
            </a:r>
          </a:p>
          <a:p>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flowChartAlternateProcess">
            <a:avLst/>
          </a:prstGeom>
        </p:spPr>
        <p:style>
          <a:lnRef idx="1">
            <a:schemeClr val="accent6"/>
          </a:lnRef>
          <a:fillRef idx="3">
            <a:schemeClr val="accent6"/>
          </a:fillRef>
          <a:effectRef idx="2">
            <a:schemeClr val="accent6"/>
          </a:effectRef>
          <a:fontRef idx="minor">
            <a:schemeClr val="lt1"/>
          </a:fontRef>
        </p:style>
        <p:txBody>
          <a:bodyPr>
            <a:noAutofit/>
          </a:bodyPr>
          <a:lstStyle/>
          <a:p>
            <a:pPr algn="r"/>
            <a:r>
              <a:rPr lang="en-US" sz="3200" b="1" dirty="0" smtClean="0"/>
              <a:t>DBMS - Data Independence</a:t>
            </a:r>
            <a:br>
              <a:rPr lang="en-US" sz="3200" b="1" dirty="0" smtClean="0"/>
            </a:br>
            <a:r>
              <a:rPr lang="ar-SA" sz="3200" b="1" dirty="0" smtClean="0"/>
              <a:t>استقلالية البيانات                                 تابع.</a:t>
            </a:r>
            <a:endParaRPr lang="ar-SA" sz="3200" dirty="0"/>
          </a:p>
        </p:txBody>
      </p:sp>
      <p:sp>
        <p:nvSpPr>
          <p:cNvPr id="3" name="Content Placeholder 2"/>
          <p:cNvSpPr>
            <a:spLocks noGrp="1"/>
          </p:cNvSpPr>
          <p:nvPr>
            <p:ph idx="1"/>
          </p:nvPr>
        </p:nvSpPr>
        <p:spPr/>
        <p:txBody>
          <a:bodyPr>
            <a:normAutofit/>
          </a:bodyPr>
          <a:lstStyle/>
          <a:p>
            <a:pPr algn="just"/>
            <a:r>
              <a:rPr lang="ar-SA" sz="2800" dirty="0" smtClean="0"/>
              <a:t>نظام قاعدة بيانات تحتوي عادة على الكثير من البيانات بالإضافة إلى بيانات المستخدمين. على سبيل المثال، فإنه يخزن بيانات عن البيانات، والمعروفة باسم </a:t>
            </a:r>
            <a:r>
              <a:rPr lang="en-US" sz="2800" dirty="0" smtClean="0"/>
              <a:t>Metadata</a:t>
            </a:r>
            <a:r>
              <a:rPr lang="ar-SA" sz="2800" dirty="0" smtClean="0"/>
              <a:t>، لتحديد واسترجاع البيانات بسهولة. فمن الصعب تعديل أو تحديث مجموعة من البيانات الوصفية حالما يتم تخزينها في قاعدة البيانات. ولكن مع توسع نظم إدارة قواعد البيانات، فإنه أصبح بالحاجة إلى التغيير مع مرور الوقت لتلبية متطلبات المستخدمين. إذا كانت البيانات بأكملها اعتمادية، سوف تصبح مهمة شاقة ومعقدة للغاية.</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data_independence.png"/>
          <p:cNvPicPr>
            <a:picLocks noGrp="1" noChangeAspect="1"/>
          </p:cNvPicPr>
          <p:nvPr>
            <p:ph idx="1"/>
          </p:nvPr>
        </p:nvPicPr>
        <p:blipFill>
          <a:blip r:embed="rId2"/>
          <a:stretch>
            <a:fillRect/>
          </a:stretch>
        </p:blipFill>
        <p:spPr>
          <a:xfrm>
            <a:off x="1928794" y="1456531"/>
            <a:ext cx="5643602" cy="4526794"/>
          </a:xfrm>
        </p:spPr>
      </p:pic>
      <p:sp>
        <p:nvSpPr>
          <p:cNvPr id="5" name="Title 1"/>
          <p:cNvSpPr>
            <a:spLocks noGrp="1"/>
          </p:cNvSpPr>
          <p:nvPr>
            <p:ph type="title"/>
          </p:nvPr>
        </p:nvSpPr>
        <p:spPr>
          <a:xfrm>
            <a:off x="285720" y="214290"/>
            <a:ext cx="8643998" cy="1143000"/>
          </a:xfrm>
          <a:prstGeom prst="flowChartAlternateProcess">
            <a:avLst/>
          </a:prstGeom>
        </p:spPr>
        <p:style>
          <a:lnRef idx="1">
            <a:schemeClr val="accent6"/>
          </a:lnRef>
          <a:fillRef idx="3">
            <a:schemeClr val="accent6"/>
          </a:fillRef>
          <a:effectRef idx="2">
            <a:schemeClr val="accent6"/>
          </a:effectRef>
          <a:fontRef idx="minor">
            <a:schemeClr val="lt1"/>
          </a:fontRef>
        </p:style>
        <p:txBody>
          <a:bodyPr>
            <a:noAutofit/>
          </a:bodyPr>
          <a:lstStyle/>
          <a:p>
            <a:pPr algn="r"/>
            <a:r>
              <a:rPr lang="en-US" sz="3200" b="1" dirty="0" smtClean="0"/>
              <a:t> DBMS - Data Independence</a:t>
            </a:r>
            <a:r>
              <a:rPr lang="ar-SA" sz="3200" b="1" dirty="0" smtClean="0"/>
              <a:t>استقلالية البيانات                                 تابع.</a:t>
            </a:r>
            <a:endParaRPr lang="ar-SA" sz="3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ar-SA" dirty="0" smtClean="0"/>
          </a:p>
          <a:p>
            <a:r>
              <a:rPr lang="ar-SA" b="1" dirty="0" smtClean="0">
                <a:solidFill>
                  <a:srgbClr val="FF0000"/>
                </a:solidFill>
              </a:rPr>
              <a:t>ويمكن تعريف استقلال البيانات: </a:t>
            </a:r>
            <a:r>
              <a:rPr lang="ar-SA" dirty="0" smtClean="0"/>
              <a:t>القدرة على تغيير مخطط في مستوى ما من نظام DB دون الحاجة إلى تغيير المخطط </a:t>
            </a:r>
            <a:r>
              <a:rPr lang="en-US" dirty="0" smtClean="0"/>
              <a:t>schema</a:t>
            </a:r>
            <a:r>
              <a:rPr lang="ar-SA" dirty="0" smtClean="0"/>
              <a:t> في المستوى الأعلى المقبل.</a:t>
            </a:r>
            <a:br>
              <a:rPr lang="ar-SA" dirty="0" smtClean="0"/>
            </a:br>
            <a:endParaRPr lang="ar-SA" dirty="0" smtClean="0"/>
          </a:p>
          <a:p>
            <a:r>
              <a:rPr lang="ar-SA" b="1" dirty="0" smtClean="0"/>
              <a:t>يوجود نوعين من </a:t>
            </a:r>
            <a:r>
              <a:rPr lang="en-US" b="1" dirty="0" smtClean="0"/>
              <a:t>DI </a:t>
            </a:r>
            <a:r>
              <a:rPr lang="ar-SA" b="1" dirty="0" smtClean="0"/>
              <a:t> :</a:t>
            </a:r>
          </a:p>
          <a:p>
            <a:pPr algn="l" rtl="0">
              <a:lnSpc>
                <a:spcPct val="90000"/>
              </a:lnSpc>
              <a:defRPr/>
            </a:pPr>
            <a:r>
              <a:rPr lang="en-US" sz="2800" b="1" dirty="0" smtClean="0"/>
              <a:t>Logical Data Independence.</a:t>
            </a:r>
          </a:p>
          <a:p>
            <a:pPr algn="l" rtl="0">
              <a:lnSpc>
                <a:spcPct val="90000"/>
              </a:lnSpc>
              <a:defRPr/>
            </a:pPr>
            <a:r>
              <a:rPr lang="en-US" sz="2800" b="1" dirty="0" smtClean="0"/>
              <a:t> Physical Data Independence.</a:t>
            </a:r>
          </a:p>
          <a:p>
            <a:endParaRPr lang="ar-SA" dirty="0"/>
          </a:p>
        </p:txBody>
      </p:sp>
      <p:sp>
        <p:nvSpPr>
          <p:cNvPr id="5" name="Title 4"/>
          <p:cNvSpPr>
            <a:spLocks noGrp="1"/>
          </p:cNvSpPr>
          <p:nvPr>
            <p:ph type="title"/>
          </p:nvPr>
        </p:nvSpPr>
        <p:spPr/>
        <p:txBody>
          <a:bodyPr/>
          <a:lstStyle/>
          <a:p>
            <a:endParaRPr lang="ar-SA"/>
          </a:p>
        </p:txBody>
      </p:sp>
      <p:sp>
        <p:nvSpPr>
          <p:cNvPr id="6" name="Title 1"/>
          <p:cNvSpPr txBox="1">
            <a:spLocks/>
          </p:cNvSpPr>
          <p:nvPr/>
        </p:nvSpPr>
        <p:spPr>
          <a:xfrm>
            <a:off x="285720" y="214290"/>
            <a:ext cx="8643998" cy="1143000"/>
          </a:xfrm>
          <a:prstGeom prst="flowChartAlternateProcess">
            <a:avLst/>
          </a:prstGeom>
        </p:spPr>
        <p:style>
          <a:lnRef idx="1">
            <a:schemeClr val="accent6"/>
          </a:lnRef>
          <a:fillRef idx="3">
            <a:schemeClr val="accent6"/>
          </a:fillRef>
          <a:effectRef idx="2">
            <a:schemeClr val="accent6"/>
          </a:effectRef>
          <a:fontRef idx="minor">
            <a:schemeClr val="lt1"/>
          </a:fontRef>
        </p:style>
        <p:txBody>
          <a:bodyPr vert="horz" lIns="91440" tIns="45720" rIns="91440" bIns="45720" rtlCol="1" anchor="ctr">
            <a:noAutofit/>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chemeClr val="lt1"/>
                </a:solidFill>
                <a:effectLst/>
                <a:uLnTx/>
                <a:uFillTx/>
                <a:latin typeface="+mn-lt"/>
                <a:ea typeface="+mn-ea"/>
              </a:rPr>
              <a:t>DBMS - Data Independence</a:t>
            </a:r>
            <a:r>
              <a:rPr kumimoji="0" lang="ar-SA" sz="3200" b="1" i="0" u="none" strike="noStrike" kern="1200" cap="none" spc="0" normalizeH="0" baseline="0" noProof="0" dirty="0" smtClean="0">
                <a:ln>
                  <a:noFill/>
                </a:ln>
                <a:solidFill>
                  <a:schemeClr val="lt1"/>
                </a:solidFill>
                <a:effectLst/>
                <a:uLnTx/>
                <a:uFillTx/>
                <a:latin typeface="+mn-lt"/>
                <a:ea typeface="+mn-ea"/>
              </a:rPr>
              <a:t>استقلالية البيانات                                 تابع.</a:t>
            </a:r>
            <a:endParaRPr kumimoji="0" lang="ar-SA" sz="3200" b="0" i="0" u="none" strike="noStrike" kern="1200" cap="none" spc="0" normalizeH="0" baseline="0" noProof="0" dirty="0">
              <a:ln>
                <a:noFill/>
              </a:ln>
              <a:solidFill>
                <a:schemeClr val="lt1"/>
              </a:solidFill>
              <a:effectLst/>
              <a:uLnTx/>
              <a:uFillTx/>
              <a:latin typeface="+mn-lt"/>
              <a:ea typeface="+mn-ea"/>
            </a:endParaRPr>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TotalTime>
  <Words>1071</Words>
  <Application>Microsoft Office PowerPoint</Application>
  <PresentationFormat>On-screen Show (4:3)</PresentationFormat>
  <Paragraphs>128</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سمة Office</vt:lpstr>
      <vt:lpstr>Slide 1</vt:lpstr>
      <vt:lpstr>مخططات قواعد البيانات (Schemas)</vt:lpstr>
      <vt:lpstr>DB Schema</vt:lpstr>
      <vt:lpstr>مخطط لبيانات جامعة (Schema)</vt:lpstr>
      <vt:lpstr>حالات قواعد البيانات (Instances)</vt:lpstr>
      <vt:lpstr>DBMS - Data Independence استقلالية البيانات</vt:lpstr>
      <vt:lpstr>DBMS - Data Independence استقلالية البيانات                                 تابع.</vt:lpstr>
      <vt:lpstr> DBMS - Data Independenceاستقلالية البيانات                                 تابع.</vt:lpstr>
      <vt:lpstr>Slide 9</vt:lpstr>
      <vt:lpstr> Logical Data Independence. </vt:lpstr>
      <vt:lpstr>  Physical Data Independence. </vt:lpstr>
      <vt:lpstr>Data Independence and the ANSI-SPARC Three-Level Architecture</vt:lpstr>
      <vt:lpstr>لغات نظم إدارة قواعد البيانات DBMS Languages</vt:lpstr>
      <vt:lpstr>Slide 14</vt:lpstr>
      <vt:lpstr>Slide 15</vt:lpstr>
      <vt:lpstr>Slide 16</vt:lpstr>
      <vt:lpstr>Slide 17</vt:lpstr>
      <vt:lpstr>Slide 18</vt:lpstr>
      <vt:lpstr>Slide 19</vt:lpstr>
      <vt:lpstr>واجهات التطبيق في نظم إدارة قواعد البيانات DBMS Interfaces </vt:lpstr>
      <vt:lpstr>واجهات التطبيق في نظم إدارة قواعد البيانات DBMS Interfaces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ahmad almadhuon</dc:creator>
  <cp:lastModifiedBy>ahmad almadhuon</cp:lastModifiedBy>
  <cp:revision>35</cp:revision>
  <dcterms:created xsi:type="dcterms:W3CDTF">2016-09-26T18:38:22Z</dcterms:created>
  <dcterms:modified xsi:type="dcterms:W3CDTF">2016-10-03T07:56:54Z</dcterms:modified>
</cp:coreProperties>
</file>