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26"/>
  </p:notesMasterIdLst>
  <p:sldIdLst>
    <p:sldId id="270" r:id="rId2"/>
    <p:sldId id="283" r:id="rId3"/>
    <p:sldId id="284" r:id="rId4"/>
    <p:sldId id="285" r:id="rId5"/>
    <p:sldId id="286" r:id="rId6"/>
    <p:sldId id="271" r:id="rId7"/>
    <p:sldId id="256" r:id="rId8"/>
    <p:sldId id="257" r:id="rId9"/>
    <p:sldId id="258" r:id="rId10"/>
    <p:sldId id="280" r:id="rId11"/>
    <p:sldId id="281" r:id="rId12"/>
    <p:sldId id="259" r:id="rId13"/>
    <p:sldId id="260" r:id="rId14"/>
    <p:sldId id="274" r:id="rId15"/>
    <p:sldId id="261" r:id="rId16"/>
    <p:sldId id="262" r:id="rId17"/>
    <p:sldId id="263" r:id="rId18"/>
    <p:sldId id="277" r:id="rId19"/>
    <p:sldId id="282" r:id="rId20"/>
    <p:sldId id="278" r:id="rId21"/>
    <p:sldId id="266" r:id="rId22"/>
    <p:sldId id="267" r:id="rId23"/>
    <p:sldId id="279" r:id="rId24"/>
    <p:sldId id="268" r:id="rId25"/>
  </p:sldIdLst>
  <p:sldSz cx="9144000" cy="6858000" type="screen4x3"/>
  <p:notesSz cx="6858000" cy="91440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+mn-ea"/>
        <a:cs typeface="Arial" charset="0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+mn-ea"/>
        <a:cs typeface="Arial" charset="0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+mn-ea"/>
        <a:cs typeface="Arial" charset="0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+mn-ea"/>
        <a:cs typeface="Arial" charset="0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 useTimings="0">
    <p:present/>
    <p:sldAll/>
    <p:penClr>
      <a:schemeClr val="tx1"/>
    </p:penClr>
  </p:showPr>
  <p:clrMru>
    <a:srgbClr val="32926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8" autoAdjust="0"/>
    <p:restoredTop sz="94203" autoAdjust="0"/>
  </p:normalViewPr>
  <p:slideViewPr>
    <p:cSldViewPr>
      <p:cViewPr varScale="1">
        <p:scale>
          <a:sx n="81" d="100"/>
          <a:sy n="81" d="100"/>
        </p:scale>
        <p:origin x="-1498" y="-77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302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 cap="sq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75" name="Rectangle 3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90625" y="877888"/>
            <a:ext cx="4470400" cy="316071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sp>
      <p:sp>
        <p:nvSpPr>
          <p:cNvPr id="3076" name="Rectangle 4"/>
          <p:cNvSpPr>
            <a:spLocks noGrp="1" noChangeArrowheads="1"/>
          </p:cNvSpPr>
          <p:nvPr>
            <p:ph type="body"/>
          </p:nvPr>
        </p:nvSpPr>
        <p:spPr bwMode="auto">
          <a:xfrm>
            <a:off x="1060450" y="4349750"/>
            <a:ext cx="4737100" cy="35083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17625" y="877888"/>
            <a:ext cx="4221163" cy="31654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60450" y="4349750"/>
            <a:ext cx="4741863" cy="3513138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17625" y="877888"/>
            <a:ext cx="4219575" cy="31638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60450" y="4349750"/>
            <a:ext cx="4740275" cy="351155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17625" y="877888"/>
            <a:ext cx="4221163" cy="31654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60450" y="4349750"/>
            <a:ext cx="4741863" cy="3513138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17625" y="877888"/>
            <a:ext cx="4221163" cy="31654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60450" y="4349750"/>
            <a:ext cx="4741863" cy="3513138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17625" y="877888"/>
            <a:ext cx="4221163" cy="31654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60450" y="4349750"/>
            <a:ext cx="4741863" cy="3513138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17625" y="877888"/>
            <a:ext cx="4221163" cy="31654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60450" y="4349750"/>
            <a:ext cx="4741863" cy="3513138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17625" y="877888"/>
            <a:ext cx="4221163" cy="31654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60450" y="4349750"/>
            <a:ext cx="4741863" cy="3513138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17625" y="877888"/>
            <a:ext cx="4221163" cy="31654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60450" y="4349750"/>
            <a:ext cx="4741863" cy="3513138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60450" y="4349750"/>
            <a:ext cx="4741863" cy="3513138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21DB419C-20F2-4D23-BE04-353C6B40257A}" type="slidenum">
              <a:rPr lang="ru-RU" sz="1200">
                <a:solidFill>
                  <a:srgbClr val="000000"/>
                </a:solidFill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16</a:t>
            </a:fld>
            <a:endParaRPr lang="ru-RU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17625" y="877888"/>
            <a:ext cx="4221163" cy="31654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60450" y="4349750"/>
            <a:ext cx="4741863" cy="3513138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17625" y="877888"/>
            <a:ext cx="4221163" cy="31654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060450" y="4349750"/>
            <a:ext cx="4741863" cy="3513138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  <p:transition spd="med" advTm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med" advTm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24625" y="503238"/>
            <a:ext cx="1951038" cy="57197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71513" y="503238"/>
            <a:ext cx="5700712" cy="57197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med" advTm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med" advTm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 advTm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71513" y="1906588"/>
            <a:ext cx="3825875" cy="4316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9788" y="1906588"/>
            <a:ext cx="3825875" cy="4316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med" advTm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med" advTm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ransition spd="med" advTm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Tm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 advTm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 advTm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BE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368300" y="1717675"/>
            <a:ext cx="8775700" cy="5140325"/>
          </a:xfrm>
          <a:prstGeom prst="roundRect">
            <a:avLst>
              <a:gd name="adj" fmla="val 28"/>
            </a:avLst>
          </a:prstGeom>
          <a:solidFill>
            <a:srgbClr val="DDDDDD"/>
          </a:solidFill>
          <a:ln w="9360" cap="flat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71513" y="503238"/>
            <a:ext cx="7804150" cy="1139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1513" y="1906588"/>
            <a:ext cx="7804150" cy="431641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230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0" y="0"/>
            <a:ext cx="165100" cy="833438"/>
          </a:xfrm>
          <a:prstGeom prst="roundRect">
            <a:avLst>
              <a:gd name="adj" fmla="val 958"/>
            </a:avLst>
          </a:prstGeom>
          <a:solidFill>
            <a:srgbClr val="125C8D"/>
          </a:solidFill>
          <a:ln w="9360" cap="flat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053" name="AutoShape 5"/>
          <p:cNvSpPr>
            <a:spLocks noChangeArrowheads="1"/>
          </p:cNvSpPr>
          <p:nvPr/>
        </p:nvSpPr>
        <p:spPr bwMode="auto">
          <a:xfrm>
            <a:off x="0" y="2160588"/>
            <a:ext cx="165100" cy="833437"/>
          </a:xfrm>
          <a:prstGeom prst="roundRect">
            <a:avLst>
              <a:gd name="adj" fmla="val 958"/>
            </a:avLst>
          </a:prstGeom>
          <a:solidFill>
            <a:srgbClr val="125C8D"/>
          </a:solidFill>
          <a:ln w="9360" cap="flat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054" name="AutoShape 6"/>
          <p:cNvSpPr>
            <a:spLocks noChangeArrowheads="1"/>
          </p:cNvSpPr>
          <p:nvPr/>
        </p:nvSpPr>
        <p:spPr bwMode="auto">
          <a:xfrm>
            <a:off x="0" y="1060450"/>
            <a:ext cx="165100" cy="833438"/>
          </a:xfrm>
          <a:prstGeom prst="roundRect">
            <a:avLst>
              <a:gd name="adj" fmla="val 958"/>
            </a:avLst>
          </a:prstGeom>
          <a:solidFill>
            <a:srgbClr val="125C8D"/>
          </a:solidFill>
          <a:ln w="9360" cap="flat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 advTm="0"/>
  <p:txStyles>
    <p:titleStyle>
      <a:lvl1pPr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700" b="1">
          <a:solidFill>
            <a:srgbClr val="333333"/>
          </a:solidFill>
          <a:latin typeface="+mj-lt"/>
          <a:ea typeface="+mj-ea"/>
          <a:cs typeface="+mj-cs"/>
        </a:defRPr>
      </a:lvl1pPr>
      <a:lvl2pPr marL="742950" indent="-28575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700" b="1">
          <a:solidFill>
            <a:srgbClr val="333333"/>
          </a:solidFill>
          <a:latin typeface="Arial" charset="0"/>
          <a:ea typeface="Lucida Sans Unicode" charset="0"/>
          <a:cs typeface="Lucida Sans Unicode" charset="0"/>
        </a:defRPr>
      </a:lvl2pPr>
      <a:lvl3pPr marL="1143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700" b="1">
          <a:solidFill>
            <a:srgbClr val="333333"/>
          </a:solidFill>
          <a:latin typeface="Arial" charset="0"/>
          <a:ea typeface="Lucida Sans Unicode" charset="0"/>
          <a:cs typeface="Lucida Sans Unicode" charset="0"/>
        </a:defRPr>
      </a:lvl3pPr>
      <a:lvl4pPr marL="1600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700" b="1">
          <a:solidFill>
            <a:srgbClr val="333333"/>
          </a:solidFill>
          <a:latin typeface="Arial" charset="0"/>
          <a:ea typeface="Lucida Sans Unicode" charset="0"/>
          <a:cs typeface="Lucida Sans Unicode" charset="0"/>
        </a:defRPr>
      </a:lvl4pPr>
      <a:lvl5pPr marL="20574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700" b="1">
          <a:solidFill>
            <a:srgbClr val="333333"/>
          </a:solidFill>
          <a:latin typeface="Arial" charset="0"/>
          <a:ea typeface="Lucida Sans Unicode" charset="0"/>
          <a:cs typeface="Lucida Sans Unicode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700" b="1">
          <a:solidFill>
            <a:srgbClr val="333333"/>
          </a:solidFill>
          <a:latin typeface="Arial" charset="0"/>
          <a:ea typeface="Lucida Sans Unicode" charset="0"/>
          <a:cs typeface="Lucida Sans Unicode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700" b="1">
          <a:solidFill>
            <a:srgbClr val="333333"/>
          </a:solidFill>
          <a:latin typeface="Arial" charset="0"/>
          <a:ea typeface="Lucida Sans Unicode" charset="0"/>
          <a:cs typeface="Lucida Sans Unicode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700" b="1">
          <a:solidFill>
            <a:srgbClr val="333333"/>
          </a:solidFill>
          <a:latin typeface="Arial" charset="0"/>
          <a:ea typeface="Lucida Sans Unicode" charset="0"/>
          <a:cs typeface="Lucida Sans Unicode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700" b="1">
          <a:solidFill>
            <a:srgbClr val="333333"/>
          </a:solidFill>
          <a:latin typeface="Arial" charset="0"/>
          <a:ea typeface="Lucida Sans Unicode" charset="0"/>
          <a:cs typeface="Lucida Sans Unicode" charset="0"/>
        </a:defRPr>
      </a:lvl9pPr>
    </p:titleStyle>
    <p:bodyStyle>
      <a:lvl1pPr marL="342900" indent="-3429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6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3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17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17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17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17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17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17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F:\ennio3_morricone_ennio_morrikone_-_muzika_iz_filma_spisok_shindlera_(zvukoff.ru).mp3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214290"/>
            <a:ext cx="8501122" cy="1470025"/>
          </a:xfrm>
        </p:spPr>
        <p:txBody>
          <a:bodyPr>
            <a:noAutofit/>
          </a:bodyPr>
          <a:lstStyle/>
          <a:p>
            <a:r>
              <a:rPr lang="ru-RU" sz="4100" b="1" dirty="0" smtClean="0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  <a:cs typeface="Aharoni" pitchFamily="2" charset="-79"/>
              </a:rPr>
              <a:t>ПРЕЗЕНТАЦИЯ </a:t>
            </a:r>
            <a:br>
              <a:rPr lang="ru-RU" sz="4100" b="1" dirty="0" smtClean="0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  <a:cs typeface="Aharoni" pitchFamily="2" charset="-79"/>
              </a:rPr>
            </a:br>
            <a:r>
              <a:rPr lang="ru-RU" sz="4100" dirty="0" smtClean="0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  <a:cs typeface="Aharoni" pitchFamily="2" charset="-79"/>
              </a:rPr>
              <a:t>ПО РУССКОМУ ЯЗЫКУ</a:t>
            </a:r>
            <a:br>
              <a:rPr lang="ru-RU" sz="4100" dirty="0" smtClean="0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  <a:cs typeface="Aharoni" pitchFamily="2" charset="-79"/>
              </a:rPr>
            </a:br>
            <a:r>
              <a:rPr lang="ru-RU" sz="4100" dirty="0" smtClean="0">
                <a:solidFill>
                  <a:schemeClr val="accent5">
                    <a:lumMod val="50000"/>
                  </a:schemeClr>
                </a:solidFill>
                <a:latin typeface="Arial Black" pitchFamily="34" charset="0"/>
                <a:cs typeface="Aharoni" pitchFamily="2" charset="-79"/>
              </a:rPr>
              <a:t>В 6 КЛАССЕ</a:t>
            </a:r>
            <a:endParaRPr lang="ru-RU" sz="4100" b="1" dirty="0">
              <a:solidFill>
                <a:schemeClr val="accent5">
                  <a:lumMod val="50000"/>
                </a:schemeClr>
              </a:solidFill>
              <a:latin typeface="Arial Black" pitchFamily="34" charset="0"/>
              <a:cs typeface="Aharoni" pitchFamily="2" charset="-79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628" y="4572008"/>
            <a:ext cx="4000528" cy="1500198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Aharoni" pitchFamily="2" charset="-79"/>
              </a:rPr>
              <a:t>Мунаева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Aharoni" pitchFamily="2" charset="-79"/>
              </a:rPr>
              <a:t> Г.В.</a:t>
            </a:r>
          </a:p>
          <a:p>
            <a:pPr algn="l"/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Aharoni" pitchFamily="2" charset="-79"/>
              </a:rPr>
              <a:t>Учитель русского языка</a:t>
            </a:r>
          </a:p>
          <a:p>
            <a:pPr algn="l"/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Aharoni" pitchFamily="2" charset="-79"/>
              </a:rPr>
              <a:t>БОУ «СОШ №33» г. Омска</a:t>
            </a:r>
          </a:p>
          <a:p>
            <a:endParaRPr lang="ru-RU" sz="24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Aharoni" pitchFamily="2" charset="-79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85852" y="2500306"/>
            <a:ext cx="6929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2"/>
                </a:solidFill>
                <a:latin typeface="Arial Black" pitchFamily="34" charset="0"/>
              </a:rPr>
              <a:t>ПРИЧАСТНЫЙ ОБОРОТ</a:t>
            </a:r>
            <a:endParaRPr lang="ru-RU" sz="3600" b="1" dirty="0">
              <a:solidFill>
                <a:schemeClr val="accent2"/>
              </a:solidFill>
              <a:latin typeface="Arial Black" pitchFamily="34" charset="0"/>
            </a:endParaRPr>
          </a:p>
        </p:txBody>
      </p:sp>
      <p:pic>
        <p:nvPicPr>
          <p:cNvPr id="7" name="Рисунок 6" descr="76969250_3914090_0_3b7a4_95513aad_ori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367539">
            <a:off x="489142" y="3719048"/>
            <a:ext cx="3763280" cy="2655800"/>
          </a:xfrm>
          <a:prstGeom prst="rect">
            <a:avLst/>
          </a:prstGeom>
        </p:spPr>
      </p:pic>
    </p:spTree>
  </p:cSld>
  <p:clrMapOvr>
    <a:masterClrMapping/>
  </p:clrMapOvr>
  <p:transition spd="med" advTm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0100" y="142853"/>
            <a:ext cx="7700962" cy="1143008"/>
          </a:xfrm>
        </p:spPr>
        <p:txBody>
          <a:bodyPr/>
          <a:lstStyle/>
          <a:p>
            <a:pPr algn="l"/>
            <a:r>
              <a:rPr lang="ru-RU" sz="4400" dirty="0" smtClean="0">
                <a:solidFill>
                  <a:schemeClr val="accent2"/>
                </a:solidFill>
              </a:rPr>
              <a:t>Отличительные признаки</a:t>
            </a:r>
            <a:endParaRPr lang="ru-RU" sz="4400" dirty="0">
              <a:solidFill>
                <a:schemeClr val="accent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1142984"/>
            <a:ext cx="8072494" cy="3143272"/>
          </a:xfrm>
        </p:spPr>
        <p:txBody>
          <a:bodyPr numCol="2"/>
          <a:lstStyle/>
          <a:p>
            <a:pPr algn="l">
              <a:lnSpc>
                <a:spcPct val="150000"/>
              </a:lnSpc>
            </a:pPr>
            <a:r>
              <a:rPr lang="ru-RU" b="1" dirty="0" smtClean="0"/>
              <a:t>Прилагательное</a:t>
            </a:r>
            <a:r>
              <a:rPr lang="ru-RU" dirty="0" smtClean="0"/>
              <a:t>   </a:t>
            </a:r>
          </a:p>
          <a:p>
            <a:pPr algn="l">
              <a:lnSpc>
                <a:spcPct val="150000"/>
              </a:lnSpc>
            </a:pPr>
            <a:r>
              <a:rPr lang="ru-RU" sz="2400" dirty="0" smtClean="0">
                <a:solidFill>
                  <a:schemeClr val="accent2"/>
                </a:solidFill>
              </a:rPr>
              <a:t>зеленая трава</a:t>
            </a:r>
          </a:p>
          <a:p>
            <a:pPr algn="l">
              <a:lnSpc>
                <a:spcPct val="150000"/>
              </a:lnSpc>
            </a:pPr>
            <a:r>
              <a:rPr lang="ru-RU" sz="1600" dirty="0" smtClean="0"/>
              <a:t>    (признак предмета)    </a:t>
            </a:r>
          </a:p>
          <a:p>
            <a:pPr algn="l">
              <a:lnSpc>
                <a:spcPct val="150000"/>
              </a:lnSpc>
            </a:pPr>
            <a:endParaRPr lang="ru-RU" dirty="0" smtClean="0"/>
          </a:p>
          <a:p>
            <a:pPr algn="l">
              <a:lnSpc>
                <a:spcPct val="150000"/>
              </a:lnSpc>
            </a:pPr>
            <a:endParaRPr lang="ru-RU" dirty="0" smtClean="0"/>
          </a:p>
          <a:p>
            <a:pPr algn="l">
              <a:lnSpc>
                <a:spcPct val="150000"/>
              </a:lnSpc>
            </a:pPr>
            <a:endParaRPr lang="ru-RU" dirty="0" smtClean="0"/>
          </a:p>
          <a:p>
            <a:pPr algn="l">
              <a:lnSpc>
                <a:spcPct val="150000"/>
              </a:lnSpc>
            </a:pPr>
            <a:endParaRPr lang="ru-RU" dirty="0" smtClean="0"/>
          </a:p>
          <a:p>
            <a:pPr algn="l">
              <a:lnSpc>
                <a:spcPct val="150000"/>
              </a:lnSpc>
            </a:pPr>
            <a:endParaRPr lang="ru-RU" dirty="0" smtClean="0"/>
          </a:p>
          <a:p>
            <a:pPr algn="l">
              <a:lnSpc>
                <a:spcPct val="150000"/>
              </a:lnSpc>
            </a:pPr>
            <a:endParaRPr lang="ru-RU" dirty="0" smtClean="0"/>
          </a:p>
          <a:p>
            <a:pPr algn="l">
              <a:lnSpc>
                <a:spcPct val="150000"/>
              </a:lnSpc>
            </a:pPr>
            <a:endParaRPr lang="ru-RU" dirty="0" smtClean="0"/>
          </a:p>
          <a:p>
            <a:pPr algn="l">
              <a:lnSpc>
                <a:spcPct val="150000"/>
              </a:lnSpc>
            </a:pPr>
            <a:endParaRPr lang="ru-RU" dirty="0" smtClean="0"/>
          </a:p>
          <a:p>
            <a:pPr algn="l">
              <a:lnSpc>
                <a:spcPct val="150000"/>
              </a:lnSpc>
            </a:pPr>
            <a:endParaRPr lang="ru-RU" dirty="0" smtClean="0"/>
          </a:p>
          <a:p>
            <a:pPr algn="l">
              <a:lnSpc>
                <a:spcPct val="150000"/>
              </a:lnSpc>
            </a:pPr>
            <a:endParaRPr lang="ru-RU" dirty="0" smtClean="0"/>
          </a:p>
          <a:p>
            <a:pPr algn="l">
              <a:lnSpc>
                <a:spcPct val="150000"/>
              </a:lnSpc>
            </a:pPr>
            <a:endParaRPr lang="ru-RU" dirty="0" smtClean="0"/>
          </a:p>
          <a:p>
            <a:pPr algn="l">
              <a:lnSpc>
                <a:spcPct val="150000"/>
              </a:lnSpc>
            </a:pPr>
            <a:r>
              <a:rPr lang="ru-RU" b="1" dirty="0" smtClean="0"/>
              <a:t>Причастие</a:t>
            </a:r>
          </a:p>
          <a:p>
            <a:pPr algn="l">
              <a:lnSpc>
                <a:spcPct val="150000"/>
              </a:lnSpc>
            </a:pPr>
            <a:r>
              <a:rPr lang="ru-RU" sz="2400" dirty="0" smtClean="0">
                <a:solidFill>
                  <a:schemeClr val="accent2"/>
                </a:solidFill>
              </a:rPr>
              <a:t>зазеленевшая трава</a:t>
            </a:r>
          </a:p>
          <a:p>
            <a:pPr algn="l">
              <a:lnSpc>
                <a:spcPct val="100000"/>
              </a:lnSpc>
            </a:pPr>
            <a:r>
              <a:rPr lang="ru-RU" sz="1600" dirty="0" smtClean="0"/>
              <a:t>             (признак по действию)</a:t>
            </a:r>
          </a:p>
          <a:p>
            <a:pPr algn="l">
              <a:lnSpc>
                <a:spcPct val="100000"/>
              </a:lnSpc>
              <a:buFontTx/>
              <a:buChar char="-"/>
            </a:pPr>
            <a:r>
              <a:rPr lang="ru-RU" sz="2000" dirty="0" smtClean="0"/>
              <a:t>вид</a:t>
            </a:r>
          </a:p>
          <a:p>
            <a:pPr algn="l">
              <a:lnSpc>
                <a:spcPct val="100000"/>
              </a:lnSpc>
              <a:buFontTx/>
              <a:buChar char="-"/>
            </a:pPr>
            <a:r>
              <a:rPr lang="ru-RU" sz="2000" dirty="0" smtClean="0"/>
              <a:t>время</a:t>
            </a:r>
          </a:p>
          <a:p>
            <a:pPr algn="l">
              <a:lnSpc>
                <a:spcPct val="100000"/>
              </a:lnSpc>
              <a:buFontTx/>
              <a:buChar char="-"/>
            </a:pPr>
            <a:r>
              <a:rPr lang="ru-RU" sz="2000" dirty="0" smtClean="0"/>
              <a:t>особые «глагольные»</a:t>
            </a:r>
          </a:p>
          <a:p>
            <a:pPr algn="l">
              <a:lnSpc>
                <a:spcPct val="100000"/>
              </a:lnSpc>
            </a:pPr>
            <a:r>
              <a:rPr lang="ru-RU" sz="2000" dirty="0" smtClean="0"/>
              <a:t>  вопросы</a:t>
            </a:r>
          </a:p>
          <a:p>
            <a:pPr algn="l">
              <a:lnSpc>
                <a:spcPct val="100000"/>
              </a:lnSpc>
              <a:buFontTx/>
              <a:buChar char="-"/>
            </a:pPr>
            <a:r>
              <a:rPr lang="ru-RU" sz="2000" dirty="0" smtClean="0"/>
              <a:t>возвратность</a:t>
            </a:r>
          </a:p>
          <a:p>
            <a:pPr algn="l">
              <a:lnSpc>
                <a:spcPct val="100000"/>
              </a:lnSpc>
              <a:buFontTx/>
              <a:buChar char="-"/>
            </a:pPr>
            <a:r>
              <a:rPr lang="ru-RU" sz="2000" dirty="0" smtClean="0"/>
              <a:t>который + глагол</a:t>
            </a:r>
          </a:p>
          <a:p>
            <a:pPr algn="l"/>
            <a:endParaRPr lang="ru-RU" dirty="0" smtClean="0"/>
          </a:p>
          <a:p>
            <a:pPr algn="l"/>
            <a:endParaRPr lang="ru-RU" dirty="0" smtClean="0"/>
          </a:p>
          <a:p>
            <a:pPr algn="l"/>
            <a:endParaRPr lang="ru-RU" dirty="0" smtClean="0"/>
          </a:p>
          <a:p>
            <a:pPr algn="l"/>
            <a:endParaRPr lang="ru-RU" dirty="0" smtClean="0"/>
          </a:p>
          <a:p>
            <a:pPr algn="l"/>
            <a:endParaRPr lang="ru-RU" dirty="0" smtClean="0"/>
          </a:p>
          <a:p>
            <a:pPr algn="l"/>
            <a:endParaRPr lang="ru-RU" dirty="0" smtClean="0"/>
          </a:p>
          <a:p>
            <a:pPr algn="l"/>
            <a:endParaRPr lang="ru-RU" dirty="0" smtClean="0"/>
          </a:p>
          <a:p>
            <a:pPr algn="l"/>
            <a:endParaRPr lang="ru-RU" dirty="0" smtClean="0"/>
          </a:p>
          <a:p>
            <a:pPr algn="l"/>
            <a:endParaRPr lang="ru-RU" dirty="0" smtClean="0"/>
          </a:p>
          <a:p>
            <a:pPr algn="l"/>
            <a:endParaRPr lang="ru-RU" dirty="0" smtClean="0"/>
          </a:p>
          <a:p>
            <a:pPr algn="l"/>
            <a:endParaRPr lang="ru-RU" dirty="0"/>
          </a:p>
        </p:txBody>
      </p:sp>
      <p:cxnSp>
        <p:nvCxnSpPr>
          <p:cNvPr id="5" name="Прямая соединительная линия 4"/>
          <p:cNvCxnSpPr/>
          <p:nvPr/>
        </p:nvCxnSpPr>
        <p:spPr bwMode="auto">
          <a:xfrm>
            <a:off x="4286248" y="2071678"/>
            <a:ext cx="0" cy="2071702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" name="TextBox 5"/>
          <p:cNvSpPr txBox="1"/>
          <p:nvPr/>
        </p:nvSpPr>
        <p:spPr>
          <a:xfrm>
            <a:off x="2571736" y="4286256"/>
            <a:ext cx="3714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2"/>
                </a:solidFill>
              </a:rPr>
              <a:t> Общие признаки</a:t>
            </a:r>
            <a:endParaRPr lang="ru-RU" sz="2800" b="1" dirty="0">
              <a:solidFill>
                <a:schemeClr val="accent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7158" y="4929198"/>
            <a:ext cx="2643206" cy="1287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>
                <a:solidFill>
                  <a:schemeClr val="accent2"/>
                </a:solidFill>
              </a:rPr>
              <a:t>маленький мальчик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solidFill>
                  <a:schemeClr val="accent2"/>
                </a:solidFill>
              </a:rPr>
              <a:t>маленького мальчика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solidFill>
                  <a:schemeClr val="accent2"/>
                </a:solidFill>
              </a:rPr>
              <a:t>маленькие мальчики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28926" y="4826675"/>
            <a:ext cx="264320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одинаковые окончания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род, число, падеж согласуются с </a:t>
            </a:r>
            <a:r>
              <a:rPr lang="ru-RU" dirty="0" err="1" smtClean="0">
                <a:solidFill>
                  <a:schemeClr val="tx1"/>
                </a:solidFill>
              </a:rPr>
              <a:t>сущ-ми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одинаковые вопросы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29322" y="4857760"/>
            <a:ext cx="2643206" cy="1703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>
                <a:solidFill>
                  <a:schemeClr val="accent2"/>
                </a:solidFill>
              </a:rPr>
              <a:t>читающий мальчик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solidFill>
                  <a:schemeClr val="accent2"/>
                </a:solidFill>
              </a:rPr>
              <a:t>читающего мальчика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solidFill>
                  <a:schemeClr val="accent2"/>
                </a:solidFill>
              </a:rPr>
              <a:t>читающие мальчики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6858016" y="5000636"/>
            <a:ext cx="285752" cy="285752"/>
          </a:xfrm>
          <a:prstGeom prst="rect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6858016" y="5429264"/>
            <a:ext cx="357190" cy="285752"/>
          </a:xfrm>
          <a:prstGeom prst="rect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6858016" y="5857892"/>
            <a:ext cx="285752" cy="214314"/>
          </a:xfrm>
          <a:prstGeom prst="rect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1357290" y="5072074"/>
            <a:ext cx="285752" cy="285752"/>
          </a:xfrm>
          <a:prstGeom prst="rect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1357290" y="5500702"/>
            <a:ext cx="357190" cy="285752"/>
          </a:xfrm>
          <a:prstGeom prst="rect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7" name="Прямоугольник 16"/>
          <p:cNvSpPr/>
          <p:nvPr/>
        </p:nvSpPr>
        <p:spPr bwMode="auto">
          <a:xfrm>
            <a:off x="1357290" y="5929330"/>
            <a:ext cx="285752" cy="214314"/>
          </a:xfrm>
          <a:prstGeom prst="rect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 bwMode="auto">
          <a:xfrm flipV="1">
            <a:off x="5857884" y="1785926"/>
            <a:ext cx="214314" cy="214314"/>
          </a:xfrm>
          <a:prstGeom prst="line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Прямая соединительная линия 20"/>
          <p:cNvCxnSpPr/>
          <p:nvPr/>
        </p:nvCxnSpPr>
        <p:spPr bwMode="auto">
          <a:xfrm>
            <a:off x="6072198" y="1785926"/>
            <a:ext cx="214314" cy="214314"/>
          </a:xfrm>
          <a:prstGeom prst="line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ransition spd="med" advTm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43174" y="2071678"/>
            <a:ext cx="39290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chemeClr val="accent2"/>
                </a:solidFill>
              </a:rPr>
              <a:t>Суффиксы причастий</a:t>
            </a:r>
            <a:endParaRPr lang="ru-RU" sz="4800" b="1" dirty="0">
              <a:solidFill>
                <a:schemeClr val="accent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428604"/>
            <a:ext cx="1571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sz="3600" dirty="0" smtClean="0">
                <a:solidFill>
                  <a:schemeClr val="accent2"/>
                </a:solidFill>
              </a:rPr>
              <a:t>т</a:t>
            </a:r>
          </a:p>
          <a:p>
            <a:pPr>
              <a:buFontTx/>
              <a:buChar char="-"/>
            </a:pPr>
            <a:r>
              <a:rPr lang="ru-RU" sz="3600" dirty="0" err="1" smtClean="0">
                <a:solidFill>
                  <a:schemeClr val="accent2"/>
                </a:solidFill>
              </a:rPr>
              <a:t>енн</a:t>
            </a:r>
            <a:endParaRPr lang="ru-RU" sz="3600" dirty="0" smtClean="0">
              <a:solidFill>
                <a:schemeClr val="accent2"/>
              </a:solidFill>
            </a:endParaRPr>
          </a:p>
          <a:p>
            <a:pPr>
              <a:buFontTx/>
              <a:buChar char="-"/>
            </a:pPr>
            <a:r>
              <a:rPr lang="ru-RU" sz="3600" dirty="0" err="1" smtClean="0">
                <a:solidFill>
                  <a:schemeClr val="accent2"/>
                </a:solidFill>
              </a:rPr>
              <a:t>нн</a:t>
            </a:r>
            <a:r>
              <a:rPr lang="ru-RU" sz="3600" dirty="0" smtClean="0">
                <a:solidFill>
                  <a:schemeClr val="accent2"/>
                </a:solidFill>
              </a:rPr>
              <a:t> </a:t>
            </a:r>
            <a:endParaRPr lang="ru-RU" sz="3600" dirty="0">
              <a:solidFill>
                <a:schemeClr val="accent2"/>
              </a:solidFill>
            </a:endParaRPr>
          </a:p>
        </p:txBody>
      </p:sp>
      <p:sp>
        <p:nvSpPr>
          <p:cNvPr id="6" name="Овал 5"/>
          <p:cNvSpPr/>
          <p:nvPr/>
        </p:nvSpPr>
        <p:spPr bwMode="auto">
          <a:xfrm>
            <a:off x="2428860" y="1643050"/>
            <a:ext cx="3857652" cy="2357454"/>
          </a:xfrm>
          <a:prstGeom prst="ellips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72264" y="642918"/>
            <a:ext cx="22145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tx1"/>
                </a:solidFill>
              </a:rPr>
              <a:t>-</a:t>
            </a:r>
            <a:r>
              <a:rPr lang="ru-RU" sz="3600" dirty="0" err="1" smtClean="0">
                <a:solidFill>
                  <a:schemeClr val="accent2"/>
                </a:solidFill>
              </a:rPr>
              <a:t>ущ</a:t>
            </a:r>
            <a:r>
              <a:rPr lang="ru-RU" sz="3600" dirty="0" smtClean="0">
                <a:solidFill>
                  <a:schemeClr val="accent2"/>
                </a:solidFill>
              </a:rPr>
              <a:t> (</a:t>
            </a:r>
            <a:r>
              <a:rPr lang="ru-RU" sz="3600" dirty="0" err="1" smtClean="0">
                <a:solidFill>
                  <a:schemeClr val="accent2"/>
                </a:solidFill>
              </a:rPr>
              <a:t>ющ</a:t>
            </a:r>
            <a:r>
              <a:rPr lang="ru-RU" sz="3600" dirty="0" smtClean="0">
                <a:solidFill>
                  <a:schemeClr val="accent2"/>
                </a:solidFill>
              </a:rPr>
              <a:t>)</a:t>
            </a:r>
          </a:p>
          <a:p>
            <a:r>
              <a:rPr lang="ru-RU" sz="3600" dirty="0" smtClean="0">
                <a:solidFill>
                  <a:schemeClr val="tx1"/>
                </a:solidFill>
              </a:rPr>
              <a:t>-</a:t>
            </a:r>
            <a:r>
              <a:rPr lang="ru-RU" sz="3600" dirty="0" smtClean="0">
                <a:solidFill>
                  <a:schemeClr val="accent2"/>
                </a:solidFill>
              </a:rPr>
              <a:t> </a:t>
            </a:r>
            <a:r>
              <a:rPr lang="ru-RU" sz="3600" dirty="0" err="1" smtClean="0">
                <a:solidFill>
                  <a:schemeClr val="accent2"/>
                </a:solidFill>
              </a:rPr>
              <a:t>ащ</a:t>
            </a:r>
            <a:r>
              <a:rPr lang="ru-RU" sz="3600" dirty="0" smtClean="0">
                <a:solidFill>
                  <a:schemeClr val="accent2"/>
                </a:solidFill>
              </a:rPr>
              <a:t> (</a:t>
            </a:r>
            <a:r>
              <a:rPr lang="ru-RU" sz="3600" dirty="0" err="1" smtClean="0">
                <a:solidFill>
                  <a:schemeClr val="accent2"/>
                </a:solidFill>
              </a:rPr>
              <a:t>ящ</a:t>
            </a:r>
            <a:r>
              <a:rPr lang="ru-RU" sz="3600" dirty="0" smtClean="0">
                <a:solidFill>
                  <a:schemeClr val="accent2"/>
                </a:solidFill>
              </a:rPr>
              <a:t>)</a:t>
            </a:r>
            <a:endParaRPr lang="ru-RU" sz="3600" dirty="0">
              <a:solidFill>
                <a:schemeClr val="accent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29388" y="4214818"/>
            <a:ext cx="19288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sz="3600" dirty="0" smtClean="0">
                <a:solidFill>
                  <a:schemeClr val="accent2"/>
                </a:solidFill>
              </a:rPr>
              <a:t>ем (</a:t>
            </a:r>
            <a:r>
              <a:rPr lang="ru-RU" sz="3600" dirty="0" err="1" smtClean="0">
                <a:solidFill>
                  <a:schemeClr val="accent2"/>
                </a:solidFill>
              </a:rPr>
              <a:t>ом</a:t>
            </a:r>
            <a:r>
              <a:rPr lang="ru-RU" sz="3600" dirty="0" smtClean="0">
                <a:solidFill>
                  <a:schemeClr val="accent2"/>
                </a:solidFill>
              </a:rPr>
              <a:t>)</a:t>
            </a:r>
          </a:p>
          <a:p>
            <a:pPr>
              <a:buFontTx/>
              <a:buChar char="-"/>
            </a:pPr>
            <a:r>
              <a:rPr lang="ru-RU" sz="3600" dirty="0" smtClean="0">
                <a:solidFill>
                  <a:schemeClr val="accent2"/>
                </a:solidFill>
              </a:rPr>
              <a:t>им</a:t>
            </a:r>
            <a:endParaRPr lang="ru-RU" sz="3600" dirty="0">
              <a:solidFill>
                <a:schemeClr val="accent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0034" y="4429132"/>
            <a:ext cx="2357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tx1"/>
                </a:solidFill>
              </a:rPr>
              <a:t>-</a:t>
            </a:r>
            <a:r>
              <a:rPr lang="ru-RU" sz="3600" dirty="0" err="1" smtClean="0">
                <a:solidFill>
                  <a:schemeClr val="accent2"/>
                </a:solidFill>
              </a:rPr>
              <a:t>вш</a:t>
            </a:r>
            <a:r>
              <a:rPr lang="ru-RU" sz="3600" dirty="0" smtClean="0">
                <a:solidFill>
                  <a:schemeClr val="accent2"/>
                </a:solidFill>
              </a:rPr>
              <a:t> (</a:t>
            </a:r>
            <a:r>
              <a:rPr lang="ru-RU" sz="3600" dirty="0" err="1" smtClean="0">
                <a:solidFill>
                  <a:schemeClr val="accent2"/>
                </a:solidFill>
              </a:rPr>
              <a:t>ш</a:t>
            </a:r>
            <a:r>
              <a:rPr lang="ru-RU" sz="3600" dirty="0" smtClean="0">
                <a:solidFill>
                  <a:schemeClr val="accent2"/>
                </a:solidFill>
              </a:rPr>
              <a:t>)</a:t>
            </a:r>
            <a:endParaRPr lang="ru-RU" sz="3600" dirty="0">
              <a:solidFill>
                <a:schemeClr val="accent2"/>
              </a:solidFill>
            </a:endParaRPr>
          </a:p>
        </p:txBody>
      </p:sp>
      <p:cxnSp>
        <p:nvCxnSpPr>
          <p:cNvPr id="11" name="Прямая со стрелкой 10"/>
          <p:cNvCxnSpPr/>
          <p:nvPr/>
        </p:nvCxnSpPr>
        <p:spPr bwMode="auto">
          <a:xfrm>
            <a:off x="6000760" y="3643314"/>
            <a:ext cx="571504" cy="571504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Прямая со стрелкой 12"/>
          <p:cNvCxnSpPr/>
          <p:nvPr/>
        </p:nvCxnSpPr>
        <p:spPr bwMode="auto">
          <a:xfrm flipH="1">
            <a:off x="2071670" y="3714752"/>
            <a:ext cx="785818" cy="714380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Прямая со стрелкой 14"/>
          <p:cNvCxnSpPr/>
          <p:nvPr/>
        </p:nvCxnSpPr>
        <p:spPr bwMode="auto">
          <a:xfrm flipH="1" flipV="1">
            <a:off x="1785918" y="1285860"/>
            <a:ext cx="928694" cy="642942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Прямая со стрелкой 16"/>
          <p:cNvCxnSpPr/>
          <p:nvPr/>
        </p:nvCxnSpPr>
        <p:spPr bwMode="auto">
          <a:xfrm flipV="1">
            <a:off x="5857884" y="1357298"/>
            <a:ext cx="714380" cy="500066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ransition spd="med" advTm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BE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ext Box 1"/>
          <p:cNvSpPr txBox="1">
            <a:spLocks noChangeArrowheads="1"/>
          </p:cNvSpPr>
          <p:nvPr/>
        </p:nvSpPr>
        <p:spPr bwMode="auto">
          <a:xfrm>
            <a:off x="523875" y="946363"/>
            <a:ext cx="8458200" cy="58695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0000" tIns="46800" rIns="90000" bIns="46800" anchor="ctr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Запишите </a:t>
            </a:r>
            <a:r>
              <a:rPr lang="ru-RU" sz="32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словосочетания в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тетрадь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360363" y="1571625"/>
            <a:ext cx="4191000" cy="17399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lnSpc>
                <a:spcPct val="15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Растаявший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снег</a:t>
            </a:r>
          </a:p>
          <a:p>
            <a:pPr>
              <a:lnSpc>
                <a:spcPct val="15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Думающая девочка </a:t>
            </a:r>
          </a:p>
          <a:p>
            <a:pPr>
              <a:lnSpc>
                <a:spcPct val="15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Рассказанная история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4103688" y="1571625"/>
            <a:ext cx="4214812" cy="17399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pPr>
              <a:lnSpc>
                <a:spcPct val="15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dirty="0">
                <a:solidFill>
                  <a:srgbClr val="C5000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Растаявший </a:t>
            </a:r>
            <a:r>
              <a:rPr lang="ru-RU" sz="2400" dirty="0" smtClean="0">
                <a:solidFill>
                  <a:srgbClr val="C5000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вечером</a:t>
            </a:r>
            <a:endParaRPr lang="ru-RU" sz="2400" dirty="0">
              <a:solidFill>
                <a:srgbClr val="C5000B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dirty="0">
                <a:solidFill>
                  <a:srgbClr val="C5000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Думающая о </a:t>
            </a:r>
            <a:r>
              <a:rPr lang="ru-RU" sz="2400" dirty="0" smtClean="0">
                <a:solidFill>
                  <a:srgbClr val="C5000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задаче </a:t>
            </a:r>
            <a:endParaRPr lang="ru-RU" sz="2400" dirty="0">
              <a:solidFill>
                <a:srgbClr val="C5000B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dirty="0">
                <a:solidFill>
                  <a:srgbClr val="C5000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Рассказанная </a:t>
            </a:r>
            <a:r>
              <a:rPr lang="ru-RU" sz="2400" dirty="0" smtClean="0">
                <a:solidFill>
                  <a:srgbClr val="C5000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мамой </a:t>
            </a:r>
            <a:endParaRPr lang="ru-RU" sz="2400" dirty="0">
              <a:solidFill>
                <a:srgbClr val="C5000B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>
            <a:off x="3959225" y="1876425"/>
            <a:ext cx="1588" cy="2157413"/>
          </a:xfrm>
          <a:prstGeom prst="line">
            <a:avLst/>
          </a:prstGeom>
          <a:noFill/>
          <a:ln w="19080" cap="rnd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73" name="AutoShape 5"/>
          <p:cNvSpPr>
            <a:spLocks noChangeArrowheads="1"/>
          </p:cNvSpPr>
          <p:nvPr/>
        </p:nvSpPr>
        <p:spPr bwMode="auto">
          <a:xfrm>
            <a:off x="714348" y="214290"/>
            <a:ext cx="7929618" cy="609600"/>
          </a:xfrm>
          <a:prstGeom prst="roundRect">
            <a:avLst>
              <a:gd name="adj" fmla="val 16667"/>
            </a:avLst>
          </a:prstGeom>
          <a:solidFill>
            <a:schemeClr val="bg2">
              <a:lumMod val="20000"/>
              <a:lumOff val="80000"/>
            </a:schemeClr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000" b="1" dirty="0">
                <a:solidFill>
                  <a:schemeClr val="accent2"/>
                </a:solidFill>
              </a:rPr>
              <a:t>Определение проблемы урока</a:t>
            </a:r>
          </a:p>
        </p:txBody>
      </p:sp>
      <p:pic>
        <p:nvPicPr>
          <p:cNvPr id="7179" name="Picture 11" descr="C:\Users\дом\Desktop\1252726-img-dite-matka-dcera-rodina-kniha-ctrni-kniz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3857628"/>
            <a:ext cx="4000496" cy="2757573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1000"/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" dur="1000" fill="hold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" dur="1000" fill="hold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6" dur="1000" fill="hold"/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" dur="1000" fill="hold"/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0" dur="1000" fill="hold"/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" dur="1000" fill="hold"/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4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7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8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1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5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6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BE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ext Box 1"/>
          <p:cNvSpPr txBox="1">
            <a:spLocks noChangeArrowheads="1"/>
          </p:cNvSpPr>
          <p:nvPr/>
        </p:nvSpPr>
        <p:spPr bwMode="auto">
          <a:xfrm>
            <a:off x="500034" y="1071546"/>
            <a:ext cx="8458200" cy="9477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Сравните словосочетания в каждом столбике.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Что в них общего?</a:t>
            </a:r>
          </a:p>
        </p:txBody>
      </p:sp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273050" y="1876425"/>
            <a:ext cx="4191000" cy="17399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lnSpc>
                <a:spcPct val="15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dirty="0" smtClean="0">
                <a:solidFill>
                  <a:srgbClr val="FF420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b="1" dirty="0" smtClean="0">
                <a:solidFill>
                  <a:srgbClr val="FF420E"/>
                </a:solidFill>
                <a:latin typeface="Times New Roman" pitchFamily="18" charset="0"/>
                <a:cs typeface="Times New Roman" pitchFamily="18" charset="0"/>
              </a:rPr>
              <a:t>Думающая   </a:t>
            </a:r>
            <a:r>
              <a:rPr lang="ru-RU" sz="2400" b="1" dirty="0">
                <a:solidFill>
                  <a:srgbClr val="0084D1"/>
                </a:solidFill>
                <a:latin typeface="Times New Roman" pitchFamily="18" charset="0"/>
                <a:cs typeface="Times New Roman" pitchFamily="18" charset="0"/>
              </a:rPr>
              <a:t>девочка</a:t>
            </a:r>
          </a:p>
          <a:p>
            <a:pPr>
              <a:lnSpc>
                <a:spcPct val="15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400" dirty="0">
              <a:solidFill>
                <a:srgbClr val="0084D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4679950" y="1655763"/>
            <a:ext cx="4214813" cy="17399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lnSpc>
                <a:spcPct val="15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4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4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4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6" name="Line 4"/>
          <p:cNvSpPr>
            <a:spLocks noChangeShapeType="1"/>
          </p:cNvSpPr>
          <p:nvPr/>
        </p:nvSpPr>
        <p:spPr bwMode="auto">
          <a:xfrm>
            <a:off x="4508500" y="2011362"/>
            <a:ext cx="63500" cy="2203455"/>
          </a:xfrm>
          <a:prstGeom prst="line">
            <a:avLst/>
          </a:prstGeom>
          <a:noFill/>
          <a:ln w="19080" cap="rnd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914400" y="185738"/>
            <a:ext cx="7543800" cy="839787"/>
          </a:xfrm>
          <a:prstGeom prst="roundRect">
            <a:avLst>
              <a:gd name="adj" fmla="val 16667"/>
            </a:avLst>
          </a:prstGeom>
          <a:solidFill>
            <a:schemeClr val="bg2">
              <a:lumMod val="20000"/>
              <a:lumOff val="80000"/>
            </a:schemeClr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 dirty="0">
                <a:solidFill>
                  <a:schemeClr val="accent2"/>
                </a:solidFill>
              </a:rPr>
              <a:t>Как причастие связано с другими словами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 dirty="0">
                <a:solidFill>
                  <a:schemeClr val="accent2"/>
                </a:solidFill>
              </a:rPr>
              <a:t>в словосочетании?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704850" y="1928802"/>
            <a:ext cx="4191000" cy="175650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>
              <a:lnSpc>
                <a:spcPct val="15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dirty="0">
                <a:solidFill>
                  <a:srgbClr val="FF420E"/>
                </a:solidFill>
                <a:latin typeface="Times New Roman" pitchFamily="18" charset="0"/>
                <a:cs typeface="Times New Roman" pitchFamily="18" charset="0"/>
              </a:rPr>
              <a:t>Растаявший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84D1"/>
                </a:solidFill>
                <a:latin typeface="Times New Roman" pitchFamily="18" charset="0"/>
                <a:cs typeface="Times New Roman" pitchFamily="18" charset="0"/>
              </a:rPr>
              <a:t>снег</a:t>
            </a:r>
          </a:p>
          <a:p>
            <a:pPr>
              <a:lnSpc>
                <a:spcPct val="15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4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Рассказанная </a:t>
            </a:r>
            <a:r>
              <a:rPr lang="ru-RU" sz="2400" b="1" dirty="0">
                <a:solidFill>
                  <a:srgbClr val="0084D1"/>
                </a:solidFill>
                <a:latin typeface="Times New Roman" pitchFamily="18" charset="0"/>
                <a:cs typeface="Times New Roman" pitchFamily="18" charset="0"/>
              </a:rPr>
              <a:t>история 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4929188" y="2016125"/>
            <a:ext cx="4214812" cy="17399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lnSpc>
                <a:spcPct val="15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Растаявший </a:t>
            </a:r>
            <a:r>
              <a:rPr lang="ru-RU" sz="2400" b="1" dirty="0" smtClean="0">
                <a:solidFill>
                  <a:srgbClr val="0084D1"/>
                </a:solidFill>
                <a:latin typeface="Times New Roman" pitchFamily="18" charset="0"/>
                <a:cs typeface="Times New Roman" pitchFamily="18" charset="0"/>
              </a:rPr>
              <a:t>вечером</a:t>
            </a:r>
            <a:endParaRPr lang="ru-RU" sz="2400" b="1" dirty="0">
              <a:solidFill>
                <a:srgbClr val="0084D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Думающая</a:t>
            </a:r>
            <a:r>
              <a:rPr lang="ru-RU" sz="2400" b="1" dirty="0">
                <a:solidFill>
                  <a:srgbClr val="0084D1"/>
                </a:solidFill>
                <a:latin typeface="Times New Roman" pitchFamily="18" charset="0"/>
                <a:cs typeface="Times New Roman" pitchFamily="18" charset="0"/>
              </a:rPr>
              <a:t> о </a:t>
            </a:r>
            <a:r>
              <a:rPr lang="ru-RU" sz="2400" b="1" dirty="0" smtClean="0">
                <a:solidFill>
                  <a:srgbClr val="0084D1"/>
                </a:solidFill>
                <a:latin typeface="Times New Roman" pitchFamily="18" charset="0"/>
                <a:cs typeface="Times New Roman" pitchFamily="18" charset="0"/>
              </a:rPr>
              <a:t>задаче</a:t>
            </a:r>
            <a:endParaRPr lang="ru-RU" sz="2400" b="1" dirty="0">
              <a:solidFill>
                <a:srgbClr val="0084D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Рассказанная </a:t>
            </a:r>
            <a:r>
              <a:rPr lang="ru-RU" sz="2400" b="1" dirty="0">
                <a:solidFill>
                  <a:srgbClr val="0084D1"/>
                </a:solidFill>
                <a:latin typeface="Times New Roman" pitchFamily="18" charset="0"/>
                <a:cs typeface="Times New Roman" pitchFamily="18" charset="0"/>
              </a:rPr>
              <a:t>мамой</a:t>
            </a:r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2952750" y="4103688"/>
            <a:ext cx="4800600" cy="463846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в чём различие?</a:t>
            </a: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1655763" y="4806950"/>
            <a:ext cx="6499225" cy="5207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Обозначьте графически эту связь.</a:t>
            </a:r>
          </a:p>
        </p:txBody>
      </p:sp>
      <p:sp>
        <p:nvSpPr>
          <p:cNvPr id="8202" name="Line 10"/>
          <p:cNvSpPr>
            <a:spLocks noChangeShapeType="1"/>
          </p:cNvSpPr>
          <p:nvPr/>
        </p:nvSpPr>
        <p:spPr bwMode="auto">
          <a:xfrm>
            <a:off x="2819400" y="2011363"/>
            <a:ext cx="1588" cy="1587"/>
          </a:xfrm>
          <a:prstGeom prst="line">
            <a:avLst/>
          </a:prstGeom>
          <a:noFill/>
          <a:ln w="9360" cap="sq">
            <a:solidFill>
              <a:srgbClr val="B6DCDF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03" name="Line 11"/>
          <p:cNvSpPr>
            <a:spLocks noChangeShapeType="1"/>
          </p:cNvSpPr>
          <p:nvPr/>
        </p:nvSpPr>
        <p:spPr bwMode="auto">
          <a:xfrm>
            <a:off x="4000500" y="1600200"/>
            <a:ext cx="1028700" cy="1588"/>
          </a:xfrm>
          <a:prstGeom prst="line">
            <a:avLst/>
          </a:prstGeom>
          <a:noFill/>
          <a:ln w="9360" cap="sq">
            <a:solidFill>
              <a:srgbClr val="B6DCDF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04" name="Line 12"/>
          <p:cNvSpPr>
            <a:spLocks noChangeShapeType="1"/>
          </p:cNvSpPr>
          <p:nvPr/>
        </p:nvSpPr>
        <p:spPr bwMode="auto">
          <a:xfrm>
            <a:off x="1735138" y="2011363"/>
            <a:ext cx="1268412" cy="1587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05" name="Line 13"/>
          <p:cNvSpPr>
            <a:spLocks noChangeShapeType="1"/>
          </p:cNvSpPr>
          <p:nvPr/>
        </p:nvSpPr>
        <p:spPr bwMode="auto">
          <a:xfrm>
            <a:off x="1684338" y="2519363"/>
            <a:ext cx="1268412" cy="1587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06" name="Line 14"/>
          <p:cNvSpPr>
            <a:spLocks noChangeShapeType="1"/>
          </p:cNvSpPr>
          <p:nvPr/>
        </p:nvSpPr>
        <p:spPr bwMode="auto">
          <a:xfrm>
            <a:off x="2087563" y="3095625"/>
            <a:ext cx="1047750" cy="1588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07" name="Line 15"/>
          <p:cNvSpPr>
            <a:spLocks noChangeShapeType="1"/>
          </p:cNvSpPr>
          <p:nvPr/>
        </p:nvSpPr>
        <p:spPr bwMode="auto">
          <a:xfrm>
            <a:off x="5970588" y="3240088"/>
            <a:ext cx="1268412" cy="1587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08" name="Line 16"/>
          <p:cNvSpPr>
            <a:spLocks noChangeShapeType="1"/>
          </p:cNvSpPr>
          <p:nvPr/>
        </p:nvSpPr>
        <p:spPr bwMode="auto">
          <a:xfrm flipV="1">
            <a:off x="5643570" y="2714620"/>
            <a:ext cx="1485900" cy="31750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09" name="Line 17"/>
          <p:cNvSpPr>
            <a:spLocks noChangeShapeType="1"/>
          </p:cNvSpPr>
          <p:nvPr/>
        </p:nvSpPr>
        <p:spPr bwMode="auto">
          <a:xfrm>
            <a:off x="5867400" y="1987550"/>
            <a:ext cx="1268413" cy="1588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10" name="AutoShape 18"/>
          <p:cNvSpPr>
            <a:spLocks noChangeArrowheads="1"/>
          </p:cNvSpPr>
          <p:nvPr/>
        </p:nvSpPr>
        <p:spPr bwMode="auto">
          <a:xfrm>
            <a:off x="2714612" y="2000240"/>
            <a:ext cx="222250" cy="274637"/>
          </a:xfrm>
          <a:custGeom>
            <a:avLst/>
            <a:gdLst>
              <a:gd name="G0" fmla="+- 1 0 0"/>
              <a:gd name="G1" fmla="+- 1 0 0"/>
              <a:gd name="G2" fmla="+- 1 0 0"/>
              <a:gd name="G3" fmla="+- 1 0 0"/>
              <a:gd name="G4" fmla="+- 1 0 0"/>
              <a:gd name="G5" fmla="+- 1 0 0"/>
              <a:gd name="G6" fmla="+- 1 0 0"/>
              <a:gd name="G7" fmla="+- 1 0 0"/>
              <a:gd name="G8" fmla="+- 1 0 0"/>
              <a:gd name="G9" fmla="+- 1 0 0"/>
              <a:gd name="G10" fmla="+- 1 0 0"/>
              <a:gd name="G11" fmla="+- 1 0 0"/>
              <a:gd name="T0" fmla="*/ 53379 w 222250"/>
              <a:gd name="T1" fmla="*/ 65961 h 274637"/>
              <a:gd name="T2" fmla="*/ 168871 w 222250"/>
              <a:gd name="T3" fmla="*/ 65961 h 274637"/>
              <a:gd name="T4" fmla="*/ 168871 w 222250"/>
              <a:gd name="T5" fmla="*/ 208676 h 274637"/>
              <a:gd name="T6" fmla="*/ 53379 w 222250"/>
              <a:gd name="T7" fmla="*/ 208676 h 274637"/>
              <a:gd name="T8" fmla="*/ 33062 w 222250"/>
              <a:gd name="T9" fmla="*/ 49519 h 274637"/>
              <a:gd name="T10" fmla="*/ 189188 w 222250"/>
              <a:gd name="T11" fmla="*/ 225118 h 2746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22250" h="274637">
                <a:moveTo>
                  <a:pt x="33062" y="82403"/>
                </a:moveTo>
                <a:lnTo>
                  <a:pt x="73696" y="49519"/>
                </a:lnTo>
                <a:lnTo>
                  <a:pt x="111125" y="95770"/>
                </a:lnTo>
                <a:lnTo>
                  <a:pt x="148554" y="49519"/>
                </a:lnTo>
                <a:lnTo>
                  <a:pt x="189188" y="82403"/>
                </a:lnTo>
                <a:lnTo>
                  <a:pt x="144748" y="137319"/>
                </a:lnTo>
                <a:lnTo>
                  <a:pt x="189188" y="192234"/>
                </a:lnTo>
                <a:lnTo>
                  <a:pt x="148554" y="225118"/>
                </a:lnTo>
                <a:lnTo>
                  <a:pt x="111125" y="178867"/>
                </a:lnTo>
                <a:lnTo>
                  <a:pt x="73696" y="225118"/>
                </a:lnTo>
                <a:lnTo>
                  <a:pt x="33062" y="192234"/>
                </a:lnTo>
                <a:lnTo>
                  <a:pt x="77502" y="137319"/>
                </a:lnTo>
                <a:close/>
              </a:path>
            </a:pathLst>
          </a:custGeom>
          <a:solidFill>
            <a:srgbClr val="BBE0E3"/>
          </a:solidFill>
          <a:ln w="25560" cap="sq">
            <a:solidFill>
              <a:srgbClr val="89A4A7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211" name="AutoShape 19"/>
          <p:cNvSpPr>
            <a:spLocks noChangeArrowheads="1"/>
          </p:cNvSpPr>
          <p:nvPr/>
        </p:nvSpPr>
        <p:spPr bwMode="auto">
          <a:xfrm>
            <a:off x="2857488" y="2500306"/>
            <a:ext cx="222250" cy="274638"/>
          </a:xfrm>
          <a:custGeom>
            <a:avLst/>
            <a:gdLst>
              <a:gd name="G0" fmla="+- 1 0 0"/>
              <a:gd name="G1" fmla="+- 1 0 0"/>
              <a:gd name="G2" fmla="+- 1 0 0"/>
              <a:gd name="G3" fmla="+- 1 0 0"/>
              <a:gd name="G4" fmla="+- 1 0 0"/>
              <a:gd name="G5" fmla="+- 1 0 0"/>
              <a:gd name="G6" fmla="+- 1 0 0"/>
              <a:gd name="G7" fmla="+- 1 0 0"/>
              <a:gd name="G8" fmla="+- 1 0 0"/>
              <a:gd name="G9" fmla="+- 1 0 0"/>
              <a:gd name="G10" fmla="+- 1 0 0"/>
              <a:gd name="G11" fmla="+- 1 0 0"/>
              <a:gd name="T0" fmla="*/ 53379 w 222250"/>
              <a:gd name="T1" fmla="*/ 65961 h 274637"/>
              <a:gd name="T2" fmla="*/ 168871 w 222250"/>
              <a:gd name="T3" fmla="*/ 65961 h 274637"/>
              <a:gd name="T4" fmla="*/ 168871 w 222250"/>
              <a:gd name="T5" fmla="*/ 208676 h 274637"/>
              <a:gd name="T6" fmla="*/ 53379 w 222250"/>
              <a:gd name="T7" fmla="*/ 208676 h 274637"/>
              <a:gd name="T8" fmla="*/ 33062 w 222250"/>
              <a:gd name="T9" fmla="*/ 49519 h 274637"/>
              <a:gd name="T10" fmla="*/ 189188 w 222250"/>
              <a:gd name="T11" fmla="*/ 225118 h 2746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22250" h="274637">
                <a:moveTo>
                  <a:pt x="33062" y="82403"/>
                </a:moveTo>
                <a:lnTo>
                  <a:pt x="73696" y="49519"/>
                </a:lnTo>
                <a:lnTo>
                  <a:pt x="111125" y="95770"/>
                </a:lnTo>
                <a:lnTo>
                  <a:pt x="148554" y="49519"/>
                </a:lnTo>
                <a:lnTo>
                  <a:pt x="189188" y="82403"/>
                </a:lnTo>
                <a:lnTo>
                  <a:pt x="144748" y="137319"/>
                </a:lnTo>
                <a:lnTo>
                  <a:pt x="189188" y="192234"/>
                </a:lnTo>
                <a:lnTo>
                  <a:pt x="148554" y="225118"/>
                </a:lnTo>
                <a:lnTo>
                  <a:pt x="111125" y="178867"/>
                </a:lnTo>
                <a:lnTo>
                  <a:pt x="73696" y="225118"/>
                </a:lnTo>
                <a:lnTo>
                  <a:pt x="33062" y="192234"/>
                </a:lnTo>
                <a:lnTo>
                  <a:pt x="77502" y="137319"/>
                </a:lnTo>
                <a:close/>
              </a:path>
            </a:pathLst>
          </a:custGeom>
          <a:solidFill>
            <a:srgbClr val="BBE0E3"/>
          </a:solidFill>
          <a:ln w="25560" cap="sq">
            <a:solidFill>
              <a:srgbClr val="89A4A7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212" name="AutoShape 20"/>
          <p:cNvSpPr>
            <a:spLocks noChangeArrowheads="1"/>
          </p:cNvSpPr>
          <p:nvPr/>
        </p:nvSpPr>
        <p:spPr bwMode="auto">
          <a:xfrm>
            <a:off x="3071802" y="3071810"/>
            <a:ext cx="222250" cy="274638"/>
          </a:xfrm>
          <a:custGeom>
            <a:avLst/>
            <a:gdLst>
              <a:gd name="G0" fmla="+- 1 0 0"/>
              <a:gd name="G1" fmla="+- 1 0 0"/>
              <a:gd name="G2" fmla="+- 1 0 0"/>
              <a:gd name="G3" fmla="+- 1 0 0"/>
              <a:gd name="G4" fmla="+- 1 0 0"/>
              <a:gd name="G5" fmla="+- 1 0 0"/>
              <a:gd name="G6" fmla="+- 1 0 0"/>
              <a:gd name="G7" fmla="+- 1 0 0"/>
              <a:gd name="G8" fmla="+- 1 0 0"/>
              <a:gd name="G9" fmla="+- 1 0 0"/>
              <a:gd name="G10" fmla="+- 1 0 0"/>
              <a:gd name="G11" fmla="+- 1 0 0"/>
              <a:gd name="T0" fmla="*/ 53379 w 222250"/>
              <a:gd name="T1" fmla="*/ 65961 h 274638"/>
              <a:gd name="T2" fmla="*/ 168871 w 222250"/>
              <a:gd name="T3" fmla="*/ 65961 h 274638"/>
              <a:gd name="T4" fmla="*/ 168871 w 222250"/>
              <a:gd name="T5" fmla="*/ 208677 h 274638"/>
              <a:gd name="T6" fmla="*/ 53379 w 222250"/>
              <a:gd name="T7" fmla="*/ 208677 h 274638"/>
              <a:gd name="T8" fmla="*/ 33062 w 222250"/>
              <a:gd name="T9" fmla="*/ 49519 h 274638"/>
              <a:gd name="T10" fmla="*/ 189188 w 222250"/>
              <a:gd name="T11" fmla="*/ 225119 h 2746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22250" h="274638">
                <a:moveTo>
                  <a:pt x="33062" y="82403"/>
                </a:moveTo>
                <a:lnTo>
                  <a:pt x="73696" y="49519"/>
                </a:lnTo>
                <a:lnTo>
                  <a:pt x="111125" y="95771"/>
                </a:lnTo>
                <a:lnTo>
                  <a:pt x="148554" y="49519"/>
                </a:lnTo>
                <a:lnTo>
                  <a:pt x="189188" y="82403"/>
                </a:lnTo>
                <a:lnTo>
                  <a:pt x="144748" y="137319"/>
                </a:lnTo>
                <a:lnTo>
                  <a:pt x="189188" y="192235"/>
                </a:lnTo>
                <a:lnTo>
                  <a:pt x="148554" y="225119"/>
                </a:lnTo>
                <a:lnTo>
                  <a:pt x="111125" y="178867"/>
                </a:lnTo>
                <a:lnTo>
                  <a:pt x="73696" y="225119"/>
                </a:lnTo>
                <a:lnTo>
                  <a:pt x="33062" y="192235"/>
                </a:lnTo>
                <a:lnTo>
                  <a:pt x="77502" y="137319"/>
                </a:lnTo>
                <a:close/>
              </a:path>
            </a:pathLst>
          </a:custGeom>
          <a:solidFill>
            <a:srgbClr val="BBE0E3"/>
          </a:solidFill>
          <a:ln w="25560" cap="sq">
            <a:solidFill>
              <a:srgbClr val="89A4A7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213" name="AutoShape 21"/>
          <p:cNvSpPr>
            <a:spLocks noChangeArrowheads="1"/>
          </p:cNvSpPr>
          <p:nvPr/>
        </p:nvSpPr>
        <p:spPr bwMode="auto">
          <a:xfrm>
            <a:off x="5715008" y="3143248"/>
            <a:ext cx="222250" cy="273050"/>
          </a:xfrm>
          <a:custGeom>
            <a:avLst/>
            <a:gdLst>
              <a:gd name="G0" fmla="+- 1 0 0"/>
              <a:gd name="G1" fmla="+- 1 0 0"/>
              <a:gd name="G2" fmla="+- 1 0 0"/>
              <a:gd name="G3" fmla="+- 1 0 0"/>
              <a:gd name="G4" fmla="+- 1 0 0"/>
              <a:gd name="G5" fmla="+- 1 0 0"/>
              <a:gd name="G6" fmla="+- 1 0 0"/>
              <a:gd name="G7" fmla="+- 1 0 0"/>
              <a:gd name="G8" fmla="+- 1 0 0"/>
              <a:gd name="G9" fmla="+- 1 0 0"/>
              <a:gd name="G10" fmla="+- 1 0 0"/>
              <a:gd name="G11" fmla="+- 1 0 0"/>
              <a:gd name="T0" fmla="*/ 53379 w 222250"/>
              <a:gd name="T1" fmla="*/ 65580 h 273050"/>
              <a:gd name="T2" fmla="*/ 168871 w 222250"/>
              <a:gd name="T3" fmla="*/ 65580 h 273050"/>
              <a:gd name="T4" fmla="*/ 168871 w 222250"/>
              <a:gd name="T5" fmla="*/ 207470 h 273050"/>
              <a:gd name="T6" fmla="*/ 53379 w 222250"/>
              <a:gd name="T7" fmla="*/ 207470 h 273050"/>
              <a:gd name="T8" fmla="*/ 33108 w 222250"/>
              <a:gd name="T9" fmla="*/ 49080 h 273050"/>
              <a:gd name="T10" fmla="*/ 189142 w 222250"/>
              <a:gd name="T11" fmla="*/ 223970 h 273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22250" h="273050">
                <a:moveTo>
                  <a:pt x="33108" y="82079"/>
                </a:moveTo>
                <a:lnTo>
                  <a:pt x="73649" y="49080"/>
                </a:lnTo>
                <a:lnTo>
                  <a:pt x="111125" y="95122"/>
                </a:lnTo>
                <a:lnTo>
                  <a:pt x="148601" y="49080"/>
                </a:lnTo>
                <a:lnTo>
                  <a:pt x="189142" y="82079"/>
                </a:lnTo>
                <a:lnTo>
                  <a:pt x="144825" y="136525"/>
                </a:lnTo>
                <a:lnTo>
                  <a:pt x="189142" y="190971"/>
                </a:lnTo>
                <a:lnTo>
                  <a:pt x="148601" y="223970"/>
                </a:lnTo>
                <a:lnTo>
                  <a:pt x="111125" y="177928"/>
                </a:lnTo>
                <a:lnTo>
                  <a:pt x="73649" y="223970"/>
                </a:lnTo>
                <a:lnTo>
                  <a:pt x="33108" y="190971"/>
                </a:lnTo>
                <a:lnTo>
                  <a:pt x="77425" y="136525"/>
                </a:lnTo>
                <a:close/>
              </a:path>
            </a:pathLst>
          </a:custGeom>
          <a:solidFill>
            <a:srgbClr val="BBE0E3"/>
          </a:solidFill>
          <a:ln w="25560" cap="sq">
            <a:solidFill>
              <a:srgbClr val="89A4A7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214" name="AutoShape 22"/>
          <p:cNvSpPr>
            <a:spLocks noChangeArrowheads="1"/>
          </p:cNvSpPr>
          <p:nvPr/>
        </p:nvSpPr>
        <p:spPr bwMode="auto">
          <a:xfrm>
            <a:off x="5786446" y="2571744"/>
            <a:ext cx="222250" cy="274637"/>
          </a:xfrm>
          <a:custGeom>
            <a:avLst/>
            <a:gdLst>
              <a:gd name="G0" fmla="+- 1 0 0"/>
              <a:gd name="G1" fmla="+- 1 0 0"/>
              <a:gd name="G2" fmla="+- 1 0 0"/>
              <a:gd name="G3" fmla="+- 1 0 0"/>
              <a:gd name="G4" fmla="+- 1 0 0"/>
              <a:gd name="G5" fmla="+- 1 0 0"/>
              <a:gd name="G6" fmla="+- 1 0 0"/>
              <a:gd name="G7" fmla="+- 1 0 0"/>
              <a:gd name="G8" fmla="+- 1 0 0"/>
              <a:gd name="G9" fmla="+- 1 0 0"/>
              <a:gd name="G10" fmla="+- 1 0 0"/>
              <a:gd name="G11" fmla="+- 1 0 0"/>
              <a:gd name="T0" fmla="*/ 53379 w 222250"/>
              <a:gd name="T1" fmla="*/ 65961 h 274637"/>
              <a:gd name="T2" fmla="*/ 168871 w 222250"/>
              <a:gd name="T3" fmla="*/ 65961 h 274637"/>
              <a:gd name="T4" fmla="*/ 168871 w 222250"/>
              <a:gd name="T5" fmla="*/ 208676 h 274637"/>
              <a:gd name="T6" fmla="*/ 53379 w 222250"/>
              <a:gd name="T7" fmla="*/ 208676 h 274637"/>
              <a:gd name="T8" fmla="*/ 33062 w 222250"/>
              <a:gd name="T9" fmla="*/ 49519 h 274637"/>
              <a:gd name="T10" fmla="*/ 189188 w 222250"/>
              <a:gd name="T11" fmla="*/ 225118 h 2746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22250" h="274637">
                <a:moveTo>
                  <a:pt x="33062" y="82403"/>
                </a:moveTo>
                <a:lnTo>
                  <a:pt x="73696" y="49519"/>
                </a:lnTo>
                <a:lnTo>
                  <a:pt x="111125" y="95770"/>
                </a:lnTo>
                <a:lnTo>
                  <a:pt x="148554" y="49519"/>
                </a:lnTo>
                <a:lnTo>
                  <a:pt x="189188" y="82403"/>
                </a:lnTo>
                <a:lnTo>
                  <a:pt x="144748" y="137319"/>
                </a:lnTo>
                <a:lnTo>
                  <a:pt x="189188" y="192234"/>
                </a:lnTo>
                <a:lnTo>
                  <a:pt x="148554" y="225118"/>
                </a:lnTo>
                <a:lnTo>
                  <a:pt x="111125" y="178867"/>
                </a:lnTo>
                <a:lnTo>
                  <a:pt x="73696" y="225118"/>
                </a:lnTo>
                <a:lnTo>
                  <a:pt x="33062" y="192234"/>
                </a:lnTo>
                <a:lnTo>
                  <a:pt x="77502" y="137319"/>
                </a:lnTo>
                <a:close/>
              </a:path>
            </a:pathLst>
          </a:custGeom>
          <a:solidFill>
            <a:srgbClr val="BBE0E3"/>
          </a:solidFill>
          <a:ln w="25560" cap="sq">
            <a:solidFill>
              <a:srgbClr val="89A4A7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215" name="AutoShape 23"/>
          <p:cNvSpPr>
            <a:spLocks noChangeArrowheads="1"/>
          </p:cNvSpPr>
          <p:nvPr/>
        </p:nvSpPr>
        <p:spPr bwMode="auto">
          <a:xfrm>
            <a:off x="5643570" y="2071678"/>
            <a:ext cx="222250" cy="274637"/>
          </a:xfrm>
          <a:custGeom>
            <a:avLst/>
            <a:gdLst>
              <a:gd name="G0" fmla="+- 1 0 0"/>
              <a:gd name="G1" fmla="+- 1 0 0"/>
              <a:gd name="G2" fmla="+- 1 0 0"/>
              <a:gd name="G3" fmla="+- 1 0 0"/>
              <a:gd name="G4" fmla="+- 1 0 0"/>
              <a:gd name="G5" fmla="+- 1 0 0"/>
              <a:gd name="G6" fmla="+- 1 0 0"/>
              <a:gd name="G7" fmla="+- 1 0 0"/>
              <a:gd name="G8" fmla="+- 1 0 0"/>
              <a:gd name="G9" fmla="+- 1 0 0"/>
              <a:gd name="G10" fmla="+- 1 0 0"/>
              <a:gd name="G11" fmla="+- 1 0 0"/>
              <a:gd name="T0" fmla="*/ 53379 w 222250"/>
              <a:gd name="T1" fmla="*/ 65961 h 274638"/>
              <a:gd name="T2" fmla="*/ 168871 w 222250"/>
              <a:gd name="T3" fmla="*/ 65961 h 274638"/>
              <a:gd name="T4" fmla="*/ 168871 w 222250"/>
              <a:gd name="T5" fmla="*/ 208677 h 274638"/>
              <a:gd name="T6" fmla="*/ 53379 w 222250"/>
              <a:gd name="T7" fmla="*/ 208677 h 274638"/>
              <a:gd name="T8" fmla="*/ 33062 w 222250"/>
              <a:gd name="T9" fmla="*/ 49519 h 274638"/>
              <a:gd name="T10" fmla="*/ 189188 w 222250"/>
              <a:gd name="T11" fmla="*/ 225119 h 2746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22250" h="274638">
                <a:moveTo>
                  <a:pt x="33062" y="82403"/>
                </a:moveTo>
                <a:lnTo>
                  <a:pt x="73696" y="49519"/>
                </a:lnTo>
                <a:lnTo>
                  <a:pt x="111125" y="95771"/>
                </a:lnTo>
                <a:lnTo>
                  <a:pt x="148554" y="49519"/>
                </a:lnTo>
                <a:lnTo>
                  <a:pt x="189188" y="82403"/>
                </a:lnTo>
                <a:lnTo>
                  <a:pt x="144748" y="137319"/>
                </a:lnTo>
                <a:lnTo>
                  <a:pt x="189188" y="192235"/>
                </a:lnTo>
                <a:lnTo>
                  <a:pt x="148554" y="225119"/>
                </a:lnTo>
                <a:lnTo>
                  <a:pt x="111125" y="178867"/>
                </a:lnTo>
                <a:lnTo>
                  <a:pt x="73696" y="225119"/>
                </a:lnTo>
                <a:lnTo>
                  <a:pt x="33062" y="192235"/>
                </a:lnTo>
                <a:lnTo>
                  <a:pt x="77502" y="137319"/>
                </a:lnTo>
                <a:close/>
              </a:path>
            </a:pathLst>
          </a:custGeom>
          <a:solidFill>
            <a:srgbClr val="BBE0E3"/>
          </a:solidFill>
          <a:ln w="25560" cap="sq">
            <a:solidFill>
              <a:srgbClr val="89A4A7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cxnSp>
        <p:nvCxnSpPr>
          <p:cNvPr id="8216" name="AutoShape 24"/>
          <p:cNvCxnSpPr>
            <a:cxnSpLocks noChangeShapeType="1"/>
          </p:cNvCxnSpPr>
          <p:nvPr/>
        </p:nvCxnSpPr>
        <p:spPr bwMode="auto">
          <a:xfrm>
            <a:off x="1735138" y="2011363"/>
            <a:ext cx="1587" cy="222250"/>
          </a:xfrm>
          <a:prstGeom prst="straightConnector1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8217" name="AutoShape 25"/>
          <p:cNvCxnSpPr>
            <a:cxnSpLocks noChangeShapeType="1"/>
          </p:cNvCxnSpPr>
          <p:nvPr/>
        </p:nvCxnSpPr>
        <p:spPr bwMode="auto">
          <a:xfrm>
            <a:off x="9829800" y="-76200"/>
            <a:ext cx="914400" cy="914400"/>
          </a:xfrm>
          <a:prstGeom prst="straightConnector1">
            <a:avLst/>
          </a:prstGeom>
          <a:noFill/>
          <a:ln w="9360" cap="sq">
            <a:solidFill>
              <a:srgbClr val="B6DCDF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8218" name="AutoShape 26"/>
          <p:cNvCxnSpPr>
            <a:cxnSpLocks noChangeShapeType="1"/>
          </p:cNvCxnSpPr>
          <p:nvPr/>
        </p:nvCxnSpPr>
        <p:spPr bwMode="auto">
          <a:xfrm>
            <a:off x="1654175" y="2520950"/>
            <a:ext cx="1588" cy="222250"/>
          </a:xfrm>
          <a:prstGeom prst="straightConnector1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8219" name="AutoShape 27"/>
          <p:cNvCxnSpPr>
            <a:cxnSpLocks noChangeShapeType="1"/>
          </p:cNvCxnSpPr>
          <p:nvPr/>
        </p:nvCxnSpPr>
        <p:spPr bwMode="auto">
          <a:xfrm>
            <a:off x="2087563" y="3097213"/>
            <a:ext cx="1587" cy="223837"/>
          </a:xfrm>
          <a:prstGeom prst="straightConnector1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8220" name="AutoShape 28"/>
          <p:cNvCxnSpPr>
            <a:cxnSpLocks noChangeShapeType="1"/>
          </p:cNvCxnSpPr>
          <p:nvPr/>
        </p:nvCxnSpPr>
        <p:spPr bwMode="auto">
          <a:xfrm>
            <a:off x="7135813" y="1989138"/>
            <a:ext cx="1587" cy="227012"/>
          </a:xfrm>
          <a:prstGeom prst="straightConnector1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8221" name="AutoShape 29"/>
          <p:cNvCxnSpPr>
            <a:cxnSpLocks noChangeShapeType="1"/>
          </p:cNvCxnSpPr>
          <p:nvPr/>
        </p:nvCxnSpPr>
        <p:spPr bwMode="auto">
          <a:xfrm>
            <a:off x="7127875" y="2728913"/>
            <a:ext cx="1588" cy="223837"/>
          </a:xfrm>
          <a:prstGeom prst="straightConnector1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8222" name="AutoShape 30"/>
          <p:cNvCxnSpPr>
            <a:cxnSpLocks noChangeShapeType="1"/>
          </p:cNvCxnSpPr>
          <p:nvPr/>
        </p:nvCxnSpPr>
        <p:spPr bwMode="auto">
          <a:xfrm>
            <a:off x="7237413" y="3240088"/>
            <a:ext cx="1587" cy="223837"/>
          </a:xfrm>
          <a:prstGeom prst="straightConnector1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8223" name="Line 31"/>
          <p:cNvSpPr>
            <a:spLocks noChangeShapeType="1"/>
          </p:cNvSpPr>
          <p:nvPr/>
        </p:nvSpPr>
        <p:spPr bwMode="auto">
          <a:xfrm>
            <a:off x="3000364" y="2000240"/>
            <a:ext cx="1588" cy="200025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24" name="Freeform 32"/>
          <p:cNvSpPr>
            <a:spLocks noChangeArrowheads="1"/>
          </p:cNvSpPr>
          <p:nvPr/>
        </p:nvSpPr>
        <p:spPr bwMode="auto">
          <a:xfrm>
            <a:off x="3095625" y="2719388"/>
            <a:ext cx="1588" cy="15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 w="1" h="1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226" name="Line 34"/>
          <p:cNvSpPr>
            <a:spLocks noChangeShapeType="1"/>
          </p:cNvSpPr>
          <p:nvPr/>
        </p:nvSpPr>
        <p:spPr bwMode="auto">
          <a:xfrm>
            <a:off x="5859463" y="1989138"/>
            <a:ext cx="1587" cy="200025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27" name="Line 35"/>
          <p:cNvSpPr>
            <a:spLocks noChangeShapeType="1"/>
          </p:cNvSpPr>
          <p:nvPr/>
        </p:nvSpPr>
        <p:spPr bwMode="auto">
          <a:xfrm>
            <a:off x="5614988" y="2771775"/>
            <a:ext cx="1587" cy="153988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28" name="Line 36"/>
          <p:cNvSpPr>
            <a:spLocks noChangeShapeType="1"/>
          </p:cNvSpPr>
          <p:nvPr/>
        </p:nvSpPr>
        <p:spPr bwMode="auto">
          <a:xfrm flipV="1">
            <a:off x="5970588" y="3238500"/>
            <a:ext cx="1587" cy="280988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29" name="Text Box 37"/>
          <p:cNvSpPr txBox="1">
            <a:spLocks noChangeArrowheads="1"/>
          </p:cNvSpPr>
          <p:nvPr/>
        </p:nvSpPr>
        <p:spPr bwMode="auto">
          <a:xfrm>
            <a:off x="215900" y="5543550"/>
            <a:ext cx="6499225" cy="5207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230" name="Text Box 38"/>
          <p:cNvSpPr txBox="1">
            <a:spLocks noChangeArrowheads="1"/>
          </p:cNvSpPr>
          <p:nvPr/>
        </p:nvSpPr>
        <p:spPr bwMode="auto">
          <a:xfrm>
            <a:off x="1779588" y="5472113"/>
            <a:ext cx="5491162" cy="5175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Сформулируйте проблему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урока.   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231" name="Picture 3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5206" y="4643446"/>
            <a:ext cx="1714480" cy="200005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1000"/>
                                        <p:tgtEl>
                                          <p:spTgt spid="8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0" dur="1000"/>
                                        <p:tgtEl>
                                          <p:spTgt spid="81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1000" fill="hold"/>
                                        <p:tgtEl>
                                          <p:spTgt spid="8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1000" fill="hold"/>
                                        <p:tgtEl>
                                          <p:spTgt spid="8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0" dur="1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" dur="1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4" dur="10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5" dur="10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8" dur="10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9" dur="10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8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9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4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5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60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63" dur="500"/>
                                        <p:tgtEl>
                                          <p:spTgt spid="8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66" dur="50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69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2" dur="500"/>
                                        <p:tgtEl>
                                          <p:spTgt spid="8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5" dur="500"/>
                                        <p:tgtEl>
                                          <p:spTgt spid="8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8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81" dur="5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84" dur="5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87" dur="5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90" dur="5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93" dur="5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96" dur="500"/>
                                        <p:tgtEl>
                                          <p:spTgt spid="8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99" dur="500"/>
                                        <p:tgtEl>
                                          <p:spTgt spid="8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02" dur="5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05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08" dur="500"/>
                                        <p:tgtEl>
                                          <p:spTgt spid="8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11" dur="5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14" dur="500"/>
                                        <p:tgtEl>
                                          <p:spTgt spid="8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17" dur="5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20" dur="500"/>
                                        <p:tgtEl>
                                          <p:spTgt spid="8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23" dur="500"/>
                                        <p:tgtEl>
                                          <p:spTgt spid="8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26" dur="5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9"/>
                                    </p:cond>
                                  </p:endCondLst>
                                  <p:childTnLst>
                                    <p:set>
                                      <p:cBhvr additive="repl"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135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animBg="1"/>
      <p:bldP spid="8204" grpId="0" animBg="1"/>
      <p:bldP spid="8205" grpId="0" animBg="1"/>
      <p:bldP spid="8206" grpId="0" animBg="1"/>
      <p:bldP spid="8207" grpId="0" animBg="1"/>
      <p:bldP spid="8208" grpId="0" animBg="1"/>
      <p:bldP spid="8209" grpId="0" animBg="1"/>
      <p:bldP spid="8210" grpId="0" animBg="1"/>
      <p:bldP spid="8211" grpId="0" animBg="1"/>
      <p:bldP spid="8212" grpId="0" animBg="1"/>
      <p:bldP spid="8213" grpId="0" animBg="1"/>
      <p:bldP spid="8214" grpId="0" animBg="1"/>
      <p:bldP spid="8215" grpId="0" animBg="1"/>
      <p:bldP spid="8223" grpId="0" animBg="1"/>
      <p:bldP spid="8224" grpId="0" animBg="1"/>
      <p:bldP spid="8226" grpId="0" animBg="1"/>
      <p:bldP spid="8227" grpId="0" animBg="1"/>
      <p:bldP spid="8228" grpId="0" animBg="1"/>
      <p:bldP spid="822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Проблемное объяснение нового знания</a:t>
            </a:r>
            <a:endParaRPr lang="ru-RU" sz="40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1513" y="1906588"/>
            <a:ext cx="7804150" cy="4522808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         </a:t>
            </a:r>
            <a:r>
              <a:rPr lang="ru-RU" b="1" i="1" dirty="0" smtClean="0">
                <a:solidFill>
                  <a:schemeClr val="tx1"/>
                </a:solidFill>
              </a:rPr>
              <a:t>Ядреный  морозец,  ударивший  ночью, сразу  всё  преобразил.  Густо посеребривший  всё  вокруг  иней   лежал повсюду.   Лиственные   леса,   ещё   не сбросившие своих уборов, радовали глаз. Листва,  убитая  морозом,  текла  с неподвижных  веток.  Дорога  в  тайгу пестрела,  будто  устланная  ситцем.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sz="20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-Найдите причастия с зависимыми словами.</a:t>
            </a:r>
          </a:p>
          <a:p>
            <a:r>
              <a:rPr lang="ru-RU" sz="20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-Объясните знаки препинания.</a:t>
            </a:r>
          </a:p>
          <a:p>
            <a:r>
              <a:rPr lang="ru-RU" sz="20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-Почему возникли трудности?</a:t>
            </a:r>
          </a:p>
          <a:p>
            <a:endParaRPr lang="ru-RU" dirty="0"/>
          </a:p>
        </p:txBody>
      </p:sp>
    </p:spTree>
  </p:cSld>
  <p:clrMapOvr>
    <a:masterClrMapping/>
  </p:clrMapOvr>
  <p:transition spd="med" advTm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BE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/>
          <p:cNvSpPr txBox="1">
            <a:spLocks noChangeArrowheads="1"/>
          </p:cNvSpPr>
          <p:nvPr/>
        </p:nvSpPr>
        <p:spPr bwMode="auto">
          <a:xfrm>
            <a:off x="2214546" y="2143116"/>
            <a:ext cx="5975350" cy="1430337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60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ПРИЧАСТНЫЙ                        ОБОРОТ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14338"/>
            <a:ext cx="2606694" cy="391275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4071942"/>
            <a:ext cx="3000365" cy="2437086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 advTm="0"/>
  <p:timing>
    <p:tnLst>
      <p:par>
        <p:cTn id="1" dur="indefinite" restart="never" fill="hold" nodeType="tmRoot">
          <p:childTnLst>
            <p:par>
              <p:cTn id="2" fill="hold" nodeType="interactiveSeq">
                <p:stCondLst>
                  <p:cond delay="0"/>
                </p:stCondLst>
              </p:cTn>
            </p:par>
            <p:seq concurrent="1" nextAc="seek">
              <p:cTn id="3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BE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1"/>
          <p:cNvSpPr txBox="1">
            <a:spLocks noChangeArrowheads="1"/>
          </p:cNvSpPr>
          <p:nvPr/>
        </p:nvSpPr>
        <p:spPr bwMode="auto">
          <a:xfrm>
            <a:off x="569913" y="762000"/>
            <a:ext cx="8269287" cy="95628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Сравните предложения. Опираясь на графику, назовите причастия с зависимыми словами.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4" name="AutoShape 4"/>
          <p:cNvSpPr>
            <a:spLocks noChangeArrowheads="1"/>
          </p:cNvSpPr>
          <p:nvPr/>
        </p:nvSpPr>
        <p:spPr bwMode="auto">
          <a:xfrm>
            <a:off x="685800" y="152400"/>
            <a:ext cx="7924800" cy="533400"/>
          </a:xfrm>
          <a:prstGeom prst="roundRect">
            <a:avLst>
              <a:gd name="adj" fmla="val 16667"/>
            </a:avLst>
          </a:prstGeom>
          <a:solidFill>
            <a:schemeClr val="bg2">
              <a:lumMod val="20000"/>
              <a:lumOff val="80000"/>
            </a:schemeClr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600" dirty="0">
                <a:solidFill>
                  <a:schemeClr val="accent2"/>
                </a:solidFill>
              </a:rPr>
              <a:t> </a:t>
            </a:r>
            <a:r>
              <a:rPr lang="ru-RU" sz="4000" b="1" dirty="0">
                <a:solidFill>
                  <a:schemeClr val="accent2"/>
                </a:solidFill>
              </a:rPr>
              <a:t>Открываем новые знания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685800" y="6248400"/>
            <a:ext cx="8269288" cy="5207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Чем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отличаются предложения друг от друга?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431800" y="1643050"/>
            <a:ext cx="8640763" cy="928694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 dirty="0" smtClean="0">
                <a:solidFill>
                  <a:srgbClr val="FF0000"/>
                </a:solidFill>
              </a:rPr>
              <a:t>                 Какие?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000" dirty="0" smtClean="0">
              <a:solidFill>
                <a:srgbClr val="7DA647"/>
              </a:solidFill>
            </a:endParaRP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Растущие берёзки приветливо кивали ветвями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600" dirty="0" smtClean="0">
                <a:solidFill>
                  <a:srgbClr val="FF0000"/>
                </a:solidFill>
              </a:rPr>
              <a:t>                     Какие?                   Где?</a:t>
            </a:r>
            <a:endParaRPr lang="ru-RU" sz="1600" b="1" i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400" b="1" i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Берёзки </a:t>
            </a:r>
            <a:r>
              <a:rPr lang="ru-RU" sz="2400" b="1" i="1" dirty="0" smtClean="0">
                <a:solidFill>
                  <a:srgbClr val="FF0000"/>
                </a:solidFill>
              </a:rPr>
              <a:t>, 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растущие у обрыва  </a:t>
            </a:r>
            <a:r>
              <a:rPr lang="ru-RU" sz="2400" b="1" i="1" dirty="0" smtClean="0">
                <a:solidFill>
                  <a:srgbClr val="FF0000"/>
                </a:solidFill>
              </a:rPr>
              <a:t>,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приветливо кивали ветвями.                </a:t>
            </a:r>
            <a:r>
              <a:rPr lang="ru-RU" dirty="0" smtClean="0">
                <a:solidFill>
                  <a:srgbClr val="FF0000"/>
                </a:solidFill>
              </a:rPr>
              <a:t> Какие?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144463" y="3571876"/>
            <a:ext cx="8897937" cy="42862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    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i="1" dirty="0" smtClean="0">
                <a:solidFill>
                  <a:schemeClr val="accent2">
                    <a:lumMod val="75000"/>
                  </a:schemeClr>
                </a:solidFill>
              </a:rPr>
              <a:t>              </a:t>
            </a:r>
            <a:endParaRPr lang="ru-RU" i="1" dirty="0">
              <a:solidFill>
                <a:srgbClr val="FF0000"/>
              </a:solidFill>
            </a:endParaRP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i="1" dirty="0" smtClean="0">
                <a:solidFill>
                  <a:schemeClr val="accent2">
                    <a:lumMod val="75000"/>
                  </a:schemeClr>
                </a:solidFill>
              </a:rPr>
              <a:t>                 </a:t>
            </a:r>
            <a:r>
              <a:rPr lang="ru-RU" dirty="0" smtClean="0">
                <a:solidFill>
                  <a:srgbClr val="FF0000"/>
                </a:solidFill>
              </a:rPr>
              <a:t>Как?                  Где?                                   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i="1" dirty="0" smtClean="0">
                <a:solidFill>
                  <a:schemeClr val="accent2">
                    <a:lumMod val="75000"/>
                  </a:schemeClr>
                </a:solidFill>
              </a:rPr>
              <a:t>     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   </a:t>
            </a:r>
            <a:r>
              <a:rPr lang="ru-RU" sz="2400" b="1" i="1" dirty="0" smtClean="0">
                <a:solidFill>
                  <a:schemeClr val="accent6">
                    <a:lumMod val="75000"/>
                  </a:schemeClr>
                </a:solidFill>
              </a:rPr>
              <a:t>Рядом растущие у обрыва  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берёзки  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приветливо </a:t>
            </a:r>
            <a:endParaRPr lang="ru-RU" sz="2400" b="1" i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   кивали 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ветвями</a:t>
            </a:r>
            <a:r>
              <a:rPr lang="ru-RU" sz="2400" b="1" i="1" dirty="0">
                <a:solidFill>
                  <a:schemeClr val="accent2"/>
                </a:solidFill>
              </a:rPr>
              <a:t>.</a:t>
            </a:r>
            <a:r>
              <a:rPr lang="ru-RU" sz="2400" b="1" i="1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0248" name="Line 8"/>
          <p:cNvSpPr>
            <a:spLocks noChangeShapeType="1"/>
          </p:cNvSpPr>
          <p:nvPr/>
        </p:nvSpPr>
        <p:spPr bwMode="auto">
          <a:xfrm flipH="1">
            <a:off x="1428728" y="2071678"/>
            <a:ext cx="928694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49" name="Line 9"/>
          <p:cNvSpPr>
            <a:spLocks noChangeShapeType="1"/>
          </p:cNvSpPr>
          <p:nvPr/>
        </p:nvSpPr>
        <p:spPr bwMode="auto">
          <a:xfrm>
            <a:off x="1428728" y="2071678"/>
            <a:ext cx="1587" cy="196850"/>
          </a:xfrm>
          <a:prstGeom prst="line">
            <a:avLst/>
          </a:prstGeom>
          <a:noFill/>
          <a:ln w="25400" cap="flat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52" name="Line 12"/>
          <p:cNvSpPr>
            <a:spLocks noChangeShapeType="1"/>
          </p:cNvSpPr>
          <p:nvPr/>
        </p:nvSpPr>
        <p:spPr bwMode="auto">
          <a:xfrm>
            <a:off x="2357422" y="2071678"/>
            <a:ext cx="1588" cy="196850"/>
          </a:xfrm>
          <a:prstGeom prst="line">
            <a:avLst/>
          </a:prstGeom>
          <a:noFill/>
          <a:ln w="25400" cap="flat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55" name="Line 15"/>
          <p:cNvSpPr>
            <a:spLocks noChangeShapeType="1"/>
          </p:cNvSpPr>
          <p:nvPr/>
        </p:nvSpPr>
        <p:spPr bwMode="auto">
          <a:xfrm>
            <a:off x="5903913" y="2232025"/>
            <a:ext cx="1587" cy="215900"/>
          </a:xfrm>
          <a:prstGeom prst="line">
            <a:avLst/>
          </a:prstGeom>
          <a:noFill/>
          <a:ln w="9525" cap="flat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56" name="Line 16"/>
          <p:cNvSpPr>
            <a:spLocks noChangeShapeType="1"/>
          </p:cNvSpPr>
          <p:nvPr/>
        </p:nvSpPr>
        <p:spPr bwMode="auto">
          <a:xfrm flipV="1">
            <a:off x="4786314" y="3527424"/>
            <a:ext cx="325436" cy="44451"/>
          </a:xfrm>
          <a:prstGeom prst="line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57" name="Line 17"/>
          <p:cNvSpPr>
            <a:spLocks noChangeShapeType="1"/>
          </p:cNvSpPr>
          <p:nvPr/>
        </p:nvSpPr>
        <p:spPr bwMode="auto">
          <a:xfrm flipV="1">
            <a:off x="4895850" y="3311525"/>
            <a:ext cx="144463" cy="217488"/>
          </a:xfrm>
          <a:prstGeom prst="line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59" name="Text Box 19"/>
          <p:cNvSpPr txBox="1">
            <a:spLocks noChangeArrowheads="1"/>
          </p:cNvSpPr>
          <p:nvPr/>
        </p:nvSpPr>
        <p:spPr bwMode="auto">
          <a:xfrm>
            <a:off x="1714480" y="2714620"/>
            <a:ext cx="4406899" cy="45561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0260" name="AutoShape 20"/>
          <p:cNvSpPr>
            <a:spLocks noChangeArrowheads="1"/>
          </p:cNvSpPr>
          <p:nvPr/>
        </p:nvSpPr>
        <p:spPr bwMode="auto">
          <a:xfrm>
            <a:off x="1071538" y="3000372"/>
            <a:ext cx="222250" cy="274637"/>
          </a:xfrm>
          <a:custGeom>
            <a:avLst/>
            <a:gdLst>
              <a:gd name="G0" fmla="+- 1 0 0"/>
              <a:gd name="G1" fmla="+- 1 0 0"/>
              <a:gd name="G2" fmla="+- 1 0 0"/>
              <a:gd name="G3" fmla="+- 1 0 0"/>
              <a:gd name="G4" fmla="+- 1 0 0"/>
              <a:gd name="G5" fmla="+- 1 0 0"/>
              <a:gd name="G6" fmla="+- 1 0 0"/>
              <a:gd name="G7" fmla="+- 1 0 0"/>
              <a:gd name="G8" fmla="+- 1 0 0"/>
              <a:gd name="G9" fmla="+- 1 0 0"/>
              <a:gd name="G10" fmla="+- 1 0 0"/>
              <a:gd name="G11" fmla="+- 1 0 0"/>
              <a:gd name="T0" fmla="*/ 53379 w 222250"/>
              <a:gd name="T1" fmla="*/ 65961 h 274638"/>
              <a:gd name="T2" fmla="*/ 168871 w 222250"/>
              <a:gd name="T3" fmla="*/ 65961 h 274638"/>
              <a:gd name="T4" fmla="*/ 168871 w 222250"/>
              <a:gd name="T5" fmla="*/ 208677 h 274638"/>
              <a:gd name="T6" fmla="*/ 53379 w 222250"/>
              <a:gd name="T7" fmla="*/ 208677 h 274638"/>
              <a:gd name="T8" fmla="*/ 33062 w 222250"/>
              <a:gd name="T9" fmla="*/ 49519 h 274638"/>
              <a:gd name="T10" fmla="*/ 189188 w 222250"/>
              <a:gd name="T11" fmla="*/ 225119 h 2746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22250" h="274638">
                <a:moveTo>
                  <a:pt x="33062" y="82403"/>
                </a:moveTo>
                <a:lnTo>
                  <a:pt x="73696" y="49519"/>
                </a:lnTo>
                <a:lnTo>
                  <a:pt x="111125" y="95771"/>
                </a:lnTo>
                <a:lnTo>
                  <a:pt x="148554" y="49519"/>
                </a:lnTo>
                <a:lnTo>
                  <a:pt x="189188" y="82403"/>
                </a:lnTo>
                <a:lnTo>
                  <a:pt x="144748" y="137319"/>
                </a:lnTo>
                <a:lnTo>
                  <a:pt x="189188" y="192235"/>
                </a:lnTo>
                <a:lnTo>
                  <a:pt x="148554" y="225119"/>
                </a:lnTo>
                <a:lnTo>
                  <a:pt x="111125" y="178867"/>
                </a:lnTo>
                <a:lnTo>
                  <a:pt x="73696" y="225119"/>
                </a:lnTo>
                <a:lnTo>
                  <a:pt x="33062" y="192235"/>
                </a:lnTo>
                <a:lnTo>
                  <a:pt x="77502" y="137319"/>
                </a:lnTo>
                <a:close/>
              </a:path>
            </a:pathLst>
          </a:custGeom>
          <a:solidFill>
            <a:srgbClr val="BBE0E3"/>
          </a:solidFill>
          <a:ln w="25560" cap="sq">
            <a:solidFill>
              <a:srgbClr val="89A4A7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261" name="AutoShape 21"/>
          <p:cNvSpPr>
            <a:spLocks noChangeArrowheads="1"/>
          </p:cNvSpPr>
          <p:nvPr/>
        </p:nvSpPr>
        <p:spPr bwMode="auto">
          <a:xfrm>
            <a:off x="2714612" y="2000240"/>
            <a:ext cx="222250" cy="274637"/>
          </a:xfrm>
          <a:custGeom>
            <a:avLst/>
            <a:gdLst>
              <a:gd name="G0" fmla="+- 1 0 0"/>
              <a:gd name="G1" fmla="+- 1 0 0"/>
              <a:gd name="G2" fmla="+- 1 0 0"/>
              <a:gd name="G3" fmla="+- 1 0 0"/>
              <a:gd name="G4" fmla="+- 1 0 0"/>
              <a:gd name="G5" fmla="+- 1 0 0"/>
              <a:gd name="G6" fmla="+- 1 0 0"/>
              <a:gd name="G7" fmla="+- 1 0 0"/>
              <a:gd name="G8" fmla="+- 1 0 0"/>
              <a:gd name="G9" fmla="+- 1 0 0"/>
              <a:gd name="G10" fmla="+- 1 0 0"/>
              <a:gd name="G11" fmla="+- 1 0 0"/>
              <a:gd name="T0" fmla="*/ 53379 w 222250"/>
              <a:gd name="T1" fmla="*/ 65961 h 274638"/>
              <a:gd name="T2" fmla="*/ 168871 w 222250"/>
              <a:gd name="T3" fmla="*/ 65961 h 274638"/>
              <a:gd name="T4" fmla="*/ 168871 w 222250"/>
              <a:gd name="T5" fmla="*/ 208677 h 274638"/>
              <a:gd name="T6" fmla="*/ 53379 w 222250"/>
              <a:gd name="T7" fmla="*/ 208677 h 274638"/>
              <a:gd name="T8" fmla="*/ 33062 w 222250"/>
              <a:gd name="T9" fmla="*/ 49519 h 274638"/>
              <a:gd name="T10" fmla="*/ 189188 w 222250"/>
              <a:gd name="T11" fmla="*/ 225119 h 2746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22250" h="274638">
                <a:moveTo>
                  <a:pt x="33062" y="82403"/>
                </a:moveTo>
                <a:lnTo>
                  <a:pt x="73696" y="49519"/>
                </a:lnTo>
                <a:lnTo>
                  <a:pt x="111125" y="95771"/>
                </a:lnTo>
                <a:lnTo>
                  <a:pt x="148554" y="49519"/>
                </a:lnTo>
                <a:lnTo>
                  <a:pt x="189188" y="82403"/>
                </a:lnTo>
                <a:lnTo>
                  <a:pt x="144748" y="137319"/>
                </a:lnTo>
                <a:lnTo>
                  <a:pt x="189188" y="192235"/>
                </a:lnTo>
                <a:lnTo>
                  <a:pt x="148554" y="225119"/>
                </a:lnTo>
                <a:lnTo>
                  <a:pt x="111125" y="178867"/>
                </a:lnTo>
                <a:lnTo>
                  <a:pt x="73696" y="225119"/>
                </a:lnTo>
                <a:lnTo>
                  <a:pt x="33062" y="192235"/>
                </a:lnTo>
                <a:lnTo>
                  <a:pt x="77502" y="137319"/>
                </a:lnTo>
                <a:close/>
              </a:path>
            </a:pathLst>
          </a:custGeom>
          <a:solidFill>
            <a:srgbClr val="BBE0E3"/>
          </a:solidFill>
          <a:ln w="25560" cap="sq">
            <a:solidFill>
              <a:srgbClr val="89A4A7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" name="Line 8"/>
          <p:cNvSpPr>
            <a:spLocks noChangeShapeType="1"/>
          </p:cNvSpPr>
          <p:nvPr/>
        </p:nvSpPr>
        <p:spPr bwMode="auto">
          <a:xfrm flipH="1">
            <a:off x="1571604" y="3000372"/>
            <a:ext cx="928694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5" name="AutoShape 20"/>
          <p:cNvSpPr>
            <a:spLocks noChangeArrowheads="1"/>
          </p:cNvSpPr>
          <p:nvPr/>
        </p:nvSpPr>
        <p:spPr bwMode="auto">
          <a:xfrm>
            <a:off x="5429256" y="4643446"/>
            <a:ext cx="222250" cy="274637"/>
          </a:xfrm>
          <a:custGeom>
            <a:avLst/>
            <a:gdLst>
              <a:gd name="G0" fmla="+- 1 0 0"/>
              <a:gd name="G1" fmla="+- 1 0 0"/>
              <a:gd name="G2" fmla="+- 1 0 0"/>
              <a:gd name="G3" fmla="+- 1 0 0"/>
              <a:gd name="G4" fmla="+- 1 0 0"/>
              <a:gd name="G5" fmla="+- 1 0 0"/>
              <a:gd name="G6" fmla="+- 1 0 0"/>
              <a:gd name="G7" fmla="+- 1 0 0"/>
              <a:gd name="G8" fmla="+- 1 0 0"/>
              <a:gd name="G9" fmla="+- 1 0 0"/>
              <a:gd name="G10" fmla="+- 1 0 0"/>
              <a:gd name="G11" fmla="+- 1 0 0"/>
              <a:gd name="T0" fmla="*/ 53379 w 222250"/>
              <a:gd name="T1" fmla="*/ 65961 h 274638"/>
              <a:gd name="T2" fmla="*/ 168871 w 222250"/>
              <a:gd name="T3" fmla="*/ 65961 h 274638"/>
              <a:gd name="T4" fmla="*/ 168871 w 222250"/>
              <a:gd name="T5" fmla="*/ 208677 h 274638"/>
              <a:gd name="T6" fmla="*/ 53379 w 222250"/>
              <a:gd name="T7" fmla="*/ 208677 h 274638"/>
              <a:gd name="T8" fmla="*/ 33062 w 222250"/>
              <a:gd name="T9" fmla="*/ 49519 h 274638"/>
              <a:gd name="T10" fmla="*/ 189188 w 222250"/>
              <a:gd name="T11" fmla="*/ 225119 h 2746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22250" h="274638">
                <a:moveTo>
                  <a:pt x="33062" y="82403"/>
                </a:moveTo>
                <a:lnTo>
                  <a:pt x="73696" y="49519"/>
                </a:lnTo>
                <a:lnTo>
                  <a:pt x="111125" y="95771"/>
                </a:lnTo>
                <a:lnTo>
                  <a:pt x="148554" y="49519"/>
                </a:lnTo>
                <a:lnTo>
                  <a:pt x="189188" y="82403"/>
                </a:lnTo>
                <a:lnTo>
                  <a:pt x="144748" y="137319"/>
                </a:lnTo>
                <a:lnTo>
                  <a:pt x="189188" y="192235"/>
                </a:lnTo>
                <a:lnTo>
                  <a:pt x="148554" y="225119"/>
                </a:lnTo>
                <a:lnTo>
                  <a:pt x="111125" y="178867"/>
                </a:lnTo>
                <a:lnTo>
                  <a:pt x="73696" y="225119"/>
                </a:lnTo>
                <a:lnTo>
                  <a:pt x="33062" y="192235"/>
                </a:lnTo>
                <a:lnTo>
                  <a:pt x="77502" y="137319"/>
                </a:lnTo>
                <a:close/>
              </a:path>
            </a:pathLst>
          </a:custGeom>
          <a:solidFill>
            <a:srgbClr val="BBE0E3"/>
          </a:solidFill>
          <a:ln w="25560" cap="sq">
            <a:solidFill>
              <a:srgbClr val="89A4A7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6" name="Line 12"/>
          <p:cNvSpPr>
            <a:spLocks noChangeShapeType="1"/>
          </p:cNvSpPr>
          <p:nvPr/>
        </p:nvSpPr>
        <p:spPr bwMode="auto">
          <a:xfrm>
            <a:off x="1571604" y="3000372"/>
            <a:ext cx="1588" cy="196850"/>
          </a:xfrm>
          <a:prstGeom prst="line">
            <a:avLst/>
          </a:prstGeom>
          <a:noFill/>
          <a:ln w="25400" cap="flat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7" name="Line 9"/>
          <p:cNvSpPr>
            <a:spLocks noChangeShapeType="1"/>
          </p:cNvSpPr>
          <p:nvPr/>
        </p:nvSpPr>
        <p:spPr bwMode="auto">
          <a:xfrm>
            <a:off x="2500298" y="3000372"/>
            <a:ext cx="1587" cy="196850"/>
          </a:xfrm>
          <a:prstGeom prst="line">
            <a:avLst/>
          </a:prstGeom>
          <a:noFill/>
          <a:ln w="25400" cap="flat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8" name="Line 12"/>
          <p:cNvSpPr>
            <a:spLocks noChangeShapeType="1"/>
          </p:cNvSpPr>
          <p:nvPr/>
        </p:nvSpPr>
        <p:spPr bwMode="auto">
          <a:xfrm>
            <a:off x="2000232" y="3286124"/>
            <a:ext cx="1588" cy="268288"/>
          </a:xfrm>
          <a:prstGeom prst="line">
            <a:avLst/>
          </a:prstGeom>
          <a:noFill/>
          <a:ln w="25400" cap="flat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9" name="Line 12"/>
          <p:cNvSpPr>
            <a:spLocks noChangeShapeType="1"/>
          </p:cNvSpPr>
          <p:nvPr/>
        </p:nvSpPr>
        <p:spPr bwMode="auto">
          <a:xfrm>
            <a:off x="5286380" y="3286124"/>
            <a:ext cx="1588" cy="268288"/>
          </a:xfrm>
          <a:prstGeom prst="line">
            <a:avLst/>
          </a:prstGeom>
          <a:noFill/>
          <a:ln w="25400" cap="flat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0" name="Прямоугольник 29"/>
          <p:cNvSpPr/>
          <p:nvPr/>
        </p:nvSpPr>
        <p:spPr bwMode="auto">
          <a:xfrm>
            <a:off x="500034" y="3071810"/>
            <a:ext cx="1285884" cy="500066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2" name="Line 8"/>
          <p:cNvSpPr>
            <a:spLocks noChangeShapeType="1"/>
          </p:cNvSpPr>
          <p:nvPr/>
        </p:nvSpPr>
        <p:spPr bwMode="auto">
          <a:xfrm flipH="1">
            <a:off x="3286116" y="3000372"/>
            <a:ext cx="928694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3" name="Line 12"/>
          <p:cNvSpPr>
            <a:spLocks noChangeShapeType="1"/>
          </p:cNvSpPr>
          <p:nvPr/>
        </p:nvSpPr>
        <p:spPr bwMode="auto">
          <a:xfrm>
            <a:off x="3286116" y="3000372"/>
            <a:ext cx="1588" cy="196850"/>
          </a:xfrm>
          <a:prstGeom prst="line">
            <a:avLst/>
          </a:prstGeom>
          <a:noFill/>
          <a:ln w="25400" cap="flat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4" name="Line 9"/>
          <p:cNvSpPr>
            <a:spLocks noChangeShapeType="1"/>
          </p:cNvSpPr>
          <p:nvPr/>
        </p:nvSpPr>
        <p:spPr bwMode="auto">
          <a:xfrm>
            <a:off x="4214810" y="3000372"/>
            <a:ext cx="1587" cy="196850"/>
          </a:xfrm>
          <a:prstGeom prst="line">
            <a:avLst/>
          </a:prstGeom>
          <a:noFill/>
          <a:ln w="25400" cap="flat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5" name="Прямоугольник 34"/>
          <p:cNvSpPr/>
          <p:nvPr/>
        </p:nvSpPr>
        <p:spPr bwMode="auto">
          <a:xfrm>
            <a:off x="4929190" y="4857760"/>
            <a:ext cx="1357322" cy="357190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6" name="Line 12"/>
          <p:cNvSpPr>
            <a:spLocks noChangeShapeType="1"/>
          </p:cNvSpPr>
          <p:nvPr/>
        </p:nvSpPr>
        <p:spPr bwMode="auto">
          <a:xfrm>
            <a:off x="4786314" y="4929198"/>
            <a:ext cx="1588" cy="268288"/>
          </a:xfrm>
          <a:prstGeom prst="line">
            <a:avLst/>
          </a:prstGeom>
          <a:noFill/>
          <a:ln w="25400" cap="flat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7" name="Line 8"/>
          <p:cNvSpPr>
            <a:spLocks noChangeShapeType="1"/>
          </p:cNvSpPr>
          <p:nvPr/>
        </p:nvSpPr>
        <p:spPr bwMode="auto">
          <a:xfrm flipH="1">
            <a:off x="2857488" y="4714884"/>
            <a:ext cx="928694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8" name="Line 8"/>
          <p:cNvSpPr>
            <a:spLocks noChangeShapeType="1"/>
          </p:cNvSpPr>
          <p:nvPr/>
        </p:nvSpPr>
        <p:spPr bwMode="auto">
          <a:xfrm flipH="1">
            <a:off x="1142976" y="4714884"/>
            <a:ext cx="928694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9" name="Line 12"/>
          <p:cNvSpPr>
            <a:spLocks noChangeShapeType="1"/>
          </p:cNvSpPr>
          <p:nvPr/>
        </p:nvSpPr>
        <p:spPr bwMode="auto">
          <a:xfrm>
            <a:off x="2071670" y="4714884"/>
            <a:ext cx="1588" cy="196850"/>
          </a:xfrm>
          <a:prstGeom prst="line">
            <a:avLst/>
          </a:prstGeom>
          <a:noFill/>
          <a:ln w="25400" cap="flat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0" name="Line 12"/>
          <p:cNvSpPr>
            <a:spLocks noChangeShapeType="1"/>
          </p:cNvSpPr>
          <p:nvPr/>
        </p:nvSpPr>
        <p:spPr bwMode="auto">
          <a:xfrm>
            <a:off x="2857488" y="4714884"/>
            <a:ext cx="1588" cy="196850"/>
          </a:xfrm>
          <a:prstGeom prst="line">
            <a:avLst/>
          </a:prstGeom>
          <a:noFill/>
          <a:ln w="25400" cap="flat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" name="Line 8"/>
          <p:cNvSpPr>
            <a:spLocks noChangeShapeType="1"/>
          </p:cNvSpPr>
          <p:nvPr/>
        </p:nvSpPr>
        <p:spPr bwMode="auto">
          <a:xfrm flipH="1">
            <a:off x="2643174" y="4071942"/>
            <a:ext cx="2786082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3" name="Line 12"/>
          <p:cNvSpPr>
            <a:spLocks noChangeShapeType="1"/>
          </p:cNvSpPr>
          <p:nvPr/>
        </p:nvSpPr>
        <p:spPr bwMode="auto">
          <a:xfrm>
            <a:off x="428596" y="4857760"/>
            <a:ext cx="1588" cy="268288"/>
          </a:xfrm>
          <a:prstGeom prst="line">
            <a:avLst/>
          </a:prstGeom>
          <a:noFill/>
          <a:ln w="25400" cap="flat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4" name="Line 9"/>
          <p:cNvSpPr>
            <a:spLocks noChangeShapeType="1"/>
          </p:cNvSpPr>
          <p:nvPr/>
        </p:nvSpPr>
        <p:spPr bwMode="auto">
          <a:xfrm>
            <a:off x="1142976" y="4714884"/>
            <a:ext cx="1587" cy="196850"/>
          </a:xfrm>
          <a:prstGeom prst="line">
            <a:avLst/>
          </a:prstGeom>
          <a:noFill/>
          <a:ln w="25400" cap="flat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5" name="Line 9"/>
          <p:cNvSpPr>
            <a:spLocks noChangeShapeType="1"/>
          </p:cNvSpPr>
          <p:nvPr/>
        </p:nvSpPr>
        <p:spPr bwMode="auto">
          <a:xfrm>
            <a:off x="3786182" y="4714884"/>
            <a:ext cx="1587" cy="196850"/>
          </a:xfrm>
          <a:prstGeom prst="line">
            <a:avLst/>
          </a:prstGeom>
          <a:noFill/>
          <a:ln w="25400" cap="flat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8" name="Line 12"/>
          <p:cNvSpPr>
            <a:spLocks noChangeShapeType="1"/>
          </p:cNvSpPr>
          <p:nvPr/>
        </p:nvSpPr>
        <p:spPr bwMode="auto">
          <a:xfrm>
            <a:off x="5429256" y="4071942"/>
            <a:ext cx="0" cy="571504"/>
          </a:xfrm>
          <a:prstGeom prst="line">
            <a:avLst/>
          </a:prstGeom>
          <a:noFill/>
          <a:ln w="25400" cap="flat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9" name="Line 9"/>
          <p:cNvSpPr>
            <a:spLocks noChangeShapeType="1"/>
          </p:cNvSpPr>
          <p:nvPr/>
        </p:nvSpPr>
        <p:spPr bwMode="auto">
          <a:xfrm>
            <a:off x="2643175" y="4071942"/>
            <a:ext cx="0" cy="714380"/>
          </a:xfrm>
          <a:prstGeom prst="line">
            <a:avLst/>
          </a:prstGeom>
          <a:noFill/>
          <a:ln w="25400" cap="flat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1000"/>
                                        <p:tgtEl>
                                          <p:spTgt spid="10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1000"/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BE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1571604" y="2214554"/>
            <a:ext cx="6786610" cy="710067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Прочитайте текст </a:t>
            </a: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(параграф 35)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Сравните свои выводы с эталоном в учебнике.</a:t>
            </a:r>
            <a:endParaRPr lang="ru-RU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266" name="AutoShape 2"/>
          <p:cNvSpPr>
            <a:spLocks noChangeArrowheads="1"/>
          </p:cNvSpPr>
          <p:nvPr/>
        </p:nvSpPr>
        <p:spPr bwMode="auto">
          <a:xfrm>
            <a:off x="2143108" y="214290"/>
            <a:ext cx="5105400" cy="1371600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</a:schemeClr>
          </a:solidFill>
          <a:ln w="25560" cap="sq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 dirty="0">
                <a:solidFill>
                  <a:schemeClr val="accent2"/>
                </a:solidFill>
              </a:rPr>
              <a:t>Причастие с зависимыми словами называется </a:t>
            </a:r>
            <a:r>
              <a:rPr lang="ru-RU" sz="2800" b="1" dirty="0">
                <a:solidFill>
                  <a:srgbClr val="00B050"/>
                </a:solidFill>
              </a:rPr>
              <a:t>причастным оборотом.</a:t>
            </a:r>
          </a:p>
        </p:txBody>
      </p:sp>
      <p:sp>
        <p:nvSpPr>
          <p:cNvPr id="11267" name="AutoShape 3"/>
          <p:cNvSpPr>
            <a:spLocks noChangeArrowheads="1"/>
          </p:cNvSpPr>
          <p:nvPr/>
        </p:nvSpPr>
        <p:spPr bwMode="auto">
          <a:xfrm>
            <a:off x="2057400" y="3489325"/>
            <a:ext cx="6477000" cy="1143000"/>
          </a:xfrm>
          <a:custGeom>
            <a:avLst/>
            <a:gdLst>
              <a:gd name="G0" fmla="+- 1 0 0"/>
              <a:gd name="G1" fmla="+- 1 0 0"/>
              <a:gd name="G2" fmla="+- 1 0 0"/>
              <a:gd name="G3" fmla="+- 1 0 0"/>
              <a:gd name="G4" fmla="+- 1 0 0"/>
              <a:gd name="G5" fmla="+- 1 0 0"/>
              <a:gd name="G6" fmla="+- 1 0 0"/>
              <a:gd name="G7" fmla="+- 28871 0 0"/>
              <a:gd name="G8" fmla="+- 59430 0 0"/>
              <a:gd name="G9" fmla="+- 1 0 0"/>
              <a:gd name="G10" fmla="+- 1 0 0"/>
              <a:gd name="G11" fmla="+- 59430 0 0"/>
              <a:gd name="G12" fmla="+- 1 0 0"/>
              <a:gd name="T0" fmla="*/ 6477000 w 6477000"/>
              <a:gd name="T1" fmla="*/ 571500 h 1143000"/>
              <a:gd name="T2" fmla="*/ 3238500 w 6477000"/>
              <a:gd name="T3" fmla="*/ 1143000 h 1143000"/>
              <a:gd name="T4" fmla="*/ 0 w 6477000"/>
              <a:gd name="T5" fmla="*/ 571500 h 1143000"/>
              <a:gd name="T6" fmla="*/ 3238500 w 6477000"/>
              <a:gd name="T7" fmla="*/ 0 h 1143000"/>
              <a:gd name="T8" fmla="*/ 55797 w 6477000"/>
              <a:gd name="T9" fmla="*/ 55797 h 1143000"/>
              <a:gd name="T10" fmla="*/ 6421203 w 6477000"/>
              <a:gd name="T11" fmla="*/ 1087203 h 1143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6477000" h="1143000">
                <a:moveTo>
                  <a:pt x="190504" y="0"/>
                </a:moveTo>
                <a:lnTo>
                  <a:pt x="6477000" y="0"/>
                </a:lnTo>
                <a:lnTo>
                  <a:pt x="6477000" y="952496"/>
                </a:lnTo>
                <a:cubicBezTo>
                  <a:pt x="6477000" y="1057708"/>
                  <a:pt x="6391708" y="1142999"/>
                  <a:pt x="6286496" y="1143000"/>
                </a:cubicBezTo>
                <a:lnTo>
                  <a:pt x="0" y="1143000"/>
                </a:lnTo>
                <a:lnTo>
                  <a:pt x="0" y="190504"/>
                </a:lnTo>
                <a:cubicBezTo>
                  <a:pt x="0" y="85291"/>
                  <a:pt x="85291" y="0"/>
                  <a:pt x="190503" y="0"/>
                </a:cubicBez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89A4A7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>
                <a:solidFill>
                  <a:srgbClr val="000000"/>
                </a:solidFill>
              </a:rPr>
              <a:t>Слово, к которому относится причастие (причастный оборот), называется 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>
                <a:solidFill>
                  <a:srgbClr val="000000"/>
                </a:solidFill>
              </a:rPr>
              <a:t>………</a:t>
            </a:r>
          </a:p>
        </p:txBody>
      </p:sp>
      <p:sp>
        <p:nvSpPr>
          <p:cNvPr id="11268" name="AutoShape 4"/>
          <p:cNvSpPr>
            <a:spLocks noChangeArrowheads="1"/>
          </p:cNvSpPr>
          <p:nvPr/>
        </p:nvSpPr>
        <p:spPr bwMode="auto">
          <a:xfrm>
            <a:off x="2057400" y="5018088"/>
            <a:ext cx="6477000" cy="1143000"/>
          </a:xfrm>
          <a:custGeom>
            <a:avLst/>
            <a:gdLst>
              <a:gd name="G0" fmla="+- 1 0 0"/>
              <a:gd name="G1" fmla="+- 1 0 0"/>
              <a:gd name="G2" fmla="+- 1 0 0"/>
              <a:gd name="G3" fmla="+- 1 0 0"/>
              <a:gd name="G4" fmla="+- 1 0 0"/>
              <a:gd name="G5" fmla="+- 1 0 0"/>
              <a:gd name="G6" fmla="+- 1 0 0"/>
              <a:gd name="G7" fmla="+- 28871 0 0"/>
              <a:gd name="G8" fmla="+- 59430 0 0"/>
              <a:gd name="G9" fmla="+- 1 0 0"/>
              <a:gd name="G10" fmla="+- 1 0 0"/>
              <a:gd name="G11" fmla="+- 59430 0 0"/>
              <a:gd name="G12" fmla="+- 1 0 0"/>
              <a:gd name="T0" fmla="*/ 6477000 w 6477000"/>
              <a:gd name="T1" fmla="*/ 571500 h 1143000"/>
              <a:gd name="T2" fmla="*/ 3238500 w 6477000"/>
              <a:gd name="T3" fmla="*/ 1143000 h 1143000"/>
              <a:gd name="T4" fmla="*/ 0 w 6477000"/>
              <a:gd name="T5" fmla="*/ 571500 h 1143000"/>
              <a:gd name="T6" fmla="*/ 3238500 w 6477000"/>
              <a:gd name="T7" fmla="*/ 0 h 1143000"/>
              <a:gd name="T8" fmla="*/ 55797 w 6477000"/>
              <a:gd name="T9" fmla="*/ 55797 h 1143000"/>
              <a:gd name="T10" fmla="*/ 6421203 w 6477000"/>
              <a:gd name="T11" fmla="*/ 1087203 h 1143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6477000" h="1143000">
                <a:moveTo>
                  <a:pt x="190504" y="0"/>
                </a:moveTo>
                <a:lnTo>
                  <a:pt x="6477000" y="0"/>
                </a:lnTo>
                <a:lnTo>
                  <a:pt x="6477000" y="952496"/>
                </a:lnTo>
                <a:cubicBezTo>
                  <a:pt x="6477000" y="1057708"/>
                  <a:pt x="6391708" y="1142999"/>
                  <a:pt x="6286496" y="1143000"/>
                </a:cubicBezTo>
                <a:lnTo>
                  <a:pt x="0" y="1143000"/>
                </a:lnTo>
                <a:lnTo>
                  <a:pt x="0" y="190504"/>
                </a:lnTo>
                <a:cubicBezTo>
                  <a:pt x="0" y="85291"/>
                  <a:pt x="85291" y="0"/>
                  <a:pt x="190503" y="0"/>
                </a:cubicBez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89A4A7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>
                <a:solidFill>
                  <a:srgbClr val="000000"/>
                </a:solidFill>
              </a:rPr>
              <a:t>Слово, которое зависит от причастия, является ………….,  и вместе они составляют ………………….</a:t>
            </a:r>
          </a:p>
        </p:txBody>
      </p:sp>
      <p:sp>
        <p:nvSpPr>
          <p:cNvPr id="11269" name="AutoShape 5"/>
          <p:cNvSpPr>
            <a:spLocks noChangeArrowheads="1"/>
          </p:cNvSpPr>
          <p:nvPr/>
        </p:nvSpPr>
        <p:spPr bwMode="auto">
          <a:xfrm>
            <a:off x="2057400" y="3489325"/>
            <a:ext cx="6477000" cy="1143000"/>
          </a:xfrm>
          <a:custGeom>
            <a:avLst/>
            <a:gdLst>
              <a:gd name="G0" fmla="+- 1 0 0"/>
              <a:gd name="G1" fmla="+- 1 0 0"/>
              <a:gd name="G2" fmla="+- 1 0 0"/>
              <a:gd name="G3" fmla="+- 1 0 0"/>
              <a:gd name="G4" fmla="+- 1 0 0"/>
              <a:gd name="G5" fmla="+- 1 0 0"/>
              <a:gd name="G6" fmla="+- 1 0 0"/>
              <a:gd name="G7" fmla="+- 28871 0 0"/>
              <a:gd name="G8" fmla="+- 59430 0 0"/>
              <a:gd name="G9" fmla="+- 1 0 0"/>
              <a:gd name="G10" fmla="+- 1 0 0"/>
              <a:gd name="G11" fmla="+- 59430 0 0"/>
              <a:gd name="G12" fmla="+- 1 0 0"/>
              <a:gd name="T0" fmla="*/ 6477000 w 6477000"/>
              <a:gd name="T1" fmla="*/ 571500 h 1143000"/>
              <a:gd name="T2" fmla="*/ 3238500 w 6477000"/>
              <a:gd name="T3" fmla="*/ 1143000 h 1143000"/>
              <a:gd name="T4" fmla="*/ 0 w 6477000"/>
              <a:gd name="T5" fmla="*/ 571500 h 1143000"/>
              <a:gd name="T6" fmla="*/ 3238500 w 6477000"/>
              <a:gd name="T7" fmla="*/ 0 h 1143000"/>
              <a:gd name="T8" fmla="*/ 55797 w 6477000"/>
              <a:gd name="T9" fmla="*/ 55797 h 1143000"/>
              <a:gd name="T10" fmla="*/ 6421203 w 6477000"/>
              <a:gd name="T11" fmla="*/ 1087203 h 1143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6477000" h="1143000">
                <a:moveTo>
                  <a:pt x="190504" y="0"/>
                </a:moveTo>
                <a:lnTo>
                  <a:pt x="6477000" y="0"/>
                </a:lnTo>
                <a:lnTo>
                  <a:pt x="6477000" y="952496"/>
                </a:lnTo>
                <a:cubicBezTo>
                  <a:pt x="6477000" y="1057708"/>
                  <a:pt x="6391708" y="1142999"/>
                  <a:pt x="6286496" y="1143000"/>
                </a:cubicBezTo>
                <a:lnTo>
                  <a:pt x="0" y="1143000"/>
                </a:lnTo>
                <a:lnTo>
                  <a:pt x="0" y="190504"/>
                </a:lnTo>
                <a:cubicBezTo>
                  <a:pt x="0" y="85291"/>
                  <a:pt x="85291" y="0"/>
                  <a:pt x="190503" y="0"/>
                </a:cubicBez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89A4A7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>
                <a:solidFill>
                  <a:srgbClr val="000000"/>
                </a:solidFill>
              </a:rPr>
              <a:t>Слово, к которому относится причастие (причастный оборот), называется </a:t>
            </a:r>
            <a:r>
              <a:rPr lang="ru-RU" sz="2400" b="1">
                <a:solidFill>
                  <a:srgbClr val="00B050"/>
                </a:solidFill>
              </a:rPr>
              <a:t>определяемым</a:t>
            </a:r>
            <a:r>
              <a:rPr lang="ru-RU" sz="240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1270" name="AutoShape 6"/>
          <p:cNvSpPr>
            <a:spLocks noChangeArrowheads="1"/>
          </p:cNvSpPr>
          <p:nvPr/>
        </p:nvSpPr>
        <p:spPr bwMode="auto">
          <a:xfrm>
            <a:off x="2054225" y="5029200"/>
            <a:ext cx="6477000" cy="1143000"/>
          </a:xfrm>
          <a:custGeom>
            <a:avLst/>
            <a:gdLst>
              <a:gd name="G0" fmla="+- 1 0 0"/>
              <a:gd name="G1" fmla="+- 1 0 0"/>
              <a:gd name="G2" fmla="+- 1 0 0"/>
              <a:gd name="G3" fmla="+- 1 0 0"/>
              <a:gd name="G4" fmla="+- 1 0 0"/>
              <a:gd name="G5" fmla="+- 1 0 0"/>
              <a:gd name="G6" fmla="+- 1 0 0"/>
              <a:gd name="G7" fmla="+- 28871 0 0"/>
              <a:gd name="G8" fmla="+- 59430 0 0"/>
              <a:gd name="G9" fmla="+- 1 0 0"/>
              <a:gd name="G10" fmla="+- 1 0 0"/>
              <a:gd name="G11" fmla="+- 59430 0 0"/>
              <a:gd name="G12" fmla="+- 1 0 0"/>
              <a:gd name="T0" fmla="*/ 6477000 w 6477000"/>
              <a:gd name="T1" fmla="*/ 571500 h 1143000"/>
              <a:gd name="T2" fmla="*/ 3238500 w 6477000"/>
              <a:gd name="T3" fmla="*/ 1143000 h 1143000"/>
              <a:gd name="T4" fmla="*/ 0 w 6477000"/>
              <a:gd name="T5" fmla="*/ 571500 h 1143000"/>
              <a:gd name="T6" fmla="*/ 3238500 w 6477000"/>
              <a:gd name="T7" fmla="*/ 0 h 1143000"/>
              <a:gd name="T8" fmla="*/ 55797 w 6477000"/>
              <a:gd name="T9" fmla="*/ 55797 h 1143000"/>
              <a:gd name="T10" fmla="*/ 6421203 w 6477000"/>
              <a:gd name="T11" fmla="*/ 1087203 h 1143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6477000" h="1143000">
                <a:moveTo>
                  <a:pt x="190504" y="0"/>
                </a:moveTo>
                <a:lnTo>
                  <a:pt x="6477000" y="0"/>
                </a:lnTo>
                <a:lnTo>
                  <a:pt x="6477000" y="952496"/>
                </a:lnTo>
                <a:cubicBezTo>
                  <a:pt x="6477000" y="1057708"/>
                  <a:pt x="6391708" y="1142999"/>
                  <a:pt x="6286496" y="1143000"/>
                </a:cubicBezTo>
                <a:lnTo>
                  <a:pt x="0" y="1143000"/>
                </a:lnTo>
                <a:lnTo>
                  <a:pt x="0" y="190504"/>
                </a:lnTo>
                <a:cubicBezTo>
                  <a:pt x="0" y="85291"/>
                  <a:pt x="85291" y="0"/>
                  <a:pt x="190503" y="0"/>
                </a:cubicBez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89A4A7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>
                <a:solidFill>
                  <a:srgbClr val="000000"/>
                </a:solidFill>
              </a:rPr>
              <a:t>Слово, которое зависит от причастия, является </a:t>
            </a:r>
            <a:r>
              <a:rPr lang="ru-RU" sz="2400" b="1">
                <a:solidFill>
                  <a:srgbClr val="00B050"/>
                </a:solidFill>
              </a:rPr>
              <a:t>зависимым</a:t>
            </a:r>
            <a:r>
              <a:rPr lang="ru-RU" sz="2400">
                <a:solidFill>
                  <a:srgbClr val="000000"/>
                </a:solidFill>
              </a:rPr>
              <a:t>,  и вместе они составляют </a:t>
            </a:r>
            <a:r>
              <a:rPr lang="ru-RU" sz="2400" b="1">
                <a:solidFill>
                  <a:srgbClr val="00B050"/>
                </a:solidFill>
              </a:rPr>
              <a:t>причастный оборот</a:t>
            </a:r>
            <a:r>
              <a:rPr lang="ru-RU" sz="2400">
                <a:solidFill>
                  <a:srgbClr val="000000"/>
                </a:solidFill>
              </a:rPr>
              <a:t>.</a:t>
            </a:r>
          </a:p>
        </p:txBody>
      </p:sp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81000" y="1219200"/>
            <a:ext cx="3000375" cy="62865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Effect">
                      <p:stCondLst>
                        <p:cond delay="indefinite"/>
                      </p:stCondLst>
                      <p:childTnLst>
                        <p:par>
                          <p:cTn id="4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1000"/>
                                        <p:tgtEl>
                                          <p:spTgt spid="112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1000"/>
                                        <p:tgtEl>
                                          <p:spTgt spid="112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Effect">
                      <p:stCondLst>
                        <p:cond delay="indefinite"/>
                      </p:stCondLst>
                      <p:childTnLst>
                        <p:par>
                          <p:cTn id="14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Effect">
                      <p:stCondLst>
                        <p:cond delay="indefinite"/>
                      </p:stCondLst>
                      <p:childTnLst>
                        <p:par>
                          <p:cTn id="19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2" dur="2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Effect">
                      <p:stCondLst>
                        <p:cond delay="indefinite"/>
                      </p:stCondLst>
                      <p:childTnLst>
                        <p:par>
                          <p:cTn id="24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Effect">
                      <p:stCondLst>
                        <p:cond delay="indefinite"/>
                      </p:stCondLst>
                      <p:childTnLst>
                        <p:par>
                          <p:cTn id="29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32" dur="2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solidFill>
                  <a:schemeClr val="accent6"/>
                </a:solidFill>
              </a:rPr>
              <a:t>Закрепление новых знаний</a:t>
            </a:r>
            <a:endParaRPr lang="ru-RU" sz="4000" dirty="0">
              <a:solidFill>
                <a:schemeClr val="accent6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1513" y="1785926"/>
            <a:ext cx="7804150" cy="4857784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Выполните  упр. 407 (любое предложение)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 –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выполните задание №1.</a:t>
            </a:r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выполните задание №1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синтаксический разбор предложения.</a:t>
            </a:r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b="1" dirty="0" smtClean="0">
                <a:solidFill>
                  <a:srgbClr val="32926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– выполните задание №1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синтаксический разбор предложения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подобрать примеры к правилу обособления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причастного оборота.                                                                                  </a:t>
            </a:r>
          </a:p>
          <a:p>
            <a:pPr algn="just"/>
            <a:endParaRPr lang="en-US" dirty="0" smtClean="0"/>
          </a:p>
        </p:txBody>
      </p:sp>
    </p:spTree>
  </p:cSld>
  <p:clrMapOvr>
    <a:masterClrMapping/>
  </p:clrMapOvr>
  <p:transition spd="med" advTm="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0"/>
            <a:ext cx="7772400" cy="1470025"/>
          </a:xfrm>
        </p:spPr>
        <p:txBody>
          <a:bodyPr/>
          <a:lstStyle/>
          <a:p>
            <a:r>
              <a:rPr lang="ru-RU" sz="4000" dirty="0" smtClean="0">
                <a:solidFill>
                  <a:schemeClr val="accent2"/>
                </a:solidFill>
              </a:rPr>
              <a:t>Решение проблемной ситуации</a:t>
            </a:r>
            <a:endParaRPr lang="ru-RU" sz="4000" dirty="0">
              <a:solidFill>
                <a:schemeClr val="accent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5786" y="1785926"/>
            <a:ext cx="7786742" cy="4786346"/>
          </a:xfrm>
        </p:spPr>
        <p:txBody>
          <a:bodyPr/>
          <a:lstStyle/>
          <a:p>
            <a:pPr algn="l"/>
            <a:r>
              <a:rPr lang="ru-RU" b="1" i="1" dirty="0" smtClean="0">
                <a:solidFill>
                  <a:schemeClr val="tx1"/>
                </a:solidFill>
              </a:rPr>
              <a:t>	Ядреный  морозец,  ударивший  ночью, сразу  всё  преобразил.  Густо посеребривший  всё  вокруг  иней   лежал повсюду.   Лиственные   леса,   ещё   не сбросившие своих уборов, радовали глаз. Листва,  убитая  морозом,  текла  с неподвижных  веток.  Дорога  в  тайгу пестрела,  будто  устланная  ситцем.</a:t>
            </a:r>
          </a:p>
          <a:p>
            <a:pPr algn="l"/>
            <a:endParaRPr lang="ru-RU" b="1" i="1" dirty="0" smtClean="0">
              <a:solidFill>
                <a:schemeClr val="tx1"/>
              </a:solidFill>
            </a:endParaRPr>
          </a:p>
          <a:p>
            <a:pPr algn="l"/>
            <a:endParaRPr lang="ru-RU" b="1" i="1" dirty="0" smtClean="0">
              <a:solidFill>
                <a:schemeClr val="tx1"/>
              </a:solidFill>
            </a:endParaRPr>
          </a:p>
          <a:p>
            <a:pPr algn="l"/>
            <a:r>
              <a:rPr lang="ru-RU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Объясните знаки препинания в предложениях.</a:t>
            </a:r>
            <a:endParaRPr lang="ru-RU" b="1" i="1" dirty="0" smtClean="0">
              <a:solidFill>
                <a:schemeClr val="tx1"/>
              </a:solidFill>
            </a:endParaRPr>
          </a:p>
          <a:p>
            <a:pPr algn="l"/>
            <a:endParaRPr lang="ru-RU" dirty="0"/>
          </a:p>
        </p:txBody>
      </p:sp>
    </p:spTree>
  </p:cSld>
  <p:clrMapOvr>
    <a:masterClrMapping/>
  </p:clrMapOvr>
  <p:transition spd="med" advTm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  <a:cs typeface="Times New Roman" pitchFamily="18" charset="0"/>
              </a:rPr>
              <a:t>Содержание (основные этапы)</a:t>
            </a:r>
            <a:b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  <a:cs typeface="Times New Roman" pitchFamily="18" charset="0"/>
              </a:rPr>
              <a:t> урока-презентации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906588"/>
            <a:ext cx="7832753" cy="4665684"/>
          </a:xfrm>
        </p:spPr>
        <p:txBody>
          <a:bodyPr/>
          <a:lstStyle/>
          <a:p>
            <a:pPr marL="571500" indent="-571500">
              <a:buFont typeface="+mj-lt"/>
              <a:buAutoNum type="romanUcPeriod"/>
            </a:pPr>
            <a:r>
              <a:rPr lang="ru-RU" sz="1900" b="1" dirty="0" smtClean="0">
                <a:latin typeface="Arial Black" pitchFamily="34" charset="0"/>
                <a:cs typeface="Times New Roman" pitchFamily="18" charset="0"/>
              </a:rPr>
              <a:t> Организационный момент</a:t>
            </a:r>
          </a:p>
          <a:p>
            <a:pPr marL="571500" indent="-571500">
              <a:buFont typeface="+mj-lt"/>
              <a:buAutoNum type="romanUcPeriod"/>
            </a:pPr>
            <a:r>
              <a:rPr lang="ru-RU" sz="1900" b="1" dirty="0" smtClean="0">
                <a:latin typeface="Arial Black" pitchFamily="34" charset="0"/>
                <a:cs typeface="Times New Roman" pitchFamily="18" charset="0"/>
              </a:rPr>
              <a:t> Актуализация знаний                                                 </a:t>
            </a:r>
            <a:r>
              <a:rPr lang="ru-RU" sz="1900" b="1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cs typeface="Times New Roman" pitchFamily="18" charset="0"/>
              </a:rPr>
              <a:t>2</a:t>
            </a:r>
          </a:p>
          <a:p>
            <a:pPr marL="571500" indent="-571500">
              <a:buFont typeface="+mj-lt"/>
              <a:buAutoNum type="romanUcPeriod"/>
            </a:pPr>
            <a:r>
              <a:rPr lang="ru-RU" sz="1900" b="1" dirty="0" smtClean="0">
                <a:latin typeface="Arial Black" pitchFamily="34" charset="0"/>
                <a:cs typeface="Times New Roman" pitchFamily="18" charset="0"/>
              </a:rPr>
              <a:t> Самоопределение к деятельности                      </a:t>
            </a:r>
            <a:r>
              <a:rPr lang="ru-RU" sz="1900" b="1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cs typeface="Times New Roman" pitchFamily="18" charset="0"/>
              </a:rPr>
              <a:t>3-4-5</a:t>
            </a:r>
            <a:r>
              <a:rPr lang="ru-RU" sz="1900" b="1" dirty="0" smtClean="0">
                <a:latin typeface="Arial Black" pitchFamily="34" charset="0"/>
                <a:cs typeface="Times New Roman" pitchFamily="18" charset="0"/>
              </a:rPr>
              <a:t>                 - презентация </a:t>
            </a:r>
            <a:r>
              <a:rPr lang="ru-RU" sz="1900" b="1" dirty="0" smtClean="0">
                <a:latin typeface="Arial Black" pitchFamily="34" charset="0"/>
                <a:cs typeface="Times New Roman" pitchFamily="18" charset="0"/>
              </a:rPr>
              <a:t>ученика                 </a:t>
            </a:r>
            <a:r>
              <a:rPr lang="ru-RU" sz="1900" b="1" dirty="0" smtClean="0">
                <a:latin typeface="Arial Black" pitchFamily="34" charset="0"/>
                <a:cs typeface="Times New Roman" pitchFamily="18" charset="0"/>
              </a:rPr>
              <a:t>                             </a:t>
            </a:r>
            <a:r>
              <a:rPr lang="ru-RU" sz="1900" b="1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cs typeface="Times New Roman" pitchFamily="18" charset="0"/>
              </a:rPr>
              <a:t>6-7</a:t>
            </a:r>
          </a:p>
          <a:p>
            <a:pPr marL="571500" indent="-571500">
              <a:buFont typeface="+mj-lt"/>
              <a:buAutoNum type="romanUcPeriod"/>
            </a:pPr>
            <a:r>
              <a:rPr lang="ru-RU" sz="1900" b="1" dirty="0" smtClean="0">
                <a:latin typeface="Arial Black" pitchFamily="34" charset="0"/>
                <a:cs typeface="Times New Roman" pitchFamily="18" charset="0"/>
              </a:rPr>
              <a:t> Определение проблемы                                          </a:t>
            </a:r>
            <a:r>
              <a:rPr lang="ru-RU" sz="1900" b="1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cs typeface="Times New Roman" pitchFamily="18" charset="0"/>
              </a:rPr>
              <a:t>8-9</a:t>
            </a:r>
            <a:r>
              <a:rPr lang="ru-RU" sz="1900" b="1" dirty="0" smtClean="0">
                <a:latin typeface="Arial Black" pitchFamily="34" charset="0"/>
                <a:cs typeface="Times New Roman" pitchFamily="18" charset="0"/>
              </a:rPr>
              <a:t>                      </a:t>
            </a:r>
          </a:p>
          <a:p>
            <a:pPr marL="571500" indent="-571500">
              <a:buFont typeface="+mj-lt"/>
              <a:buAutoNum type="romanUcPeriod"/>
            </a:pPr>
            <a:r>
              <a:rPr lang="ru-RU" sz="1900" b="1" dirty="0" smtClean="0">
                <a:latin typeface="Arial Black" pitchFamily="34" charset="0"/>
                <a:cs typeface="Times New Roman" pitchFamily="18" charset="0"/>
              </a:rPr>
              <a:t> Проблемное объяснение нового знания                </a:t>
            </a:r>
            <a:r>
              <a:rPr lang="ru-RU" sz="1900" b="1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cs typeface="Times New Roman" pitchFamily="18" charset="0"/>
              </a:rPr>
              <a:t>10</a:t>
            </a:r>
            <a:r>
              <a:rPr lang="ru-RU" sz="1900" b="1" dirty="0" smtClean="0">
                <a:latin typeface="Arial Black" pitchFamily="34" charset="0"/>
                <a:cs typeface="Times New Roman" pitchFamily="18" charset="0"/>
              </a:rPr>
              <a:t>          –формулировка учащимися темы урока                  </a:t>
            </a:r>
            <a:r>
              <a:rPr lang="ru-RU" sz="1900" b="1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cs typeface="Times New Roman" pitchFamily="18" charset="0"/>
              </a:rPr>
              <a:t>11</a:t>
            </a:r>
          </a:p>
          <a:p>
            <a:pPr marL="571500" indent="-571500">
              <a:buFont typeface="+mj-lt"/>
              <a:buAutoNum type="romanUcPeriod"/>
            </a:pPr>
            <a:r>
              <a:rPr lang="ru-RU" sz="1900" b="1" dirty="0" smtClean="0">
                <a:latin typeface="Arial Black" pitchFamily="34" charset="0"/>
                <a:cs typeface="Times New Roman" pitchFamily="18" charset="0"/>
              </a:rPr>
              <a:t> Открываем новые знания                                    </a:t>
            </a:r>
            <a:r>
              <a:rPr lang="ru-RU" sz="1900" b="1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cs typeface="Times New Roman" pitchFamily="18" charset="0"/>
              </a:rPr>
              <a:t>12-13</a:t>
            </a:r>
          </a:p>
          <a:p>
            <a:pPr marL="571500" indent="-571500">
              <a:buFont typeface="+mj-lt"/>
              <a:buAutoNum type="romanUcPeriod"/>
            </a:pPr>
            <a:r>
              <a:rPr lang="ru-RU" sz="1900" b="1" dirty="0" smtClean="0">
                <a:latin typeface="Arial Black" pitchFamily="34" charset="0"/>
                <a:cs typeface="Times New Roman" pitchFamily="18" charset="0"/>
              </a:rPr>
              <a:t> Закрепление новых знаний                 </a:t>
            </a:r>
            <a:r>
              <a:rPr lang="ru-RU" sz="1900" b="1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cs typeface="Times New Roman" pitchFamily="18" charset="0"/>
              </a:rPr>
              <a:t>14-16-17-18-19</a:t>
            </a:r>
          </a:p>
          <a:p>
            <a:pPr marL="571500" indent="-571500">
              <a:buFont typeface="+mj-lt"/>
              <a:buAutoNum type="romanUcPeriod"/>
            </a:pPr>
            <a:r>
              <a:rPr lang="ru-RU" sz="1900" b="1" dirty="0" smtClean="0">
                <a:latin typeface="Arial Black" pitchFamily="34" charset="0"/>
                <a:cs typeface="Times New Roman" pitchFamily="18" charset="0"/>
              </a:rPr>
              <a:t>Решение проблемной ситуации                                </a:t>
            </a:r>
            <a:r>
              <a:rPr lang="ru-RU" sz="1900" b="1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  <a:cs typeface="Times New Roman" pitchFamily="18" charset="0"/>
              </a:rPr>
              <a:t>15</a:t>
            </a:r>
          </a:p>
          <a:p>
            <a:pPr marL="571500" indent="-571500">
              <a:buFont typeface="+mj-lt"/>
              <a:buAutoNum type="romanUcPeriod"/>
            </a:pPr>
            <a:r>
              <a:rPr lang="ru-RU" sz="1900" b="1" dirty="0" smtClean="0">
                <a:latin typeface="Arial Black" pitchFamily="34" charset="0"/>
                <a:cs typeface="Times New Roman" pitchFamily="18" charset="0"/>
              </a:rPr>
              <a:t> Рефлексия                                                                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  <a:p>
            <a:pPr marL="571500" indent="-571500">
              <a:buFont typeface="+mj-lt"/>
              <a:buAutoNum type="romanUcPeriod"/>
            </a:pPr>
            <a:endParaRPr lang="ru-RU" dirty="0" smtClean="0"/>
          </a:p>
          <a:p>
            <a:pPr marL="571500" indent="-571500">
              <a:buFont typeface="+mj-lt"/>
              <a:buAutoNum type="romanUcPeriod"/>
            </a:pPr>
            <a:endParaRPr lang="ru-RU" dirty="0" smtClean="0"/>
          </a:p>
          <a:p>
            <a:pPr marL="571500" indent="-571500">
              <a:buFont typeface="+mj-lt"/>
              <a:buAutoNum type="romanUcPeriod"/>
            </a:pPr>
            <a:endParaRPr lang="ru-RU" dirty="0" smtClean="0"/>
          </a:p>
          <a:p>
            <a:pPr marL="571500" indent="-571500">
              <a:buFont typeface="+mj-lt"/>
              <a:buAutoNum type="romanUcPeriod"/>
            </a:pPr>
            <a:endParaRPr lang="ru-RU" dirty="0" smtClean="0"/>
          </a:p>
          <a:p>
            <a:pPr marL="571500" indent="-571500">
              <a:buFont typeface="+mj-lt"/>
              <a:buAutoNum type="romanUcPeriod"/>
            </a:pPr>
            <a:endParaRPr lang="ru-RU" dirty="0" smtClean="0"/>
          </a:p>
          <a:p>
            <a:pPr marL="571500" indent="-571500"/>
            <a:endParaRPr lang="ru-RU" dirty="0" smtClean="0"/>
          </a:p>
          <a:p>
            <a:pPr marL="571500" indent="-571500"/>
            <a:endParaRPr lang="ru-RU" dirty="0"/>
          </a:p>
        </p:txBody>
      </p:sp>
    </p:spTree>
  </p:cSld>
  <p:clrMapOvr>
    <a:masterClrMapping/>
  </p:clrMapOvr>
  <p:transition spd="med" advTm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513" y="142852"/>
            <a:ext cx="7804150" cy="1643074"/>
          </a:xfrm>
        </p:spPr>
        <p:txBody>
          <a:bodyPr/>
          <a:lstStyle/>
          <a:p>
            <a:r>
              <a:rPr lang="ru-RU" sz="4000" dirty="0" smtClean="0">
                <a:solidFill>
                  <a:schemeClr val="accent6"/>
                </a:solidFill>
              </a:rPr>
              <a:t>Экспресс-диагностика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 вариант- стр. 21                2 вариант- стр.23</a:t>
            </a:r>
            <a:br>
              <a:rPr lang="ru-RU" dirty="0" smtClean="0"/>
            </a:br>
            <a:r>
              <a:rPr lang="ru-RU" dirty="0" smtClean="0"/>
              <a:t>Задания  № 1, 2, 9.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1513" y="2214554"/>
            <a:ext cx="7804150" cy="4008446"/>
          </a:xfrm>
        </p:spPr>
        <p:txBody>
          <a:bodyPr/>
          <a:lstStyle/>
          <a:p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  <a:t>             Оцени себя сам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</a:rPr>
              <a:t>:</a:t>
            </a:r>
            <a:endParaRPr lang="ru-RU" sz="36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36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             - Я доволен собой , у меня всё получилось.</a:t>
            </a:r>
          </a:p>
          <a:p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             </a:t>
            </a:r>
          </a:p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             - Мне было непросто , не  все получилось.</a:t>
            </a:r>
          </a:p>
          <a:p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24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             - Мне было сложно ,многое не получилось.</a:t>
            </a:r>
          </a:p>
          <a:p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         </a:t>
            </a:r>
          </a:p>
          <a:p>
            <a:endParaRPr lang="ru-RU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0722" name="Picture 2" descr="C:\Users\дом\Desktop\i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857628"/>
            <a:ext cx="1186969" cy="1071570"/>
          </a:xfrm>
          <a:prstGeom prst="rect">
            <a:avLst/>
          </a:prstGeom>
          <a:noFill/>
        </p:spPr>
      </p:pic>
      <p:pic>
        <p:nvPicPr>
          <p:cNvPr id="30724" name="Picture 4" descr="C:\Users\дом\Desktop\i (4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2857496"/>
            <a:ext cx="928694" cy="928694"/>
          </a:xfrm>
          <a:prstGeom prst="rect">
            <a:avLst/>
          </a:prstGeom>
          <a:noFill/>
        </p:spPr>
      </p:pic>
      <p:pic>
        <p:nvPicPr>
          <p:cNvPr id="30727" name="Picture 7" descr="Грустные Смайлики :: skachatpro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5000636"/>
            <a:ext cx="1285884" cy="1071570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BE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392613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4714876" y="142852"/>
            <a:ext cx="3540125" cy="1092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Есенин Сергей Александрович</a:t>
            </a: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5143504" y="1214422"/>
            <a:ext cx="4135437" cy="10191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>
                <a:solidFill>
                  <a:srgbClr val="000000"/>
                </a:solidFill>
              </a:rPr>
              <a:t> </a:t>
            </a:r>
            <a:r>
              <a:rPr lang="ru-RU" sz="2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(1895-1925) </a:t>
            </a: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92650" y="2260600"/>
            <a:ext cx="4090988" cy="45069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 advTm="0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BE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 Box 1"/>
          <p:cNvSpPr txBox="1">
            <a:spLocks noChangeArrowheads="1"/>
          </p:cNvSpPr>
          <p:nvPr/>
        </p:nvSpPr>
        <p:spPr bwMode="auto">
          <a:xfrm>
            <a:off x="576263" y="360363"/>
            <a:ext cx="8139141" cy="1639877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000" b="1" dirty="0" smtClean="0">
                <a:solidFill>
                  <a:schemeClr val="accent2"/>
                </a:solidFill>
              </a:rPr>
              <a:t> Роль причастных оборотов в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000" b="1" dirty="0" smtClean="0">
                <a:solidFill>
                  <a:schemeClr val="accent2"/>
                </a:solidFill>
              </a:rPr>
              <a:t>                устной речи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400" b="1" dirty="0" smtClean="0">
              <a:solidFill>
                <a:srgbClr val="000000"/>
              </a:solidFill>
            </a:endParaRP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dirty="0" smtClean="0">
                <a:solidFill>
                  <a:srgbClr val="000000"/>
                </a:solidFill>
              </a:rPr>
              <a:t>Мне тоскливо, и скучно, и жалко,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i="1" dirty="0" smtClean="0">
                <a:solidFill>
                  <a:srgbClr val="000000"/>
                </a:solidFill>
              </a:rPr>
              <a:t>Неуютно камин мой горит,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i="1" dirty="0" smtClean="0">
                <a:solidFill>
                  <a:srgbClr val="000000"/>
                </a:solidFill>
              </a:rPr>
              <a:t>Но измятая в книжке фиалка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i="1" dirty="0" smtClean="0">
                <a:solidFill>
                  <a:srgbClr val="000000"/>
                </a:solidFill>
              </a:rPr>
              <a:t>Все о счастье своем говорит.  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800" b="1" i="1" dirty="0" smtClean="0">
              <a:solidFill>
                <a:srgbClr val="000000"/>
              </a:solidFill>
            </a:endParaRP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800" b="1" i="1" dirty="0" smtClean="0">
              <a:solidFill>
                <a:srgbClr val="000000"/>
              </a:solidFill>
            </a:endParaRP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i="1" dirty="0" smtClean="0">
                <a:solidFill>
                  <a:srgbClr val="000000"/>
                </a:solidFill>
              </a:rPr>
              <a:t>Все легче звон, прилипший на копытах,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i="1" dirty="0" smtClean="0">
                <a:solidFill>
                  <a:srgbClr val="000000"/>
                </a:solidFill>
              </a:rPr>
              <a:t>То тонет в воздухе, то виснет на ракитах,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i="1" dirty="0" smtClean="0">
                <a:solidFill>
                  <a:srgbClr val="000000"/>
                </a:solidFill>
              </a:rPr>
              <a:t>И лишь волна потянется к звезде,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i="1" dirty="0" smtClean="0">
                <a:solidFill>
                  <a:srgbClr val="000000"/>
                </a:solidFill>
              </a:rPr>
              <a:t>Мелькают мухи пеплом на воде.</a:t>
            </a:r>
            <a:r>
              <a:rPr lang="ru-RU" sz="2400" i="1" u="sng" dirty="0" smtClean="0">
                <a:solidFill>
                  <a:srgbClr val="000000"/>
                </a:solidFill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i="1" u="sng" dirty="0" smtClean="0">
                <a:solidFill>
                  <a:srgbClr val="000000"/>
                </a:solidFill>
              </a:rPr>
              <a:t>	</a:t>
            </a:r>
            <a:r>
              <a:rPr lang="ru-RU" sz="2400" b="1" i="1" dirty="0" smtClean="0">
                <a:solidFill>
                  <a:srgbClr val="000000"/>
                </a:solidFill>
              </a:rPr>
              <a:t>											</a:t>
            </a:r>
            <a:r>
              <a:rPr lang="ru-RU" sz="2000" b="1" dirty="0" smtClean="0">
                <a:solidFill>
                  <a:srgbClr val="000000"/>
                </a:solidFill>
              </a:rPr>
              <a:t>(С. Есенин)</a:t>
            </a:r>
            <a:endParaRPr lang="ru-RU" sz="2000" i="1" u="sng" dirty="0" smtClean="0">
              <a:solidFill>
                <a:srgbClr val="000000"/>
              </a:solidFill>
            </a:endParaRP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i="1" u="sng" dirty="0" smtClean="0">
                <a:solidFill>
                  <a:srgbClr val="000000"/>
                </a:solidFill>
              </a:rPr>
              <a:t>                                                   </a:t>
            </a:r>
            <a:endParaRPr lang="ru-RU" sz="2400" i="1" u="sng" dirty="0">
              <a:solidFill>
                <a:srgbClr val="000000"/>
              </a:solidFill>
            </a:endParaRPr>
          </a:p>
        </p:txBody>
      </p:sp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5429256" y="3286124"/>
            <a:ext cx="2357454" cy="500066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smtClean="0">
                <a:solidFill>
                  <a:srgbClr val="000000"/>
                </a:solidFill>
              </a:rPr>
              <a:t>(С. Есенин)</a:t>
            </a:r>
            <a:endParaRPr lang="ru-RU" sz="20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 advTm="0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14290"/>
            <a:ext cx="8143932" cy="1470025"/>
          </a:xfrm>
        </p:spPr>
        <p:txBody>
          <a:bodyPr/>
          <a:lstStyle/>
          <a:p>
            <a:pPr algn="l"/>
            <a:r>
              <a:rPr lang="ru-RU" sz="4000" dirty="0" smtClean="0">
                <a:solidFill>
                  <a:schemeClr val="accent2"/>
                </a:solidFill>
                <a:latin typeface="+mn-lt"/>
              </a:rPr>
              <a:t>Роль причастий и причастных оборотов в письменной речи</a:t>
            </a:r>
            <a:endParaRPr lang="ru-RU" sz="4000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14348" y="1857364"/>
            <a:ext cx="7715304" cy="3143272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3200" dirty="0" smtClean="0"/>
              <a:t>Напишите мини-сочинение или устно выскажитесь на тему:</a:t>
            </a:r>
          </a:p>
          <a:p>
            <a:pPr algn="l">
              <a:lnSpc>
                <a:spcPct val="100000"/>
              </a:lnSpc>
            </a:pPr>
            <a:endParaRPr lang="ru-RU" sz="3200" dirty="0" smtClean="0"/>
          </a:p>
          <a:p>
            <a:pPr algn="l">
              <a:lnSpc>
                <a:spcPct val="100000"/>
              </a:lnSpc>
            </a:pPr>
            <a:r>
              <a:rPr lang="ru-RU" sz="3200" dirty="0" smtClean="0">
                <a:solidFill>
                  <a:schemeClr val="accent2"/>
                </a:solidFill>
              </a:rPr>
              <a:t>«Какое состояние природы я представляю себе, слушая музыку?»</a:t>
            </a:r>
            <a:endParaRPr lang="ru-RU" sz="3200" dirty="0">
              <a:solidFill>
                <a:schemeClr val="accent2"/>
              </a:solidFill>
            </a:endParaRPr>
          </a:p>
        </p:txBody>
      </p:sp>
      <p:pic>
        <p:nvPicPr>
          <p:cNvPr id="7" name="ennio3_morricone_ennio_morrikone_-_muzika_iz_filma_spisok_shindlera_(zvukoff.ru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8358214" y="6000768"/>
            <a:ext cx="622304" cy="622304"/>
          </a:xfrm>
          <a:prstGeom prst="rect">
            <a:avLst/>
          </a:prstGeom>
        </p:spPr>
      </p:pic>
    </p:spTree>
  </p:cSld>
  <p:clrMapOvr>
    <a:masterClrMapping/>
  </p:clrMapOvr>
  <p:transition spd="med" advTm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0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BE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 Box 1"/>
          <p:cNvSpPr txBox="1">
            <a:spLocks noChangeArrowheads="1"/>
          </p:cNvSpPr>
          <p:nvPr/>
        </p:nvSpPr>
        <p:spPr bwMode="auto">
          <a:xfrm>
            <a:off x="457200" y="0"/>
            <a:ext cx="8229600" cy="1143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SzPct val="45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800" b="1" dirty="0">
                <a:solidFill>
                  <a:schemeClr val="accent2"/>
                </a:solidFill>
              </a:rPr>
              <a:t>Критерии оценки</a:t>
            </a: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1143000" y="1219200"/>
            <a:ext cx="1143000" cy="1524000"/>
          </a:xfrm>
          <a:prstGeom prst="rect">
            <a:avLst/>
          </a:prstGeom>
          <a:solidFill>
            <a:srgbClr val="008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1143000" y="2895600"/>
            <a:ext cx="1143000" cy="1447800"/>
          </a:xfrm>
          <a:prstGeom prst="rect">
            <a:avLst/>
          </a:prstGeom>
          <a:solidFill>
            <a:srgbClr val="0000FF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1143000" y="4495800"/>
            <a:ext cx="1143000" cy="1447800"/>
          </a:xfrm>
          <a:prstGeom prst="rect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2362200" y="1676400"/>
            <a:ext cx="4876800" cy="8255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ts val="15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>
                <a:solidFill>
                  <a:srgbClr val="000000"/>
                </a:solidFill>
              </a:rPr>
              <a:t>- </a:t>
            </a:r>
            <a:r>
              <a:rPr lang="ru-RU" sz="2400" dirty="0">
                <a:solidFill>
                  <a:srgbClr val="000000"/>
                </a:solidFill>
              </a:rPr>
              <a:t>Задания были мне понятны, я   легко справился.</a:t>
            </a: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2438400" y="3200400"/>
            <a:ext cx="5715000" cy="1016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ts val="15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>
                <a:solidFill>
                  <a:srgbClr val="000000"/>
                </a:solidFill>
              </a:rPr>
              <a:t>- Некоторая помощь товарищей</a:t>
            </a:r>
          </a:p>
          <a:p>
            <a:pPr>
              <a:spcBef>
                <a:spcPts val="15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>
                <a:solidFill>
                  <a:srgbClr val="000000"/>
                </a:solidFill>
              </a:rPr>
              <a:t>   мне бы не повредила.</a:t>
            </a: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2514600" y="4876800"/>
            <a:ext cx="5105400" cy="8255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ts val="150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>
                <a:solidFill>
                  <a:srgbClr val="000000"/>
                </a:solidFill>
              </a:rPr>
              <a:t>- Я старался, но большинство заданий были для меня сложны.</a:t>
            </a:r>
          </a:p>
        </p:txBody>
      </p:sp>
    </p:spTree>
  </p:cSld>
  <p:clrMapOvr>
    <a:masterClrMapping/>
  </p:clrMapOvr>
  <p:transition spd="med" advTm="0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Дизайн.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sz="2000" dirty="0" smtClean="0">
                <a:latin typeface="Arial Black" pitchFamily="34" charset="0"/>
              </a:rPr>
              <a:t>Сочетание цветов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000" dirty="0" smtClean="0">
                <a:latin typeface="Arial Black" pitchFamily="34" charset="0"/>
              </a:rPr>
              <a:t>Единое стилевое оформление презентации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000" dirty="0" smtClean="0">
                <a:latin typeface="Arial Black" pitchFamily="34" charset="0"/>
              </a:rPr>
              <a:t>Содержит музыкальный файл (слайд 19)</a:t>
            </a:r>
            <a:endParaRPr lang="ru-RU" sz="2000" dirty="0">
              <a:latin typeface="Arial Black" pitchFamily="34" charset="0"/>
            </a:endParaRPr>
          </a:p>
        </p:txBody>
      </p:sp>
    </p:spTree>
  </p:cSld>
  <p:clrMapOvr>
    <a:masterClrMapping/>
  </p:clrMapOvr>
  <p:transition spd="med" advTm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  <a:cs typeface="Times New Roman" pitchFamily="18" charset="0"/>
              </a:rPr>
              <a:t>Глоссарий. Список литературы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400" dirty="0" smtClean="0">
                <a:solidFill>
                  <a:srgbClr val="329269"/>
                </a:solidFill>
                <a:latin typeface="Arial Black" pitchFamily="34" charset="0"/>
                <a:cs typeface="Times New Roman" pitchFamily="18" charset="0"/>
              </a:rPr>
              <a:t>Центр современного русского языка </a:t>
            </a:r>
            <a:r>
              <a:rPr lang="ru-RU" sz="1400" dirty="0" smtClean="0">
                <a:latin typeface="Arial Black" pitchFamily="34" charset="0"/>
                <a:cs typeface="Times New Roman" pitchFamily="18" charset="0"/>
              </a:rPr>
              <a:t>- кабинет русского языка</a:t>
            </a:r>
          </a:p>
          <a:p>
            <a:r>
              <a:rPr lang="ru-RU" sz="1400" dirty="0" smtClean="0">
                <a:solidFill>
                  <a:srgbClr val="329269"/>
                </a:solidFill>
                <a:latin typeface="Arial Black" pitchFamily="34" charset="0"/>
                <a:cs typeface="Times New Roman" pitchFamily="18" charset="0"/>
              </a:rPr>
              <a:t>Дневники исследования </a:t>
            </a:r>
            <a:r>
              <a:rPr lang="ru-RU" sz="1400" dirty="0" smtClean="0">
                <a:latin typeface="Arial Black" pitchFamily="34" charset="0"/>
                <a:cs typeface="Times New Roman" pitchFamily="18" charset="0"/>
              </a:rPr>
              <a:t>- рабочие тетради</a:t>
            </a:r>
          </a:p>
          <a:p>
            <a:r>
              <a:rPr lang="ru-RU" sz="1400" dirty="0" smtClean="0">
                <a:solidFill>
                  <a:srgbClr val="329269"/>
                </a:solidFill>
                <a:latin typeface="Arial Black" pitchFamily="34" charset="0"/>
                <a:cs typeface="Times New Roman" pitchFamily="18" charset="0"/>
              </a:rPr>
              <a:t>Проблема </a:t>
            </a:r>
            <a:r>
              <a:rPr lang="ru-RU" sz="1400" dirty="0" smtClean="0">
                <a:latin typeface="Arial Black" pitchFamily="34" charset="0"/>
                <a:cs typeface="Times New Roman" pitchFamily="18" charset="0"/>
              </a:rPr>
              <a:t>– основной вопрос урока</a:t>
            </a:r>
          </a:p>
          <a:p>
            <a:r>
              <a:rPr lang="ru-RU" sz="1400" dirty="0" smtClean="0">
                <a:solidFill>
                  <a:srgbClr val="329269"/>
                </a:solidFill>
                <a:latin typeface="Arial Black" pitchFamily="34" charset="0"/>
                <a:cs typeface="Times New Roman" pitchFamily="18" charset="0"/>
              </a:rPr>
              <a:t>Причастный оборот </a:t>
            </a:r>
            <a:r>
              <a:rPr lang="ru-RU" sz="1400" dirty="0" smtClean="0">
                <a:latin typeface="Arial Black" pitchFamily="34" charset="0"/>
                <a:cs typeface="Times New Roman" pitchFamily="18" charset="0"/>
              </a:rPr>
              <a:t>– причастие с зависимыми словами</a:t>
            </a:r>
          </a:p>
          <a:p>
            <a:r>
              <a:rPr lang="ru-RU" sz="1400" dirty="0" smtClean="0">
                <a:solidFill>
                  <a:srgbClr val="329269"/>
                </a:solidFill>
                <a:latin typeface="Arial Black" pitchFamily="34" charset="0"/>
                <a:cs typeface="Times New Roman" pitchFamily="18" charset="0"/>
              </a:rPr>
              <a:t>Обособленные</a:t>
            </a:r>
            <a:r>
              <a:rPr lang="ru-RU" sz="1400" dirty="0" smtClean="0">
                <a:latin typeface="Arial Black" pitchFamily="34" charset="0"/>
                <a:cs typeface="Times New Roman" pitchFamily="18" charset="0"/>
              </a:rPr>
              <a:t> – выделенные запятыми</a:t>
            </a:r>
          </a:p>
          <a:p>
            <a:r>
              <a:rPr lang="ru-RU" sz="1400" dirty="0" smtClean="0">
                <a:solidFill>
                  <a:srgbClr val="329269"/>
                </a:solidFill>
                <a:latin typeface="Arial Black" pitchFamily="34" charset="0"/>
                <a:cs typeface="Times New Roman" pitchFamily="18" charset="0"/>
              </a:rPr>
              <a:t>Определяемое слово </a:t>
            </a:r>
            <a:r>
              <a:rPr lang="ru-RU" sz="1400" dirty="0" smtClean="0">
                <a:latin typeface="Arial Black" pitchFamily="34" charset="0"/>
                <a:cs typeface="Times New Roman" pitchFamily="18" charset="0"/>
              </a:rPr>
              <a:t>– </a:t>
            </a:r>
            <a:r>
              <a:rPr lang="ru-RU" sz="1400" dirty="0" smtClean="0">
                <a:latin typeface="Arial Black" pitchFamily="34" charset="0"/>
                <a:cs typeface="Times New Roman" pitchFamily="18" charset="0"/>
              </a:rPr>
              <a:t>слово</a:t>
            </a:r>
            <a:r>
              <a:rPr lang="ru-RU" sz="1400" dirty="0" smtClean="0">
                <a:latin typeface="Arial Black" pitchFamily="34" charset="0"/>
                <a:cs typeface="Times New Roman" pitchFamily="18" charset="0"/>
              </a:rPr>
              <a:t>, к которому относится причастие</a:t>
            </a:r>
          </a:p>
          <a:p>
            <a:r>
              <a:rPr lang="ru-RU" sz="1400" dirty="0" smtClean="0">
                <a:solidFill>
                  <a:srgbClr val="329269"/>
                </a:solidFill>
                <a:latin typeface="Arial Black" pitchFamily="34" charset="0"/>
                <a:cs typeface="Times New Roman" pitchFamily="18" charset="0"/>
              </a:rPr>
              <a:t>Зависимое слово </a:t>
            </a:r>
            <a:r>
              <a:rPr lang="ru-RU" sz="1400" dirty="0" smtClean="0">
                <a:latin typeface="Arial Black" pitchFamily="34" charset="0"/>
                <a:cs typeface="Times New Roman" pitchFamily="18" charset="0"/>
              </a:rPr>
              <a:t>– </a:t>
            </a:r>
            <a:r>
              <a:rPr lang="ru-RU" sz="1400" dirty="0" smtClean="0">
                <a:latin typeface="Arial Black" pitchFamily="34" charset="0"/>
                <a:cs typeface="Times New Roman" pitchFamily="18" charset="0"/>
              </a:rPr>
              <a:t>слово</a:t>
            </a:r>
            <a:r>
              <a:rPr lang="ru-RU" sz="1400" dirty="0" smtClean="0">
                <a:latin typeface="Arial Black" pitchFamily="34" charset="0"/>
                <a:cs typeface="Times New Roman" pitchFamily="18" charset="0"/>
              </a:rPr>
              <a:t>, которое зависит от причастия</a:t>
            </a:r>
          </a:p>
          <a:p>
            <a:r>
              <a:rPr lang="ru-RU" sz="1400" dirty="0" smtClean="0">
                <a:solidFill>
                  <a:srgbClr val="329269"/>
                </a:solidFill>
                <a:latin typeface="Arial Black" pitchFamily="34" charset="0"/>
                <a:cs typeface="Times New Roman" pitchFamily="18" charset="0"/>
              </a:rPr>
              <a:t>Экспресс-диагностика</a:t>
            </a:r>
            <a:r>
              <a:rPr lang="ru-RU" sz="1400" dirty="0" smtClean="0">
                <a:latin typeface="Arial Black" pitchFamily="34" charset="0"/>
                <a:cs typeface="Times New Roman" pitchFamily="18" charset="0"/>
              </a:rPr>
              <a:t> – учебный комплекс, содержащий тексты</a:t>
            </a:r>
          </a:p>
          <a:p>
            <a:r>
              <a:rPr lang="ru-RU" sz="1400" dirty="0" smtClean="0">
                <a:solidFill>
                  <a:srgbClr val="329269"/>
                </a:solidFill>
                <a:latin typeface="Arial Black" pitchFamily="34" charset="0"/>
                <a:cs typeface="Times New Roman" pitchFamily="18" charset="0"/>
              </a:rPr>
              <a:t>Критерий</a:t>
            </a:r>
            <a:r>
              <a:rPr lang="ru-RU" sz="1400" dirty="0" smtClean="0">
                <a:latin typeface="Arial Black" pitchFamily="34" charset="0"/>
                <a:cs typeface="Times New Roman" pitchFamily="18" charset="0"/>
              </a:rPr>
              <a:t>- оценка результата</a:t>
            </a:r>
          </a:p>
          <a:p>
            <a:endParaRPr lang="ru-RU" sz="1400" dirty="0" smtClean="0">
              <a:latin typeface="Arial Black" pitchFamily="34" charset="0"/>
              <a:cs typeface="Times New Roman" pitchFamily="18" charset="0"/>
            </a:endParaRPr>
          </a:p>
          <a:p>
            <a:endParaRPr lang="ru-RU" sz="1400" dirty="0" smtClean="0">
              <a:latin typeface="Arial Black" pitchFamily="34" charset="0"/>
              <a:cs typeface="Times New Roman" pitchFamily="18" charset="0"/>
            </a:endParaRPr>
          </a:p>
          <a:p>
            <a:endParaRPr lang="ru-RU" sz="1400" dirty="0" smtClean="0">
              <a:latin typeface="Arial Black" pitchFamily="34" charset="0"/>
              <a:cs typeface="Times New Roman" pitchFamily="18" charset="0"/>
            </a:endParaRPr>
          </a:p>
          <a:p>
            <a:endParaRPr lang="ru-RU" sz="1400" dirty="0" smtClean="0">
              <a:latin typeface="Arial Black" pitchFamily="34" charset="0"/>
              <a:cs typeface="Times New Roman" pitchFamily="18" charset="0"/>
            </a:endParaRPr>
          </a:p>
          <a:p>
            <a:pPr>
              <a:buFont typeface="+mj-lt"/>
              <a:buAutoNum type="arabicPeriod"/>
            </a:pPr>
            <a:r>
              <a:rPr lang="ru-RU" sz="1400" dirty="0" smtClean="0">
                <a:latin typeface="Arial Black" pitchFamily="34" charset="0"/>
                <a:cs typeface="Times New Roman" pitchFamily="18" charset="0"/>
              </a:rPr>
              <a:t>Учебник. Русский язык, 6 класс. Авторы М.М. Разумовская, С.И. Львова </a:t>
            </a:r>
          </a:p>
          <a:p>
            <a:pPr>
              <a:buFont typeface="+mj-lt"/>
              <a:buAutoNum type="arabicPeriod"/>
            </a:pPr>
            <a:r>
              <a:rPr lang="ru-RU" sz="1400" dirty="0" smtClean="0">
                <a:latin typeface="Arial Black" pitchFamily="34" charset="0"/>
                <a:cs typeface="Times New Roman" pitchFamily="18" charset="0"/>
              </a:rPr>
              <a:t>ГИА Экспресс-диагностика. Русский язык. Авторы Н.М. Девятова, Е.Ю. </a:t>
            </a:r>
            <a:r>
              <a:rPr lang="ru-RU" sz="1400" dirty="0" err="1" smtClean="0">
                <a:latin typeface="Arial Black" pitchFamily="34" charset="0"/>
                <a:cs typeface="Times New Roman" pitchFamily="18" charset="0"/>
              </a:rPr>
              <a:t>Геймбух</a:t>
            </a:r>
            <a:r>
              <a:rPr lang="ru-RU" sz="1400" dirty="0" smtClean="0">
                <a:latin typeface="Arial Black" pitchFamily="34" charset="0"/>
                <a:cs typeface="Times New Roman" pitchFamily="18" charset="0"/>
              </a:rPr>
              <a:t> Издательство Национальное Образование М., 2013 г.</a:t>
            </a:r>
          </a:p>
          <a:p>
            <a:pPr>
              <a:buFont typeface="+mj-lt"/>
              <a:buAutoNum type="arabicPeriod"/>
            </a:pPr>
            <a:r>
              <a:rPr lang="ru-RU" sz="1400" dirty="0" err="1" smtClean="0">
                <a:latin typeface="Arial Black" pitchFamily="34" charset="0"/>
                <a:cs typeface="Times New Roman" pitchFamily="18" charset="0"/>
              </a:rPr>
              <a:t>Арсирий</a:t>
            </a:r>
            <a:r>
              <a:rPr lang="ru-RU" sz="1400" dirty="0" smtClean="0">
                <a:latin typeface="Arial Black" pitchFamily="34" charset="0"/>
                <a:cs typeface="Times New Roman" pitchFamily="18" charset="0"/>
              </a:rPr>
              <a:t> А.Т. </a:t>
            </a:r>
            <a:r>
              <a:rPr lang="ru-RU" sz="1400" dirty="0" err="1" smtClean="0">
                <a:latin typeface="Arial Black" pitchFamily="34" charset="0"/>
                <a:cs typeface="Times New Roman" pitchFamily="18" charset="0"/>
              </a:rPr>
              <a:t>Занимальные</a:t>
            </a:r>
            <a:r>
              <a:rPr lang="ru-RU" sz="1400" dirty="0" smtClean="0">
                <a:latin typeface="Arial Black" pitchFamily="34" charset="0"/>
                <a:cs typeface="Times New Roman" pitchFamily="18" charset="0"/>
              </a:rPr>
              <a:t> материалы по русскому языку: Книга для учащихся. Под ред. Л.П.Крысина М.: Просвещение,2000год.</a:t>
            </a:r>
          </a:p>
          <a:p>
            <a:pPr>
              <a:buFont typeface="+mj-lt"/>
              <a:buAutoNum type="arabicPeriod"/>
            </a:pPr>
            <a:r>
              <a:rPr lang="ru-RU" sz="1400" dirty="0" smtClean="0">
                <a:latin typeface="Arial Black" pitchFamily="34" charset="0"/>
                <a:cs typeface="Times New Roman" pitchFamily="18" charset="0"/>
              </a:rPr>
              <a:t>Стихотворение С.А.Есенина</a:t>
            </a:r>
          </a:p>
          <a:p>
            <a:endParaRPr lang="ru-RU" sz="1400" dirty="0" smtClean="0">
              <a:latin typeface="Arial Black" pitchFamily="34" charset="0"/>
              <a:cs typeface="Times New Roman" pitchFamily="18" charset="0"/>
            </a:endParaRPr>
          </a:p>
          <a:p>
            <a:endParaRPr lang="ru-RU" sz="1400" dirty="0" smtClean="0">
              <a:latin typeface="Arial Black" pitchFamily="34" charset="0"/>
              <a:cs typeface="Times New Roman" pitchFamily="18" charset="0"/>
            </a:endParaRPr>
          </a:p>
          <a:p>
            <a:endParaRPr lang="ru-RU" sz="1400" dirty="0" smtClean="0">
              <a:latin typeface="Arial Black" pitchFamily="34" charset="0"/>
              <a:cs typeface="Times New Roman" pitchFamily="18" charset="0"/>
            </a:endParaRPr>
          </a:p>
          <a:p>
            <a:pPr>
              <a:buFont typeface="+mj-lt"/>
              <a:buAutoNum type="arabicPeriod"/>
            </a:pPr>
            <a:endParaRPr lang="ru-RU" sz="1400" dirty="0" smtClean="0">
              <a:latin typeface="Arial Black" pitchFamily="34" charset="0"/>
              <a:cs typeface="Times New Roman" pitchFamily="18" charset="0"/>
            </a:endParaRPr>
          </a:p>
          <a:p>
            <a:endParaRPr lang="ru-RU" sz="1400" dirty="0" smtClean="0">
              <a:latin typeface="Arial Black" pitchFamily="34" charset="0"/>
              <a:cs typeface="Times New Roman" pitchFamily="18" charset="0"/>
            </a:endParaRPr>
          </a:p>
          <a:p>
            <a:endParaRPr lang="ru-RU" sz="1400" dirty="0" smtClean="0">
              <a:latin typeface="Arial Black" pitchFamily="34" charset="0"/>
              <a:cs typeface="Times New Roman" pitchFamily="18" charset="0"/>
            </a:endParaRPr>
          </a:p>
          <a:p>
            <a:endParaRPr lang="ru-RU" sz="1400" dirty="0">
              <a:latin typeface="Arial Black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 advTm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Цели и задачи урока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u="sng" dirty="0" smtClean="0">
                <a:solidFill>
                  <a:srgbClr val="329269"/>
                </a:solidFill>
                <a:latin typeface="Arial Black" pitchFamily="34" charset="0"/>
              </a:rPr>
              <a:t>Образовательные: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>
                <a:solidFill>
                  <a:schemeClr val="tx1"/>
                </a:solidFill>
                <a:latin typeface="Arial Black" pitchFamily="34" charset="0"/>
              </a:rPr>
              <a:t>Дать понятие о причастном обороте , его месте по отношению к определяемому слову;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>
                <a:solidFill>
                  <a:schemeClr val="tx1"/>
                </a:solidFill>
                <a:latin typeface="Arial Black" pitchFamily="34" charset="0"/>
              </a:rPr>
              <a:t>Формировать умения определять границы причастного оборота;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>
                <a:solidFill>
                  <a:schemeClr val="tx1"/>
                </a:solidFill>
                <a:latin typeface="Arial Black" pitchFamily="34" charset="0"/>
              </a:rPr>
              <a:t>Формировать практические умения устанавливать связь причастия с определяемыми и зависимыми словами;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>
                <a:solidFill>
                  <a:schemeClr val="tx1"/>
                </a:solidFill>
                <a:latin typeface="Arial Black" pitchFamily="34" charset="0"/>
              </a:rPr>
              <a:t>Познакомить с графическим обозначением причастного оборота в предложении</a:t>
            </a:r>
          </a:p>
          <a:p>
            <a:r>
              <a:rPr lang="ru-RU" sz="2000" u="sng" dirty="0" smtClean="0">
                <a:solidFill>
                  <a:srgbClr val="329269"/>
                </a:solidFill>
                <a:latin typeface="Arial Black" pitchFamily="34" charset="0"/>
              </a:rPr>
              <a:t>Развивающие: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>
                <a:solidFill>
                  <a:schemeClr val="tx1"/>
                </a:solidFill>
                <a:latin typeface="Arial Black" pitchFamily="34" charset="0"/>
              </a:rPr>
              <a:t>Способствовать развитию логического мышления;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>
                <a:solidFill>
                  <a:schemeClr val="tx1"/>
                </a:solidFill>
                <a:latin typeface="Arial Black" pitchFamily="34" charset="0"/>
              </a:rPr>
              <a:t>Развивать интеллектуальные исследовательские умения: анализировать , обобщать , делать выводы;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>
                <a:solidFill>
                  <a:schemeClr val="tx1"/>
                </a:solidFill>
                <a:latin typeface="Arial Black" pitchFamily="34" charset="0"/>
              </a:rPr>
              <a:t>Развивать умения мыслить самостоятельно;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>
                <a:solidFill>
                  <a:schemeClr val="tx1"/>
                </a:solidFill>
                <a:latin typeface="Arial Black" pitchFamily="34" charset="0"/>
              </a:rPr>
              <a:t>Развивать умения работать в коллективе , грамотно аргументировать свою позицию</a:t>
            </a:r>
            <a:endParaRPr lang="ru-RU" sz="1400" dirty="0" smtClean="0">
              <a:solidFill>
                <a:schemeClr val="tx1"/>
              </a:solidFill>
              <a:latin typeface="Arial Black" pitchFamily="34" charset="0"/>
            </a:endParaRPr>
          </a:p>
          <a:p>
            <a:r>
              <a:rPr lang="ru-RU" sz="2000" u="sng" dirty="0" smtClean="0">
                <a:solidFill>
                  <a:srgbClr val="329269"/>
                </a:solidFill>
                <a:latin typeface="Arial Black" pitchFamily="34" charset="0"/>
              </a:rPr>
              <a:t>Воспитательные: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>
                <a:solidFill>
                  <a:schemeClr val="tx1"/>
                </a:solidFill>
                <a:latin typeface="Arial Black" pitchFamily="34" charset="0"/>
              </a:rPr>
              <a:t>Способствовать воспитанию культуры общения;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>
                <a:solidFill>
                  <a:schemeClr val="tx1"/>
                </a:solidFill>
                <a:latin typeface="Arial Black" pitchFamily="34" charset="0"/>
              </a:rPr>
              <a:t>Способствовать формированию чувства коллективизма , ответственности;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>
                <a:solidFill>
                  <a:schemeClr val="tx1"/>
                </a:solidFill>
                <a:latin typeface="Arial Black" pitchFamily="34" charset="0"/>
              </a:rPr>
              <a:t>Создавать условия для формирования познавательного интереса к русскому языку</a:t>
            </a:r>
            <a:endParaRPr lang="ru-RU" sz="1400" dirty="0" smtClean="0">
              <a:solidFill>
                <a:schemeClr val="tx1"/>
              </a:solidFill>
              <a:latin typeface="Arial Black" pitchFamily="34" charset="0"/>
            </a:endParaRPr>
          </a:p>
          <a:p>
            <a:endParaRPr lang="ru-RU" sz="1800" dirty="0" smtClean="0">
              <a:solidFill>
                <a:schemeClr val="tx1"/>
              </a:solidFill>
              <a:latin typeface="Arial Black" pitchFamily="34" charset="0"/>
            </a:endParaRPr>
          </a:p>
          <a:p>
            <a:r>
              <a:rPr lang="ru-RU" sz="1800" u="sng" dirty="0" smtClean="0">
                <a:solidFill>
                  <a:schemeClr val="tx1"/>
                </a:solidFill>
                <a:latin typeface="Arial Black" pitchFamily="34" charset="0"/>
              </a:rPr>
              <a:t> </a:t>
            </a:r>
            <a:endParaRPr lang="ru-RU" sz="1800" u="sng" dirty="0">
              <a:solidFill>
                <a:schemeClr val="tx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spd="med" advTm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Взаимопроверка</a:t>
            </a:r>
            <a:endParaRPr lang="ru-RU" sz="4000" dirty="0">
              <a:solidFill>
                <a:schemeClr val="accent6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ru-RU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стающая рожь,</a:t>
            </a:r>
          </a:p>
          <a:p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гровый ра</a:t>
            </a:r>
            <a:r>
              <a:rPr lang="ru-RU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вет,</a:t>
            </a:r>
          </a:p>
          <a:p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асст</a:t>
            </a:r>
            <a:r>
              <a:rPr lang="ru-RU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лается ж</a:t>
            </a:r>
            <a:r>
              <a:rPr lang="ru-RU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лтое поле,</a:t>
            </a:r>
          </a:p>
          <a:p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оробьи</a:t>
            </a:r>
            <a:r>
              <a:rPr lang="ru-RU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ым пова</a:t>
            </a:r>
            <a:r>
              <a:rPr lang="ru-RU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кам,</a:t>
            </a:r>
          </a:p>
          <a:p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езветре</a:t>
            </a:r>
            <a:r>
              <a:rPr lang="ru-RU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нн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ая п</a:t>
            </a:r>
            <a:r>
              <a:rPr lang="ru-RU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года,</a:t>
            </a:r>
          </a:p>
          <a:p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колепная гости</a:t>
            </a:r>
            <a:r>
              <a:rPr lang="ru-RU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ица.</a:t>
            </a:r>
          </a:p>
          <a:p>
            <a:endParaRPr lang="ru-RU" dirty="0"/>
          </a:p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”-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нет ошибок</a:t>
            </a:r>
          </a:p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одна ошибка</a:t>
            </a:r>
          </a:p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”-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две ошибки</a:t>
            </a:r>
          </a:p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”-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три ошибки</a:t>
            </a:r>
          </a:p>
          <a:p>
            <a:endParaRPr lang="ru-RU" dirty="0"/>
          </a:p>
        </p:txBody>
      </p:sp>
    </p:spTree>
  </p:cSld>
  <p:clrMapOvr>
    <a:masterClrMapping/>
  </p:clrMapOvr>
  <p:transition spd="med" advTm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BE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762000" y="5715000"/>
            <a:ext cx="8001000" cy="838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342900" indent="-338138">
              <a:spcBef>
                <a:spcPts val="600"/>
              </a:spcBef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sz="2400" dirty="0">
                <a:solidFill>
                  <a:srgbClr val="000000"/>
                </a:solidFill>
              </a:rPr>
              <a:t>                                                             </a:t>
            </a:r>
          </a:p>
        </p:txBody>
      </p:sp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944563" y="144463"/>
            <a:ext cx="7696200" cy="286450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4125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6000" dirty="0">
                <a:solidFill>
                  <a:srgbClr val="0000FF"/>
                </a:solidFill>
                <a:latin typeface="+mj-lt"/>
                <a:cs typeface="Times New Roman" pitchFamily="18" charset="0"/>
              </a:rPr>
              <a:t>Центр исследования современного русского языка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2500" y="3095625"/>
            <a:ext cx="4094163" cy="37623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163" y="3311525"/>
            <a:ext cx="4179887" cy="35464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 advTm="0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BE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785786" y="500042"/>
            <a:ext cx="6711968" cy="221457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7200" b="1" i="1" dirty="0">
                <a:solidFill>
                  <a:srgbClr val="E82A0A"/>
                </a:solidFill>
              </a:rPr>
              <a:t/>
            </a:r>
            <a:br>
              <a:rPr lang="ru-RU" sz="7200" b="1" i="1" dirty="0">
                <a:solidFill>
                  <a:srgbClr val="E82A0A"/>
                </a:solidFill>
              </a:rPr>
            </a:br>
            <a:r>
              <a:rPr lang="ru-RU" sz="7200" b="1" i="1" dirty="0">
                <a:solidFill>
                  <a:srgbClr val="E82A0A"/>
                </a:solidFill>
              </a:rPr>
              <a:t/>
            </a:r>
            <a:br>
              <a:rPr lang="ru-RU" sz="7200" b="1" i="1" dirty="0">
                <a:solidFill>
                  <a:srgbClr val="E82A0A"/>
                </a:solidFill>
              </a:rPr>
            </a:br>
            <a:r>
              <a:rPr lang="ru-RU" sz="7200" b="1" i="1" dirty="0">
                <a:solidFill>
                  <a:srgbClr val="E82A0A"/>
                </a:solidFill>
              </a:rPr>
              <a:t/>
            </a:r>
            <a:br>
              <a:rPr lang="ru-RU" sz="7200" b="1" i="1" dirty="0">
                <a:solidFill>
                  <a:srgbClr val="E82A0A"/>
                </a:solidFill>
              </a:rPr>
            </a:br>
            <a:r>
              <a:rPr lang="ru-RU" sz="7200" b="1" i="1" dirty="0">
                <a:solidFill>
                  <a:srgbClr val="E82A0A"/>
                </a:solidFill>
              </a:rPr>
              <a:t/>
            </a:r>
            <a:br>
              <a:rPr lang="ru-RU" sz="7200" b="1" i="1" dirty="0">
                <a:solidFill>
                  <a:srgbClr val="E82A0A"/>
                </a:solidFill>
              </a:rPr>
            </a:br>
            <a:r>
              <a:rPr lang="ru-RU" sz="9600" b="1" dirty="0">
                <a:solidFill>
                  <a:schemeClr val="accent2"/>
                </a:solidFill>
                <a:latin typeface="+mj-lt"/>
              </a:rPr>
              <a:t>Причастие</a:t>
            </a:r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5029200" y="5410200"/>
            <a:ext cx="3581400" cy="5810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30" y="3857628"/>
            <a:ext cx="2201847" cy="285532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19" y="142852"/>
            <a:ext cx="3316797" cy="314327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 advTm="0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BE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AutoShape 1"/>
          <p:cNvSpPr>
            <a:spLocks noChangeArrowheads="1"/>
          </p:cNvSpPr>
          <p:nvPr/>
        </p:nvSpPr>
        <p:spPr bwMode="auto">
          <a:xfrm>
            <a:off x="2936875" y="1728788"/>
            <a:ext cx="2895600" cy="1371600"/>
          </a:xfrm>
          <a:prstGeom prst="cloudCallout">
            <a:avLst>
              <a:gd name="adj1" fmla="val 22861"/>
              <a:gd name="adj2" fmla="val 109606"/>
            </a:avLst>
          </a:prstGeom>
          <a:solidFill>
            <a:srgbClr val="BBE0E3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600" dirty="0">
                <a:solidFill>
                  <a:srgbClr val="FF950E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Блестящий</a:t>
            </a:r>
          </a:p>
        </p:txBody>
      </p:sp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3095625" y="-3175"/>
            <a:ext cx="3124200" cy="1371600"/>
          </a:xfrm>
          <a:prstGeom prst="cloudCallout">
            <a:avLst>
              <a:gd name="adj1" fmla="val 4931"/>
              <a:gd name="adj2" fmla="val 211343"/>
            </a:avLst>
          </a:prstGeom>
          <a:solidFill>
            <a:srgbClr val="BBE0E3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600" dirty="0">
                <a:solidFill>
                  <a:srgbClr val="FF950E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Быстрая</a:t>
            </a:r>
            <a:r>
              <a:rPr lang="ru-RU" dirty="0">
                <a:solidFill>
                  <a:srgbClr val="000000"/>
                </a:solidFill>
              </a:rPr>
              <a:t>  </a:t>
            </a:r>
          </a:p>
        </p:txBody>
      </p:sp>
      <p:sp>
        <p:nvSpPr>
          <p:cNvPr id="6147" name="AutoShape 3"/>
          <p:cNvSpPr>
            <a:spLocks noChangeArrowheads="1"/>
          </p:cNvSpPr>
          <p:nvPr/>
        </p:nvSpPr>
        <p:spPr bwMode="auto">
          <a:xfrm>
            <a:off x="6700838" y="2808288"/>
            <a:ext cx="2514600" cy="1143000"/>
          </a:xfrm>
          <a:prstGeom prst="cloudCallout">
            <a:avLst>
              <a:gd name="adj1" fmla="val -101958"/>
              <a:gd name="adj2" fmla="val 60139"/>
            </a:avLst>
          </a:prstGeom>
          <a:solidFill>
            <a:srgbClr val="BBE0E3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600" dirty="0">
                <a:solidFill>
                  <a:srgbClr val="FF950E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Зимнее</a:t>
            </a:r>
          </a:p>
        </p:txBody>
      </p:sp>
      <p:sp>
        <p:nvSpPr>
          <p:cNvPr id="6148" name="AutoShape 4"/>
          <p:cNvSpPr>
            <a:spLocks noChangeArrowheads="1"/>
          </p:cNvSpPr>
          <p:nvPr/>
        </p:nvSpPr>
        <p:spPr bwMode="auto">
          <a:xfrm>
            <a:off x="144463" y="2228850"/>
            <a:ext cx="2438400" cy="1371600"/>
          </a:xfrm>
          <a:prstGeom prst="cloudCallout">
            <a:avLst>
              <a:gd name="adj1" fmla="val 104556"/>
              <a:gd name="adj2" fmla="val 89120"/>
            </a:avLst>
          </a:prstGeom>
          <a:solidFill>
            <a:srgbClr val="BBE0E3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600" dirty="0">
                <a:solidFill>
                  <a:srgbClr val="FF950E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Одеваемая</a:t>
            </a:r>
          </a:p>
        </p:txBody>
      </p:sp>
      <p:sp>
        <p:nvSpPr>
          <p:cNvPr id="6149" name="AutoShape 5"/>
          <p:cNvSpPr>
            <a:spLocks noChangeArrowheads="1"/>
          </p:cNvSpPr>
          <p:nvPr/>
        </p:nvSpPr>
        <p:spPr bwMode="auto">
          <a:xfrm>
            <a:off x="6048375" y="720725"/>
            <a:ext cx="3048000" cy="1447800"/>
          </a:xfrm>
          <a:prstGeom prst="cloudCallout">
            <a:avLst>
              <a:gd name="adj1" fmla="val -67708"/>
              <a:gd name="adj2" fmla="val 141338"/>
            </a:avLst>
          </a:prstGeom>
          <a:solidFill>
            <a:srgbClr val="BBE0E3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600" dirty="0">
                <a:solidFill>
                  <a:srgbClr val="FF950E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Смеющийся</a:t>
            </a:r>
            <a:r>
              <a:rPr lang="ru-RU" sz="2600" dirty="0">
                <a:solidFill>
                  <a:srgbClr val="FF950E"/>
                </a:solidFill>
              </a:rPr>
              <a:t> </a:t>
            </a:r>
          </a:p>
        </p:txBody>
      </p:sp>
      <p:sp>
        <p:nvSpPr>
          <p:cNvPr id="6150" name="AutoShape 6"/>
          <p:cNvSpPr>
            <a:spLocks noChangeArrowheads="1"/>
          </p:cNvSpPr>
          <p:nvPr/>
        </p:nvSpPr>
        <p:spPr bwMode="auto">
          <a:xfrm>
            <a:off x="373063" y="360363"/>
            <a:ext cx="2362200" cy="1600200"/>
          </a:xfrm>
          <a:prstGeom prst="cloudCallout">
            <a:avLst>
              <a:gd name="adj1" fmla="val 92606"/>
              <a:gd name="adj2" fmla="val 165181"/>
            </a:avLst>
          </a:prstGeom>
          <a:solidFill>
            <a:srgbClr val="BBE0E3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1008063" y="927100"/>
            <a:ext cx="1981200" cy="4905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600" dirty="0">
                <a:solidFill>
                  <a:srgbClr val="FF950E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Тихий</a:t>
            </a: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457200" y="2590800"/>
            <a:ext cx="1219200" cy="3667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3124200" y="304800"/>
            <a:ext cx="3124200" cy="4603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6096000" y="1447800"/>
            <a:ext cx="1828800" cy="3667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6408738" y="1052513"/>
            <a:ext cx="2286000" cy="4603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3168650" y="1944688"/>
            <a:ext cx="2209800" cy="4603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6157" name="Text Box 13"/>
          <p:cNvSpPr txBox="1">
            <a:spLocks noChangeArrowheads="1"/>
          </p:cNvSpPr>
          <p:nvPr/>
        </p:nvSpPr>
        <p:spPr bwMode="auto">
          <a:xfrm>
            <a:off x="577850" y="4219575"/>
            <a:ext cx="2590800" cy="4905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>
                <a:solidFill>
                  <a:srgbClr val="FF950E"/>
                </a:solidFill>
              </a:rPr>
              <a:t>     </a:t>
            </a:r>
            <a:r>
              <a:rPr lang="ru-RU" sz="2600" dirty="0">
                <a:solidFill>
                  <a:srgbClr val="FF950E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Причастия </a:t>
            </a:r>
          </a:p>
        </p:txBody>
      </p:sp>
      <p:pic>
        <p:nvPicPr>
          <p:cNvPr id="6158" name="Picture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" y="4679950"/>
            <a:ext cx="2293937" cy="20161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6159" name="Picture 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91250" y="4679950"/>
            <a:ext cx="2400300" cy="194468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pic>
        <p:nvPicPr>
          <p:cNvPr id="6160" name="Picture 1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48025" y="4103688"/>
            <a:ext cx="2800350" cy="267335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6161" name="Text Box 17"/>
          <p:cNvSpPr txBox="1">
            <a:spLocks noChangeArrowheads="1"/>
          </p:cNvSpPr>
          <p:nvPr/>
        </p:nvSpPr>
        <p:spPr bwMode="auto">
          <a:xfrm>
            <a:off x="6016625" y="4121150"/>
            <a:ext cx="2840038" cy="4857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600" dirty="0">
                <a:solidFill>
                  <a:srgbClr val="FF99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Прилагательные</a:t>
            </a:r>
            <a:r>
              <a:rPr lang="ru-RU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</a:p>
        </p:txBody>
      </p:sp>
    </p:spTree>
  </p:cSld>
  <p:clrMapOvr>
    <a:masterClrMapping/>
  </p:clrMapOvr>
  <p:transition spd="med" advTm="0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Lucida Sans Unicode"/>
        <a:cs typeface="Lucida Sans Unicode"/>
      </a:majorFont>
      <a:minorFont>
        <a:latin typeface="Arial"/>
        <a:ea typeface="Lucida Sans Unicode"/>
        <a:cs typeface="Lucida Sans Unicode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3986</TotalTime>
  <Words>988</Words>
  <PresentationFormat>Экран (4:3)</PresentationFormat>
  <Paragraphs>254</Paragraphs>
  <Slides>24</Slides>
  <Notes>11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ПРЕЗЕНТАЦИЯ  ПО РУССКОМУ ЯЗЫКУ В 6 КЛАССЕ</vt:lpstr>
      <vt:lpstr>Содержание (основные этапы)  урока-презентации</vt:lpstr>
      <vt:lpstr>Дизайн.</vt:lpstr>
      <vt:lpstr>Глоссарий. Список литературы</vt:lpstr>
      <vt:lpstr>Цели и задачи урока</vt:lpstr>
      <vt:lpstr>Взаимопроверка</vt:lpstr>
      <vt:lpstr>Слайд 7</vt:lpstr>
      <vt:lpstr>Слайд 8</vt:lpstr>
      <vt:lpstr>Слайд 9</vt:lpstr>
      <vt:lpstr>Отличительные признаки</vt:lpstr>
      <vt:lpstr>Слайд 11</vt:lpstr>
      <vt:lpstr>Слайд 12</vt:lpstr>
      <vt:lpstr>Слайд 13</vt:lpstr>
      <vt:lpstr>Проблемное объяснение нового знания</vt:lpstr>
      <vt:lpstr>Слайд 15</vt:lpstr>
      <vt:lpstr>Слайд 16</vt:lpstr>
      <vt:lpstr>Слайд 17</vt:lpstr>
      <vt:lpstr>Закрепление новых знаний</vt:lpstr>
      <vt:lpstr>Решение проблемной ситуации</vt:lpstr>
      <vt:lpstr>Экспресс-диагностика 1 вариант- стр. 21                2 вариант- стр.23 Задания  № 1, 2, 9.</vt:lpstr>
      <vt:lpstr>Слайд 21</vt:lpstr>
      <vt:lpstr>Слайд 22</vt:lpstr>
      <vt:lpstr>Роль причастий и причастных оборотов в письменной речи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Нина</dc:creator>
  <cp:lastModifiedBy>дом</cp:lastModifiedBy>
  <cp:revision>382</cp:revision>
  <cp:lastPrinted>1601-01-01T00:00:00Z</cp:lastPrinted>
  <dcterms:created xsi:type="dcterms:W3CDTF">2012-04-22T07:50:44Z</dcterms:created>
  <dcterms:modified xsi:type="dcterms:W3CDTF">2015-03-19T15:18:20Z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