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8"/>
  </p:notesMasterIdLst>
  <p:sldIdLst>
    <p:sldId id="275" r:id="rId2"/>
    <p:sldId id="276" r:id="rId3"/>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6"/>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4" autoAdjust="0"/>
    <p:restoredTop sz="94579" autoAdjust="0"/>
  </p:normalViewPr>
  <p:slideViewPr>
    <p:cSldViewPr>
      <p:cViewPr>
        <p:scale>
          <a:sx n="66" d="100"/>
          <a:sy n="66" d="100"/>
        </p:scale>
        <p:origin x="-1464" y="-102"/>
      </p:cViewPr>
      <p:guideLst>
        <p:guide orient="horz" pos="2160"/>
        <p:guide pos="2880"/>
      </p:guideLst>
    </p:cSldViewPr>
  </p:slideViewPr>
  <p:notesTextViewPr>
    <p:cViewPr>
      <p:scale>
        <a:sx n="100" d="100"/>
        <a:sy n="100" d="100"/>
      </p:scale>
      <p:origin x="0" y="0"/>
    </p:cViewPr>
  </p:notesTextViewPr>
  <p:sorterViewPr>
    <p:cViewPr>
      <p:scale>
        <a:sx n="71" d="100"/>
        <a:sy n="71"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35EEDB-427F-4BF5-90FB-FAE407DACA48}" type="datetimeFigureOut">
              <a:rPr lang="ru-RU" smtClean="0"/>
              <a:pPr/>
              <a:t>06.06.2015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F22622-7A3B-4C26-9C45-4371D35C5BE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06.06.2015</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06.06.2015</a:t>
            </a:fld>
            <a:endParaRPr lang="ru-RU"/>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06.06.2015</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06.06.2015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06.06.2015</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dissolve/>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undefined%20(10).mp3" TargetMode="Externa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Music\&#1064;&#1086;&#1087;&#1077;&#1085;,%20&#1088;&#1077;&#1074;&#1086;&#1083;&#1102;&#1094;&#1080;&#1086;&#1085;&#1085;&#1099;&#1081;%20&#1101;&#1090;&#1102;&#1076;%20(mp3ostrov.com).mp3" TargetMode="Externa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CHajkovskij_P.I._-_Elegicheskaya_pesnya_14_op.72._Obr._G._Zaborova_(iPlayer.fm)%20(1).mp3" TargetMode="Externa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Music\&#1043;&#1077;&#1086;&#1088;&#1075;&#1080;&#1081;%20&#1057;&#1074;&#1080;&#1088;&#1080;&#1076;&#1086;&#1074;%20-%20&#1056;&#1086;&#1084;&#1072;&#1085;&#1089;%20&#1080;&#1079;%20&#1082;%20&#1092;%20&#1052;&#1077;&#1090;&#1077;&#1083;&#1100;%20%20(audiopoisk.com)%20(1).mp3" TargetMode="External"/><Relationship Id="rId5" Type="http://schemas.openxmlformats.org/officeDocument/2006/relationships/image" Target="../media/image24.pn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hyperlink" Target="http://www.filipoc.ru/attaches/posts/heroes/2012-10-25/tihon-baran-za-mamu-za-sester-za-rodnuyu-derevnyu/54cc3edbe351a1712a7d80ed0e1d4292.jpg" TargetMode="External"/><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Music\&#1043;&#1077;&#1086;&#1088;&#1075;&#1080;&#1081;%20&#1057;&#1074;&#1080;&#1088;&#1080;&#1076;&#1086;&#1074;%20-%20&#1056;&#1086;&#1084;&#1072;&#1085;&#1089;%20&#1080;&#1079;%20&#1082;%20&#1092;%20&#1052;&#1077;&#1090;&#1077;&#1083;&#1100;%20%20(audiopoisk.com)%20(1).mp3" TargetMode="Externa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Music\&#1042;.&#1040;.%20&#1052;&#1086;&#1094;&#1072;&#1088;&#1090;%20-%20&#1056;&#1077;&#1082;&#1074;&#1080;&#1077;&#1084;%20&#1051;&#1072;&#1082;&#1088;&#1080;&#1084;&#1086;&#1079;&#1072;%20%20(audiopoisk.com).mp3" TargetMode="External"/><Relationship Id="rId5" Type="http://schemas.openxmlformats.org/officeDocument/2006/relationships/image" Target="../media/image24.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1043;&#1083;&#1080;&#1085;&#1082;&#1072;%20-%20&#1061;&#1086;&#1088;&#1098;%20&#1057;&#1083;&#1072;&#1074;&#1100;&#1089;&#1103;%20&#1080;&#1079;%20&#1086;&#1087;&#1077;&#1088;&#1099;%20&#1046;&#1080;&#1079;&#1085;&#1100;%20&#1079;&#1072;%20&#1062;&#1072;&#1088;&#1103;%20(mp3ostrov.com)%20(1).mp3" TargetMode="Externa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Users\&#1087;&#1086;&#1083;&#1100;&#1079;&#1086;&#1074;&#1072;&#1090;&#1077;&#1083;&#1100;\Music\Robert_SHuman_-_Gryozy_soch.15_7_(iPlayer.fm)%20(2).mp3" TargetMode="Externa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undefined%20(4).mp3"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1087;&#1086;&#1083;&#1100;&#1079;&#1086;&#1074;&#1072;&#1090;&#1077;&#1083;&#1100;\Downloads\ANSkryabin_Prelyudiya_4_e_moll_op11_(vashsound.com).mp3" TargetMode="External"/><Relationship Id="rId1" Type="http://schemas.openxmlformats.org/officeDocument/2006/relationships/audio" Target="file:///C:\Users\&#1087;&#1086;&#1083;&#1100;&#1079;&#1086;&#1074;&#1072;&#1090;&#1077;&#1083;&#1100;\Downloads\ANSkryabin_Prelyudiya_4_e_moll_op11_(vashsound.com)%20(1).mp3" TargetMode="Externa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F.SHopen_-_Etyud_3_or.10_S.Rihter_(iPlayer.fm).mp3" TargetMode="Externa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Bethoven-Sonata-8-1-chast-tema-vstupleniya_(get-tune.net)%20(1).mp3"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1042;.&#1040;.%20&#1052;&#1086;&#1094;&#1072;&#1088;&#1090;%20-%20&#1056;&#1077;&#1082;&#1074;&#1080;&#1077;&#1084;%20&#1051;&#1072;&#1082;&#1088;&#1080;&#1084;&#1086;&#1079;&#1072;%20%20(audiopoisk.com)%20(1).mp3"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CHajkovskij_-_Final_SHestoj_simfonii_(iPlayer.fm).mp3" TargetMode="Externa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audio" Target="file:///C:\Users\&#1087;&#1086;&#1083;&#1100;&#1079;&#1086;&#1074;&#1072;&#1090;&#1077;&#1083;&#1100;\Downloads\Rahmaninov_-_Muz.moment.Si_minor_(iPlayer.fm).mp3" TargetMode="Externa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Ольга </a:t>
            </a:r>
            <a:r>
              <a:rPr lang="ru-RU" dirty="0" err="1" smtClean="0"/>
              <a:t>Игорьевна</a:t>
            </a:r>
            <a:r>
              <a:rPr lang="ru-RU" dirty="0" smtClean="0"/>
              <a:t> </a:t>
            </a:r>
            <a:r>
              <a:rPr lang="ru-RU" dirty="0" err="1" smtClean="0"/>
              <a:t>Сарбатова</a:t>
            </a:r>
            <a:r>
              <a:rPr lang="ru-RU" smtClean="0"/>
              <a:t>, учитель английского </a:t>
            </a:r>
            <a:r>
              <a:rPr lang="ru-RU" dirty="0" smtClean="0"/>
              <a:t>языка </a:t>
            </a:r>
            <a:r>
              <a:rPr lang="ru-RU" dirty="0" err="1" smtClean="0"/>
              <a:t>МБОУг.Астрахани</a:t>
            </a:r>
            <a:r>
              <a:rPr lang="ru-RU" dirty="0" smtClean="0"/>
              <a:t> «СОШ№66»</a:t>
            </a:r>
            <a:endParaRPr lang="ru-RU" dirty="0"/>
          </a:p>
        </p:txBody>
      </p:sp>
      <p:sp>
        <p:nvSpPr>
          <p:cNvPr id="3" name="Содержимое 2"/>
          <p:cNvSpPr>
            <a:spLocks noGrp="1"/>
          </p:cNvSpPr>
          <p:nvPr>
            <p:ph idx="1"/>
          </p:nvPr>
        </p:nvSpPr>
        <p:spPr/>
        <p:txBody>
          <a:bodyPr/>
          <a:lstStyle/>
          <a:p>
            <a:endParaRPr lang="ru-RU" dirty="0" smtClean="0"/>
          </a:p>
          <a:p>
            <a:endParaRPr lang="ru-RU" dirty="0" smtClean="0"/>
          </a:p>
          <a:p>
            <a:r>
              <a:rPr lang="ru-RU" dirty="0" smtClean="0"/>
              <a:t>Презентация к </a:t>
            </a:r>
            <a:r>
              <a:rPr lang="ru-RU" dirty="0" err="1" smtClean="0"/>
              <a:t>урокву</a:t>
            </a:r>
            <a:r>
              <a:rPr lang="ru-RU" dirty="0" smtClean="0"/>
              <a:t> английского языка  в 5 </a:t>
            </a:r>
            <a:r>
              <a:rPr lang="ru-RU" smtClean="0"/>
              <a:t>классе  на тему </a:t>
            </a:r>
            <a:r>
              <a:rPr lang="ru-RU" dirty="0" smtClean="0"/>
              <a:t>«ДЕТИ И ВОЙНА.»</a:t>
            </a:r>
            <a:endParaRPr lang="ru-RU" dirty="0"/>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en-US" dirty="0" smtClean="0"/>
              <a:t>These  are the refugees, saving their lives from bombs.</a:t>
            </a:r>
            <a:endParaRPr lang="ru-RU" dirty="0"/>
          </a:p>
        </p:txBody>
      </p:sp>
      <p:pic>
        <p:nvPicPr>
          <p:cNvPr id="8194" name="Picture 2" descr="C:\Users\пользователь\Desktop\ВОЙНА\БЕЖЕНЦЫ.jpg"/>
          <p:cNvPicPr>
            <a:picLocks noGrp="1" noChangeAspect="1" noChangeArrowheads="1"/>
          </p:cNvPicPr>
          <p:nvPr>
            <p:ph idx="1"/>
          </p:nvPr>
        </p:nvPicPr>
        <p:blipFill>
          <a:blip r:embed="rId3" cstate="print"/>
          <a:stretch>
            <a:fillRect/>
          </a:stretch>
        </p:blipFill>
        <p:spPr bwMode="auto">
          <a:xfrm>
            <a:off x="1979712" y="2290878"/>
            <a:ext cx="6232219" cy="4567122"/>
          </a:xfrm>
          <a:prstGeom prst="rect">
            <a:avLst/>
          </a:prstGeom>
          <a:noFill/>
        </p:spPr>
      </p:pic>
      <p:pic>
        <p:nvPicPr>
          <p:cNvPr id="5" name="undefined (10).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620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пользователь\Desktop\ВОЙНА\НА ЗАВОДЕ.jpg"/>
          <p:cNvPicPr>
            <a:picLocks noGrp="1" noChangeAspect="1" noChangeArrowheads="1"/>
          </p:cNvPicPr>
          <p:nvPr>
            <p:ph idx="1"/>
          </p:nvPr>
        </p:nvPicPr>
        <p:blipFill>
          <a:blip r:embed="rId3" cstate="print"/>
          <a:stretch>
            <a:fillRect/>
          </a:stretch>
        </p:blipFill>
        <p:spPr bwMode="auto">
          <a:xfrm>
            <a:off x="971600" y="2238057"/>
            <a:ext cx="7344816" cy="4368856"/>
          </a:xfrm>
          <a:prstGeom prst="rect">
            <a:avLst/>
          </a:prstGeom>
          <a:noFill/>
        </p:spPr>
      </p:pic>
      <p:sp>
        <p:nvSpPr>
          <p:cNvPr id="5" name="Заголовок 4"/>
          <p:cNvSpPr>
            <a:spLocks noGrp="1"/>
          </p:cNvSpPr>
          <p:nvPr>
            <p:ph type="title"/>
          </p:nvPr>
        </p:nvSpPr>
        <p:spPr/>
        <p:txBody>
          <a:bodyPr>
            <a:normAutofit fontScale="90000"/>
          </a:bodyPr>
          <a:lstStyle/>
          <a:p>
            <a:r>
              <a:rPr lang="en-US" dirty="0" smtClean="0"/>
              <a:t>Many children worked in factories. All the adults were in the front.</a:t>
            </a:r>
            <a:endParaRPr lang="ru-RU" dirty="0"/>
          </a:p>
        </p:txBody>
      </p:sp>
      <p:pic>
        <p:nvPicPr>
          <p:cNvPr id="6" name="Шопен, революционный этюд (mp3ostrov.com).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8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994122"/>
          </a:xfrm>
        </p:spPr>
        <p:style>
          <a:lnRef idx="2">
            <a:schemeClr val="dk1"/>
          </a:lnRef>
          <a:fillRef idx="1">
            <a:schemeClr val="lt1"/>
          </a:fillRef>
          <a:effectRef idx="0">
            <a:schemeClr val="dk1"/>
          </a:effectRef>
          <a:fontRef idx="minor">
            <a:schemeClr val="dk1"/>
          </a:fontRef>
        </p:style>
        <p:txBody>
          <a:bodyPr>
            <a:normAutofit fontScale="90000"/>
          </a:bodyPr>
          <a:lstStyle/>
          <a:p>
            <a:r>
              <a:rPr lang="en-US" dirty="0" smtClean="0"/>
              <a:t>In the hospital. </a:t>
            </a:r>
            <a:br>
              <a:rPr lang="en-US" dirty="0" smtClean="0"/>
            </a:br>
            <a:r>
              <a:rPr lang="en-US" dirty="0" smtClean="0"/>
              <a:t>These are the </a:t>
            </a:r>
            <a:r>
              <a:rPr lang="en-US" dirty="0" err="1" smtClean="0"/>
              <a:t>children,being</a:t>
            </a:r>
            <a:r>
              <a:rPr lang="en-US" dirty="0" smtClean="0"/>
              <a:t> treated</a:t>
            </a:r>
            <a:r>
              <a:rPr lang="ru-RU" dirty="0" smtClean="0"/>
              <a:t>.</a:t>
            </a:r>
            <a:endParaRPr lang="ru-RU" dirty="0"/>
          </a:p>
        </p:txBody>
      </p:sp>
      <p:pic>
        <p:nvPicPr>
          <p:cNvPr id="10242" name="Picture 2" descr="C:\Users\пользователь\Desktop\ВОЙНА\В ГОСПИТАЛЕ.jpg"/>
          <p:cNvPicPr>
            <a:picLocks noGrp="1" noChangeAspect="1" noChangeArrowheads="1"/>
          </p:cNvPicPr>
          <p:nvPr>
            <p:ph idx="1"/>
          </p:nvPr>
        </p:nvPicPr>
        <p:blipFill>
          <a:blip r:embed="rId3" cstate="print"/>
          <a:srcRect/>
          <a:stretch>
            <a:fillRect/>
          </a:stretch>
        </p:blipFill>
        <p:spPr bwMode="auto">
          <a:xfrm>
            <a:off x="899592" y="1772816"/>
            <a:ext cx="6768752" cy="4487977"/>
          </a:xfrm>
          <a:prstGeom prst="rect">
            <a:avLst/>
          </a:prstGeom>
          <a:noFill/>
        </p:spPr>
      </p:pic>
      <p:pic>
        <p:nvPicPr>
          <p:cNvPr id="4" name="CHajkovskij_P.I._-_Elegicheskaya_pesnya_14_op.72._Obr._G._Zaborova_(iPlayer.fm) (1).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56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blipFill>
            <a:blip r:embed="rId3" cstate="print"/>
            <a:tile tx="0" ty="0" sx="100000" sy="100000" flip="none" algn="tl"/>
          </a:blipFill>
          <a:ln w="9525">
            <a:solidFill>
              <a:schemeClr val="tx1"/>
            </a:solidFill>
          </a:ln>
        </p:spPr>
        <p:txBody>
          <a:bodyPr/>
          <a:lstStyle/>
          <a:p>
            <a:r>
              <a:rPr lang="ru-RU" dirty="0" smtClean="0"/>
              <a:t>                 </a:t>
            </a:r>
            <a:r>
              <a:rPr lang="en-US" dirty="0" smtClean="0"/>
              <a:t>A  hero – boy.</a:t>
            </a:r>
            <a:r>
              <a:rPr lang="ru-RU" dirty="0" smtClean="0"/>
              <a:t> </a:t>
            </a:r>
            <a:endParaRPr lang="ru-RU" dirty="0"/>
          </a:p>
        </p:txBody>
      </p:sp>
      <p:pic>
        <p:nvPicPr>
          <p:cNvPr id="1026" name="Picture 2" descr="C:\Users\пользователь\Desktop\ВОЙНА\РЕБЁНОК.jpg"/>
          <p:cNvPicPr>
            <a:picLocks noGrp="1" noChangeAspect="1" noChangeArrowheads="1"/>
          </p:cNvPicPr>
          <p:nvPr>
            <p:ph idx="1"/>
          </p:nvPr>
        </p:nvPicPr>
        <p:blipFill>
          <a:blip r:embed="rId4" cstate="print"/>
          <a:srcRect/>
          <a:stretch>
            <a:fillRect/>
          </a:stretch>
        </p:blipFill>
        <p:spPr bwMode="auto">
          <a:xfrm>
            <a:off x="1058745" y="2276872"/>
            <a:ext cx="7401687" cy="4497553"/>
          </a:xfrm>
          <a:prstGeom prst="rect">
            <a:avLst/>
          </a:prstGeom>
          <a:noFill/>
          <a:ln w="3175">
            <a:solidFill>
              <a:schemeClr val="tx1"/>
            </a:solidFill>
          </a:ln>
          <a:effectLst>
            <a:outerShdw blurRad="50800" dist="38100" dir="2700000" algn="tl" rotWithShape="0">
              <a:prstClr val="black">
                <a:alpha val="40000"/>
              </a:prstClr>
            </a:outerShdw>
          </a:effectLst>
        </p:spPr>
      </p:pic>
      <p:pic>
        <p:nvPicPr>
          <p:cNvPr id="4" name="Георгий Свиридов - Романс из к ф Метель  (audiopoisk.com) (1).mp3">
            <a:hlinkClick r:id="" action="ppaction://media"/>
          </p:cNvPr>
          <p:cNvPicPr>
            <a:picLocks noRot="1" noChangeAspect="1"/>
          </p:cNvPicPr>
          <p:nvPr>
            <a:audioFile r:link="rId1"/>
          </p:nvPr>
        </p:nvPicPr>
        <p:blipFill>
          <a:blip r:embed="rId5" cstate="print"/>
          <a:stretch>
            <a:fillRect/>
          </a:stretch>
        </p:blipFill>
        <p:spPr>
          <a:xfrm>
            <a:off x="4419600" y="3276600"/>
            <a:ext cx="304800" cy="3048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6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Тихон Баран: За маму, за сестер, за родную деревню…">
            <a:hlinkClick r:id="rId3"/>
          </p:cNvPr>
          <p:cNvPicPr>
            <a:picLocks noGrp="1"/>
          </p:cNvPicPr>
          <p:nvPr>
            <p:ph idx="1"/>
          </p:nvPr>
        </p:nvPicPr>
        <p:blipFill>
          <a:blip r:embed="rId4" cstate="print"/>
          <a:srcRect/>
          <a:stretch>
            <a:fillRect/>
          </a:stretch>
        </p:blipFill>
        <p:spPr bwMode="auto">
          <a:xfrm>
            <a:off x="1259632" y="1700808"/>
            <a:ext cx="6696744" cy="4869160"/>
          </a:xfrm>
          <a:prstGeom prst="rect">
            <a:avLst/>
          </a:prstGeom>
          <a:noFill/>
          <a:ln w="3175">
            <a:solidFill>
              <a:schemeClr val="tx1"/>
            </a:solidFill>
            <a:miter lim="800000"/>
            <a:headEnd/>
            <a:tailEnd/>
          </a:ln>
        </p:spPr>
      </p:pic>
      <p:sp>
        <p:nvSpPr>
          <p:cNvPr id="4" name="Заголовок 3"/>
          <p:cNvSpPr>
            <a:spLocks noGrp="1"/>
          </p:cNvSpPr>
          <p:nvPr>
            <p:ph type="title"/>
          </p:nvPr>
        </p:nvSpPr>
        <p:spPr>
          <a:xfrm>
            <a:off x="539552" y="620688"/>
            <a:ext cx="8147248" cy="1152128"/>
          </a:xfrm>
          <a:blipFill>
            <a:blip r:embed="rId5" cstate="print"/>
            <a:tile tx="0" ty="0" sx="100000" sy="100000" flip="none" algn="tl"/>
          </a:blipFill>
        </p:spPr>
        <p:txBody>
          <a:bodyPr/>
          <a:lstStyle/>
          <a:p>
            <a:r>
              <a:rPr lang="ru-RU" dirty="0" smtClean="0"/>
              <a:t>                       </a:t>
            </a:r>
            <a:r>
              <a:rPr lang="en-US" dirty="0" smtClean="0"/>
              <a:t>His sister.</a:t>
            </a:r>
            <a:endParaRPr lang="ru-RU" dirty="0"/>
          </a:p>
        </p:txBody>
      </p:sp>
      <p:pic>
        <p:nvPicPr>
          <p:cNvPr id="6" name="Георгий Свиридов - Романс из к ф Метель  (audiopoisk.com) (1).mp3">
            <a:hlinkClick r:id="" action="ppaction://media"/>
          </p:cNvPr>
          <p:cNvPicPr>
            <a:picLocks noRot="1" noChangeAspect="1"/>
          </p:cNvPicPr>
          <p:nvPr>
            <a:audioFile r:link="rId1"/>
          </p:nvPr>
        </p:nvPicPr>
        <p:blipFill>
          <a:blip r:embed="rId6" cstate="print"/>
          <a:stretch>
            <a:fillRect/>
          </a:stretch>
        </p:blipFill>
        <p:spPr>
          <a:xfrm>
            <a:off x="4419600" y="3276600"/>
            <a:ext cx="304800" cy="3048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6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blipFill>
            <a:blip r:embed="rId3" cstate="print"/>
            <a:tile tx="0" ty="0" sx="100000" sy="100000" flip="none" algn="tl"/>
          </a:blipFill>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lstStyle/>
          <a:p>
            <a:r>
              <a:rPr lang="en-US" b="1" dirty="0" smtClean="0">
                <a:ln w="12700">
                  <a:solidFill>
                    <a:schemeClr val="tx2">
                      <a:satMod val="155000"/>
                    </a:schemeClr>
                  </a:solidFill>
                  <a:prstDash val="solid"/>
                </a:ln>
                <a:solidFill>
                  <a:schemeClr val="tx2">
                    <a:lumMod val="10000"/>
                  </a:schemeClr>
                </a:solidFill>
                <a:effectLst>
                  <a:outerShdw blurRad="41275" dist="20320" dir="1800000" algn="tl" rotWithShape="0">
                    <a:srgbClr val="000000">
                      <a:alpha val="40000"/>
                    </a:srgbClr>
                  </a:outerShdw>
                </a:effectLst>
              </a:rPr>
              <a:t>The fascists are burning the village.</a:t>
            </a:r>
            <a:endParaRPr lang="ru-RU" b="1" dirty="0">
              <a:ln w="12700">
                <a:solidFill>
                  <a:schemeClr val="tx2">
                    <a:satMod val="155000"/>
                  </a:schemeClr>
                </a:solidFill>
                <a:prstDash val="solid"/>
              </a:ln>
              <a:solidFill>
                <a:schemeClr val="tx2">
                  <a:lumMod val="10000"/>
                </a:schemeClr>
              </a:solidFill>
              <a:effectLst>
                <a:outerShdw blurRad="41275" dist="20320" dir="1800000" algn="tl" rotWithShape="0">
                  <a:srgbClr val="000000">
                    <a:alpha val="40000"/>
                  </a:srgbClr>
                </a:outerShdw>
              </a:effectLst>
            </a:endParaRPr>
          </a:p>
        </p:txBody>
      </p:sp>
      <p:pic>
        <p:nvPicPr>
          <p:cNvPr id="1026" name="Picture 2" descr="C:\Users\пользователь\Desktop\ДЕРЕВНЯ.jpg"/>
          <p:cNvPicPr>
            <a:picLocks noGrp="1" noChangeAspect="1" noChangeArrowheads="1"/>
          </p:cNvPicPr>
          <p:nvPr>
            <p:ph idx="1"/>
          </p:nvPr>
        </p:nvPicPr>
        <p:blipFill>
          <a:blip r:embed="rId4" cstate="print"/>
          <a:srcRect/>
          <a:stretch>
            <a:fillRect/>
          </a:stretch>
        </p:blipFill>
        <p:spPr bwMode="auto">
          <a:xfrm>
            <a:off x="1691680" y="2334691"/>
            <a:ext cx="5473203" cy="4523309"/>
          </a:xfrm>
          <a:prstGeom prst="rect">
            <a:avLst/>
          </a:prstGeom>
          <a:noFill/>
        </p:spPr>
      </p:pic>
      <p:pic>
        <p:nvPicPr>
          <p:cNvPr id="4" name="В.А. Моцарт - Реквием Лакримоза  (audiopoisk.com).mp3">
            <a:hlinkClick r:id="" action="ppaction://media"/>
          </p:cNvPr>
          <p:cNvPicPr>
            <a:picLocks noRot="1" noChangeAspect="1"/>
          </p:cNvPicPr>
          <p:nvPr>
            <a:audioFile r:link="rId1"/>
          </p:nvPr>
        </p:nvPicPr>
        <p:blipFill>
          <a:blip r:embed="rId5"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6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en-US" dirty="0" smtClean="0"/>
              <a:t>Soldiers of the Red Army have come.</a:t>
            </a:r>
            <a:endParaRPr lang="ru-RU" dirty="0"/>
          </a:p>
        </p:txBody>
      </p:sp>
      <p:pic>
        <p:nvPicPr>
          <p:cNvPr id="1026" name="Picture 2" descr="C:\Users\пользователь\Desktop\ВОЙНА\ПРИШЛИ ВОИНЫ КРАСНОЙ АРМИИ.jpg"/>
          <p:cNvPicPr>
            <a:picLocks noGrp="1" noChangeAspect="1" noChangeArrowheads="1"/>
          </p:cNvPicPr>
          <p:nvPr>
            <p:ph idx="1"/>
          </p:nvPr>
        </p:nvPicPr>
        <p:blipFill>
          <a:blip r:embed="rId3" cstate="print"/>
          <a:srcRect/>
          <a:stretch>
            <a:fillRect/>
          </a:stretch>
        </p:blipFill>
        <p:spPr bwMode="auto">
          <a:xfrm>
            <a:off x="1475656" y="2092394"/>
            <a:ext cx="6362329" cy="4765606"/>
          </a:xfrm>
          <a:prstGeom prst="rect">
            <a:avLst/>
          </a:prstGeom>
          <a:noFill/>
        </p:spPr>
      </p:pic>
      <p:pic>
        <p:nvPicPr>
          <p:cNvPr id="5" name="Глинка - Хоръ Славься из оперы Жизнь за Царя (mp3ostrov.com) (1).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15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Children AND war </a:t>
            </a:r>
            <a:endParaRPr lang="ru-RU" dirty="0"/>
          </a:p>
        </p:txBody>
      </p:sp>
      <p:sp>
        <p:nvSpPr>
          <p:cNvPr id="3" name="Подзаголовок 2"/>
          <p:cNvSpPr>
            <a:spLocks noGrp="1"/>
          </p:cNvSpPr>
          <p:nvPr>
            <p:ph type="subTitle" idx="1"/>
          </p:nvPr>
        </p:nvSpPr>
        <p:spPr/>
        <p:txBody>
          <a:bodyPr>
            <a:normAutofit fontScale="77500" lnSpcReduction="20000"/>
          </a:bodyPr>
          <a:lstStyle/>
          <a:p>
            <a:r>
              <a:rPr lang="en-US" dirty="0" smtClean="0"/>
              <a:t>War is a great tragedy for all the people in the world. It was 22 </a:t>
            </a:r>
            <a:r>
              <a:rPr lang="en-US" smtClean="0"/>
              <a:t>of June</a:t>
            </a:r>
            <a:r>
              <a:rPr lang="ru-RU" smtClean="0"/>
              <a:t>1941</a:t>
            </a:r>
            <a:r>
              <a:rPr lang="en-US" dirty="0" smtClean="0"/>
              <a:t> </a:t>
            </a:r>
            <a:r>
              <a:rPr lang="ru-RU" dirty="0" smtClean="0"/>
              <a:t>,</a:t>
            </a:r>
            <a:r>
              <a:rPr lang="en-US" dirty="0" smtClean="0"/>
              <a:t>when fascists attacked our Motherland. The Great Patriotic war began. Many cities were ruined. People lost their houses. Children lost their parents. More than 27 million people have died. We’ll never forget this tragedy. </a:t>
            </a:r>
            <a:endParaRPr lang="ru-RU" dirty="0"/>
          </a:p>
        </p:txBody>
      </p:sp>
      <p:pic>
        <p:nvPicPr>
          <p:cNvPr id="6" name="Robert_SHuman_-_Gryozy_soch.15_7_(iPlayer.fm) (2).mp3">
            <a:hlinkClick r:id="" action="ppaction://media"/>
          </p:cNvPr>
          <p:cNvPicPr>
            <a:picLocks noRot="1" noChangeAspect="1"/>
          </p:cNvPicPr>
          <p:nvPr>
            <a:audioFile r:link="rId1"/>
          </p:nvPr>
        </p:nvPicPr>
        <p:blipFill>
          <a:blip r:embed="rId3" cstate="print"/>
          <a:stretch>
            <a:fillRect/>
          </a:stretch>
        </p:blipFill>
        <p:spPr>
          <a:xfrm>
            <a:off x="4419600" y="3276600"/>
            <a:ext cx="304800" cy="304800"/>
          </a:xfrm>
          <a:prstGeom prst="rect">
            <a:avLst/>
          </a:prstGeom>
        </p:spPr>
      </p:pic>
      <p:pic>
        <p:nvPicPr>
          <p:cNvPr id="5" name="Рисунок 4" descr="МАЛЬЧИК В ВОЙНУ.jpg"/>
          <p:cNvPicPr>
            <a:picLocks noChangeAspect="1"/>
          </p:cNvPicPr>
          <p:nvPr/>
        </p:nvPicPr>
        <p:blipFill>
          <a:blip r:embed="rId4" cstate="print"/>
          <a:stretch>
            <a:fillRect/>
          </a:stretch>
        </p:blipFill>
        <p:spPr>
          <a:xfrm flipH="1">
            <a:off x="2915816" y="620688"/>
            <a:ext cx="3168352" cy="237014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35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7344816" cy="1596792"/>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b="1" dirty="0" smtClean="0"/>
              <a:t>Ruined Moscow.</a:t>
            </a:r>
            <a:r>
              <a:rPr lang="en-US" dirty="0" smtClean="0"/>
              <a:t/>
            </a:r>
            <a:br>
              <a:rPr lang="en-US" dirty="0" smtClean="0"/>
            </a:br>
            <a:r>
              <a:rPr lang="en-US" b="1" dirty="0" smtClean="0">
                <a:solidFill>
                  <a:schemeClr val="accent4">
                    <a:lumMod val="75000"/>
                  </a:schemeClr>
                </a:solidFill>
              </a:rPr>
              <a:t>	All people of the capital were ready to die, but not to give their native city to enemy . </a:t>
            </a:r>
            <a:endParaRPr lang="ru-RU" b="1" dirty="0">
              <a:solidFill>
                <a:schemeClr val="accent4">
                  <a:lumMod val="75000"/>
                </a:schemeClr>
              </a:solidFill>
            </a:endParaRPr>
          </a:p>
        </p:txBody>
      </p:sp>
      <p:pic>
        <p:nvPicPr>
          <p:cNvPr id="1026" name="Picture 2" descr="C:\Users\пользователь\Desktop\ВОЙНА\РАЗРУШЕННАЯ МОСКВА.jpg"/>
          <p:cNvPicPr>
            <a:picLocks noGrp="1" noChangeAspect="1" noChangeArrowheads="1"/>
          </p:cNvPicPr>
          <p:nvPr>
            <p:ph idx="1"/>
          </p:nvPr>
        </p:nvPicPr>
        <p:blipFill>
          <a:blip r:embed="rId3" cstate="print"/>
          <a:stretch>
            <a:fillRect/>
          </a:stretch>
        </p:blipFill>
        <p:spPr bwMode="auto">
          <a:xfrm>
            <a:off x="2195736" y="3879750"/>
            <a:ext cx="3960439" cy="2978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undefined (4).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2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000" dirty="0" smtClean="0">
                <a:solidFill>
                  <a:schemeClr val="accent2">
                    <a:lumMod val="75000"/>
                  </a:schemeClr>
                </a:solidFill>
                <a:latin typeface="+mn-lt"/>
                <a:cs typeface="AngsanaUPC" pitchFamily="18" charset="-34"/>
              </a:rPr>
              <a:t> </a:t>
            </a:r>
            <a:r>
              <a:rPr lang="en-US" sz="3000" b="1" dirty="0" smtClean="0">
                <a:solidFill>
                  <a:schemeClr val="accent2">
                    <a:lumMod val="75000"/>
                  </a:schemeClr>
                </a:solidFill>
                <a:latin typeface="+mn-lt"/>
                <a:cs typeface="AngsanaUPC" pitchFamily="18" charset="-34"/>
              </a:rPr>
              <a:t>From September 8</a:t>
            </a:r>
            <a:r>
              <a:rPr lang="ru-RU" sz="3000" b="1" dirty="0" smtClean="0">
                <a:solidFill>
                  <a:schemeClr val="accent2">
                    <a:lumMod val="75000"/>
                  </a:schemeClr>
                </a:solidFill>
                <a:latin typeface="+mn-lt"/>
                <a:cs typeface="AngsanaUPC" pitchFamily="18" charset="-34"/>
              </a:rPr>
              <a:t> </a:t>
            </a:r>
            <a:r>
              <a:rPr lang="en-US" sz="3000" b="1" dirty="0" smtClean="0">
                <a:solidFill>
                  <a:schemeClr val="accent2">
                    <a:lumMod val="75000"/>
                  </a:schemeClr>
                </a:solidFill>
                <a:latin typeface="+mn-lt"/>
                <a:cs typeface="AngsanaUPC" pitchFamily="18" charset="-34"/>
              </a:rPr>
              <a:t>, </a:t>
            </a:r>
            <a:r>
              <a:rPr lang="ru-RU" sz="3000" b="1" dirty="0" smtClean="0">
                <a:solidFill>
                  <a:schemeClr val="accent2">
                    <a:lumMod val="75000"/>
                  </a:schemeClr>
                </a:solidFill>
                <a:latin typeface="+mn-lt"/>
                <a:cs typeface="AngsanaUPC" pitchFamily="18" charset="-34"/>
              </a:rPr>
              <a:t>1941</a:t>
            </a:r>
            <a:r>
              <a:rPr lang="en-US" sz="3000" b="1" dirty="0" smtClean="0">
                <a:solidFill>
                  <a:schemeClr val="accent2">
                    <a:lumMod val="75000"/>
                  </a:schemeClr>
                </a:solidFill>
                <a:latin typeface="+mn-lt"/>
                <a:cs typeface="AngsanaUPC" pitchFamily="18" charset="-34"/>
              </a:rPr>
              <a:t> till January 27, 1944 </a:t>
            </a:r>
            <a:r>
              <a:rPr lang="en-US" sz="3000" b="1" dirty="0" err="1" smtClean="0">
                <a:solidFill>
                  <a:schemeClr val="accent2">
                    <a:lumMod val="75000"/>
                  </a:schemeClr>
                </a:solidFill>
                <a:latin typeface="+mn-lt"/>
                <a:cs typeface="AngsanaUPC" pitchFamily="18" charset="-34"/>
              </a:rPr>
              <a:t>Leningrade</a:t>
            </a:r>
            <a:r>
              <a:rPr lang="en-US" sz="3000" b="1" dirty="0" smtClean="0">
                <a:solidFill>
                  <a:schemeClr val="accent2">
                    <a:lumMod val="75000"/>
                  </a:schemeClr>
                </a:solidFill>
                <a:latin typeface="+mn-lt"/>
                <a:cs typeface="AngsanaUPC" pitchFamily="18" charset="-34"/>
              </a:rPr>
              <a:t> was taken </a:t>
            </a:r>
            <a:r>
              <a:rPr lang="en-US" sz="3000" b="1" dirty="0" err="1" smtClean="0">
                <a:solidFill>
                  <a:schemeClr val="accent2">
                    <a:lumMod val="75000"/>
                  </a:schemeClr>
                </a:solidFill>
                <a:latin typeface="+mn-lt"/>
                <a:cs typeface="AngsanaUPC" pitchFamily="18" charset="-34"/>
              </a:rPr>
              <a:t>blocad</a:t>
            </a:r>
            <a:r>
              <a:rPr lang="en-US" sz="3000" dirty="0" err="1" smtClean="0">
                <a:solidFill>
                  <a:schemeClr val="accent2">
                    <a:lumMod val="75000"/>
                  </a:schemeClr>
                </a:solidFill>
                <a:latin typeface="+mn-lt"/>
                <a:cs typeface="AngsanaUPC" pitchFamily="18" charset="-34"/>
              </a:rPr>
              <a:t>e</a:t>
            </a:r>
            <a:r>
              <a:rPr lang="ru-RU" sz="3000" dirty="0" smtClean="0">
                <a:solidFill>
                  <a:schemeClr val="accent2">
                    <a:lumMod val="75000"/>
                  </a:schemeClr>
                </a:solidFill>
                <a:latin typeface="+mn-lt"/>
                <a:cs typeface="AngsanaUPC" pitchFamily="18" charset="-34"/>
              </a:rPr>
              <a:t>.</a:t>
            </a:r>
            <a:r>
              <a:rPr lang="en-US" sz="3000" dirty="0" smtClean="0">
                <a:solidFill>
                  <a:srgbClr val="00B050"/>
                </a:solidFill>
                <a:latin typeface="+mn-lt"/>
                <a:cs typeface="AngsanaUPC" pitchFamily="18" charset="-34"/>
              </a:rPr>
              <a:t/>
            </a:r>
            <a:br>
              <a:rPr lang="en-US" sz="3000" dirty="0" smtClean="0">
                <a:solidFill>
                  <a:srgbClr val="00B050"/>
                </a:solidFill>
                <a:latin typeface="+mn-lt"/>
                <a:cs typeface="AngsanaUPC" pitchFamily="18" charset="-34"/>
              </a:rPr>
            </a:br>
            <a:r>
              <a:rPr lang="en-US" sz="3000" dirty="0" smtClean="0">
                <a:solidFill>
                  <a:srgbClr val="00B050"/>
                </a:solidFill>
                <a:latin typeface="+mn-lt"/>
                <a:cs typeface="AngsanaUPC" pitchFamily="18" charset="-34"/>
              </a:rPr>
              <a:t>There was no food and no water.  People died from hunger. They fell down</a:t>
            </a:r>
            <a:r>
              <a:rPr lang="ru-RU" sz="3000" dirty="0" smtClean="0">
                <a:solidFill>
                  <a:srgbClr val="00B050"/>
                </a:solidFill>
                <a:latin typeface="+mn-lt"/>
                <a:cs typeface="AngsanaUPC" pitchFamily="18" charset="-34"/>
              </a:rPr>
              <a:t> </a:t>
            </a:r>
            <a:r>
              <a:rPr lang="en-US" sz="3000" dirty="0" smtClean="0">
                <a:solidFill>
                  <a:srgbClr val="00B050"/>
                </a:solidFill>
                <a:latin typeface="+mn-lt"/>
                <a:cs typeface="AngsanaUPC" pitchFamily="18" charset="-34"/>
              </a:rPr>
              <a:t>right in streets. </a:t>
            </a:r>
            <a:r>
              <a:rPr lang="en-US" sz="3000" dirty="0" smtClean="0">
                <a:latin typeface="+mn-lt"/>
                <a:cs typeface="AngsanaUPC" pitchFamily="18" charset="-34"/>
              </a:rPr>
              <a:t> </a:t>
            </a:r>
            <a:endParaRPr lang="ru-RU" sz="3000" dirty="0">
              <a:latin typeface="+mn-lt"/>
              <a:cs typeface="AngsanaUPC" pitchFamily="18" charset="-34"/>
            </a:endParaRPr>
          </a:p>
        </p:txBody>
      </p:sp>
      <p:pic>
        <p:nvPicPr>
          <p:cNvPr id="5" name="ANSkryabin_Prelyudiya_4_e_moll_op11_(vashsound.com) (1).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pic>
        <p:nvPicPr>
          <p:cNvPr id="7" name="Picture 2" descr="C:\Users\пользователь\Desktop\БЛОКАДНЫЙ ЛЕНИНГРАД.jpg"/>
          <p:cNvPicPr>
            <a:picLocks noGrp="1" noChangeAspect="1" noChangeArrowheads="1"/>
          </p:cNvPicPr>
          <p:nvPr>
            <p:ph idx="1"/>
          </p:nvPr>
        </p:nvPicPr>
        <p:blipFill>
          <a:blip r:embed="rId5" cstate="print"/>
          <a:stretch>
            <a:fillRect/>
          </a:stretch>
        </p:blipFill>
        <p:spPr bwMode="auto">
          <a:xfrm>
            <a:off x="1259632" y="2780928"/>
            <a:ext cx="6336703" cy="3838979"/>
          </a:xfrm>
          <a:prstGeom prst="rect">
            <a:avLst/>
          </a:prstGeom>
          <a:noFill/>
        </p:spPr>
      </p:pic>
      <p:pic>
        <p:nvPicPr>
          <p:cNvPr id="6" name="ANSkryabin_Prelyudiya_4_e_moll_op11_(vashsound.com).mp3">
            <a:hlinkClick r:id="" action="ppaction://media"/>
          </p:cNvPr>
          <p:cNvPicPr>
            <a:picLocks noRot="1" noChangeAspect="1"/>
          </p:cNvPicPr>
          <p:nvPr>
            <a:audioFile r:link="rId2"/>
          </p:nvPr>
        </p:nvPicPr>
        <p:blipFill>
          <a:blip r:embed="rId6"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710" fill="hold"/>
                                        <p:tgtEl>
                                          <p:spTgt spid="5"/>
                                        </p:tgtEl>
                                      </p:cBhvr>
                                    </p:cmd>
                                  </p:childTnLst>
                                </p:cTn>
                              </p:par>
                            </p:childTnLst>
                          </p:cTn>
                        </p:par>
                        <p:par>
                          <p:cTn id="7" fill="hold">
                            <p:stCondLst>
                              <p:cond delay="141710"/>
                            </p:stCondLst>
                            <p:childTnLst>
                              <p:par>
                                <p:cTn id="8" presetID="1" presetClass="mediacall" presetSubtype="0" fill="hold" nodeType="afterEffect">
                                  <p:stCondLst>
                                    <p:cond delay="0"/>
                                  </p:stCondLst>
                                  <p:childTnLst>
                                    <p:cmd type="call" cmd="playFrom(0.0)">
                                      <p:cBhvr>
                                        <p:cTn id="9" dur="14171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20040"/>
            <a:ext cx="7228656" cy="1956832"/>
          </a:xfrm>
        </p:spPr>
        <p:txBody>
          <a:bodyPr>
            <a:normAutofit fontScale="90000"/>
          </a:bodyPr>
          <a:lstStyle/>
          <a:p>
            <a:r>
              <a:rPr lang="en-US" dirty="0" smtClean="0"/>
              <a:t/>
            </a:r>
            <a:br>
              <a:rPr lang="en-US" dirty="0" smtClean="0"/>
            </a:br>
            <a:r>
              <a:rPr lang="en-US" dirty="0" smtClean="0"/>
              <a:t>In besieged Leningrad  there was no water to drink. People went to the Neva river and brought it on a </a:t>
            </a:r>
            <a:r>
              <a:rPr lang="en-US" dirty="0" err="1" smtClean="0"/>
              <a:t>slad</a:t>
            </a:r>
            <a:r>
              <a:rPr lang="en-US" dirty="0" smtClean="0"/>
              <a:t>.</a:t>
            </a:r>
            <a:endParaRPr lang="ru-RU" dirty="0"/>
          </a:p>
        </p:txBody>
      </p:sp>
      <p:pic>
        <p:nvPicPr>
          <p:cNvPr id="3075" name="Picture 3" descr="C:\Users\пользователь\Desktop\НА НЕВУ ЗА ВОДОЙ.jpg"/>
          <p:cNvPicPr>
            <a:picLocks noGrp="1" noChangeAspect="1" noChangeArrowheads="1"/>
          </p:cNvPicPr>
          <p:nvPr>
            <p:ph idx="1"/>
          </p:nvPr>
        </p:nvPicPr>
        <p:blipFill>
          <a:blip r:embed="rId3" cstate="print"/>
          <a:srcRect/>
          <a:stretch>
            <a:fillRect/>
          </a:stretch>
        </p:blipFill>
        <p:spPr bwMode="auto">
          <a:xfrm>
            <a:off x="2123728" y="2424364"/>
            <a:ext cx="4102387" cy="4433636"/>
          </a:xfrm>
          <a:prstGeom prst="rect">
            <a:avLst/>
          </a:prstGeom>
          <a:noFill/>
        </p:spPr>
      </p:pic>
      <p:pic>
        <p:nvPicPr>
          <p:cNvPr id="4" name="F.SHopen_-_Etyud_3_or.10_S.Rihter_(iPlayer.fm).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78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Ruined Stalingrad.</a:t>
            </a:r>
            <a:br>
              <a:rPr lang="en-US" dirty="0" smtClean="0"/>
            </a:br>
            <a:r>
              <a:rPr lang="en-US" dirty="0" smtClean="0"/>
              <a:t>After the Great battle in February 1943 the city looked like this. </a:t>
            </a:r>
            <a:endParaRPr lang="ru-RU" dirty="0"/>
          </a:p>
        </p:txBody>
      </p:sp>
      <p:pic>
        <p:nvPicPr>
          <p:cNvPr id="6" name="Picture 2" descr="C:\Users\пользователь\Desktop\ВОЙНА\РАЗРУШЕННЫЙ СТАЛИНГРАД.jpg"/>
          <p:cNvPicPr>
            <a:picLocks noGrp="1" noChangeAspect="1" noChangeArrowheads="1"/>
          </p:cNvPicPr>
          <p:nvPr>
            <p:ph idx="1"/>
          </p:nvPr>
        </p:nvPicPr>
        <p:blipFill>
          <a:blip r:embed="rId3" cstate="print"/>
          <a:stretch>
            <a:fillRect/>
          </a:stretch>
        </p:blipFill>
        <p:spPr bwMode="auto">
          <a:xfrm>
            <a:off x="1691680" y="2852936"/>
            <a:ext cx="5492048" cy="3773164"/>
          </a:xfrm>
          <a:prstGeom prst="rect">
            <a:avLst/>
          </a:prstGeom>
          <a:noFill/>
        </p:spPr>
      </p:pic>
      <p:pic>
        <p:nvPicPr>
          <p:cNvPr id="4" name="Bethoven-Sonata-8-1-chast-tema-vstupleniya_(get-tune.net) (1).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9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6800"/>
          </a:xfrm>
        </p:spPr>
        <p:txBody>
          <a:bodyPr/>
          <a:lstStyle/>
          <a:p>
            <a:r>
              <a:rPr lang="en-US" dirty="0" smtClean="0">
                <a:ln>
                  <a:solidFill>
                    <a:schemeClr val="tx2">
                      <a:lumMod val="75000"/>
                    </a:schemeClr>
                  </a:solidFill>
                </a:ln>
              </a:rPr>
              <a:t>Near killed mother.</a:t>
            </a:r>
            <a:endParaRPr lang="ru-RU" dirty="0">
              <a:ln>
                <a:solidFill>
                  <a:schemeClr val="tx2">
                    <a:lumMod val="75000"/>
                  </a:schemeClr>
                </a:solidFill>
              </a:ln>
            </a:endParaRPr>
          </a:p>
        </p:txBody>
      </p:sp>
      <p:pic>
        <p:nvPicPr>
          <p:cNvPr id="5122" name="Picture 2" descr="C:\Users\пользователь\Desktop\ВОЙНА\ОКОЛО УБИТОЙ МАМЫ.jpg"/>
          <p:cNvPicPr>
            <a:picLocks noGrp="1" noChangeAspect="1" noChangeArrowheads="1"/>
          </p:cNvPicPr>
          <p:nvPr>
            <p:ph idx="1"/>
          </p:nvPr>
        </p:nvPicPr>
        <p:blipFill>
          <a:blip r:embed="rId3" cstate="print"/>
          <a:stretch>
            <a:fillRect/>
          </a:stretch>
        </p:blipFill>
        <p:spPr bwMode="auto">
          <a:xfrm>
            <a:off x="1619672" y="2068546"/>
            <a:ext cx="6120680" cy="4857682"/>
          </a:xfrm>
          <a:prstGeom prst="rect">
            <a:avLst/>
          </a:prstGeom>
          <a:noFill/>
          <a:ln w="12700">
            <a:solidFill>
              <a:schemeClr val="tx1"/>
            </a:solidFill>
          </a:ln>
        </p:spPr>
      </p:pic>
      <p:pic>
        <p:nvPicPr>
          <p:cNvPr id="8" name="В.А. Моцарт - Реквием Лакримоза  (audiopoisk.com) (1).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65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Killed people. There are many children among them.</a:t>
            </a:r>
            <a:endParaRPr lang="ru-RU" dirty="0"/>
          </a:p>
        </p:txBody>
      </p:sp>
      <p:pic>
        <p:nvPicPr>
          <p:cNvPr id="6146" name="Picture 2" descr="C:\Users\пользователь\Desktop\ВОЙНА\УБИТЫЕ ДЕТИ.jpg"/>
          <p:cNvPicPr>
            <a:picLocks noGrp="1" noChangeAspect="1" noChangeArrowheads="1"/>
          </p:cNvPicPr>
          <p:nvPr>
            <p:ph idx="1"/>
          </p:nvPr>
        </p:nvPicPr>
        <p:blipFill>
          <a:blip r:embed="rId3" cstate="print"/>
          <a:stretch>
            <a:fillRect/>
          </a:stretch>
        </p:blipFill>
        <p:spPr bwMode="auto">
          <a:xfrm>
            <a:off x="1763688" y="2308140"/>
            <a:ext cx="6074297" cy="4549860"/>
          </a:xfrm>
          <a:prstGeom prst="rect">
            <a:avLst/>
          </a:prstGeom>
          <a:noFill/>
        </p:spPr>
      </p:pic>
      <p:pic>
        <p:nvPicPr>
          <p:cNvPr id="4" name="CHajkovskij_-_Final_SHestoj_simfonii_(iPlayer.fm).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пользователь\Desktop\ВОЙНА\В КОНЦЛАГЕРЕ.jpg"/>
          <p:cNvPicPr>
            <a:picLocks noGrp="1" noChangeAspect="1" noChangeArrowheads="1"/>
          </p:cNvPicPr>
          <p:nvPr>
            <p:ph idx="1"/>
          </p:nvPr>
        </p:nvPicPr>
        <p:blipFill>
          <a:blip r:embed="rId3" cstate="print"/>
          <a:stretch>
            <a:fillRect/>
          </a:stretch>
        </p:blipFill>
        <p:spPr bwMode="auto">
          <a:xfrm>
            <a:off x="1907704" y="2416013"/>
            <a:ext cx="5976664" cy="4476729"/>
          </a:xfrm>
          <a:prstGeom prst="rect">
            <a:avLst/>
          </a:prstGeom>
          <a:noFill/>
        </p:spPr>
      </p:pic>
      <p:sp>
        <p:nvSpPr>
          <p:cNvPr id="4" name="Заголовок 3"/>
          <p:cNvSpPr>
            <a:spLocks noGrp="1"/>
          </p:cNvSpPr>
          <p:nvPr>
            <p:ph type="title"/>
          </p:nvPr>
        </p:nvSpPr>
        <p:spPr/>
        <p:txBody>
          <a:bodyPr>
            <a:normAutofit fontScale="90000"/>
          </a:bodyPr>
          <a:lstStyle/>
          <a:p>
            <a:r>
              <a:rPr lang="en-US" dirty="0" smtClean="0"/>
              <a:t>A lot of children were sent to Germany. They died in concentration camps.</a:t>
            </a:r>
            <a:endParaRPr lang="ru-RU" dirty="0"/>
          </a:p>
        </p:txBody>
      </p:sp>
      <p:pic>
        <p:nvPicPr>
          <p:cNvPr id="5" name="Rahmaninov_-_Muz.moment.Si_minor_(iPlayer.fm).mp3">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04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РЕЗЕНТАЦИЯ ДЕТИ И ВОЙНА">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 ДЕТИ И ВОЙНА</Template>
  <TotalTime>377</TotalTime>
  <Words>194</Words>
  <Application>Microsoft Office PowerPoint</Application>
  <PresentationFormat>Экран (4:3)</PresentationFormat>
  <Paragraphs>20</Paragraphs>
  <Slides>16</Slides>
  <Notes>0</Notes>
  <HiddenSlides>0</HiddenSlides>
  <MMClips>16</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ПРЕЗЕНТАЦИЯ ДЕТИ И ВОЙНА</vt:lpstr>
      <vt:lpstr>Ольга Игорьевна Сарбатова, учитель английского языка МБОУг.Астрахани «СОШ№66»</vt:lpstr>
      <vt:lpstr>Children AND war </vt:lpstr>
      <vt:lpstr>     Ruined Moscow.  All people of the capital were ready to die, but not to give their native city to enemy . </vt:lpstr>
      <vt:lpstr> From September 8 , 1941 till January 27, 1944 Leningrade was taken blocade. There was no food and no water.  People died from hunger. They fell down right in streets.  </vt:lpstr>
      <vt:lpstr> In besieged Leningrad  there was no water to drink. People went to the Neva river and brought it on a slad.</vt:lpstr>
      <vt:lpstr>Ruined Stalingrad. After the Great battle in February 1943 the city looked like this. </vt:lpstr>
      <vt:lpstr>Near killed mother.</vt:lpstr>
      <vt:lpstr>Killed people. There are many children among them.</vt:lpstr>
      <vt:lpstr>A lot of children were sent to Germany. They died in concentration camps.</vt:lpstr>
      <vt:lpstr>These  are the refugees, saving their lives from bombs.</vt:lpstr>
      <vt:lpstr>Many children worked in factories. All the adults were in the front.</vt:lpstr>
      <vt:lpstr>In the hospital.  These are the children,being treated.</vt:lpstr>
      <vt:lpstr>                 A  hero – boy. </vt:lpstr>
      <vt:lpstr>                       His sister.</vt:lpstr>
      <vt:lpstr>The fascists are burning the village.</vt:lpstr>
      <vt:lpstr>Soldiers of the Red Army have come.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Children AND war</dc:title>
  <dc:creator>Сарбатова</dc:creator>
  <cp:lastModifiedBy>Сарбатова</cp:lastModifiedBy>
  <cp:revision>42</cp:revision>
  <dcterms:created xsi:type="dcterms:W3CDTF">2015-02-05T13:48:29Z</dcterms:created>
  <dcterms:modified xsi:type="dcterms:W3CDTF">2015-06-06T15:33:27Z</dcterms:modified>
</cp:coreProperties>
</file>