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sldIdLst>
    <p:sldId id="257" r:id="rId2"/>
    <p:sldId id="264" r:id="rId3"/>
    <p:sldId id="265" r:id="rId4"/>
    <p:sldId id="262" r:id="rId5"/>
    <p:sldId id="266" r:id="rId6"/>
    <p:sldId id="263" r:id="rId7"/>
    <p:sldId id="271" r:id="rId8"/>
    <p:sldId id="258" r:id="rId9"/>
    <p:sldId id="261" r:id="rId10"/>
    <p:sldId id="260" r:id="rId11"/>
    <p:sldId id="259" r:id="rId12"/>
    <p:sldId id="267" r:id="rId13"/>
    <p:sldId id="272" r:id="rId14"/>
    <p:sldId id="273" r:id="rId15"/>
    <p:sldId id="274" r:id="rId16"/>
    <p:sldId id="275" r:id="rId17"/>
    <p:sldId id="276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F9F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3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63022-45ED-4DB6-B8CB-01494712E7C0}" type="datetimeFigureOut">
              <a:rPr lang="ru-RU" smtClean="0"/>
              <a:pPr/>
              <a:t>25.03.2015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DEC08-ACA3-478F-9CE0-42971E43842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Слайды сменяются по щелчку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DEC08-ACA3-478F-9CE0-42971E43842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Ответы на вопросы появляются по щелчку,</a:t>
            </a:r>
            <a:r>
              <a:rPr lang="ru-RU" baseline="0" dirty="0" smtClean="0"/>
              <a:t> после того, как дети ответят.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DEC08-ACA3-478F-9CE0-42971E43842D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Через несколько секунд появляется «поле» с описанием практической значимости знания форм облаков. Далее слайды с приметами погоды по облакам.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DEC08-ACA3-478F-9CE0-42971E43842D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192C4-2D00-454A-939F-B0DB78F2E72E}" type="datetime1">
              <a:rPr lang="ru-RU" smtClean="0"/>
              <a:pPr/>
              <a:t>25.03.2015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45DEFAD-B99E-4EDF-A982-020C618A59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1EF34-9757-4822-90ED-2A3728C9CE99}" type="datetime1">
              <a:rPr lang="ru-RU" smtClean="0"/>
              <a:pPr/>
              <a:t>25.03.2015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1DC6C-D630-4AA0-876E-5E7489E49C8C}" type="datetime1">
              <a:rPr lang="ru-RU" smtClean="0"/>
              <a:pPr/>
              <a:t>25.03.2015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E0E0-B8D2-4EA9-9DE1-8A55BEC6A617}" type="datetime1">
              <a:rPr lang="ru-RU" smtClean="0"/>
              <a:pPr/>
              <a:t>25.03.2015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45DEFAD-B99E-4EDF-A982-020C618A59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8B90-ABDC-4E59-A8FC-601652B60CCF}" type="datetime1">
              <a:rPr lang="ru-RU" smtClean="0"/>
              <a:pPr/>
              <a:t>25.03.2015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EA035-6C8E-4B0D-BA9B-F403DF3D1A83}" type="datetime1">
              <a:rPr lang="ru-RU" smtClean="0"/>
              <a:pPr/>
              <a:t>25.03.2015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67BBC-6669-4E9C-9232-28F39AE3EBFB}" type="datetime1">
              <a:rPr lang="ru-RU" smtClean="0"/>
              <a:pPr/>
              <a:t>25.03.2015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45DEFAD-B99E-4EDF-A982-020C618A59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10081-CD6B-4421-85DB-36DBF742BA20}" type="datetime1">
              <a:rPr lang="ru-RU" smtClean="0"/>
              <a:pPr/>
              <a:t>25.03.2015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D1AB4-5BC7-48EE-8667-4C88F8D7FF98}" type="datetime1">
              <a:rPr lang="ru-RU" smtClean="0"/>
              <a:pPr/>
              <a:t>25.03.2015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3AB5-89D6-47BC-96D9-77FCA51B4F72}" type="datetime1">
              <a:rPr lang="ru-RU" smtClean="0"/>
              <a:pPr/>
              <a:t>25.03.2015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B12F-6783-4E86-85ED-DCE072769842}" type="datetime1">
              <a:rPr lang="ru-RU" smtClean="0"/>
              <a:pPr/>
              <a:t>25.03.2015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42227DA-31BD-45BA-BD9C-455621A3AE8C}" type="datetime1">
              <a:rPr lang="ru-RU" smtClean="0"/>
              <a:pPr/>
              <a:t>25.03.2015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45DEFAD-B99E-4EDF-A982-020C618A59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285728"/>
            <a:ext cx="6072230" cy="642942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/>
              <a:t>Город</a:t>
            </a:r>
            <a:r>
              <a:rPr lang="ru-RU" dirty="0" smtClean="0"/>
              <a:t>  котельники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5229200"/>
            <a:ext cx="8458200" cy="792088"/>
          </a:xfrm>
        </p:spPr>
        <p:txBody>
          <a:bodyPr>
            <a:normAutofit fontScale="92500" lnSpcReduction="10000"/>
          </a:bodyPr>
          <a:lstStyle/>
          <a:p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«Облака. Виды облаков»</a:t>
            </a:r>
            <a:endParaRPr lang="en-US" sz="5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Надежда\Desktop\мои работы и работы детей под моим руководством\облака над Силикатом\3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2571744"/>
            <a:ext cx="3000395" cy="2643206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2051" name="Picture 3" descr="C:\Users\Надежда\Desktop\материалы для презентаций\фото силикат и природа\храм в котельниках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32656"/>
            <a:ext cx="1480164" cy="1800200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2053" name="Picture 5" descr="C:\Users\Надежда\Desktop\banner_10_1.jpg"/>
          <p:cNvPicPr>
            <a:picLocks noChangeAspect="1" noChangeArrowheads="1"/>
          </p:cNvPicPr>
          <p:nvPr/>
        </p:nvPicPr>
        <p:blipFill>
          <a:blip r:embed="rId5" cstate="print"/>
          <a:srcRect r="65000"/>
          <a:stretch>
            <a:fillRect/>
          </a:stretch>
        </p:blipFill>
        <p:spPr bwMode="auto">
          <a:xfrm>
            <a:off x="6948264" y="230298"/>
            <a:ext cx="1224136" cy="141649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771800" y="594928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60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51520" y="3573016"/>
            <a:ext cx="56493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solidFill>
                  <a:srgbClr val="C00000"/>
                </a:solidFill>
              </a:rPr>
              <a:t>«Презентация к уроку по учебному </a:t>
            </a:r>
          </a:p>
          <a:p>
            <a:r>
              <a:rPr lang="ru-RU" sz="2400" i="1" dirty="0" smtClean="0">
                <a:solidFill>
                  <a:srgbClr val="C00000"/>
                </a:solidFill>
              </a:rPr>
              <a:t>предмету  «География» в  </a:t>
            </a:r>
            <a:r>
              <a:rPr lang="en-US" sz="2400" i="1" dirty="0" smtClean="0">
                <a:solidFill>
                  <a:srgbClr val="C00000"/>
                </a:solidFill>
              </a:rPr>
              <a:t>5</a:t>
            </a:r>
            <a:r>
              <a:rPr lang="ru-RU" sz="2400" i="1" dirty="0" smtClean="0">
                <a:solidFill>
                  <a:srgbClr val="C00000"/>
                </a:solidFill>
              </a:rPr>
              <a:t>-ом классе</a:t>
            </a:r>
          </a:p>
          <a:p>
            <a:r>
              <a:rPr lang="ru-RU" sz="2400" i="1" dirty="0" smtClean="0">
                <a:solidFill>
                  <a:srgbClr val="C00000"/>
                </a:solidFill>
              </a:rPr>
              <a:t> на тему «Влажность воздуха .Облака».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411760" y="1412776"/>
            <a:ext cx="62792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Учитель  географии  </a:t>
            </a:r>
            <a:r>
              <a:rPr lang="ru-RU" dirty="0" smtClean="0"/>
              <a:t>Карпунова</a:t>
            </a:r>
            <a:r>
              <a:rPr lang="ru-RU" dirty="0" smtClean="0"/>
              <a:t> Н.С. </a:t>
            </a:r>
          </a:p>
          <a:p>
            <a:r>
              <a:rPr lang="ru-RU" dirty="0" smtClean="0"/>
              <a:t>МБОУ «Котельниковская средняя общеобразовательная</a:t>
            </a:r>
          </a:p>
          <a:p>
            <a:r>
              <a:rPr lang="ru-RU" dirty="0" smtClean="0"/>
              <a:t>Школа № 1 им.Героя Советского Союза Л.Д.Чурилова»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6336704" cy="8382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                    Перисто-слоистые облака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Надежда\Desktop\мои работы и работы детей под моим руководством\облака над Силикатом\0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428736"/>
            <a:ext cx="6357982" cy="428628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43042" y="5733256"/>
            <a:ext cx="60722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  скорому длительному ухудшению погоды </a:t>
            </a:r>
            <a:endParaRPr lang="ru-RU" sz="2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4500594" cy="66802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Слоистые облака – </a:t>
            </a:r>
            <a:br>
              <a:rPr lang="ru-RU" sz="2400" dirty="0" smtClean="0">
                <a:solidFill>
                  <a:srgbClr val="0070C0"/>
                </a:solidFill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3075" name="Picture 3" descr="J:\облака над Силикатом\0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357298"/>
            <a:ext cx="6308218" cy="407196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5500702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к перемене погоды:  если ветер утихнет к вечеру -  улучшение погоды,  если ветер не утихнет – ухудшение погоды</a:t>
            </a:r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920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Формы необычных облаков определяют с помощью атласа облаков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24578" name="Picture 2" descr="C:\Users\1\Desktop\виды облаков\лентикулярные обла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68760"/>
            <a:ext cx="6782777" cy="452596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051720" y="5949280"/>
            <a:ext cx="5149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лентикулярные облака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		</a:t>
            </a:r>
            <a:r>
              <a:rPr lang="ru-RU" sz="2800" dirty="0" smtClean="0">
                <a:solidFill>
                  <a:srgbClr val="0070C0"/>
                </a:solidFill>
              </a:rPr>
              <a:t>Грозовые облака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31746" name="Picture 2" descr="C:\Users\1\Desktop\виды облаков\1286369776_natures-wrath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340768"/>
            <a:ext cx="7579198" cy="48093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Небесное чудо: </a:t>
            </a:r>
            <a:r>
              <a:rPr lang="ru-RU" sz="2800" dirty="0" smtClean="0">
                <a:solidFill>
                  <a:srgbClr val="0070C0"/>
                </a:solidFill>
              </a:rPr>
              <a:t>перистые и кучевые облака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32770" name="Picture 2" descr="C:\Users\1\Desktop\виды облаков\небесное чуд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29724"/>
            <a:ext cx="6984776" cy="4630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              Небесное чудо: </a:t>
            </a:r>
            <a:r>
              <a:rPr lang="ru-RU" sz="2800" dirty="0" smtClean="0">
                <a:solidFill>
                  <a:srgbClr val="0070C0"/>
                </a:solidFill>
              </a:rPr>
              <a:t>кучевые облака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15</a:t>
            </a:fld>
            <a:endParaRPr lang="ru-RU" dirty="0"/>
          </a:p>
        </p:txBody>
      </p:sp>
      <p:pic>
        <p:nvPicPr>
          <p:cNvPr id="33794" name="Picture 2" descr="C:\Users\1\Desktop\виды облаков\чудо на неб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29724"/>
            <a:ext cx="6912768" cy="50516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	</a:t>
            </a:r>
            <a:r>
              <a:rPr lang="ru-RU" sz="2800" dirty="0" smtClean="0">
                <a:solidFill>
                  <a:srgbClr val="0070C0"/>
                </a:solidFill>
              </a:rPr>
              <a:t>Лентикулярные – линзовидные облака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16</a:t>
            </a:fld>
            <a:endParaRPr lang="ru-RU" dirty="0"/>
          </a:p>
        </p:txBody>
      </p:sp>
      <p:pic>
        <p:nvPicPr>
          <p:cNvPr id="34818" name="Picture 2" descr="&amp;Lcy;&amp;iecy;&amp;ncy;&amp;tcy;&amp;icy;&amp;kcy;&amp;ucy;&amp;lcy;&amp;yacy;&amp;rcy;&amp;ncy;&amp;ycy;&amp;iecy; (&amp;lcy;&amp;icy;&amp;ncy;&amp;zcy;&amp;ocy;&amp;vcy;&amp;icy;&amp;dcy;&amp;ncy;&amp;ycy;&amp;iecy;) &amp;ocy;&amp;bcy;&amp;lcy;&amp;acy;&amp;kcy;&amp;acy; &amp;scy;&amp;ocy; &amp;vcy;&amp;scy;&amp;iecy;&amp;gcy;&amp;ocy; &amp;scy;&amp;vcy;&amp;iecy;&amp;tcy;&amp;acy; (31 &amp;fcy;&amp;ocy;&amp;tcy;&amp;ocy;) &amp;Icy;&amp;ncy;&amp;tcy;&amp;iecy;&amp;rcy;&amp;iecy;&amp;scy;&amp;ncy;&amp;ocy;&amp;iecy; &amp;Ncy;&amp;ocy;&amp;vcy;&amp;ocy;&amp;scy;&amp;tcy;&amp;icy; Online.u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6867525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       Чудо Камчатки – </a:t>
            </a:r>
            <a:r>
              <a:rPr lang="ru-RU" sz="2800" dirty="0" smtClean="0">
                <a:solidFill>
                  <a:srgbClr val="0070C0"/>
                </a:solidFill>
              </a:rPr>
              <a:t>линзовидные облака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17</a:t>
            </a:fld>
            <a:endParaRPr lang="ru-RU" dirty="0"/>
          </a:p>
        </p:txBody>
      </p:sp>
      <p:pic>
        <p:nvPicPr>
          <p:cNvPr id="35842" name="Picture 2" descr="&amp;Lcy;&amp;iecy;&amp;ncy;&amp;tcy;&amp;icy;&amp;kcy;&amp;ucy;&amp;lcy;&amp;yacy;&amp;rcy;&amp;ncy;&amp;ycy;&amp;iecy; &amp;ocy;&amp;bcy;&amp;lcy;&amp;acy;&amp;kcy;&amp;acy; &amp;Kcy;&amp;acy;&amp;mcy;&amp;chcy;&amp;acy;&amp;tcy;&amp;kcy;&amp;icy; (9 &amp;fcy;&amp;ocy;&amp;tcy;&amp;ocy;) &quot; &amp;Bcy;&amp;iecy;&amp;zcy;&amp;Fcy;&amp;icy;&amp;shcy;&amp;kcy;&amp;icy;.&amp;ncy;&amp;iecy;&amp;tcy; - &amp;Scy;&amp;tcy;&amp;rcy;&amp;acy;&amp;ncy;&amp;icy;&amp;tscy;&amp;ycy; &amp;pcy;&amp;ocy;&amp;zcy;&amp;icy;&amp;tcy;&amp;icy;&amp;v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7128790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18</a:t>
            </a:fld>
            <a:endParaRPr lang="ru-RU" dirty="0"/>
          </a:p>
        </p:txBody>
      </p:sp>
      <p:pic>
        <p:nvPicPr>
          <p:cNvPr id="25602" name="Picture 2" descr="C:\Users\1\Desktop\виды облаков\облака над силикатом ноябрь 2010\IMG_26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24744"/>
            <a:ext cx="6840760" cy="452596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19672" y="5877272"/>
            <a:ext cx="6009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перисто </a:t>
            </a:r>
            <a:r>
              <a:rPr lang="ru-RU" sz="3600" dirty="0" smtClean="0">
                <a:solidFill>
                  <a:srgbClr val="0070C0"/>
                </a:solidFill>
              </a:rPr>
              <a:t>– слоистые облака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19</a:t>
            </a:fld>
            <a:endParaRPr lang="ru-RU" dirty="0"/>
          </a:p>
        </p:txBody>
      </p:sp>
      <p:pic>
        <p:nvPicPr>
          <p:cNvPr id="26626" name="Picture 2" descr="C:\Users\1\Desktop\виды облаков\облака над силикатом ноябрь 2010\IMG_26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67707"/>
            <a:ext cx="6912768" cy="442153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71600" y="5733256"/>
            <a:ext cx="7297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ниже  –  слоисто–кучевые облака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03475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                Вверху – перисто- слоистые облака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>
                <a:cs typeface="Aparajita" pitchFamily="34" charset="0"/>
              </a:rPr>
              <a:t>        Отрывок из романа «Фрегат «Паллада»</a:t>
            </a:r>
            <a:br>
              <a:rPr lang="ru-RU" sz="2800" i="1" dirty="0" smtClean="0">
                <a:cs typeface="Aparajita" pitchFamily="34" charset="0"/>
              </a:rPr>
            </a:br>
            <a:endParaRPr lang="ru-RU" sz="2800" i="1" dirty="0">
              <a:cs typeface="Aparajit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96752"/>
            <a:ext cx="4555232" cy="432047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Иван Александрович 	           	      Гончаров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b="1" dirty="0" smtClean="0"/>
              <a:t>    </a:t>
            </a:r>
            <a:r>
              <a:rPr lang="en-US" b="1" dirty="0" smtClean="0"/>
              <a:t>  </a:t>
            </a:r>
            <a:r>
              <a:rPr lang="ru-RU" dirty="0" smtClean="0">
                <a:solidFill>
                  <a:srgbClr val="0070C0"/>
                </a:solidFill>
              </a:rPr>
              <a:t>     «На этом пламенно-золотом, необозримом поле лежат целые миры волшебных городов, зданий, башен, чудовищ, зверей — всё из облаков. Вот, смотрите, громада исполинской крепости рушится медленно, без шума; упал один бастион, за ним валится другой…»</a:t>
            </a:r>
          </a:p>
          <a:p>
            <a:endParaRPr lang="ru-RU" dirty="0"/>
          </a:p>
        </p:txBody>
      </p:sp>
      <p:pic>
        <p:nvPicPr>
          <p:cNvPr id="2050" name="Picture 2" descr="C:\Users\1\Desktop\виды облаков\облака над силикатом ноябрь 2010\облака над силикатом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268760"/>
            <a:ext cx="3191659" cy="4255203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5877272"/>
            <a:ext cx="8476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Какой процесс в атмосфере описывает  И.А.Гончаров?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20080"/>
          </a:xfrm>
        </p:spPr>
        <p:txBody>
          <a:bodyPr>
            <a:normAutofit/>
          </a:bodyPr>
          <a:lstStyle/>
          <a:p>
            <a:r>
              <a:rPr lang="ru-RU" dirty="0" smtClean="0"/>
              <a:t>	Смешались туман и облака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20</a:t>
            </a:fld>
            <a:endParaRPr lang="ru-RU" dirty="0"/>
          </a:p>
        </p:txBody>
      </p:sp>
      <p:pic>
        <p:nvPicPr>
          <p:cNvPr id="27650" name="Picture 2" descr="Autumn Fog wallpapers HD free - 493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96752"/>
            <a:ext cx="7200800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668072" cy="270892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…</a:t>
            </a:r>
            <a:r>
              <a:rPr lang="ru-RU" sz="2000" dirty="0" smtClean="0">
                <a:solidFill>
                  <a:srgbClr val="0070C0"/>
                </a:solidFill>
              </a:rPr>
              <a:t>«</a:t>
            </a:r>
            <a:r>
              <a:rPr lang="ru-RU" sz="2700" cap="none" dirty="0" smtClean="0">
                <a:solidFill>
                  <a:srgbClr val="0070C0"/>
                </a:solidFill>
              </a:rPr>
              <a:t>свалился вдруг с небес на голову, укрыл собой</a:t>
            </a:r>
            <a:br>
              <a:rPr lang="ru-RU" sz="2700" cap="none" dirty="0" smtClean="0">
                <a:solidFill>
                  <a:srgbClr val="0070C0"/>
                </a:solidFill>
              </a:rPr>
            </a:br>
            <a:r>
              <a:rPr lang="ru-RU" sz="2700" cap="none" dirty="0" smtClean="0">
                <a:solidFill>
                  <a:srgbClr val="0070C0"/>
                </a:solidFill>
              </a:rPr>
              <a:t>всю землю и деревья, и весь снег, и нас с тобой…</a:t>
            </a:r>
            <a:br>
              <a:rPr lang="ru-RU" sz="2700" cap="none" dirty="0" smtClean="0">
                <a:solidFill>
                  <a:srgbClr val="0070C0"/>
                </a:solidFill>
              </a:rPr>
            </a:br>
            <a:r>
              <a:rPr lang="ru-RU" sz="2700" cap="none" dirty="0" smtClean="0">
                <a:solidFill>
                  <a:srgbClr val="0070C0"/>
                </a:solidFill>
              </a:rPr>
              <a:t>крадется по ночам, в себе скрывая силуэты вмиг</a:t>
            </a:r>
            <a:br>
              <a:rPr lang="ru-RU" sz="2700" cap="none" dirty="0" smtClean="0">
                <a:solidFill>
                  <a:srgbClr val="0070C0"/>
                </a:solidFill>
              </a:rPr>
            </a:br>
            <a:r>
              <a:rPr lang="ru-RU" sz="2700" cap="none" dirty="0" smtClean="0">
                <a:solidFill>
                  <a:srgbClr val="0070C0"/>
                </a:solidFill>
              </a:rPr>
              <a:t>и вязнет все в нем — и молчание, и крик...»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420888"/>
            <a:ext cx="8686800" cy="410445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О каком природном явлении говорится в стихотворении?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3074" name="Picture 2" descr="&amp;ocy;&amp;bcy;&amp;ocy;&amp;icy; &amp;tcy;&amp;ucy;&amp;mcy;&amp;acy;&amp;ncy; &amp;Pcy;&amp;rcy;&amp;icy;&amp;rcy;&amp;ocy;&amp;dcy;&amp;acy; priroda nature DCWOAY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4425008" cy="3318756"/>
          </a:xfrm>
          <a:prstGeom prst="rect">
            <a:avLst/>
          </a:prstGeom>
          <a:noFill/>
        </p:spPr>
      </p:pic>
      <p:pic>
        <p:nvPicPr>
          <p:cNvPr id="3076" name="Picture 4" descr="&amp;kcy;&amp;lcy;&amp;icy;&amp;mcy;&amp;acy;&amp;tcy; &amp;Vcy;&amp;ocy;&amp;lcy;&amp;ncy;&amp;ocy;&amp;rcy;&amp;iecy;&amp;z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20888"/>
            <a:ext cx="4344963" cy="288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Что такое облака?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76672"/>
            <a:ext cx="8686800" cy="5603453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Облака </a:t>
            </a:r>
            <a:r>
              <a:rPr lang="ru-RU" dirty="0" smtClean="0">
                <a:solidFill>
                  <a:srgbClr val="0070C0"/>
                </a:solidFill>
              </a:rPr>
              <a:t>— видимые скопления в атмосфере мельчайших капелек воды, ледяных кристалликов.</a:t>
            </a:r>
          </a:p>
          <a:p>
            <a:endParaRPr lang="ru-RU" dirty="0" smtClean="0">
              <a:solidFill>
                <a:srgbClr val="0070C0"/>
              </a:solidFill>
            </a:endParaRPr>
          </a:p>
          <a:p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4600" i="1" dirty="0" smtClean="0">
                <a:latin typeface="+mj-lt"/>
              </a:rPr>
              <a:t>   </a:t>
            </a:r>
            <a:r>
              <a:rPr lang="ru-RU" sz="3900" i="1" dirty="0" smtClean="0">
                <a:latin typeface="+mj-lt"/>
              </a:rPr>
              <a:t>ЧТО ТАКОЕ  ТУМАН?</a:t>
            </a:r>
            <a:endParaRPr lang="ru-RU" sz="3900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Туман </a:t>
            </a:r>
            <a:r>
              <a:rPr lang="ru-RU" dirty="0" smtClean="0">
                <a:solidFill>
                  <a:srgbClr val="0070C0"/>
                </a:solidFill>
              </a:rPr>
              <a:t>— скопление мельчайших капелек воды в приземных слоях атмосферы. При отрицательной температуре образуется ледяной туман, состоящий из кристалликов льда.</a:t>
            </a:r>
          </a:p>
          <a:p>
            <a:endParaRPr lang="ru-RU" dirty="0" smtClean="0">
              <a:solidFill>
                <a:srgbClr val="0070C0"/>
              </a:solidFill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805264"/>
            <a:ext cx="8610600" cy="882650"/>
          </a:xfrm>
        </p:spPr>
        <p:txBody>
          <a:bodyPr/>
          <a:lstStyle/>
          <a:p>
            <a:r>
              <a:rPr lang="ru-RU" i="1" dirty="0" smtClean="0"/>
              <a:t>   Образование тумана и облаков</a:t>
            </a:r>
            <a:endParaRPr lang="ru-RU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0"/>
            <a:ext cx="4290556" cy="639762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туман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851759" y="0"/>
            <a:ext cx="4292241" cy="639762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облака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0" y="548680"/>
            <a:ext cx="4572000" cy="4273203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При охлаждении воздух не может удержать в себе прежнее количество  водяного пара, и часть пара превращается в капельки воды, или ледяные кристаллики. Так в низинах образуется туман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730" y="548681"/>
            <a:ext cx="4288536" cy="3096343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Облака – это тот же туман, только формируется он не у земной поверхности, а на некоторой высоте в тропосфере. Каждая капелька воды в облаке в миллион раз меньше горошины. Поэтому они , подобно мельчайшим пушинкам парят в воздухе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23554" name="Picture 2" descr="&amp;Ucy;&amp;tcy;&amp;rcy;&amp;iecy;&amp;ncy;&amp;ncy;&amp;icy;&amp;jcy; &amp;tcy;&amp;ucy;&amp;mcy;&amp;acy;&amp;ncy; &amp;Lcy;&amp;ucy;&amp;chcy;&amp;shcy;&amp;icy;&amp;iecy; &amp;mcy;&amp;ocy;&amp;mcy;&amp;iecy;&amp;ncy;&amp;tcy;&amp;ycy; &amp;scy;&amp;ocy; &amp;vcy;&amp;scy;&amp;iecy;&amp;jcy; &amp;pcy;&amp;lcy;&amp;acy;&amp;ncy;&amp;iecy;&amp;tcy;&amp;y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924944"/>
            <a:ext cx="3565667" cy="302433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23556" name="Picture 4" descr="&amp;tcy;&amp;ucy;&amp;mcy;&amp;acy;&amp;ncy; &amp;vcy; &amp;gcy;&amp;ocy;&amp;rcy;&amp;acy;&amp;khcy; Fog Wallpapers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501008"/>
            <a:ext cx="3312368" cy="246576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844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Метеорологи различают</a:t>
            </a:r>
            <a:br>
              <a:rPr lang="ru-RU" sz="2000" dirty="0" smtClean="0"/>
            </a:br>
            <a:r>
              <a:rPr lang="ru-RU" sz="2000" dirty="0" smtClean="0"/>
              <a:t> несколько десятков различных форм облаков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196752"/>
            <a:ext cx="6300192" cy="512784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Основные из них –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Перистые –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на высоте 8-10 км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Кучевые –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на высоте 1-2 км.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Слоистые –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на высоте до 2-х км</a:t>
            </a:r>
          </a:p>
          <a:p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96136" y="1340768"/>
            <a:ext cx="3168352" cy="4983832"/>
          </a:xfrm>
          <a:solidFill>
            <a:srgbClr val="C6F9FE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	По  облакам можно предсказать погоду на следующий день. При этом надо определить –откуда дует ветер, сильный, или слабый, тёплый, или холодный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5121" name="Picture 1" descr="C:\Users\1\Desktop\виды облаков\облака над силикатом ноябрь 2010\IMG_26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284984"/>
            <a:ext cx="5256584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        Наблюдения за облачностью обычно ведут « на глаз»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10 баллов – всё небо закрыто облаками</a:t>
            </a:r>
          </a:p>
          <a:p>
            <a:r>
              <a:rPr lang="ru-RU" dirty="0" smtClean="0"/>
              <a:t>5  баллов – пол неба закрыто облаками</a:t>
            </a:r>
          </a:p>
          <a:p>
            <a:r>
              <a:rPr lang="ru-RU" dirty="0" smtClean="0"/>
              <a:t>0  баллов  -  небо ясное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043608" y="3789040"/>
            <a:ext cx="914400" cy="914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6876256" y="3789040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11560" y="5013176"/>
            <a:ext cx="18293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пасмурно</a:t>
            </a:r>
            <a:endParaRPr lang="ru-RU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3707904" y="5157192"/>
            <a:ext cx="15744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облачно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948264" y="5085184"/>
            <a:ext cx="9460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ясно</a:t>
            </a:r>
            <a:endParaRPr lang="ru-RU" sz="28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r="10256" b="5405"/>
          <a:stretch>
            <a:fillRect/>
          </a:stretch>
        </p:blipFill>
        <p:spPr bwMode="auto">
          <a:xfrm>
            <a:off x="4071934" y="3786190"/>
            <a:ext cx="100013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71480"/>
            <a:ext cx="7286676" cy="64294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     Перистые облака- </a:t>
            </a:r>
            <a:br>
              <a:rPr lang="ru-RU" sz="2400" dirty="0" smtClean="0">
                <a:solidFill>
                  <a:srgbClr val="0070C0"/>
                </a:solidFill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2050" name="Picture 2" descr="J:\облака над Силикатом\3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428736"/>
            <a:ext cx="6572296" cy="435771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43608" y="5805264"/>
            <a:ext cx="7385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 перемене погоды через день-два в зависимости от силы ветра</a:t>
            </a:r>
            <a:endParaRPr lang="ru-RU" sz="2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«Снижение»  перистых  облаков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По направлению перьев</a:t>
            </a:r>
          </a:p>
          <a:p>
            <a:pPr>
              <a:buNone/>
            </a:pPr>
            <a:r>
              <a:rPr lang="ru-RU" sz="2000" dirty="0" smtClean="0"/>
              <a:t>     можно определить </a:t>
            </a:r>
          </a:p>
          <a:p>
            <a:pPr>
              <a:buNone/>
            </a:pPr>
            <a:r>
              <a:rPr lang="ru-RU" sz="2000" dirty="0" smtClean="0"/>
              <a:t>     направление ветра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							</a:t>
            </a:r>
            <a:endParaRPr lang="ru-RU" sz="2000" dirty="0"/>
          </a:p>
        </p:txBody>
      </p:sp>
      <p:pic>
        <p:nvPicPr>
          <p:cNvPr id="1026" name="Picture 2" descr="C:\Users\1\Desktop\облака котельники октябрь 2011\IMG_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556792"/>
            <a:ext cx="4765970" cy="3574765"/>
          </a:xfrm>
          <a:prstGeom prst="rect">
            <a:avLst/>
          </a:prstGeom>
          <a:noFill/>
        </p:spPr>
      </p:pic>
      <p:pic>
        <p:nvPicPr>
          <p:cNvPr id="1027" name="Picture 3" descr="C:\Users\1\Desktop\облака котельники октябрь 2011\IMG_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791409"/>
            <a:ext cx="4320480" cy="3240621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EFAD-B99E-4EDF-A982-020C618A592B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716016" y="5373216"/>
            <a:ext cx="45717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По направлению ветра определим</a:t>
            </a:r>
          </a:p>
          <a:p>
            <a:r>
              <a:rPr lang="ru-RU" sz="2000" dirty="0" smtClean="0"/>
              <a:t>-приближается тёплый,</a:t>
            </a:r>
          </a:p>
          <a:p>
            <a:r>
              <a:rPr lang="ru-RU" sz="2000" dirty="0" smtClean="0"/>
              <a:t> или холодный воздух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364</TotalTime>
  <Words>436</Words>
  <Application>Microsoft Office PowerPoint</Application>
  <PresentationFormat>Экран (4:3)</PresentationFormat>
  <Paragraphs>105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Город  котельники</vt:lpstr>
      <vt:lpstr>        Отрывок из романа «Фрегат «Паллада» </vt:lpstr>
      <vt:lpstr> …«свалился вдруг с небес на голову, укрыл собой всю землю и деревья, и весь снег, и нас с тобой… крадется по ночам, в себе скрывая силуэты вмиг и вязнет все в нем — и молчание, и крик...»     </vt:lpstr>
      <vt:lpstr>Что такое облака?</vt:lpstr>
      <vt:lpstr>   Образование тумана и облаков</vt:lpstr>
      <vt:lpstr>Метеорологи различают  несколько десятков различных форм облаков</vt:lpstr>
      <vt:lpstr>         Наблюдения за облачностью обычно ведут « на глаз»</vt:lpstr>
      <vt:lpstr>     Перистые облака-  </vt:lpstr>
      <vt:lpstr>«Снижение»  перистых  облаков</vt:lpstr>
      <vt:lpstr>                    Перисто-слоистые облака</vt:lpstr>
      <vt:lpstr>Слоистые облака –  </vt:lpstr>
      <vt:lpstr>Формы необычных облаков определяют с помощью атласа облаков</vt:lpstr>
      <vt:lpstr>  Грозовые облака</vt:lpstr>
      <vt:lpstr>Небесное чудо: перистые и кучевые облака</vt:lpstr>
      <vt:lpstr>              Небесное чудо: кучевые облака</vt:lpstr>
      <vt:lpstr> Лентикулярные – линзовидные облака</vt:lpstr>
      <vt:lpstr>       Чудо Камчатки – линзовидные облака</vt:lpstr>
      <vt:lpstr>Слайд 18</vt:lpstr>
      <vt:lpstr>                 Вверху – перисто- слоистые облака</vt:lpstr>
      <vt:lpstr> Смешались туман и облака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</dc:creator>
  <cp:lastModifiedBy>1</cp:lastModifiedBy>
  <cp:revision>57</cp:revision>
  <dcterms:created xsi:type="dcterms:W3CDTF">2010-03-29T21:32:27Z</dcterms:created>
  <dcterms:modified xsi:type="dcterms:W3CDTF">2015-03-25T16:42:16Z</dcterms:modified>
</cp:coreProperties>
</file>