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60" d="100"/>
          <a:sy n="60" d="100"/>
        </p:scale>
        <p:origin x="-157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11286615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Presentation</a:t>
            </a:r>
            <a:r>
              <a:rPr lang="en-US" baseline="0" dirty="0" smtClean="0"/>
              <a:t> slide for courses, classes, lectures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2">
                <a:shade val="45000"/>
                <a:satMod val="135000"/>
              </a:schemeClr>
              <a:prstClr val="white"/>
            </a:duotone>
          </a:blip>
          <a:srcRect/>
          <a:stretch>
            <a:fillRect l="-9000" r="-5000" b="1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65F866FF-7B0A-401F-992F-568CFE2545F2}" type="datetime8">
              <a:rPr lang="en-US" smtClean="0"/>
              <a:t>1/31/2014 1:20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r>
              <a:rPr lang="en-US" smtClean="0">
                <a:solidFill>
                  <a:schemeClr val="tx2"/>
                </a:solidFill>
              </a:rPr>
              <a:t>cakdiyon.blogspot.com</a:t>
            </a: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65368-90B8-4E4C-AB1A-C4C1111ED773}" type="datetime8">
              <a:rPr lang="en-US" smtClean="0">
                <a:solidFill>
                  <a:schemeClr val="tx2"/>
                </a:solidFill>
              </a:rPr>
              <a:t>1/31/2014 1:20 PM</a:t>
            </a:fld>
            <a:endParaRPr lang="en-US"/>
          </a:p>
        </p:txBody>
      </p:sp>
      <p:sp>
        <p:nvSpPr>
          <p:cNvPr id="5" name="Footer Placeholder 4"/>
          <p:cNvSpPr>
            <a:spLocks noGrp="1"/>
          </p:cNvSpPr>
          <p:nvPr>
            <p:ph type="ftr" sz="quarter" idx="11"/>
          </p:nvPr>
        </p:nvSpPr>
        <p:spPr/>
        <p:txBody>
          <a:bodyPr/>
          <a:lstStyle/>
          <a:p>
            <a:r>
              <a:rPr lang="en-US" smtClean="0"/>
              <a:t>cakdiyon.blogspot.com</a:t>
            </a:r>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7EEE8D6D-1436-40D8-9B5C-5159140B1BC3}" type="datetime8">
              <a:rPr lang="en-US" smtClean="0">
                <a:solidFill>
                  <a:schemeClr val="tx2"/>
                </a:solidFill>
              </a:rPr>
              <a:t>1/31/2014 1:20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smtClean="0"/>
              <a:t>cakdiyon.blogspot.com</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CDAE654-24ED-47A1-89AC-A8A8BC248941}" type="datetime8">
              <a:rPr lang="en-US" smtClean="0"/>
              <a:t>1/31/2014 1:20 PM</a:t>
            </a:fld>
            <a:endParaRPr lang="en-US" dirty="0"/>
          </a:p>
        </p:txBody>
      </p:sp>
      <p:sp>
        <p:nvSpPr>
          <p:cNvPr id="5" name="Footer Placeholder 4"/>
          <p:cNvSpPr>
            <a:spLocks noGrp="1"/>
          </p:cNvSpPr>
          <p:nvPr>
            <p:ph type="ftr" sz="quarter" idx="11"/>
          </p:nvPr>
        </p:nvSpPr>
        <p:spPr/>
        <p:txBody>
          <a:bodyPr/>
          <a:lstStyle/>
          <a:p>
            <a:r>
              <a:rPr lang="en-US" smtClean="0"/>
              <a:t>cakdiyon.blogspot.com</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C4E143CB-7FF8-4F62-8EC3-79DCFF8D1E1F}" type="datetime8">
              <a:rPr lang="en-US" smtClean="0"/>
              <a:t>1/31/2014 1:20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r>
              <a:rPr lang="en-US" smtClean="0"/>
              <a:t>cakdiyon.blogspot.com</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FA1ECD8C-0BE7-4CA0-8BFB-D4EF64DC2882}" type="datetime8">
              <a:rPr lang="en-US" smtClean="0"/>
              <a:t>1/31/2014 1:20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r>
              <a:rPr lang="en-US" smtClean="0"/>
              <a:t>cakdiyon.blogspot.com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58A0127C-0319-4B69-A4C8-A4AB4E2523F4}" type="datetime8">
              <a:rPr lang="en-US" smtClean="0"/>
              <a:t>1/31/2014 1:20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r>
              <a:rPr lang="en-US" smtClean="0"/>
              <a:t>cakdiyon.blogspot.com</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39691-72B9-46BE-B3B1-FA25F08ED6B7}" type="datetime8">
              <a:rPr lang="en-US" smtClean="0"/>
              <a:t>1/31/2014 1:20 PM</a:t>
            </a:fld>
            <a:endParaRPr lang="en-US"/>
          </a:p>
        </p:txBody>
      </p:sp>
      <p:sp>
        <p:nvSpPr>
          <p:cNvPr id="4" name="Footer Placeholder 3"/>
          <p:cNvSpPr>
            <a:spLocks noGrp="1"/>
          </p:cNvSpPr>
          <p:nvPr>
            <p:ph type="ftr" sz="quarter" idx="11"/>
          </p:nvPr>
        </p:nvSpPr>
        <p:spPr/>
        <p:txBody>
          <a:bodyPr/>
          <a:lstStyle/>
          <a:p>
            <a:r>
              <a:rPr lang="en-US" smtClean="0"/>
              <a:t>cakdiyon.blogspot.com</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CB1A2-F12A-4605-A9DA-EFA30BF7535E}" type="datetime8">
              <a:rPr lang="en-US" smtClean="0"/>
              <a:t>1/31/2014 1:20 PM</a:t>
            </a:fld>
            <a:endParaRPr lang="en-US"/>
          </a:p>
        </p:txBody>
      </p:sp>
      <p:sp>
        <p:nvSpPr>
          <p:cNvPr id="3" name="Footer Placeholder 2"/>
          <p:cNvSpPr>
            <a:spLocks noGrp="1"/>
          </p:cNvSpPr>
          <p:nvPr>
            <p:ph type="ftr" sz="quarter" idx="11"/>
          </p:nvPr>
        </p:nvSpPr>
        <p:spPr/>
        <p:txBody>
          <a:bodyPr/>
          <a:lstStyle/>
          <a:p>
            <a:r>
              <a:rPr lang="en-US" smtClean="0"/>
              <a:t>cakdiyon.blogspot.com</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B013573-A7E1-4134-8C36-ADBFBC2E6BD4}" type="datetime8">
              <a:rPr lang="en-US" smtClean="0"/>
              <a:t>1/31/2014 1:20 PM</a:t>
            </a:fld>
            <a:endParaRPr lang="en-US"/>
          </a:p>
        </p:txBody>
      </p:sp>
      <p:sp>
        <p:nvSpPr>
          <p:cNvPr id="6" name="Footer Placeholder 5"/>
          <p:cNvSpPr>
            <a:spLocks noGrp="1"/>
          </p:cNvSpPr>
          <p:nvPr>
            <p:ph type="ftr" sz="quarter" idx="11"/>
          </p:nvPr>
        </p:nvSpPr>
        <p:spPr/>
        <p:txBody>
          <a:bodyPr/>
          <a:lstStyle/>
          <a:p>
            <a:r>
              <a:rPr lang="en-US" smtClean="0"/>
              <a:t>cakdiyon.blogspot.com</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45267640-16EA-4694-BF20-C0766A49A3EB}" type="datetime8">
              <a:rPr lang="en-US" smtClean="0"/>
              <a:t>1/31/2014 1:20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cakdiyon.blogspot.com</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CEA82F55-8993-4249-927B-ADFE252EE35E}" type="datetime8">
              <a:rPr lang="en-US" smtClean="0">
                <a:solidFill>
                  <a:schemeClr val="tx2"/>
                </a:solidFill>
              </a:rPr>
              <a:t>1/31/2014 1:20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r>
              <a:rPr lang="en-US" sz="1400" smtClean="0">
                <a:solidFill>
                  <a:schemeClr val="tx2"/>
                </a:solidFill>
              </a:rPr>
              <a:t>cakdiyon.blogspot.com</a:t>
            </a: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51520" y="3501008"/>
            <a:ext cx="8892480" cy="1008112"/>
          </a:xfrm>
        </p:spPr>
        <p:txBody>
          <a:bodyPr>
            <a:noAutofit/>
          </a:bodyPr>
          <a:lstStyle/>
          <a:p>
            <a:r>
              <a:rPr lang="en-US" b="1" dirty="0" err="1">
                <a:solidFill>
                  <a:schemeClr val="accent1">
                    <a:lumMod val="75000"/>
                  </a:schemeClr>
                </a:solidFill>
              </a:rPr>
              <a:t>Jenis-Jenis</a:t>
            </a:r>
            <a:r>
              <a:rPr lang="en-US" b="1" dirty="0">
                <a:solidFill>
                  <a:schemeClr val="accent1">
                    <a:lumMod val="75000"/>
                  </a:schemeClr>
                </a:solidFill>
              </a:rPr>
              <a:t> </a:t>
            </a:r>
            <a:r>
              <a:rPr lang="en-US" b="1" dirty="0" err="1">
                <a:solidFill>
                  <a:schemeClr val="accent1">
                    <a:lumMod val="75000"/>
                  </a:schemeClr>
                </a:solidFill>
              </a:rPr>
              <a:t>Kelembagaan</a:t>
            </a:r>
            <a:r>
              <a:rPr lang="en-US" b="1" dirty="0">
                <a:solidFill>
                  <a:schemeClr val="accent1">
                    <a:lumMod val="75000"/>
                  </a:schemeClr>
                </a:solidFill>
              </a:rPr>
              <a:t> </a:t>
            </a:r>
            <a:r>
              <a:rPr lang="en-US" b="1" dirty="0" err="1" smtClean="0">
                <a:solidFill>
                  <a:schemeClr val="accent1">
                    <a:lumMod val="75000"/>
                  </a:schemeClr>
                </a:solidFill>
              </a:rPr>
              <a:t>Sosial</a:t>
            </a:r>
            <a:r>
              <a:rPr lang="id-ID" b="1" dirty="0">
                <a:solidFill>
                  <a:schemeClr val="accent1">
                    <a:lumMod val="75000"/>
                  </a:schemeClr>
                </a:solidFill>
              </a:rPr>
              <a:t/>
            </a:r>
            <a:br>
              <a:rPr lang="id-ID" b="1" dirty="0">
                <a:solidFill>
                  <a:schemeClr val="accent1">
                    <a:lumMod val="75000"/>
                  </a:schemeClr>
                </a:solidFill>
              </a:rPr>
            </a:br>
            <a:r>
              <a:rPr lang="id-ID" sz="2400" b="1" dirty="0" smtClean="0">
                <a:solidFill>
                  <a:srgbClr val="FF0000"/>
                </a:solidFill>
              </a:rPr>
              <a:t>(Lembaga Keluarga, Lembaga Agama, Lembaga Ekonomi) </a:t>
            </a:r>
            <a:endParaRPr lang="en-US" sz="2400" b="1" dirty="0">
              <a:solidFill>
                <a:srgbClr val="FF0000"/>
              </a:solidFill>
            </a:endParaRPr>
          </a:p>
        </p:txBody>
      </p:sp>
      <p:sp>
        <p:nvSpPr>
          <p:cNvPr id="3" name="Rectangle 2"/>
          <p:cNvSpPr>
            <a:spLocks noGrp="1"/>
          </p:cNvSpPr>
          <p:nvPr>
            <p:ph type="subTitle" idx="1"/>
          </p:nvPr>
        </p:nvSpPr>
        <p:spPr>
          <a:xfrm>
            <a:off x="2362200" y="6096000"/>
            <a:ext cx="6324600" cy="685800"/>
          </a:xfrm>
        </p:spPr>
        <p:txBody>
          <a:bodyPr>
            <a:normAutofit/>
          </a:bodyPr>
          <a:lstStyle/>
          <a:p>
            <a:pPr algn="r"/>
            <a:r>
              <a:rPr lang="id-ID" dirty="0" smtClean="0"/>
              <a:t>Moch. Diyon</a:t>
            </a:r>
            <a:endParaRPr lang="en-US" dirty="0" smtClean="0"/>
          </a:p>
        </p:txBody>
      </p:sp>
      <p:sp>
        <p:nvSpPr>
          <p:cNvPr id="4" name="TextBox 3"/>
          <p:cNvSpPr txBox="1"/>
          <p:nvPr/>
        </p:nvSpPr>
        <p:spPr>
          <a:xfrm>
            <a:off x="0" y="6093296"/>
            <a:ext cx="2195736" cy="584775"/>
          </a:xfrm>
          <a:prstGeom prst="rect">
            <a:avLst/>
          </a:prstGeom>
          <a:noFill/>
        </p:spPr>
        <p:txBody>
          <a:bodyPr wrap="square" rtlCol="0">
            <a:spAutoFit/>
          </a:bodyPr>
          <a:lstStyle/>
          <a:p>
            <a:r>
              <a:rPr lang="id-ID" sz="3200" b="1" dirty="0" smtClean="0">
                <a:solidFill>
                  <a:schemeClr val="bg1"/>
                </a:solidFill>
              </a:rPr>
              <a:t>IPS</a:t>
            </a:r>
            <a:endParaRPr lang="id-ID" b="1" dirty="0">
              <a:solidFill>
                <a:schemeClr val="bg1"/>
              </a:solidFill>
            </a:endParaRPr>
          </a:p>
        </p:txBody>
      </p:sp>
      <p:sp>
        <p:nvSpPr>
          <p:cNvPr id="5" name="Footer Placeholder 4"/>
          <p:cNvSpPr>
            <a:spLocks noGrp="1"/>
          </p:cNvSpPr>
          <p:nvPr>
            <p:ph type="ftr" sz="quarter" idx="11"/>
          </p:nvPr>
        </p:nvSpPr>
        <p:spPr/>
        <p:txBody>
          <a:bodyPr/>
          <a:lstStyle/>
          <a:p>
            <a:pPr algn="r"/>
            <a:r>
              <a:rPr lang="en-US" smtClean="0">
                <a:solidFill>
                  <a:schemeClr val="tx2"/>
                </a:solidFill>
              </a:rPr>
              <a:t>cakdiyon.blogspot.com</a:t>
            </a:r>
            <a:endParaRPr lang="en-US" dirty="0">
              <a:solidFill>
                <a:schemeClr val="tx2"/>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76571"/>
            <a:ext cx="2443535" cy="1620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12776"/>
            <a:ext cx="2952328" cy="1620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877" y="1448579"/>
            <a:ext cx="2839591" cy="1620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Sejarah Agama di Indonesia</a:t>
            </a:r>
            <a:endParaRPr lang="id-ID" sz="3600" b="1" dirty="0"/>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a:xfrm>
            <a:off x="612648" y="1957536"/>
            <a:ext cx="8153400" cy="4495800"/>
          </a:xfrm>
        </p:spPr>
        <p:txBody>
          <a:bodyPr>
            <a:normAutofit fontScale="85000" lnSpcReduction="20000"/>
          </a:bodyPr>
          <a:lstStyle/>
          <a:p>
            <a:pPr algn="just"/>
            <a:r>
              <a:rPr lang="id-ID" dirty="0"/>
              <a:t>Bangsa Indonesia dalam lintasan sejarahnya selama beribu-ribu tahun adalah bangsa yang luwes, toleran, dan terbuka. </a:t>
            </a:r>
            <a:endParaRPr lang="id-ID" dirty="0" smtClean="0"/>
          </a:p>
          <a:p>
            <a:pPr algn="just"/>
            <a:r>
              <a:rPr lang="id-ID" dirty="0" smtClean="0"/>
              <a:t>Pada </a:t>
            </a:r>
            <a:r>
              <a:rPr lang="id-ID" dirty="0"/>
              <a:t>masa Hindu-Buddha, konsep agama diterima secara baik dan ikut memperkaya khazanah kehidupan beragama di Nusantara karena tidak sama persis dengan kehidupan beragama di India. </a:t>
            </a:r>
            <a:endParaRPr lang="id-ID" dirty="0" smtClean="0"/>
          </a:p>
          <a:p>
            <a:pPr algn="just"/>
            <a:r>
              <a:rPr lang="id-ID" dirty="0" smtClean="0"/>
              <a:t>Agama </a:t>
            </a:r>
            <a:r>
              <a:rPr lang="id-ID" dirty="0"/>
              <a:t>Islam masuk ke Indonesia pada abad ketujuh Hijriyah atau abad ke-13 Masehi dibawa oleh saudagar-saudagar dari jazirah Arab. Sejak saat itu, masyarakat mulai mengenal ajaran agama Islam. </a:t>
            </a:r>
            <a:endParaRPr lang="id-ID" dirty="0" smtClean="0"/>
          </a:p>
          <a:p>
            <a:pPr algn="just"/>
            <a:r>
              <a:rPr lang="id-ID" dirty="0" smtClean="0"/>
              <a:t>Selanjutnya</a:t>
            </a:r>
            <a:r>
              <a:rPr lang="id-ID" dirty="0"/>
              <a:t>, memasuki abad ke-16, masuklah agama Nasrani yang dibawa oleh bangsa-bangsa Eropa yang datang ke </a:t>
            </a:r>
            <a:r>
              <a:rPr lang="id-ID" dirty="0" smtClean="0"/>
              <a:t>Indonesia.</a:t>
            </a:r>
            <a:endParaRPr lang="id-ID"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513" y="116632"/>
            <a:ext cx="2466975"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4267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3167264" cy="990600"/>
          </a:xfrm>
        </p:spPr>
        <p:txBody>
          <a:bodyPr>
            <a:normAutofit fontScale="90000"/>
          </a:bodyPr>
          <a:lstStyle/>
          <a:p>
            <a:r>
              <a:rPr lang="id-ID" sz="4000" b="1" dirty="0"/>
              <a:t>Lembaga </a:t>
            </a:r>
            <a:r>
              <a:rPr lang="id-ID" sz="4000" b="1" dirty="0" smtClean="0"/>
              <a:t>keagamaan </a:t>
            </a:r>
            <a:endParaRPr lang="id-ID" sz="4000" b="1" dirty="0"/>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p:txBody>
          <a:bodyPr>
            <a:normAutofit fontScale="92500"/>
          </a:bodyPr>
          <a:lstStyle/>
          <a:p>
            <a:pPr algn="just"/>
            <a:r>
              <a:rPr lang="id-ID" dirty="0"/>
              <a:t>Keberadaan berbagai agama di Indonesia menunjukkan bahwa kehidupan beragama cukup dinamis. Hal ini juga didukung adanya lembaga keagamaan. </a:t>
            </a:r>
            <a:endParaRPr lang="id-ID" dirty="0" smtClean="0"/>
          </a:p>
          <a:p>
            <a:pPr algn="just"/>
            <a:r>
              <a:rPr lang="id-ID" dirty="0" smtClean="0"/>
              <a:t>Lembaga </a:t>
            </a:r>
            <a:r>
              <a:rPr lang="id-ID" dirty="0"/>
              <a:t>keagamaan adalah organisasi yang dibentuk oleh umat beragama dengan maksud memajukan kepentingan keagamaan umat yang bersangkutan di dalam kehidupan bermasyarakat, berbangsa, dan bernegara. Tujuannya adalah untuk meningkatkan kualitas hidup keagamaan setiap umat beragama.</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60648"/>
            <a:ext cx="51943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8851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lembaga </a:t>
            </a:r>
            <a:r>
              <a:rPr lang="id-ID" dirty="0" smtClean="0"/>
              <a:t>keagamaan di Indonesia</a:t>
            </a:r>
            <a:endParaRPr lang="id-ID" dirty="0"/>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a:xfrm>
            <a:off x="323527" y="2708919"/>
            <a:ext cx="8640961" cy="3888433"/>
          </a:xfrm>
        </p:spPr>
        <p:txBody>
          <a:bodyPr>
            <a:normAutofit fontScale="92500" lnSpcReduction="20000"/>
          </a:bodyPr>
          <a:lstStyle/>
          <a:p>
            <a:pPr marL="0" indent="0" algn="just">
              <a:buNone/>
            </a:pPr>
            <a:r>
              <a:rPr lang="id-ID" dirty="0"/>
              <a:t>Setiap agama di Indonesia memiliki lembaga keagamaan, yaitu seperti berikut. </a:t>
            </a:r>
            <a:endParaRPr lang="id-ID" dirty="0" smtClean="0"/>
          </a:p>
          <a:p>
            <a:pPr marL="514350" indent="-514350" algn="just">
              <a:buFont typeface="+mj-lt"/>
              <a:buAutoNum type="arabicPeriod"/>
            </a:pPr>
            <a:r>
              <a:rPr lang="id-ID" dirty="0" smtClean="0"/>
              <a:t>Islam </a:t>
            </a:r>
            <a:r>
              <a:rPr lang="id-ID" dirty="0"/>
              <a:t>: Majelis Ulama Indonesia (MUI) </a:t>
            </a:r>
          </a:p>
          <a:p>
            <a:pPr marL="514350" indent="-514350" algn="just">
              <a:buFont typeface="+mj-lt"/>
              <a:buAutoNum type="arabicPeriod"/>
            </a:pPr>
            <a:r>
              <a:rPr lang="id-ID" dirty="0" smtClean="0"/>
              <a:t>Kristen </a:t>
            </a:r>
            <a:r>
              <a:rPr lang="id-ID" dirty="0"/>
              <a:t>: Persekutuan Gereja-Gereja Indonesia (PGI) </a:t>
            </a:r>
          </a:p>
          <a:p>
            <a:pPr marL="514350" indent="-514350" algn="just">
              <a:buFont typeface="+mj-lt"/>
              <a:buAutoNum type="arabicPeriod"/>
            </a:pPr>
            <a:r>
              <a:rPr lang="id-ID" dirty="0" smtClean="0"/>
              <a:t>Katolik </a:t>
            </a:r>
            <a:r>
              <a:rPr lang="id-ID" dirty="0"/>
              <a:t>: Konferensi Wali Gereja Indonesia (KWI) </a:t>
            </a:r>
          </a:p>
          <a:p>
            <a:pPr marL="514350" indent="-514350" algn="just">
              <a:buFont typeface="+mj-lt"/>
              <a:buAutoNum type="arabicPeriod"/>
            </a:pPr>
            <a:r>
              <a:rPr lang="id-ID" dirty="0" smtClean="0"/>
              <a:t>Hindu </a:t>
            </a:r>
            <a:r>
              <a:rPr lang="id-ID" dirty="0"/>
              <a:t>: Parisada Hindu Dharma Indonesia (PHDI) </a:t>
            </a:r>
          </a:p>
          <a:p>
            <a:pPr marL="514350" indent="-514350" algn="just">
              <a:buFont typeface="+mj-lt"/>
              <a:buAutoNum type="arabicPeriod"/>
            </a:pPr>
            <a:r>
              <a:rPr lang="id-ID" dirty="0" smtClean="0"/>
              <a:t>Buddha </a:t>
            </a:r>
            <a:r>
              <a:rPr lang="id-ID" dirty="0"/>
              <a:t>: Perwakilan Umat Buddha Indonesia (Walubi) </a:t>
            </a:r>
          </a:p>
          <a:p>
            <a:pPr marL="514350" indent="-514350" algn="just">
              <a:buFont typeface="+mj-lt"/>
              <a:buAutoNum type="arabicPeriod"/>
            </a:pPr>
            <a:r>
              <a:rPr lang="id-ID" dirty="0" smtClean="0"/>
              <a:t>Khonghucu </a:t>
            </a:r>
            <a:r>
              <a:rPr lang="id-ID" dirty="0"/>
              <a:t>: Majelis Tinggi Agama Khonghucu Indonesia (Matakin)</a:t>
            </a:r>
          </a:p>
        </p:txBody>
      </p:sp>
      <p:pic>
        <p:nvPicPr>
          <p:cNvPr id="1332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583604"/>
            <a:ext cx="5198145" cy="103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0572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Aktivitas Individu</a:t>
            </a:r>
            <a:endParaRPr lang="id-ID" dirty="0"/>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p:txBody>
          <a:bodyPr/>
          <a:lstStyle/>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7432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3. Lembaga Ekonomi</a:t>
            </a:r>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p:txBody>
          <a:bodyPr>
            <a:normAutofit/>
          </a:bodyPr>
          <a:lstStyle/>
          <a:p>
            <a:pPr algn="just"/>
            <a:r>
              <a:rPr lang="id-ID" dirty="0" smtClean="0"/>
              <a:t>Lembaga ekonomi ialah lembaga yang mempunyai kegiatan bidang ekonomi demi terpenuhinya kebutuhan masyarakat. </a:t>
            </a:r>
          </a:p>
          <a:p>
            <a:pPr algn="just"/>
            <a:r>
              <a:rPr lang="id-ID" dirty="0" smtClean="0"/>
              <a:t>Lembaga ekonomi lahir sebagai suatu usaha manusia menyesuaikan diri dengan alam untuk memenuhi kebutuhan hidup mereka yang berkaitan dengan pengaturan dalam bidang-bidang ekonomi dalam rangka mencapai kehidupan yang sejahtera. </a:t>
            </a:r>
            <a:endParaRPr lang="id-ID"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252" y="5373216"/>
            <a:ext cx="2499162" cy="1467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793"/>
          <a:stretch/>
        </p:blipFill>
        <p:spPr bwMode="auto">
          <a:xfrm>
            <a:off x="7362378" y="87627"/>
            <a:ext cx="1602110" cy="1397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295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b="1" dirty="0"/>
              <a:t>lembaga perekonomian yang ada di Indonesia</a:t>
            </a:r>
            <a:endParaRPr lang="id-ID" b="1" dirty="0"/>
          </a:p>
        </p:txBody>
      </p:sp>
      <p:sp>
        <p:nvSpPr>
          <p:cNvPr id="3" name="Footer Placeholder 2"/>
          <p:cNvSpPr>
            <a:spLocks noGrp="1"/>
          </p:cNvSpPr>
          <p:nvPr>
            <p:ph type="ftr" sz="quarter" idx="11"/>
          </p:nvPr>
        </p:nvSpPr>
        <p:spPr>
          <a:xfrm>
            <a:off x="609601" y="6248207"/>
            <a:ext cx="2234208" cy="249754"/>
          </a:xfrm>
        </p:spPr>
        <p:txBody>
          <a:bodyPr/>
          <a:lstStyle/>
          <a:p>
            <a:r>
              <a:rPr lang="en-US" dirty="0" smtClean="0"/>
              <a:t>cakdiyon.blogspot.com</a:t>
            </a:r>
            <a:endParaRPr lang="en-US" dirty="0"/>
          </a:p>
        </p:txBody>
      </p:sp>
      <p:sp>
        <p:nvSpPr>
          <p:cNvPr id="4" name="Content Placeholder 3"/>
          <p:cNvSpPr>
            <a:spLocks noGrp="1"/>
          </p:cNvSpPr>
          <p:nvPr>
            <p:ph sz="quarter" idx="1"/>
          </p:nvPr>
        </p:nvSpPr>
        <p:spPr/>
        <p:txBody>
          <a:bodyPr>
            <a:normAutofit fontScale="92500" lnSpcReduction="10000"/>
          </a:bodyPr>
          <a:lstStyle/>
          <a:p>
            <a:pPr algn="just"/>
            <a:r>
              <a:rPr lang="id-ID" dirty="0"/>
              <a:t>Berdasarkan Pasal 33 UUD 1945 terdapat tiga lembaga perekonomian yang ada di Indonesia, yaitu koperasi, Badan Usaha Milik Negara (BUMN), dan Badan Usaha Milik Swasta (BUMS). </a:t>
            </a:r>
            <a:endParaRPr lang="id-ID" dirty="0" smtClean="0"/>
          </a:p>
          <a:p>
            <a:pPr algn="just"/>
            <a:r>
              <a:rPr lang="id-ID" dirty="0"/>
              <a:t>Koperasi adalah lembaga ekonomi yang berwatak sosial, sebagai usaha bersama berdasarkan asas kekeluargaan. BUMN adalah jenis bidang usaha dan produksi yang langsung diusahakan dan dikelola oleh negara. BUMS adalah jenis bidang usaha dan produksi yang langsung diusahakan dan dikelola oleh masyarakat atau swasta.</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2793"/>
          <a:stretch/>
        </p:blipFill>
        <p:spPr bwMode="auto">
          <a:xfrm>
            <a:off x="4572000" y="5588100"/>
            <a:ext cx="1289736" cy="1124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588100"/>
            <a:ext cx="1496810" cy="1124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588100"/>
            <a:ext cx="1495986" cy="1082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0605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p:txBody>
          <a:bodyPr>
            <a:normAutofit/>
          </a:bodyPr>
          <a:lstStyle/>
          <a:p>
            <a:pPr marL="0" indent="0">
              <a:buNone/>
            </a:pPr>
            <a:r>
              <a:rPr lang="id-ID" sz="11500" i="1" dirty="0" smtClean="0">
                <a:latin typeface="Brush Script MT" pitchFamily="66" charset="0"/>
              </a:rPr>
              <a:t>Terima Kasih</a:t>
            </a:r>
            <a:endParaRPr lang="id-ID" sz="11500" i="1" dirty="0">
              <a:latin typeface="Brush Script MT" pitchFamily="66" charset="0"/>
            </a:endParaRPr>
          </a:p>
        </p:txBody>
      </p:sp>
    </p:spTree>
    <p:extLst>
      <p:ext uri="{BB962C8B-B14F-4D97-AF65-F5344CB8AC3E}">
        <p14:creationId xmlns:p14="http://schemas.microsoft.com/office/powerpoint/2010/main" val="326380741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Jenis-Jenis Kelembagaan Sosial</a:t>
            </a:r>
          </a:p>
        </p:txBody>
      </p:sp>
      <p:sp>
        <p:nvSpPr>
          <p:cNvPr id="3" name="Content Placeholder 2"/>
          <p:cNvSpPr>
            <a:spLocks noGrp="1"/>
          </p:cNvSpPr>
          <p:nvPr>
            <p:ph sz="quarter" idx="1"/>
          </p:nvPr>
        </p:nvSpPr>
        <p:spPr>
          <a:xfrm>
            <a:off x="0" y="1600200"/>
            <a:ext cx="6588224" cy="4565104"/>
          </a:xfrm>
        </p:spPr>
        <p:txBody>
          <a:bodyPr>
            <a:normAutofit fontScale="92500" lnSpcReduction="20000"/>
          </a:bodyPr>
          <a:lstStyle/>
          <a:p>
            <a:pPr algn="just"/>
            <a:r>
              <a:rPr lang="id-ID" dirty="0">
                <a:solidFill>
                  <a:srgbClr val="FF0000"/>
                </a:solidFill>
              </a:rPr>
              <a:t>Pada masa Praaksara, kebutuhan masyarakat sangat sederhana. K</a:t>
            </a:r>
            <a:r>
              <a:rPr lang="id-ID" dirty="0" smtClean="0">
                <a:solidFill>
                  <a:srgbClr val="FF0000"/>
                </a:solidFill>
              </a:rPr>
              <a:t>ehidupan </a:t>
            </a:r>
            <a:r>
              <a:rPr lang="id-ID" dirty="0">
                <a:solidFill>
                  <a:srgbClr val="FF0000"/>
                </a:solidFill>
              </a:rPr>
              <a:t>hanya sekadar bagaimana memenuhi kebutuhan akan makanan, tempat berteduh, </a:t>
            </a:r>
            <a:r>
              <a:rPr lang="id-ID" dirty="0" smtClean="0">
                <a:solidFill>
                  <a:srgbClr val="FF0000"/>
                </a:solidFill>
              </a:rPr>
              <a:t>dan </a:t>
            </a:r>
            <a:r>
              <a:rPr lang="id-ID" dirty="0">
                <a:solidFill>
                  <a:srgbClr val="FF0000"/>
                </a:solidFill>
              </a:rPr>
              <a:t>melindungi diri dari hewan buas. </a:t>
            </a:r>
            <a:endParaRPr lang="id-ID" dirty="0" smtClean="0">
              <a:solidFill>
                <a:srgbClr val="FF0000"/>
              </a:solidFill>
            </a:endParaRPr>
          </a:p>
          <a:p>
            <a:pPr algn="just"/>
            <a:r>
              <a:rPr lang="id-ID" dirty="0" smtClean="0"/>
              <a:t>Kehidupan semakin </a:t>
            </a:r>
            <a:r>
              <a:rPr lang="id-ID" dirty="0"/>
              <a:t>kompleks. Masyarakat tidak hanya sekadar memenuhi kebutuhan akan makanan, pakaian, dan perumahan, tetapi terdapat banyak kebutuhan lainnya seperti kebutuhan untuk rekreasi, kebutuhan akan keadilan, kebutuhan akan keamanan, kebutuhan akan pendidikan dan seterusnya. </a:t>
            </a:r>
          </a:p>
        </p:txBody>
      </p:sp>
      <p:sp>
        <p:nvSpPr>
          <p:cNvPr id="4" name="Footer Placeholder 3"/>
          <p:cNvSpPr>
            <a:spLocks noGrp="1"/>
          </p:cNvSpPr>
          <p:nvPr>
            <p:ph type="ftr" sz="quarter" idx="11"/>
          </p:nvPr>
        </p:nvSpPr>
        <p:spPr/>
        <p:txBody>
          <a:bodyPr/>
          <a:lstStyle/>
          <a:p>
            <a:r>
              <a:rPr lang="en-US" smtClean="0"/>
              <a:t>cakdiyon.blogspot.com</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733" y="1556792"/>
            <a:ext cx="2324100" cy="1971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931" y="3861048"/>
            <a:ext cx="2213901" cy="22281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0221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Lembaga Sosial</a:t>
            </a:r>
            <a:endParaRPr lang="id-ID" dirty="0"/>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p:txBody>
          <a:bodyPr/>
          <a:lstStyle/>
          <a:p>
            <a:pPr algn="just">
              <a:spcBef>
                <a:spcPts val="0"/>
              </a:spcBef>
            </a:pPr>
            <a:r>
              <a:rPr lang="id-ID" dirty="0">
                <a:solidFill>
                  <a:srgbClr val="FF0000"/>
                </a:solidFill>
              </a:rPr>
              <a:t>Dalam pemenuhan kebutuhan manusia, diperlukan suatu lembaga yang mengatur pemenuhan berbagai jenis kebutuhan manusia. Jika tidak, kehidupan masyarakat akan sulit terkendali dan timbul kekacauan, ketidakmerataan, dan lain-lain. </a:t>
            </a:r>
            <a:endParaRPr lang="id-ID" dirty="0" smtClean="0">
              <a:solidFill>
                <a:srgbClr val="FF0000"/>
              </a:solidFill>
            </a:endParaRPr>
          </a:p>
          <a:p>
            <a:pPr algn="just">
              <a:spcBef>
                <a:spcPts val="0"/>
              </a:spcBef>
            </a:pPr>
            <a:r>
              <a:rPr lang="id-ID" dirty="0" smtClean="0"/>
              <a:t>Oleh </a:t>
            </a:r>
            <a:r>
              <a:rPr lang="id-ID" dirty="0"/>
              <a:t>karena itu, kamu patut menghargai berbagai lembaga sosial yang ada karena memiliki peran dan fungsi </a:t>
            </a:r>
            <a:r>
              <a:rPr lang="id-ID" dirty="0" smtClean="0"/>
              <a:t>masing-masing </a:t>
            </a:r>
            <a:r>
              <a:rPr lang="id-ID" dirty="0"/>
              <a:t>dalam mengatur kehidupan masyarakat.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200650"/>
            <a:ext cx="2200275" cy="165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90626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Ciri umum lembaga sosial</a:t>
            </a:r>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a:xfrm>
            <a:off x="179512" y="1957536"/>
            <a:ext cx="8586536" cy="4495800"/>
          </a:xfrm>
        </p:spPr>
        <p:txBody>
          <a:bodyPr>
            <a:normAutofit fontScale="85000" lnSpcReduction="10000"/>
          </a:bodyPr>
          <a:lstStyle/>
          <a:p>
            <a:pPr marL="514350" indent="-514350" algn="just">
              <a:buFont typeface="+mj-lt"/>
              <a:buAutoNum type="arabicParenR"/>
            </a:pPr>
            <a:r>
              <a:rPr lang="id-ID" dirty="0" smtClean="0"/>
              <a:t>Lembaga </a:t>
            </a:r>
            <a:r>
              <a:rPr lang="id-ID" dirty="0"/>
              <a:t>sosial memiliki kekekalan tertentu yang biasanya berlangsung lama. Hal ini terjadi karena adanya anggapan orang bahwa lembaga sosial berisi sekumpulan norma yang harus dipertahankan. </a:t>
            </a:r>
            <a:endParaRPr lang="id-ID" dirty="0" smtClean="0"/>
          </a:p>
          <a:p>
            <a:pPr marL="514350" indent="-514350" algn="just">
              <a:buFont typeface="+mj-lt"/>
              <a:buAutoNum type="arabicParenR"/>
            </a:pPr>
            <a:r>
              <a:rPr lang="id-ID" dirty="0" smtClean="0"/>
              <a:t>Lembaga </a:t>
            </a:r>
            <a:r>
              <a:rPr lang="id-ID" dirty="0"/>
              <a:t>sosial memiliki satu atau beberapa tujuan tertentu, misalnya lembaga pendidikan bertujuan untuk mentransfer nilai, norma, dan ilmu pengetahuan kepada generasi berikutnya. </a:t>
            </a:r>
          </a:p>
          <a:p>
            <a:pPr marL="514350" indent="-514350" algn="just">
              <a:buFont typeface="+mj-lt"/>
              <a:buAutoNum type="arabicParenR"/>
            </a:pPr>
            <a:r>
              <a:rPr lang="id-ID" dirty="0" smtClean="0"/>
              <a:t>Lembaga </a:t>
            </a:r>
            <a:r>
              <a:rPr lang="id-ID" dirty="0"/>
              <a:t>sosial memiliki alat atau perangkat untuk mencapai tujuan yang telah ditetapkan, misalnya lembaga politik memiliki bendera atau lambang, lembaga ekonomi memiliki uang sebagai alat tukar, dan lain-lain.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98" y="188640"/>
            <a:ext cx="2332037" cy="1591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279641"/>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1. Lembaga </a:t>
            </a:r>
            <a:r>
              <a:rPr lang="id-ID" b="1" dirty="0" smtClean="0"/>
              <a:t>Keluarga</a:t>
            </a:r>
            <a:endParaRPr lang="id-ID" b="1" dirty="0"/>
          </a:p>
        </p:txBody>
      </p:sp>
      <p:sp>
        <p:nvSpPr>
          <p:cNvPr id="3" name="Footer Placeholder 2"/>
          <p:cNvSpPr>
            <a:spLocks noGrp="1"/>
          </p:cNvSpPr>
          <p:nvPr>
            <p:ph type="ftr" sz="quarter" idx="11"/>
          </p:nvPr>
        </p:nvSpPr>
        <p:spPr>
          <a:xfrm>
            <a:off x="609601" y="6248207"/>
            <a:ext cx="2378224" cy="277138"/>
          </a:xfrm>
        </p:spPr>
        <p:txBody>
          <a:bodyPr/>
          <a:lstStyle/>
          <a:p>
            <a:r>
              <a:rPr lang="en-US" smtClean="0"/>
              <a:t>cakdiyon.blogspot.com</a:t>
            </a:r>
            <a:endParaRPr lang="en-US"/>
          </a:p>
        </p:txBody>
      </p:sp>
      <p:sp>
        <p:nvSpPr>
          <p:cNvPr id="4" name="Content Placeholder 3"/>
          <p:cNvSpPr>
            <a:spLocks noGrp="1"/>
          </p:cNvSpPr>
          <p:nvPr>
            <p:ph sz="quarter" idx="1"/>
          </p:nvPr>
        </p:nvSpPr>
        <p:spPr/>
        <p:txBody>
          <a:bodyPr/>
          <a:lstStyle/>
          <a:p>
            <a:pPr algn="just"/>
            <a:r>
              <a:rPr lang="id-ID" dirty="0" smtClean="0"/>
              <a:t>Keluarga </a:t>
            </a:r>
            <a:r>
              <a:rPr lang="id-ID" dirty="0"/>
              <a:t>merupakan unit sosial yang terkecil dalam masyarakat yang terdiri atas ayah, ibu, dan anak-anaknya. Dalam keluarga, diatur hubungan antaranggota keluarga sehingga anggota keluarga mempunyai peran dan fungsi masing-masing. Keluarga terbentuk dari sebuah perkawinan yang sah menurut agama, adat, dan pemerintah.</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479" y="4797152"/>
            <a:ext cx="3439767"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0085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Konsep keluarga </a:t>
            </a:r>
          </a:p>
        </p:txBody>
      </p:sp>
      <p:sp>
        <p:nvSpPr>
          <p:cNvPr id="3" name="Footer Placeholder 2"/>
          <p:cNvSpPr>
            <a:spLocks noGrp="1"/>
          </p:cNvSpPr>
          <p:nvPr>
            <p:ph type="ftr" sz="quarter" idx="11"/>
          </p:nvPr>
        </p:nvSpPr>
        <p:spPr>
          <a:xfrm>
            <a:off x="609600" y="6248207"/>
            <a:ext cx="1874167" cy="349145"/>
          </a:xfrm>
        </p:spPr>
        <p:txBody>
          <a:bodyPr/>
          <a:lstStyle/>
          <a:p>
            <a:r>
              <a:rPr lang="en-US" smtClean="0"/>
              <a:t>cakdiyon.blogspot.com</a:t>
            </a:r>
            <a:endParaRPr lang="en-US"/>
          </a:p>
        </p:txBody>
      </p:sp>
      <p:sp>
        <p:nvSpPr>
          <p:cNvPr id="4" name="Content Placeholder 3"/>
          <p:cNvSpPr>
            <a:spLocks noGrp="1"/>
          </p:cNvSpPr>
          <p:nvPr>
            <p:ph sz="quarter" idx="1"/>
          </p:nvPr>
        </p:nvSpPr>
        <p:spPr>
          <a:xfrm>
            <a:off x="323528" y="1600200"/>
            <a:ext cx="8568952" cy="4495800"/>
          </a:xfrm>
        </p:spPr>
        <p:txBody>
          <a:bodyPr>
            <a:normAutofit/>
          </a:bodyPr>
          <a:lstStyle/>
          <a:p>
            <a:pPr algn="just"/>
            <a:r>
              <a:rPr lang="id-ID" sz="2400" dirty="0"/>
              <a:t>Konsep keluarga dari masa ke masa terus berubah. </a:t>
            </a:r>
            <a:endParaRPr lang="id-ID" sz="2400" dirty="0" smtClean="0"/>
          </a:p>
          <a:p>
            <a:pPr algn="just"/>
            <a:r>
              <a:rPr lang="id-ID" sz="2400" dirty="0" smtClean="0"/>
              <a:t>Konsep </a:t>
            </a:r>
            <a:r>
              <a:rPr lang="id-ID" sz="2400" dirty="0"/>
              <a:t>keluarga yang umumnya terdiri atas orang tua dan anak saja, saat ini mulai bergeser. Keluarga dapat pula terdiri atas anggota-anggota yang lebih luas, yakni kakek, nenek, paman, bibi, sepupu, dan cucu. </a:t>
            </a:r>
            <a:endParaRPr lang="id-ID" sz="2400" dirty="0" smtClean="0"/>
          </a:p>
          <a:p>
            <a:pPr algn="just"/>
            <a:r>
              <a:rPr lang="id-ID" sz="2400" dirty="0" smtClean="0"/>
              <a:t>Selain </a:t>
            </a:r>
            <a:r>
              <a:rPr lang="id-ID" sz="2400" dirty="0"/>
              <a:t>itu, anggota-anggota keluarga tidak harus terikat pada garis keturunan maupun hubungan darah yang sama. Banyak orang yang melakukan adopsi anak, bahkan keluarga yang tidak terikat pernikahan sekalipun, menyebut diri mereka keluarga.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5072647"/>
            <a:ext cx="2952328" cy="17331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09947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proses sosialisasi </a:t>
            </a:r>
            <a:r>
              <a:rPr lang="id-ID" dirty="0" smtClean="0"/>
              <a:t>keluarga</a:t>
            </a:r>
            <a:endParaRPr lang="id-ID" dirty="0"/>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a:xfrm>
            <a:off x="179512" y="1885528"/>
            <a:ext cx="8784976" cy="4495800"/>
          </a:xfrm>
        </p:spPr>
        <p:txBody>
          <a:bodyPr>
            <a:noAutofit/>
          </a:bodyPr>
          <a:lstStyle/>
          <a:p>
            <a:pPr algn="just"/>
            <a:r>
              <a:rPr lang="id-ID" sz="2100" b="1" dirty="0"/>
              <a:t>Selain konsepnya yang berubah, proses sosialisasi yang terjadi  kepada anak, kegiatan dalam keluarga, dan peranan tiap anggota keluarga juga mulai bergeser jika dibandingkan dengan masa sebelumnya. </a:t>
            </a:r>
            <a:endParaRPr lang="id-ID" sz="2100" b="1" dirty="0" smtClean="0"/>
          </a:p>
          <a:p>
            <a:pPr algn="just"/>
            <a:r>
              <a:rPr lang="id-ID" sz="2100" b="1" dirty="0" smtClean="0">
                <a:solidFill>
                  <a:srgbClr val="FF0000"/>
                </a:solidFill>
              </a:rPr>
              <a:t>Pada </a:t>
            </a:r>
            <a:r>
              <a:rPr lang="id-ID" sz="2100" b="1" dirty="0">
                <a:solidFill>
                  <a:srgbClr val="FF0000"/>
                </a:solidFill>
              </a:rPr>
              <a:t>waktu dulu, hubungan antara anak dan orang tua lebih terlihat dengan jelas. Karena usia dan peranan yang sangat berbeda, seorang anak harus lebih hormat kepada orang tua mereka. Anak-anak harus membantu pekerjaan rumah tangga orang tuanya. </a:t>
            </a:r>
            <a:endParaRPr lang="id-ID" sz="2100" b="1" dirty="0" smtClean="0">
              <a:solidFill>
                <a:srgbClr val="FF0000"/>
              </a:solidFill>
            </a:endParaRPr>
          </a:p>
          <a:p>
            <a:pPr algn="just"/>
            <a:r>
              <a:rPr lang="id-ID" sz="2100" b="1" dirty="0" smtClean="0"/>
              <a:t>Di </a:t>
            </a:r>
            <a:r>
              <a:rPr lang="id-ID" sz="2100" b="1" dirty="0"/>
              <a:t>masa sekarang, hal itu sudah tidak menjadi perhatian utama. Pada waktu dulu, seorang anak pada usia 10-15 tahun sudah diberikan tanggung jawab yang besar untuk membantu orang tuanya. Sekarang, anak usia tersebut memang juga dituntut mandiri, namun dengan cara yang lain. Contohnya, anak mandiri dalam melakukan kegiatan di sekolah dan menyelesaikan masalah pribadinya.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88640"/>
            <a:ext cx="2254203" cy="1538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17964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b="1" dirty="0"/>
              <a:t>pola keluarga dalam ikatan antarbudaya.</a:t>
            </a:r>
            <a:endParaRPr lang="id-ID" sz="3600" b="1" dirty="0"/>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p:txBody>
          <a:bodyPr>
            <a:normAutofit/>
          </a:bodyPr>
          <a:lstStyle/>
          <a:p>
            <a:pPr algn="just"/>
            <a:r>
              <a:rPr lang="id-ID" sz="2400" b="1" dirty="0"/>
              <a:t>Selanjutnya, berkembang juga pola keluarga dalam ikatan antarbudaya. </a:t>
            </a:r>
            <a:endParaRPr lang="id-ID" sz="2400" b="1" dirty="0" smtClean="0"/>
          </a:p>
          <a:p>
            <a:pPr algn="just"/>
            <a:r>
              <a:rPr lang="id-ID" sz="2400" b="1" dirty="0" smtClean="0"/>
              <a:t>Contohnya</a:t>
            </a:r>
            <a:r>
              <a:rPr lang="id-ID" sz="2400" b="1" dirty="0"/>
              <a:t>, keluarga ibu berasal dari suku A dan keluarga ayah dari suku B. Ibu maupun ayah tentunya dari awal sudah memiliki nilai budaya yang berbeda, namun yang terjadi mereka tetap berkomitmen untuk membentuk sebuah keluarga. Dalam kaitan ini, keluarga berperan dalam menyatukan dua keluarga besar yang memiliki budaya yang berbeda.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97152"/>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03421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2. Lembaga Agama</a:t>
            </a:r>
          </a:p>
        </p:txBody>
      </p:sp>
      <p:sp>
        <p:nvSpPr>
          <p:cNvPr id="3" name="Footer Placeholder 2"/>
          <p:cNvSpPr>
            <a:spLocks noGrp="1"/>
          </p:cNvSpPr>
          <p:nvPr>
            <p:ph type="ftr" sz="quarter" idx="11"/>
          </p:nvPr>
        </p:nvSpPr>
        <p:spPr/>
        <p:txBody>
          <a:bodyPr/>
          <a:lstStyle/>
          <a:p>
            <a:r>
              <a:rPr lang="en-US" smtClean="0"/>
              <a:t>cakdiyon.blogspot.com</a:t>
            </a:r>
            <a:endParaRPr lang="en-US"/>
          </a:p>
        </p:txBody>
      </p:sp>
      <p:sp>
        <p:nvSpPr>
          <p:cNvPr id="4" name="Content Placeholder 3"/>
          <p:cNvSpPr>
            <a:spLocks noGrp="1"/>
          </p:cNvSpPr>
          <p:nvPr>
            <p:ph sz="quarter" idx="1"/>
          </p:nvPr>
        </p:nvSpPr>
        <p:spPr/>
        <p:txBody>
          <a:bodyPr/>
          <a:lstStyle/>
          <a:p>
            <a:pPr algn="just"/>
            <a:r>
              <a:rPr lang="id-ID" dirty="0"/>
              <a:t>Lembaga agama adalah lembaga yang mengatur kehidupan manusia dalam kaitannya dengan kehidupan keagamaan. Semua agama sama-sama memisahkan antara baik dan buruk, yang dibolehkan dan yang dilarang, atau kehidupan dunia dan kehidupan akhirat. Ukuran baik dan buruk atau terlarang telah dirumuskan dalam ajarannya.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453" y="4869160"/>
            <a:ext cx="2736304" cy="1649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5418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3">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DB1280-0676-4822-8A4D-E954834AE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AcademicPresentation3</Template>
  <TotalTime>0</TotalTime>
  <Words>1023</Words>
  <Application>Microsoft Office PowerPoint</Application>
  <PresentationFormat>On-screen Show (4:3)</PresentationFormat>
  <Paragraphs>70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AcademicPresentation3</vt:lpstr>
      <vt:lpstr>Jenis-Jenis Kelembagaan Sosial (Lembaga Keluarga, Lembaga Agama, Lembaga Ekonomi) </vt:lpstr>
      <vt:lpstr>Jenis-Jenis Kelembagaan Sosial</vt:lpstr>
      <vt:lpstr>Lembaga Sosial</vt:lpstr>
      <vt:lpstr>Ciri umum lembaga sosial</vt:lpstr>
      <vt:lpstr>1. Lembaga Keluarga</vt:lpstr>
      <vt:lpstr>Konsep keluarga </vt:lpstr>
      <vt:lpstr>proses sosialisasi keluarga</vt:lpstr>
      <vt:lpstr>pola keluarga dalam ikatan antarbudaya.</vt:lpstr>
      <vt:lpstr>2. Lembaga Agama</vt:lpstr>
      <vt:lpstr>Sejarah Agama di Indonesia</vt:lpstr>
      <vt:lpstr>Lembaga keagamaan </vt:lpstr>
      <vt:lpstr>lembaga keagamaan di Indonesia</vt:lpstr>
      <vt:lpstr>Aktivitas Individu</vt:lpstr>
      <vt:lpstr>3. Lembaga Ekonomi</vt:lpstr>
      <vt:lpstr>lembaga perekonomian yang ada di Indonesia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2014-01-31T06:07:26Z</dcterms:created>
  <dcterms:modified xsi:type="dcterms:W3CDTF">2014-01-31T07:42:04Z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