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58" r:id="rId4"/>
    <p:sldId id="264" r:id="rId5"/>
    <p:sldId id="259" r:id="rId6"/>
    <p:sldId id="265" r:id="rId7"/>
    <p:sldId id="260" r:id="rId8"/>
    <p:sldId id="261" r:id="rId9"/>
    <p:sldId id="263" r:id="rId10"/>
    <p:sldId id="266" r:id="rId1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6" autoAdjust="0"/>
    <p:restoredTop sz="94660" autoAdjust="0"/>
  </p:normalViewPr>
  <p:slideViewPr>
    <p:cSldViewPr snapToGrid="0">
      <p:cViewPr>
        <p:scale>
          <a:sx n="60" d="100"/>
          <a:sy n="60" d="100"/>
        </p:scale>
        <p:origin x="-390" y="-114"/>
      </p:cViewPr>
      <p:guideLst>
        <p:guide orient="horz" pos="2160"/>
        <p:guide pos="384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32"/>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5" name="4 Marcador de pie de página"/>
          <p:cNvSpPr>
            <a:spLocks noGrp="1"/>
          </p:cNvSpPr>
          <p:nvPr>
            <p:ph type="ftr" sz="quarter" idx="11"/>
          </p:nvPr>
        </p:nvSpPr>
        <p:spPr/>
        <p:txBody>
          <a:bodyPr/>
          <a:lstStyle/>
          <a:p>
            <a:endParaRPr lang="fa-IR"/>
          </a:p>
        </p:txBody>
      </p:sp>
      <p:sp>
        <p:nvSpPr>
          <p:cNvPr id="6" name="5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394062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5" name="4 Marcador de pie de página"/>
          <p:cNvSpPr>
            <a:spLocks noGrp="1"/>
          </p:cNvSpPr>
          <p:nvPr>
            <p:ph type="ftr" sz="quarter" idx="11"/>
          </p:nvPr>
        </p:nvSpPr>
        <p:spPr/>
        <p:txBody>
          <a:bodyPr/>
          <a:lstStyle/>
          <a:p>
            <a:endParaRPr lang="fa-IR"/>
          </a:p>
        </p:txBody>
      </p:sp>
      <p:sp>
        <p:nvSpPr>
          <p:cNvPr id="6" name="5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170904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5"/>
            <a:ext cx="36576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812800" y="274645"/>
            <a:ext cx="107696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5" name="4 Marcador de pie de página"/>
          <p:cNvSpPr>
            <a:spLocks noGrp="1"/>
          </p:cNvSpPr>
          <p:nvPr>
            <p:ph type="ftr" sz="quarter" idx="11"/>
          </p:nvPr>
        </p:nvSpPr>
        <p:spPr/>
        <p:txBody>
          <a:bodyPr/>
          <a:lstStyle/>
          <a:p>
            <a:endParaRPr lang="fa-IR"/>
          </a:p>
        </p:txBody>
      </p:sp>
      <p:sp>
        <p:nvSpPr>
          <p:cNvPr id="6" name="5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179405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5" name="4 Marcador de pie de página"/>
          <p:cNvSpPr>
            <a:spLocks noGrp="1"/>
          </p:cNvSpPr>
          <p:nvPr>
            <p:ph type="ftr" sz="quarter" idx="11"/>
          </p:nvPr>
        </p:nvSpPr>
        <p:spPr/>
        <p:txBody>
          <a:bodyPr/>
          <a:lstStyle/>
          <a:p>
            <a:endParaRPr lang="fa-IR"/>
          </a:p>
        </p:txBody>
      </p:sp>
      <p:sp>
        <p:nvSpPr>
          <p:cNvPr id="6" name="5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340197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7"/>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5" name="4 Marcador de pie de página"/>
          <p:cNvSpPr>
            <a:spLocks noGrp="1"/>
          </p:cNvSpPr>
          <p:nvPr>
            <p:ph type="ftr" sz="quarter" idx="11"/>
          </p:nvPr>
        </p:nvSpPr>
        <p:spPr/>
        <p:txBody>
          <a:bodyPr/>
          <a:lstStyle/>
          <a:p>
            <a:endParaRPr lang="fa-IR"/>
          </a:p>
        </p:txBody>
      </p:sp>
      <p:sp>
        <p:nvSpPr>
          <p:cNvPr id="6" name="5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320291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6" name="5 Marcador de pie de página"/>
          <p:cNvSpPr>
            <a:spLocks noGrp="1"/>
          </p:cNvSpPr>
          <p:nvPr>
            <p:ph type="ftr" sz="quarter" idx="11"/>
          </p:nvPr>
        </p:nvSpPr>
        <p:spPr/>
        <p:txBody>
          <a:bodyPr/>
          <a:lstStyle/>
          <a:p>
            <a:endParaRPr lang="fa-IR"/>
          </a:p>
        </p:txBody>
      </p:sp>
      <p:sp>
        <p:nvSpPr>
          <p:cNvPr id="7" name="6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2276640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8" name="7 Marcador de pie de página"/>
          <p:cNvSpPr>
            <a:spLocks noGrp="1"/>
          </p:cNvSpPr>
          <p:nvPr>
            <p:ph type="ftr" sz="quarter" idx="11"/>
          </p:nvPr>
        </p:nvSpPr>
        <p:spPr/>
        <p:txBody>
          <a:bodyPr/>
          <a:lstStyle/>
          <a:p>
            <a:endParaRPr lang="fa-IR"/>
          </a:p>
        </p:txBody>
      </p:sp>
      <p:sp>
        <p:nvSpPr>
          <p:cNvPr id="9" name="8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227896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4" name="3 Marcador de pie de página"/>
          <p:cNvSpPr>
            <a:spLocks noGrp="1"/>
          </p:cNvSpPr>
          <p:nvPr>
            <p:ph type="ftr" sz="quarter" idx="11"/>
          </p:nvPr>
        </p:nvSpPr>
        <p:spPr/>
        <p:txBody>
          <a:bodyPr/>
          <a:lstStyle/>
          <a:p>
            <a:endParaRPr lang="fa-IR"/>
          </a:p>
        </p:txBody>
      </p:sp>
      <p:sp>
        <p:nvSpPr>
          <p:cNvPr id="5" name="4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315931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3" name="2 Marcador de pie de página"/>
          <p:cNvSpPr>
            <a:spLocks noGrp="1"/>
          </p:cNvSpPr>
          <p:nvPr>
            <p:ph type="ftr" sz="quarter" idx="11"/>
          </p:nvPr>
        </p:nvSpPr>
        <p:spPr/>
        <p:txBody>
          <a:bodyPr/>
          <a:lstStyle/>
          <a:p>
            <a:endParaRPr lang="fa-IR"/>
          </a:p>
        </p:txBody>
      </p:sp>
      <p:sp>
        <p:nvSpPr>
          <p:cNvPr id="4" name="3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265954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3"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6" name="5 Marcador de pie de página"/>
          <p:cNvSpPr>
            <a:spLocks noGrp="1"/>
          </p:cNvSpPr>
          <p:nvPr>
            <p:ph type="ftr" sz="quarter" idx="11"/>
          </p:nvPr>
        </p:nvSpPr>
        <p:spPr/>
        <p:txBody>
          <a:bodyPr/>
          <a:lstStyle/>
          <a:p>
            <a:endParaRPr lang="fa-IR"/>
          </a:p>
        </p:txBody>
      </p:sp>
      <p:sp>
        <p:nvSpPr>
          <p:cNvPr id="7" name="6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411513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6ADB1C2-244C-433E-914E-46FBEE535668}" type="datetimeFigureOut">
              <a:rPr lang="fa-IR" smtClean="0"/>
              <a:t>18/12/1437</a:t>
            </a:fld>
            <a:endParaRPr lang="fa-IR"/>
          </a:p>
        </p:txBody>
      </p:sp>
      <p:sp>
        <p:nvSpPr>
          <p:cNvPr id="6" name="5 Marcador de pie de página"/>
          <p:cNvSpPr>
            <a:spLocks noGrp="1"/>
          </p:cNvSpPr>
          <p:nvPr>
            <p:ph type="ftr" sz="quarter" idx="11"/>
          </p:nvPr>
        </p:nvSpPr>
        <p:spPr/>
        <p:txBody>
          <a:bodyPr/>
          <a:lstStyle/>
          <a:p>
            <a:endParaRPr lang="fa-IR"/>
          </a:p>
        </p:txBody>
      </p:sp>
      <p:sp>
        <p:nvSpPr>
          <p:cNvPr id="7" name="6 Marcador de número de diapositiva"/>
          <p:cNvSpPr>
            <a:spLocks noGrp="1"/>
          </p:cNvSpPr>
          <p:nvPr>
            <p:ph type="sldNum" sz="quarter" idx="12"/>
          </p:nvPr>
        </p:nvSpPr>
        <p:spPr/>
        <p:txBody>
          <a:bodyPr/>
          <a:lstStyle/>
          <a:p>
            <a:fld id="{71C6A67A-39F5-4C3E-BFAB-792B702D6618}" type="slidenum">
              <a:rPr lang="fa-IR" smtClean="0"/>
              <a:t>‹Nº›</a:t>
            </a:fld>
            <a:endParaRPr lang="fa-IR"/>
          </a:p>
        </p:txBody>
      </p:sp>
    </p:spTree>
    <p:extLst>
      <p:ext uri="{BB962C8B-B14F-4D97-AF65-F5344CB8AC3E}">
        <p14:creationId xmlns:p14="http://schemas.microsoft.com/office/powerpoint/2010/main" val="1183542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6000"/>
            <a:extLst>
              <a:ext uri="{BEBA8EAE-BF5A-486C-A8C5-ECC9F3942E4B}">
                <a14:imgProps xmlns:a14="http://schemas.microsoft.com/office/drawing/2010/main">
                  <a14:imgLayer r:embed="rId14">
                    <a14:imgEffect>
                      <a14:brightnessContrast bright="10000" contrast="-3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DB1C2-244C-433E-914E-46FBEE535668}" type="datetimeFigureOut">
              <a:rPr lang="fa-IR" smtClean="0"/>
              <a:t>18/12/1437</a:t>
            </a:fld>
            <a:endParaRPr lang="fa-IR"/>
          </a:p>
        </p:txBody>
      </p:sp>
      <p:sp>
        <p:nvSpPr>
          <p:cNvPr id="5" name="4 Marcador de pie de página"/>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5 Marcador de número de diapositiva"/>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6A67A-39F5-4C3E-BFAB-792B702D6618}" type="slidenum">
              <a:rPr lang="fa-IR" smtClean="0"/>
              <a:t>‹Nº›</a:t>
            </a:fld>
            <a:endParaRPr lang="fa-IR"/>
          </a:p>
        </p:txBody>
      </p:sp>
    </p:spTree>
    <p:extLst>
      <p:ext uri="{BB962C8B-B14F-4D97-AF65-F5344CB8AC3E}">
        <p14:creationId xmlns:p14="http://schemas.microsoft.com/office/powerpoint/2010/main" val="195437099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369" y="1813036"/>
            <a:ext cx="5305196" cy="2081047"/>
          </a:xfrm>
        </p:spPr>
        <p:txBody>
          <a:bodyPr>
            <a:noAutofit/>
          </a:bodyPr>
          <a:lstStyle/>
          <a:p>
            <a:pPr algn="l"/>
            <a:r>
              <a:rPr lang="en-US" b="1" dirty="0" smtClean="0">
                <a:solidFill>
                  <a:srgbClr val="00B0F0"/>
                </a:solidFill>
                <a:latin typeface="Lao UI" pitchFamily="34" charset="0"/>
                <a:cs typeface="Lao UI" pitchFamily="34" charset="0"/>
              </a:rPr>
              <a:t>BEGINNER CLASS</a:t>
            </a:r>
            <a:br>
              <a:rPr lang="en-US" b="1" dirty="0" smtClean="0">
                <a:solidFill>
                  <a:srgbClr val="00B0F0"/>
                </a:solidFill>
                <a:latin typeface="Lao UI" pitchFamily="34" charset="0"/>
                <a:cs typeface="Lao UI" pitchFamily="34" charset="0"/>
              </a:rPr>
            </a:br>
            <a:r>
              <a:rPr lang="en-US" b="1" dirty="0" smtClean="0">
                <a:solidFill>
                  <a:srgbClr val="00B0F0"/>
                </a:solidFill>
                <a:latin typeface="Lao UI" pitchFamily="34" charset="0"/>
                <a:cs typeface="Lao UI" pitchFamily="34" charset="0"/>
              </a:rPr>
              <a:t>LESSON: 23</a:t>
            </a:r>
            <a:endParaRPr lang="fa-IR" b="1" dirty="0">
              <a:solidFill>
                <a:srgbClr val="00B0F0"/>
              </a:solidFill>
              <a:latin typeface="Lao UI" pitchFamily="34" charset="0"/>
            </a:endParaRPr>
          </a:p>
        </p:txBody>
      </p:sp>
      <p:sp>
        <p:nvSpPr>
          <p:cNvPr id="3" name="Subtitle 2"/>
          <p:cNvSpPr>
            <a:spLocks noGrp="1"/>
          </p:cNvSpPr>
          <p:nvPr>
            <p:ph type="subTitle" idx="1"/>
          </p:nvPr>
        </p:nvSpPr>
        <p:spPr>
          <a:xfrm>
            <a:off x="1103586" y="4185745"/>
            <a:ext cx="3594538" cy="1752600"/>
          </a:xfrm>
        </p:spPr>
        <p:txBody>
          <a:bodyPr>
            <a:noAutofit/>
          </a:bodyPr>
          <a:lstStyle/>
          <a:p>
            <a:pPr algn="l"/>
            <a:r>
              <a:rPr lang="en-US" sz="2400" b="1" dirty="0" smtClean="0">
                <a:solidFill>
                  <a:schemeClr val="tx1"/>
                </a:solidFill>
                <a:latin typeface="Lao UI" pitchFamily="34" charset="0"/>
                <a:cs typeface="Lao UI" pitchFamily="34" charset="0"/>
              </a:rPr>
              <a:t>Very + Adjective</a:t>
            </a:r>
          </a:p>
          <a:p>
            <a:pPr algn="l"/>
            <a:r>
              <a:rPr lang="en-US" sz="2400" b="1" dirty="0" smtClean="0">
                <a:solidFill>
                  <a:schemeClr val="tx1"/>
                </a:solidFill>
                <a:latin typeface="Lao UI" pitchFamily="34" charset="0"/>
                <a:cs typeface="Lao UI" pitchFamily="34" charset="0"/>
              </a:rPr>
              <a:t>Too+ Adjective</a:t>
            </a:r>
          </a:p>
          <a:p>
            <a:pPr algn="l"/>
            <a:r>
              <a:rPr lang="en-US" sz="2400" b="1" dirty="0" smtClean="0">
                <a:solidFill>
                  <a:schemeClr val="tx1"/>
                </a:solidFill>
                <a:latin typeface="Lao UI" pitchFamily="34" charset="0"/>
                <a:cs typeface="Lao UI" pitchFamily="34" charset="0"/>
              </a:rPr>
              <a:t>Adjective + Enough</a:t>
            </a:r>
          </a:p>
          <a:p>
            <a:pPr algn="l"/>
            <a:r>
              <a:rPr lang="en-US" sz="2400" b="1" dirty="0" smtClean="0">
                <a:solidFill>
                  <a:schemeClr val="tx1"/>
                </a:solidFill>
                <a:latin typeface="Lao UI" pitchFamily="34" charset="0"/>
                <a:cs typeface="Lao UI" pitchFamily="34" charset="0"/>
              </a:rPr>
              <a:t>Enough + Noun</a:t>
            </a:r>
          </a:p>
          <a:p>
            <a:pPr algn="l"/>
            <a:endParaRPr lang="en-US" sz="2400" b="1" dirty="0" smtClean="0">
              <a:solidFill>
                <a:schemeClr val="tx1"/>
              </a:solidFill>
              <a:latin typeface="Lao UI" pitchFamily="34" charset="0"/>
              <a:cs typeface="Lao UI" pitchFamily="34" charset="0"/>
            </a:endParaRPr>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4791" y="636408"/>
            <a:ext cx="8647486" cy="636979"/>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4141" y="349440"/>
            <a:ext cx="857635" cy="1034310"/>
          </a:xfrm>
          <a:prstGeom prst="rect">
            <a:avLst/>
          </a:prstGeom>
        </p:spPr>
      </p:pic>
      <p:cxnSp>
        <p:nvCxnSpPr>
          <p:cNvPr id="8" name="7 Conector recto"/>
          <p:cNvCxnSpPr/>
          <p:nvPr/>
        </p:nvCxnSpPr>
        <p:spPr>
          <a:xfrm>
            <a:off x="1284791" y="1497724"/>
            <a:ext cx="9856985" cy="0"/>
          </a:xfrm>
          <a:prstGeom prst="line">
            <a:avLst/>
          </a:prstGeom>
          <a:ln>
            <a:solidFill>
              <a:schemeClr val="dk1">
                <a:shade val="95000"/>
                <a:satMod val="105000"/>
                <a:alpha val="1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77046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4246179" cy="1143000"/>
          </a:xfrm>
        </p:spPr>
        <p:txBody>
          <a:bodyPr/>
          <a:lstStyle/>
          <a:p>
            <a:r>
              <a:rPr lang="en-US" b="1" i="1" u="sng" dirty="0" smtClean="0"/>
              <a:t>Summary:</a:t>
            </a:r>
            <a:endParaRPr lang="en-US" b="1" i="1" u="sng"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36604" y="168795"/>
            <a:ext cx="6493396" cy="6493396"/>
          </a:xfrm>
        </p:spPr>
      </p:pic>
    </p:spTree>
    <p:extLst>
      <p:ext uri="{BB962C8B-B14F-4D97-AF65-F5344CB8AC3E}">
        <p14:creationId xmlns:p14="http://schemas.microsoft.com/office/powerpoint/2010/main" val="1957934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876" y="420507"/>
            <a:ext cx="9259614" cy="1923394"/>
          </a:xfrm>
        </p:spPr>
        <p:txBody>
          <a:bodyPr>
            <a:noAutofit/>
          </a:bodyPr>
          <a:lstStyle/>
          <a:p>
            <a:pPr algn="l" rtl="0"/>
            <a:r>
              <a:rPr lang="en-US" dirty="0" smtClean="0"/>
              <a:t/>
            </a:r>
            <a:br>
              <a:rPr lang="en-US" dirty="0" smtClean="0"/>
            </a:br>
            <a:r>
              <a:rPr lang="en-US" dirty="0"/>
              <a:t/>
            </a:r>
            <a:br>
              <a:rPr lang="en-US" dirty="0"/>
            </a:br>
            <a:r>
              <a:rPr lang="en-US" dirty="0" smtClean="0"/>
              <a:t/>
            </a:r>
            <a:br>
              <a:rPr lang="en-US" dirty="0" smtClean="0"/>
            </a:br>
            <a:r>
              <a:rPr lang="en-US" sz="3200" dirty="0" smtClean="0">
                <a:solidFill>
                  <a:schemeClr val="tx1"/>
                </a:solidFill>
                <a:latin typeface="Lao UI" pitchFamily="34" charset="0"/>
                <a:cs typeface="Lao UI" pitchFamily="34" charset="0"/>
              </a:rPr>
              <a:t>We </a:t>
            </a:r>
            <a:r>
              <a:rPr lang="en-US" sz="3200" dirty="0" smtClean="0">
                <a:solidFill>
                  <a:schemeClr val="tx1"/>
                </a:solidFill>
                <a:latin typeface="Lao UI" pitchFamily="34" charset="0"/>
                <a:cs typeface="Lao UI" pitchFamily="34" charset="0"/>
              </a:rPr>
              <a:t>use </a:t>
            </a:r>
            <a:r>
              <a:rPr lang="en-US" sz="3200" b="1" dirty="0" smtClean="0">
                <a:solidFill>
                  <a:schemeClr val="tx1"/>
                </a:solidFill>
                <a:latin typeface="Lao UI" pitchFamily="34" charset="0"/>
                <a:cs typeface="Lao UI" pitchFamily="34" charset="0"/>
              </a:rPr>
              <a:t>very</a:t>
            </a:r>
            <a:r>
              <a:rPr lang="en-US" sz="3200" dirty="0" smtClean="0">
                <a:solidFill>
                  <a:schemeClr val="tx1"/>
                </a:solidFill>
                <a:latin typeface="Lao UI" pitchFamily="34" charset="0"/>
                <a:cs typeface="Lao UI" pitchFamily="34" charset="0"/>
              </a:rPr>
              <a:t> to strengthen an adjective. </a:t>
            </a:r>
            <a:r>
              <a:rPr lang="en-US" sz="3200" dirty="0" smtClean="0">
                <a:solidFill>
                  <a:schemeClr val="tx1"/>
                </a:solidFill>
                <a:latin typeface="Lao UI" pitchFamily="34" charset="0"/>
                <a:cs typeface="Lao UI" pitchFamily="34" charset="0"/>
              </a:rPr>
              <a:t/>
            </a:r>
            <a:br>
              <a:rPr lang="en-US" sz="3200" dirty="0" smtClean="0">
                <a:solidFill>
                  <a:schemeClr val="tx1"/>
                </a:solidFill>
                <a:latin typeface="Lao UI" pitchFamily="34" charset="0"/>
                <a:cs typeface="Lao UI" pitchFamily="34" charset="0"/>
              </a:rPr>
            </a:br>
            <a:r>
              <a:rPr lang="en-US" sz="3200" b="1" dirty="0" smtClean="0">
                <a:solidFill>
                  <a:schemeClr val="tx1"/>
                </a:solidFill>
                <a:latin typeface="Lao UI" pitchFamily="34" charset="0"/>
                <a:cs typeface="Lao UI" pitchFamily="34" charset="0"/>
              </a:rPr>
              <a:t>Very</a:t>
            </a:r>
            <a:r>
              <a:rPr lang="en-US" sz="3200" dirty="0" smtClean="0">
                <a:solidFill>
                  <a:schemeClr val="tx1"/>
                </a:solidFill>
                <a:latin typeface="Lao UI" pitchFamily="34" charset="0"/>
                <a:cs typeface="Lao UI" pitchFamily="34" charset="0"/>
              </a:rPr>
              <a:t> </a:t>
            </a:r>
            <a:r>
              <a:rPr lang="en-US" sz="3200" dirty="0" smtClean="0">
                <a:solidFill>
                  <a:schemeClr val="tx1"/>
                </a:solidFill>
                <a:latin typeface="Lao UI" pitchFamily="34" charset="0"/>
                <a:cs typeface="Lao UI" pitchFamily="34" charset="0"/>
              </a:rPr>
              <a:t>have positive or negative meaning. </a:t>
            </a:r>
            <a:r>
              <a:rPr lang="en-US" sz="2800" dirty="0" smtClean="0">
                <a:solidFill>
                  <a:schemeClr val="tx1"/>
                </a:solidFill>
                <a:latin typeface="Lao UI" pitchFamily="34" charset="0"/>
                <a:cs typeface="Lao UI" pitchFamily="34" charset="0"/>
              </a:rPr>
              <a:t/>
            </a:r>
            <a:br>
              <a:rPr lang="en-US" sz="2800" dirty="0" smtClean="0">
                <a:solidFill>
                  <a:schemeClr val="tx1"/>
                </a:solidFill>
                <a:latin typeface="Lao UI" pitchFamily="34" charset="0"/>
                <a:cs typeface="Lao UI" pitchFamily="34" charset="0"/>
              </a:rPr>
            </a:br>
            <a:r>
              <a:rPr lang="en-US" sz="2800" dirty="0" smtClean="0">
                <a:solidFill>
                  <a:schemeClr val="tx1"/>
                </a:solidFill>
                <a:latin typeface="Lao UI" pitchFamily="34" charset="0"/>
                <a:cs typeface="Lao UI" pitchFamily="34" charset="0"/>
              </a:rPr>
              <a:t/>
            </a:r>
            <a:br>
              <a:rPr lang="en-US" sz="2800" dirty="0" smtClean="0">
                <a:solidFill>
                  <a:schemeClr val="tx1"/>
                </a:solidFill>
                <a:latin typeface="Lao UI" pitchFamily="34" charset="0"/>
                <a:cs typeface="Lao UI" pitchFamily="34" charset="0"/>
              </a:rPr>
            </a:br>
            <a:r>
              <a:rPr lang="en-US" sz="2400" dirty="0" smtClean="0">
                <a:solidFill>
                  <a:schemeClr val="tx1"/>
                </a:solidFill>
                <a:latin typeface="Lao UI" pitchFamily="34" charset="0"/>
                <a:cs typeface="Lao UI" pitchFamily="34" charset="0"/>
              </a:rPr>
              <a:t>"</a:t>
            </a:r>
            <a:r>
              <a:rPr lang="en-US" sz="2400" dirty="0">
                <a:solidFill>
                  <a:schemeClr val="tx1"/>
                </a:solidFill>
                <a:latin typeface="Lao UI" pitchFamily="34" charset="0"/>
                <a:cs typeface="Lao UI" pitchFamily="34" charset="0"/>
              </a:rPr>
              <a:t>It was very hot" -- means the temperature was high</a:t>
            </a:r>
            <a:r>
              <a:rPr lang="en-US" sz="2400" dirty="0" smtClean="0">
                <a:solidFill>
                  <a:schemeClr val="tx1"/>
                </a:solidFill>
                <a:latin typeface="Lao UI" pitchFamily="34" charset="0"/>
                <a:cs typeface="Lao UI" pitchFamily="34" charset="0"/>
              </a:rPr>
              <a:t>.</a:t>
            </a:r>
            <a:r>
              <a:rPr lang="en-US" sz="2400" dirty="0"/>
              <a:t/>
            </a:r>
            <a:br>
              <a:rPr lang="en-US" sz="2400" dirty="0"/>
            </a:br>
            <a:r>
              <a:rPr lang="en-US" sz="2400" dirty="0"/>
              <a:t/>
            </a:r>
            <a:br>
              <a:rPr lang="en-US" sz="2400" dirty="0"/>
            </a:br>
            <a:r>
              <a:rPr lang="en-US" sz="2400" dirty="0" smtClean="0"/>
              <a:t/>
            </a:r>
            <a:br>
              <a:rPr lang="en-US" sz="2400" dirty="0" smtClean="0"/>
            </a:br>
            <a:r>
              <a:rPr lang="en-US" dirty="0"/>
              <a:t/>
            </a:r>
            <a:br>
              <a:rPr lang="en-US" dirty="0"/>
            </a:br>
            <a:endParaRPr lang="fa-IR" dirty="0"/>
          </a:p>
        </p:txBody>
      </p:sp>
      <p:sp>
        <p:nvSpPr>
          <p:cNvPr id="3" name="Content Placeholder 2"/>
          <p:cNvSpPr>
            <a:spLocks noGrp="1"/>
          </p:cNvSpPr>
          <p:nvPr>
            <p:ph idx="1"/>
          </p:nvPr>
        </p:nvSpPr>
        <p:spPr>
          <a:xfrm>
            <a:off x="2434469" y="2733221"/>
            <a:ext cx="7828883" cy="1050504"/>
          </a:xfrm>
        </p:spPr>
        <p:txBody>
          <a:bodyPr>
            <a:normAutofit/>
          </a:bodyPr>
          <a:lstStyle/>
          <a:p>
            <a:pPr marL="0" indent="0" algn="l" rtl="0">
              <a:buNone/>
            </a:pPr>
            <a:r>
              <a:rPr lang="en-US" sz="2400" b="1" dirty="0" smtClean="0">
                <a:latin typeface="Lao UI" pitchFamily="34" charset="0"/>
                <a:cs typeface="Lao UI" pitchFamily="34" charset="0"/>
              </a:rPr>
              <a:t>1</a:t>
            </a:r>
            <a:r>
              <a:rPr lang="en-US" sz="2400" b="1" dirty="0">
                <a:latin typeface="Lao UI" pitchFamily="34" charset="0"/>
                <a:cs typeface="Lao UI" pitchFamily="34" charset="0"/>
              </a:rPr>
              <a:t>. </a:t>
            </a:r>
            <a:r>
              <a:rPr lang="en-US" sz="2400" dirty="0">
                <a:latin typeface="Lao UI" pitchFamily="34" charset="0"/>
                <a:cs typeface="Lao UI" pitchFamily="34" charset="0"/>
              </a:rPr>
              <a:t>The exam is </a:t>
            </a:r>
            <a:r>
              <a:rPr lang="en-US" sz="2400" b="1" dirty="0">
                <a:latin typeface="Lao UI" pitchFamily="34" charset="0"/>
                <a:cs typeface="Lao UI" pitchFamily="34" charset="0"/>
              </a:rPr>
              <a:t>very</a:t>
            </a:r>
            <a:r>
              <a:rPr lang="en-US" sz="2400" dirty="0">
                <a:latin typeface="Lao UI" pitchFamily="34" charset="0"/>
                <a:cs typeface="Lao UI" pitchFamily="34" charset="0"/>
              </a:rPr>
              <a:t> </a:t>
            </a:r>
            <a:r>
              <a:rPr lang="en-US" sz="2400" i="1" dirty="0">
                <a:latin typeface="Lao UI" pitchFamily="34" charset="0"/>
                <a:cs typeface="Lao UI" pitchFamily="34" charset="0"/>
              </a:rPr>
              <a:t>difficult</a:t>
            </a:r>
            <a:r>
              <a:rPr lang="en-US" sz="2400" dirty="0">
                <a:latin typeface="Lao UI" pitchFamily="34" charset="0"/>
                <a:cs typeface="Lao UI" pitchFamily="34" charset="0"/>
              </a:rPr>
              <a:t>, but Jim can complete it</a:t>
            </a:r>
            <a:r>
              <a:rPr lang="en-US" sz="2400" dirty="0" smtClean="0">
                <a:latin typeface="Lao UI" pitchFamily="34" charset="0"/>
                <a:cs typeface="Lao UI" pitchFamily="34" charset="0"/>
              </a:rPr>
              <a:t>.</a:t>
            </a:r>
          </a:p>
          <a:p>
            <a:pPr marL="0" indent="0" algn="l" rtl="0">
              <a:buNone/>
            </a:pPr>
            <a:r>
              <a:rPr lang="en-US" sz="2400" b="1" dirty="0" smtClean="0">
                <a:latin typeface="Lao UI" pitchFamily="34" charset="0"/>
                <a:cs typeface="Lao UI" pitchFamily="34" charset="0"/>
              </a:rPr>
              <a:t>2</a:t>
            </a:r>
            <a:r>
              <a:rPr lang="en-US" sz="2400" b="1" dirty="0" smtClean="0">
                <a:latin typeface="Lao UI" pitchFamily="34" charset="0"/>
                <a:cs typeface="Lao UI" pitchFamily="34" charset="0"/>
              </a:rPr>
              <a:t>. </a:t>
            </a:r>
            <a:r>
              <a:rPr lang="en-US" sz="2400" dirty="0" smtClean="0">
                <a:latin typeface="Lao UI" pitchFamily="34" charset="0"/>
                <a:cs typeface="Lao UI" pitchFamily="34" charset="0"/>
              </a:rPr>
              <a:t>She is very smart, I know she will pass the exam</a:t>
            </a:r>
            <a:r>
              <a:rPr lang="en-US" sz="2400" dirty="0" smtClean="0">
                <a:latin typeface="Lao UI" pitchFamily="34" charset="0"/>
                <a:cs typeface="Lao UI" pitchFamily="34" charset="0"/>
              </a:rPr>
              <a:t>.</a:t>
            </a:r>
            <a:endParaRPr lang="en-US" dirty="0" smtClean="0">
              <a:latin typeface="Lao UI" pitchFamily="34" charset="0"/>
              <a:cs typeface="Lao UI" pitchFamily="34" charset="0"/>
            </a:endParaRPr>
          </a:p>
          <a:p>
            <a:pPr algn="l" rtl="0"/>
            <a:endParaRPr lang="en-US" dirty="0">
              <a:latin typeface="Lao UI" pitchFamily="34" charset="0"/>
              <a:cs typeface="Lao UI" pitchFamily="34" charset="0"/>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0283" y="225191"/>
            <a:ext cx="1283456" cy="1157013"/>
          </a:xfrm>
          <a:prstGeom prst="rect">
            <a:avLst/>
          </a:prstGeom>
        </p:spPr>
      </p:pic>
      <p:sp>
        <p:nvSpPr>
          <p:cNvPr id="5" name="4 Rectángulo"/>
          <p:cNvSpPr/>
          <p:nvPr/>
        </p:nvSpPr>
        <p:spPr>
          <a:xfrm>
            <a:off x="698937" y="4465058"/>
            <a:ext cx="10433074" cy="1200329"/>
          </a:xfrm>
          <a:prstGeom prst="rect">
            <a:avLst/>
          </a:prstGeom>
        </p:spPr>
        <p:txBody>
          <a:bodyPr wrap="square">
            <a:spAutoFit/>
          </a:bodyPr>
          <a:lstStyle/>
          <a:p>
            <a:pPr algn="l"/>
            <a:r>
              <a:rPr lang="en-US" sz="2400" dirty="0">
                <a:latin typeface="Lao UI" pitchFamily="34" charset="0"/>
                <a:cs typeface="Lao UI" pitchFamily="34" charset="0"/>
              </a:rPr>
              <a:t>We use </a:t>
            </a:r>
            <a:r>
              <a:rPr lang="en-US" sz="2400" b="1" dirty="0">
                <a:latin typeface="Lao UI" pitchFamily="34" charset="0"/>
                <a:cs typeface="Lao UI" pitchFamily="34" charset="0"/>
              </a:rPr>
              <a:t>very </a:t>
            </a:r>
            <a:r>
              <a:rPr lang="en-US" sz="2400" dirty="0">
                <a:latin typeface="Lao UI" pitchFamily="34" charset="0"/>
                <a:cs typeface="Lao UI" pitchFamily="34" charset="0"/>
              </a:rPr>
              <a:t>to strengthen an adjective. </a:t>
            </a:r>
            <a:r>
              <a:rPr lang="en-US" sz="2400" b="1" dirty="0">
                <a:latin typeface="Lao UI" pitchFamily="34" charset="0"/>
                <a:cs typeface="Lao UI" pitchFamily="34" charset="0"/>
              </a:rPr>
              <a:t>Very</a:t>
            </a:r>
            <a:r>
              <a:rPr lang="en-US" sz="2400" dirty="0">
                <a:latin typeface="Lao UI" pitchFamily="34" charset="0"/>
                <a:cs typeface="Lao UI" pitchFamily="34" charset="0"/>
              </a:rPr>
              <a:t> </a:t>
            </a:r>
            <a:r>
              <a:rPr lang="en-US" sz="2400" dirty="0" smtClean="0">
                <a:latin typeface="Lao UI" pitchFamily="34" charset="0"/>
                <a:cs typeface="Lao UI" pitchFamily="34" charset="0"/>
              </a:rPr>
              <a:t>has </a:t>
            </a:r>
            <a:r>
              <a:rPr lang="en-US" sz="2400" dirty="0">
                <a:latin typeface="Lao UI" pitchFamily="34" charset="0"/>
                <a:cs typeface="Lao UI" pitchFamily="34" charset="0"/>
              </a:rPr>
              <a:t>positive or negative meaning.</a:t>
            </a:r>
          </a:p>
          <a:p>
            <a:pPr algn="l"/>
            <a:r>
              <a:rPr lang="en-US" sz="2400" dirty="0">
                <a:latin typeface="Lao UI" pitchFamily="34" charset="0"/>
                <a:cs typeface="Lao UI" pitchFamily="34" charset="0"/>
              </a:rPr>
              <a:t>"It was </a:t>
            </a:r>
            <a:r>
              <a:rPr lang="en-US" sz="2400" b="1" dirty="0">
                <a:latin typeface="Lao UI" pitchFamily="34" charset="0"/>
                <a:cs typeface="Lao UI" pitchFamily="34" charset="0"/>
              </a:rPr>
              <a:t>very </a:t>
            </a:r>
            <a:r>
              <a:rPr lang="en-US" sz="2400" dirty="0">
                <a:latin typeface="Lao UI" pitchFamily="34" charset="0"/>
                <a:cs typeface="Lao UI" pitchFamily="34" charset="0"/>
              </a:rPr>
              <a:t>hot" -- means the temperature was high.</a:t>
            </a:r>
            <a:endParaRPr lang="es-ES" sz="2400" dirty="0">
              <a:latin typeface="Lao UI" pitchFamily="34" charset="0"/>
              <a:cs typeface="Lao UI" pitchFamily="34" charset="0"/>
            </a:endParaRPr>
          </a:p>
        </p:txBody>
      </p:sp>
    </p:spTree>
    <p:extLst>
      <p:ext uri="{BB962C8B-B14F-4D97-AF65-F5344CB8AC3E}">
        <p14:creationId xmlns:p14="http://schemas.microsoft.com/office/powerpoint/2010/main" val="33315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003" y="542228"/>
            <a:ext cx="9544626" cy="2074848"/>
          </a:xfrm>
        </p:spPr>
        <p:txBody>
          <a:bodyPr>
            <a:normAutofit/>
          </a:bodyPr>
          <a:lstStyle/>
          <a:p>
            <a:pPr algn="l" rtl="0"/>
            <a:r>
              <a:rPr lang="en-US" sz="4000" dirty="0" smtClean="0">
                <a:solidFill>
                  <a:schemeClr val="tx1"/>
                </a:solidFill>
              </a:rPr>
              <a:t>We </a:t>
            </a:r>
            <a:r>
              <a:rPr lang="en-US" sz="4000" dirty="0">
                <a:solidFill>
                  <a:schemeClr val="tx1"/>
                </a:solidFill>
              </a:rPr>
              <a:t>use "</a:t>
            </a:r>
            <a:r>
              <a:rPr lang="en-US" sz="4000" b="1" dirty="0">
                <a:solidFill>
                  <a:srgbClr val="0070C0"/>
                </a:solidFill>
              </a:rPr>
              <a:t>too</a:t>
            </a:r>
            <a:r>
              <a:rPr lang="en-US" sz="4000" dirty="0">
                <a:solidFill>
                  <a:schemeClr val="tx1"/>
                </a:solidFill>
              </a:rPr>
              <a:t>" to show that something is </a:t>
            </a:r>
            <a:r>
              <a:rPr lang="en-US" sz="4000" b="1" i="1" dirty="0">
                <a:solidFill>
                  <a:schemeClr val="tx1"/>
                </a:solidFill>
              </a:rPr>
              <a:t>over (or under) a certain limit</a:t>
            </a:r>
            <a:r>
              <a:rPr lang="en-US" sz="4000" dirty="0">
                <a:solidFill>
                  <a:schemeClr val="tx1"/>
                </a:solidFill>
              </a:rPr>
              <a:t> </a:t>
            </a:r>
            <a:r>
              <a:rPr lang="en-US" sz="4000" dirty="0" smtClean="0">
                <a:solidFill>
                  <a:schemeClr val="tx1"/>
                </a:solidFill>
              </a:rPr>
              <a:t/>
            </a:r>
            <a:br>
              <a:rPr lang="en-US" sz="4000" dirty="0" smtClean="0">
                <a:solidFill>
                  <a:schemeClr val="tx1"/>
                </a:solidFill>
              </a:rPr>
            </a:br>
            <a:r>
              <a:rPr lang="en-US" sz="4000" dirty="0" smtClean="0">
                <a:solidFill>
                  <a:schemeClr val="tx1"/>
                </a:solidFill>
              </a:rPr>
              <a:t>or </a:t>
            </a:r>
            <a:r>
              <a:rPr lang="en-US" sz="4000" dirty="0">
                <a:solidFill>
                  <a:schemeClr val="tx1"/>
                </a:solidFill>
              </a:rPr>
              <a:t>that it is </a:t>
            </a:r>
            <a:r>
              <a:rPr lang="en-US" sz="4000" b="1" i="1" dirty="0">
                <a:solidFill>
                  <a:schemeClr val="tx1"/>
                </a:solidFill>
              </a:rPr>
              <a:t>more (or </a:t>
            </a:r>
            <a:r>
              <a:rPr lang="en-US" sz="4000" b="1" i="1" dirty="0" smtClean="0">
                <a:solidFill>
                  <a:schemeClr val="tx1"/>
                </a:solidFill>
              </a:rPr>
              <a:t>less) </a:t>
            </a:r>
            <a:r>
              <a:rPr lang="en-US" sz="4000" b="1" i="1" dirty="0">
                <a:solidFill>
                  <a:schemeClr val="tx1"/>
                </a:solidFill>
              </a:rPr>
              <a:t>than it should be</a:t>
            </a:r>
            <a:r>
              <a:rPr lang="en-US" sz="3600" dirty="0" smtClean="0">
                <a:solidFill>
                  <a:schemeClr val="tx1"/>
                </a:solidFill>
              </a:rPr>
              <a:t>.</a:t>
            </a:r>
            <a:endParaRPr lang="fa-IR" sz="6600" dirty="0">
              <a:solidFill>
                <a:schemeClr val="tx1"/>
              </a:solidFill>
            </a:endParaRPr>
          </a:p>
        </p:txBody>
      </p:sp>
      <p:sp>
        <p:nvSpPr>
          <p:cNvPr id="3" name="Content Placeholder 2"/>
          <p:cNvSpPr>
            <a:spLocks noGrp="1"/>
          </p:cNvSpPr>
          <p:nvPr>
            <p:ph idx="1"/>
          </p:nvPr>
        </p:nvSpPr>
        <p:spPr>
          <a:xfrm>
            <a:off x="740705" y="3499945"/>
            <a:ext cx="10586918" cy="2538250"/>
          </a:xfrm>
        </p:spPr>
        <p:txBody>
          <a:bodyPr>
            <a:normAutofit/>
          </a:bodyPr>
          <a:lstStyle/>
          <a:p>
            <a:pPr marL="0" indent="0" algn="l" rtl="0">
              <a:buNone/>
            </a:pPr>
            <a:r>
              <a:rPr lang="en-US" sz="4000" b="1" dirty="0" smtClean="0"/>
              <a:t>. </a:t>
            </a:r>
            <a:r>
              <a:rPr lang="en-US" sz="2800" dirty="0" smtClean="0"/>
              <a:t>“</a:t>
            </a:r>
            <a:r>
              <a:rPr lang="en-US" sz="2800" b="1" dirty="0" smtClean="0"/>
              <a:t>too</a:t>
            </a:r>
            <a:r>
              <a:rPr lang="en-US" sz="2800" dirty="0" smtClean="0"/>
              <a:t>”</a:t>
            </a:r>
            <a:r>
              <a:rPr lang="en-US" sz="2800" dirty="0" smtClean="0"/>
              <a:t> </a:t>
            </a:r>
            <a:r>
              <a:rPr lang="en-US" sz="2800" dirty="0" smtClean="0"/>
              <a:t>has a generally negative implication.</a:t>
            </a:r>
          </a:p>
          <a:p>
            <a:pPr algn="l" rtl="0"/>
            <a:endParaRPr lang="en-US" sz="2800" dirty="0" smtClean="0"/>
          </a:p>
          <a:p>
            <a:pPr algn="l" rtl="0"/>
            <a:r>
              <a:rPr lang="en-US" sz="2800" dirty="0" smtClean="0"/>
              <a:t>"</a:t>
            </a:r>
            <a:r>
              <a:rPr lang="en-US" sz="2800" dirty="0"/>
              <a:t>It was too hot" -- means the heat was excessive for some purpose, such as, "It was too hot to play tennis today." </a:t>
            </a:r>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0283" y="225191"/>
            <a:ext cx="1283456" cy="1157013"/>
          </a:xfrm>
          <a:prstGeom prst="rect">
            <a:avLst/>
          </a:prstGeom>
        </p:spPr>
      </p:pic>
    </p:spTree>
    <p:extLst>
      <p:ext uri="{BB962C8B-B14F-4D97-AF65-F5344CB8AC3E}">
        <p14:creationId xmlns:p14="http://schemas.microsoft.com/office/powerpoint/2010/main" val="2925056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8069" y="653010"/>
            <a:ext cx="4813738" cy="955074"/>
          </a:xfrm>
        </p:spPr>
        <p:txBody>
          <a:bodyPr>
            <a:normAutofit/>
          </a:bodyPr>
          <a:lstStyle/>
          <a:p>
            <a:r>
              <a:rPr lang="es-ES" sz="3600" dirty="0" smtClean="0">
                <a:solidFill>
                  <a:schemeClr val="tx1">
                    <a:lumMod val="50000"/>
                    <a:lumOff val="50000"/>
                  </a:schemeClr>
                </a:solidFill>
                <a:latin typeface="AR CENA" pitchFamily="2" charset="0"/>
              </a:rPr>
              <a:t>Te </a:t>
            </a:r>
            <a:r>
              <a:rPr lang="es-ES" sz="3600" dirty="0" err="1" smtClean="0">
                <a:solidFill>
                  <a:schemeClr val="tx1">
                    <a:lumMod val="50000"/>
                    <a:lumOff val="50000"/>
                  </a:schemeClr>
                </a:solidFill>
                <a:latin typeface="AR CENA" pitchFamily="2" charset="0"/>
              </a:rPr>
              <a:t>coffee</a:t>
            </a:r>
            <a:r>
              <a:rPr lang="es-ES" sz="3600" dirty="0" smtClean="0">
                <a:solidFill>
                  <a:schemeClr val="tx1">
                    <a:lumMod val="50000"/>
                    <a:lumOff val="50000"/>
                  </a:schemeClr>
                </a:solidFill>
                <a:latin typeface="AR CENA" pitchFamily="2" charset="0"/>
              </a:rPr>
              <a:t> </a:t>
            </a:r>
            <a:r>
              <a:rPr lang="es-ES" sz="3600" dirty="0" err="1" smtClean="0">
                <a:solidFill>
                  <a:schemeClr val="tx1">
                    <a:lumMod val="50000"/>
                    <a:lumOff val="50000"/>
                  </a:schemeClr>
                </a:solidFill>
                <a:latin typeface="AR CENA" pitchFamily="2" charset="0"/>
              </a:rPr>
              <a:t>is</a:t>
            </a:r>
            <a:r>
              <a:rPr lang="es-ES" sz="3600" dirty="0" smtClean="0">
                <a:solidFill>
                  <a:schemeClr val="tx1">
                    <a:lumMod val="50000"/>
                    <a:lumOff val="50000"/>
                  </a:schemeClr>
                </a:solidFill>
                <a:latin typeface="AR CENA" pitchFamily="2" charset="0"/>
              </a:rPr>
              <a:t> </a:t>
            </a:r>
            <a:r>
              <a:rPr lang="es-ES" sz="3600" b="1" dirty="0" err="1" smtClean="0">
                <a:latin typeface="AR CENA" pitchFamily="2" charset="0"/>
              </a:rPr>
              <a:t>too</a:t>
            </a:r>
            <a:r>
              <a:rPr lang="es-ES" sz="3600" dirty="0" smtClean="0">
                <a:latin typeface="AR CENA" pitchFamily="2" charset="0"/>
              </a:rPr>
              <a:t> </a:t>
            </a:r>
            <a:r>
              <a:rPr lang="es-ES" sz="3600" dirty="0" err="1" smtClean="0">
                <a:solidFill>
                  <a:schemeClr val="tx1">
                    <a:lumMod val="50000"/>
                    <a:lumOff val="50000"/>
                  </a:schemeClr>
                </a:solidFill>
                <a:latin typeface="AR CENA" pitchFamily="2" charset="0"/>
              </a:rPr>
              <a:t>hot</a:t>
            </a:r>
            <a:endParaRPr lang="es-ES" sz="3600" dirty="0">
              <a:solidFill>
                <a:schemeClr val="tx1">
                  <a:lumMod val="50000"/>
                  <a:lumOff val="50000"/>
                </a:schemeClr>
              </a:solidFill>
              <a:latin typeface="AR CENA" pitchFamily="2" charset="0"/>
            </a:endParaRPr>
          </a:p>
        </p:txBody>
      </p:sp>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16429" y="1605228"/>
            <a:ext cx="2073554" cy="1986976"/>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2289" y="2042514"/>
            <a:ext cx="8403021" cy="4815485"/>
          </a:xfrm>
          <a:prstGeom prst="rect">
            <a:avLst/>
          </a:prstGeom>
        </p:spPr>
      </p:pic>
    </p:spTree>
    <p:extLst>
      <p:ext uri="{BB962C8B-B14F-4D97-AF65-F5344CB8AC3E}">
        <p14:creationId xmlns:p14="http://schemas.microsoft.com/office/powerpoint/2010/main" val="1978499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761" y="225191"/>
            <a:ext cx="10852030" cy="6564702"/>
          </a:xfrm>
        </p:spPr>
        <p:txBody>
          <a:bodyPr>
            <a:normAutofit fontScale="90000"/>
          </a:bodyPr>
          <a:lstStyle/>
          <a:p>
            <a:pPr algn="l" rtl="0"/>
            <a:r>
              <a:rPr lang="en-US" b="1" i="1" dirty="0" smtClean="0">
                <a:solidFill>
                  <a:srgbClr val="0070C0"/>
                </a:solidFill>
              </a:rPr>
              <a:t>Exercise </a:t>
            </a:r>
            <a:r>
              <a:rPr lang="en-US" b="1" i="1" dirty="0" smtClean="0">
                <a:solidFill>
                  <a:srgbClr val="0070C0"/>
                </a:solidFill>
              </a:rPr>
              <a:t>1.</a:t>
            </a:r>
            <a:r>
              <a:rPr lang="en-US" b="1" i="1" dirty="0" smtClean="0">
                <a:solidFill>
                  <a:schemeClr val="tx1"/>
                </a:solidFill>
              </a:rPr>
              <a:t/>
            </a:r>
            <a:br>
              <a:rPr lang="en-US" b="1" i="1" dirty="0" smtClean="0">
                <a:solidFill>
                  <a:schemeClr val="tx1"/>
                </a:solidFill>
              </a:rPr>
            </a:br>
            <a:r>
              <a:rPr lang="en-US" b="1" i="1" dirty="0" smtClean="0">
                <a:solidFill>
                  <a:schemeClr val="tx1"/>
                </a:solidFill>
              </a:rPr>
              <a:t>use very / too in the </a:t>
            </a:r>
            <a:r>
              <a:rPr lang="en-US" b="1" i="1" dirty="0" smtClean="0">
                <a:solidFill>
                  <a:schemeClr val="tx1"/>
                </a:solidFill>
              </a:rPr>
              <a:t>blanks</a:t>
            </a:r>
            <a:br>
              <a:rPr lang="en-US" b="1" i="1" dirty="0" smtClean="0">
                <a:solidFill>
                  <a:schemeClr val="tx1"/>
                </a:solidFill>
              </a:rPr>
            </a:br>
            <a:r>
              <a:rPr lang="en-US" sz="1800" b="1" i="1" dirty="0"/>
              <a:t/>
            </a:r>
            <a:br>
              <a:rPr lang="en-US" sz="1800" b="1" i="1" dirty="0"/>
            </a:br>
            <a:r>
              <a:rPr lang="en-US" sz="2200" dirty="0" smtClean="0">
                <a:solidFill>
                  <a:schemeClr val="tx1"/>
                </a:solidFill>
                <a:latin typeface="+mn-lt"/>
              </a:rPr>
              <a:t>1</a:t>
            </a:r>
            <a:r>
              <a:rPr lang="en-US" sz="2200" dirty="0">
                <a:solidFill>
                  <a:schemeClr val="tx1"/>
                </a:solidFill>
                <a:latin typeface="+mn-lt"/>
              </a:rPr>
              <a:t>) </a:t>
            </a:r>
            <a:r>
              <a:rPr lang="en-US" sz="2200" dirty="0" smtClean="0">
                <a:solidFill>
                  <a:schemeClr val="tx1"/>
                </a:solidFill>
                <a:latin typeface="+mn-lt"/>
              </a:rPr>
              <a:t>Jim </a:t>
            </a:r>
            <a:r>
              <a:rPr lang="en-US" sz="2200" dirty="0">
                <a:solidFill>
                  <a:schemeClr val="tx1"/>
                </a:solidFill>
                <a:latin typeface="+mn-lt"/>
              </a:rPr>
              <a:t>failed his </a:t>
            </a:r>
            <a:r>
              <a:rPr lang="en-US" sz="2200" dirty="0" smtClean="0">
                <a:solidFill>
                  <a:schemeClr val="tx1"/>
                </a:solidFill>
                <a:latin typeface="+mn-lt"/>
              </a:rPr>
              <a:t>math </a:t>
            </a:r>
            <a:r>
              <a:rPr lang="en-US" sz="2200" dirty="0">
                <a:solidFill>
                  <a:schemeClr val="tx1"/>
                </a:solidFill>
                <a:latin typeface="+mn-lt"/>
              </a:rPr>
              <a:t>class because it was ________ difficult for him.</a:t>
            </a:r>
            <a:br>
              <a:rPr lang="en-US" sz="2200" dirty="0">
                <a:solidFill>
                  <a:schemeClr val="tx1"/>
                </a:solidFill>
                <a:latin typeface="+mn-lt"/>
              </a:rPr>
            </a:br>
            <a:r>
              <a:rPr lang="en-US" sz="2200" dirty="0" smtClean="0">
                <a:solidFill>
                  <a:schemeClr val="tx1"/>
                </a:solidFill>
                <a:latin typeface="+mn-lt"/>
              </a:rPr>
              <a:t/>
            </a:r>
            <a:br>
              <a:rPr lang="en-US" sz="2200" dirty="0" smtClean="0">
                <a:solidFill>
                  <a:schemeClr val="tx1"/>
                </a:solidFill>
                <a:latin typeface="+mn-lt"/>
              </a:rPr>
            </a:br>
            <a:r>
              <a:rPr lang="en-US" sz="2200" dirty="0" smtClean="0">
                <a:solidFill>
                  <a:schemeClr val="tx1"/>
                </a:solidFill>
                <a:latin typeface="+mn-lt"/>
              </a:rPr>
              <a:t>2</a:t>
            </a:r>
            <a:r>
              <a:rPr lang="en-US" sz="2200" dirty="0">
                <a:solidFill>
                  <a:schemeClr val="tx1"/>
                </a:solidFill>
                <a:latin typeface="+mn-lt"/>
              </a:rPr>
              <a:t>) It’s ________ </a:t>
            </a:r>
            <a:r>
              <a:rPr lang="en-US" sz="2200" dirty="0" smtClean="0">
                <a:solidFill>
                  <a:schemeClr val="tx1"/>
                </a:solidFill>
                <a:latin typeface="+mn-lt"/>
              </a:rPr>
              <a:t>warm </a:t>
            </a:r>
            <a:r>
              <a:rPr lang="en-US" sz="2200" dirty="0">
                <a:solidFill>
                  <a:schemeClr val="tx1"/>
                </a:solidFill>
                <a:latin typeface="+mn-lt"/>
              </a:rPr>
              <a:t>today, but I’m still going to play outside.</a:t>
            </a:r>
            <a:br>
              <a:rPr lang="en-US" sz="2200" dirty="0">
                <a:solidFill>
                  <a:schemeClr val="tx1"/>
                </a:solidFill>
                <a:latin typeface="+mn-lt"/>
              </a:rPr>
            </a:br>
            <a:r>
              <a:rPr lang="en-US" sz="2200" dirty="0" smtClean="0">
                <a:solidFill>
                  <a:schemeClr val="tx1"/>
                </a:solidFill>
                <a:latin typeface="+mn-lt"/>
              </a:rPr>
              <a:t/>
            </a:r>
            <a:br>
              <a:rPr lang="en-US" sz="2200" dirty="0" smtClean="0">
                <a:solidFill>
                  <a:schemeClr val="tx1"/>
                </a:solidFill>
                <a:latin typeface="+mn-lt"/>
              </a:rPr>
            </a:br>
            <a:r>
              <a:rPr lang="en-US" sz="2200" dirty="0" smtClean="0">
                <a:solidFill>
                  <a:schemeClr val="tx1"/>
                </a:solidFill>
                <a:latin typeface="+mn-lt"/>
              </a:rPr>
              <a:t>3</a:t>
            </a:r>
            <a:r>
              <a:rPr lang="en-US" sz="2200" dirty="0">
                <a:solidFill>
                  <a:schemeClr val="tx1"/>
                </a:solidFill>
                <a:latin typeface="+mn-lt"/>
              </a:rPr>
              <a:t>) The old </a:t>
            </a:r>
            <a:r>
              <a:rPr lang="en-US" sz="2200" dirty="0" smtClean="0">
                <a:solidFill>
                  <a:schemeClr val="tx1"/>
                </a:solidFill>
                <a:latin typeface="+mn-lt"/>
              </a:rPr>
              <a:t>horse </a:t>
            </a:r>
            <a:r>
              <a:rPr lang="en-US" sz="2200" dirty="0">
                <a:solidFill>
                  <a:schemeClr val="tx1"/>
                </a:solidFill>
                <a:latin typeface="+mn-lt"/>
              </a:rPr>
              <a:t>is ________ old to run. His legs don’t work like they used to.</a:t>
            </a:r>
            <a:br>
              <a:rPr lang="en-US" sz="2200" dirty="0">
                <a:solidFill>
                  <a:schemeClr val="tx1"/>
                </a:solidFill>
                <a:latin typeface="+mn-lt"/>
              </a:rPr>
            </a:br>
            <a:r>
              <a:rPr lang="en-US" sz="2200" dirty="0" smtClean="0">
                <a:solidFill>
                  <a:schemeClr val="tx1"/>
                </a:solidFill>
                <a:latin typeface="+mn-lt"/>
              </a:rPr>
              <a:t/>
            </a:r>
            <a:br>
              <a:rPr lang="en-US" sz="2200" dirty="0" smtClean="0">
                <a:solidFill>
                  <a:schemeClr val="tx1"/>
                </a:solidFill>
                <a:latin typeface="+mn-lt"/>
              </a:rPr>
            </a:br>
            <a:r>
              <a:rPr lang="en-US" sz="2200" dirty="0" smtClean="0">
                <a:solidFill>
                  <a:schemeClr val="tx1"/>
                </a:solidFill>
                <a:latin typeface="+mn-lt"/>
              </a:rPr>
              <a:t>4</a:t>
            </a:r>
            <a:r>
              <a:rPr lang="en-US" sz="2200" dirty="0">
                <a:solidFill>
                  <a:schemeClr val="tx1"/>
                </a:solidFill>
                <a:latin typeface="+mn-lt"/>
              </a:rPr>
              <a:t>) </a:t>
            </a:r>
            <a:r>
              <a:rPr lang="en-US" sz="2200" dirty="0" smtClean="0">
                <a:solidFill>
                  <a:schemeClr val="tx1"/>
                </a:solidFill>
                <a:latin typeface="+mn-lt"/>
              </a:rPr>
              <a:t>She </a:t>
            </a:r>
            <a:r>
              <a:rPr lang="en-US" sz="2200" dirty="0">
                <a:solidFill>
                  <a:schemeClr val="tx1"/>
                </a:solidFill>
                <a:latin typeface="+mn-lt"/>
              </a:rPr>
              <a:t>was feeling ________ ill. Nevertheless, he still went to school.</a:t>
            </a:r>
            <a:br>
              <a:rPr lang="en-US" sz="2200" dirty="0">
                <a:solidFill>
                  <a:schemeClr val="tx1"/>
                </a:solidFill>
                <a:latin typeface="+mn-lt"/>
              </a:rPr>
            </a:br>
            <a:r>
              <a:rPr lang="en-US" sz="2200" dirty="0" smtClean="0">
                <a:solidFill>
                  <a:schemeClr val="tx1"/>
                </a:solidFill>
                <a:latin typeface="+mn-lt"/>
              </a:rPr>
              <a:t/>
            </a:r>
            <a:br>
              <a:rPr lang="en-US" sz="2200" dirty="0" smtClean="0">
                <a:solidFill>
                  <a:schemeClr val="tx1"/>
                </a:solidFill>
                <a:latin typeface="+mn-lt"/>
              </a:rPr>
            </a:br>
            <a:r>
              <a:rPr lang="en-US" sz="2200" dirty="0" smtClean="0">
                <a:solidFill>
                  <a:schemeClr val="tx1"/>
                </a:solidFill>
                <a:latin typeface="+mn-lt"/>
              </a:rPr>
              <a:t>5</a:t>
            </a:r>
            <a:r>
              <a:rPr lang="en-US" sz="2200" dirty="0">
                <a:solidFill>
                  <a:schemeClr val="tx1"/>
                </a:solidFill>
                <a:latin typeface="+mn-lt"/>
              </a:rPr>
              <a:t>) </a:t>
            </a:r>
            <a:r>
              <a:rPr lang="en-US" sz="2200" dirty="0" smtClean="0">
                <a:solidFill>
                  <a:schemeClr val="tx1"/>
                </a:solidFill>
                <a:latin typeface="+mn-lt"/>
              </a:rPr>
              <a:t>It’s </a:t>
            </a:r>
            <a:r>
              <a:rPr lang="en-US" sz="2200" dirty="0">
                <a:solidFill>
                  <a:schemeClr val="tx1"/>
                </a:solidFill>
                <a:latin typeface="+mn-lt"/>
              </a:rPr>
              <a:t>________ dark to see in here. Please turn on the lights.</a:t>
            </a:r>
            <a:br>
              <a:rPr lang="en-US" sz="2200" dirty="0">
                <a:solidFill>
                  <a:schemeClr val="tx1"/>
                </a:solidFill>
                <a:latin typeface="+mn-lt"/>
              </a:rPr>
            </a:br>
            <a:r>
              <a:rPr lang="en-US" sz="2200" dirty="0" smtClean="0">
                <a:solidFill>
                  <a:schemeClr val="tx1"/>
                </a:solidFill>
                <a:latin typeface="+mn-lt"/>
              </a:rPr>
              <a:t/>
            </a:r>
            <a:br>
              <a:rPr lang="en-US" sz="2200" dirty="0" smtClean="0">
                <a:solidFill>
                  <a:schemeClr val="tx1"/>
                </a:solidFill>
                <a:latin typeface="+mn-lt"/>
              </a:rPr>
            </a:br>
            <a:r>
              <a:rPr lang="en-US" sz="2200" dirty="0" smtClean="0">
                <a:solidFill>
                  <a:schemeClr val="tx1"/>
                </a:solidFill>
                <a:latin typeface="+mn-lt"/>
              </a:rPr>
              <a:t>6</a:t>
            </a:r>
            <a:r>
              <a:rPr lang="en-US" sz="2200" dirty="0">
                <a:solidFill>
                  <a:schemeClr val="tx1"/>
                </a:solidFill>
                <a:latin typeface="+mn-lt"/>
              </a:rPr>
              <a:t>) </a:t>
            </a:r>
            <a:r>
              <a:rPr lang="en-US" sz="2200" dirty="0" smtClean="0">
                <a:solidFill>
                  <a:schemeClr val="tx1"/>
                </a:solidFill>
                <a:latin typeface="+mn-lt"/>
              </a:rPr>
              <a:t>Rick </a:t>
            </a:r>
            <a:r>
              <a:rPr lang="en-US" sz="2200" dirty="0">
                <a:solidFill>
                  <a:schemeClr val="tx1"/>
                </a:solidFill>
                <a:latin typeface="+mn-lt"/>
              </a:rPr>
              <a:t>was ________ tired to come to the movie with us. </a:t>
            </a:r>
            <a:r>
              <a:rPr lang="en-US" sz="2200" dirty="0" smtClean="0">
                <a:solidFill>
                  <a:schemeClr val="tx1"/>
                </a:solidFill>
                <a:latin typeface="+mn-lt"/>
              </a:rPr>
              <a:t>He </a:t>
            </a:r>
            <a:r>
              <a:rPr lang="en-US" sz="2200" dirty="0">
                <a:solidFill>
                  <a:schemeClr val="tx1"/>
                </a:solidFill>
                <a:latin typeface="+mn-lt"/>
              </a:rPr>
              <a:t>went to sleep instead.</a:t>
            </a:r>
            <a:br>
              <a:rPr lang="en-US" sz="2200" dirty="0">
                <a:solidFill>
                  <a:schemeClr val="tx1"/>
                </a:solidFill>
                <a:latin typeface="+mn-lt"/>
              </a:rPr>
            </a:br>
            <a:r>
              <a:rPr lang="en-US" sz="2200" dirty="0" smtClean="0">
                <a:solidFill>
                  <a:schemeClr val="tx1"/>
                </a:solidFill>
                <a:latin typeface="+mn-lt"/>
              </a:rPr>
              <a:t/>
            </a:r>
            <a:br>
              <a:rPr lang="en-US" sz="2200" dirty="0" smtClean="0">
                <a:solidFill>
                  <a:schemeClr val="tx1"/>
                </a:solidFill>
                <a:latin typeface="+mn-lt"/>
              </a:rPr>
            </a:br>
            <a:r>
              <a:rPr lang="en-US" sz="2200" dirty="0" smtClean="0">
                <a:solidFill>
                  <a:schemeClr val="tx1"/>
                </a:solidFill>
                <a:latin typeface="+mn-lt"/>
              </a:rPr>
              <a:t>7</a:t>
            </a:r>
            <a:r>
              <a:rPr lang="en-US" sz="2200" dirty="0">
                <a:solidFill>
                  <a:schemeClr val="tx1"/>
                </a:solidFill>
                <a:latin typeface="+mn-lt"/>
              </a:rPr>
              <a:t>) Learning a second language is ________ difficult, but most students can do it with practice and determination.</a:t>
            </a:r>
            <a:br>
              <a:rPr lang="en-US" sz="2200" dirty="0">
                <a:solidFill>
                  <a:schemeClr val="tx1"/>
                </a:solidFill>
                <a:latin typeface="+mn-lt"/>
              </a:rPr>
            </a:br>
            <a:r>
              <a:rPr lang="en-US" sz="2200" dirty="0" smtClean="0">
                <a:solidFill>
                  <a:schemeClr val="tx1"/>
                </a:solidFill>
                <a:latin typeface="+mn-lt"/>
              </a:rPr>
              <a:t/>
            </a:r>
            <a:br>
              <a:rPr lang="en-US" sz="2200" dirty="0" smtClean="0">
                <a:solidFill>
                  <a:schemeClr val="tx1"/>
                </a:solidFill>
                <a:latin typeface="+mn-lt"/>
              </a:rPr>
            </a:br>
            <a:r>
              <a:rPr lang="en-US" sz="2200" dirty="0" smtClean="0">
                <a:solidFill>
                  <a:schemeClr val="tx1"/>
                </a:solidFill>
                <a:latin typeface="+mn-lt"/>
              </a:rPr>
              <a:t>8</a:t>
            </a:r>
            <a:r>
              <a:rPr lang="en-US" sz="2200" dirty="0">
                <a:solidFill>
                  <a:schemeClr val="tx1"/>
                </a:solidFill>
                <a:latin typeface="+mn-lt"/>
              </a:rPr>
              <a:t>) The man is ________ old. He will be 92 next week.</a:t>
            </a:r>
            <a:br>
              <a:rPr lang="en-US" sz="2200" dirty="0">
                <a:solidFill>
                  <a:schemeClr val="tx1"/>
                </a:solidFill>
                <a:latin typeface="+mn-lt"/>
              </a:rPr>
            </a:br>
            <a:endParaRPr lang="fa-IR" sz="2200" dirty="0">
              <a:solidFill>
                <a:schemeClr val="tx1"/>
              </a:solidFill>
            </a:endParaRPr>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0283" y="225191"/>
            <a:ext cx="1283456" cy="1157013"/>
          </a:xfrm>
          <a:prstGeom prst="rect">
            <a:avLst/>
          </a:prstGeom>
        </p:spPr>
      </p:pic>
    </p:spTree>
    <p:extLst>
      <p:ext uri="{BB962C8B-B14F-4D97-AF65-F5344CB8AC3E}">
        <p14:creationId xmlns:p14="http://schemas.microsoft.com/office/powerpoint/2010/main" val="1795440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2700" y="810665"/>
            <a:ext cx="9238593" cy="1301914"/>
          </a:xfrm>
        </p:spPr>
        <p:txBody>
          <a:bodyPr>
            <a:noAutofit/>
          </a:bodyPr>
          <a:lstStyle/>
          <a:p>
            <a:r>
              <a:rPr lang="en-US" sz="2400" b="1" dirty="0" smtClean="0">
                <a:latin typeface="Lao UI" pitchFamily="34" charset="0"/>
                <a:cs typeface="Lao UI" pitchFamily="34" charset="0"/>
              </a:rPr>
              <a:t>Too</a:t>
            </a:r>
            <a:r>
              <a:rPr lang="en-US" sz="2400" dirty="0" smtClean="0">
                <a:latin typeface="Lao UI" pitchFamily="34" charset="0"/>
                <a:cs typeface="Lao UI" pitchFamily="34" charset="0"/>
              </a:rPr>
              <a:t> baggy or </a:t>
            </a:r>
            <a:r>
              <a:rPr lang="en-US" sz="2400" b="1" dirty="0" smtClean="0">
                <a:latin typeface="Lao UI" pitchFamily="34" charset="0"/>
                <a:cs typeface="Lao UI" pitchFamily="34" charset="0"/>
              </a:rPr>
              <a:t>too</a:t>
            </a:r>
            <a:r>
              <a:rPr lang="en-US" sz="2400" dirty="0" smtClean="0">
                <a:latin typeface="Lao UI" pitchFamily="34" charset="0"/>
                <a:cs typeface="Lao UI" pitchFamily="34" charset="0"/>
              </a:rPr>
              <a:t> tight is not alright. Your clothes should not</a:t>
            </a:r>
            <a:br>
              <a:rPr lang="en-US" sz="2400" dirty="0" smtClean="0">
                <a:latin typeface="Lao UI" pitchFamily="34" charset="0"/>
                <a:cs typeface="Lao UI" pitchFamily="34" charset="0"/>
              </a:rPr>
            </a:br>
            <a:r>
              <a:rPr lang="en-US" sz="2400" dirty="0" smtClean="0">
                <a:latin typeface="Lao UI" pitchFamily="34" charset="0"/>
                <a:cs typeface="Lao UI" pitchFamily="34" charset="0"/>
              </a:rPr>
              <a:t>squeeze you like a python or swallow you like a whale. Wear the</a:t>
            </a:r>
            <a:br>
              <a:rPr lang="en-US" sz="2400" dirty="0" smtClean="0">
                <a:latin typeface="Lao UI" pitchFamily="34" charset="0"/>
                <a:cs typeface="Lao UI" pitchFamily="34" charset="0"/>
              </a:rPr>
            </a:br>
            <a:r>
              <a:rPr lang="en-US" sz="2400" dirty="0" smtClean="0">
                <a:latin typeface="Lao UI" pitchFamily="34" charset="0"/>
                <a:cs typeface="Lao UI" pitchFamily="34" charset="0"/>
              </a:rPr>
              <a:t>clothes that fit.</a:t>
            </a:r>
            <a:endParaRPr lang="es-ES" sz="2400" dirty="0">
              <a:latin typeface="Lao UI" pitchFamily="34" charset="0"/>
              <a:cs typeface="Lao UI" pitchFamily="34"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8729" y="2374460"/>
            <a:ext cx="4848554" cy="3232369"/>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3764" y="2374459"/>
            <a:ext cx="3232369" cy="3232369"/>
          </a:xfrm>
          <a:prstGeom prst="rect">
            <a:avLst/>
          </a:prstGeom>
        </p:spPr>
      </p:pic>
    </p:spTree>
    <p:extLst>
      <p:ext uri="{BB962C8B-B14F-4D97-AF65-F5344CB8AC3E}">
        <p14:creationId xmlns:p14="http://schemas.microsoft.com/office/powerpoint/2010/main" val="2007210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30" y="2427892"/>
            <a:ext cx="9403853" cy="583324"/>
          </a:xfrm>
        </p:spPr>
        <p:txBody>
          <a:bodyPr>
            <a:normAutofit fontScale="90000"/>
          </a:bodyPr>
          <a:lstStyle/>
          <a:p>
            <a:pPr algn="l" rtl="0"/>
            <a:r>
              <a:rPr lang="en-US" b="1" i="1" dirty="0" smtClean="0">
                <a:solidFill>
                  <a:schemeClr val="tx1"/>
                </a:solidFill>
              </a:rPr>
              <a:t>Adjective</a:t>
            </a:r>
            <a:r>
              <a:rPr lang="en-US" b="1" dirty="0" smtClean="0">
                <a:solidFill>
                  <a:schemeClr val="tx1"/>
                </a:solidFill>
              </a:rPr>
              <a:t> + Enough</a:t>
            </a:r>
            <a:br>
              <a:rPr lang="en-US" b="1" dirty="0" smtClean="0">
                <a:solidFill>
                  <a:schemeClr val="tx1"/>
                </a:solidFill>
              </a:rPr>
            </a:br>
            <a:r>
              <a:rPr lang="en-US" b="1" dirty="0" smtClean="0">
                <a:solidFill>
                  <a:schemeClr val="tx1"/>
                </a:solidFill>
              </a:rPr>
              <a:t/>
            </a:r>
            <a:br>
              <a:rPr lang="en-US" b="1" dirty="0" smtClean="0">
                <a:solidFill>
                  <a:schemeClr val="tx1"/>
                </a:solidFill>
              </a:rPr>
            </a:br>
            <a:r>
              <a:rPr lang="en-US" sz="3100" b="1" i="1" dirty="0" err="1" smtClean="0">
                <a:solidFill>
                  <a:schemeClr val="tx1"/>
                </a:solidFill>
              </a:rPr>
              <a:t>Enough</a:t>
            </a:r>
            <a:r>
              <a:rPr lang="en-US" sz="3100" dirty="0" smtClean="0">
                <a:solidFill>
                  <a:schemeClr val="tx1"/>
                </a:solidFill>
              </a:rPr>
              <a:t> means sufficient.</a:t>
            </a:r>
            <a:r>
              <a:rPr lang="en-US" sz="2700" dirty="0" smtClean="0">
                <a:solidFill>
                  <a:schemeClr val="tx1"/>
                </a:solidFill>
              </a:rPr>
              <a:t/>
            </a:r>
            <a:br>
              <a:rPr lang="en-US" sz="2700" dirty="0" smtClean="0">
                <a:solidFill>
                  <a:schemeClr val="tx1"/>
                </a:solidFill>
              </a:rPr>
            </a:br>
            <a:r>
              <a:rPr lang="en-US" sz="2700" dirty="0" smtClean="0"/>
              <a:t/>
            </a:r>
            <a:br>
              <a:rPr lang="en-US" sz="2700" dirty="0" smtClean="0"/>
            </a:br>
            <a:r>
              <a:rPr lang="en-US" sz="2700" b="1" dirty="0" smtClean="0">
                <a:solidFill>
                  <a:schemeClr val="tx1"/>
                </a:solidFill>
              </a:rPr>
              <a:t>Enough</a:t>
            </a:r>
            <a:r>
              <a:rPr lang="en-US" sz="2700" dirty="0" smtClean="0">
                <a:solidFill>
                  <a:schemeClr val="tx1"/>
                </a:solidFill>
              </a:rPr>
              <a:t> is one of those words that can be used as an </a:t>
            </a:r>
            <a:r>
              <a:rPr lang="en-US" sz="2700" b="1" dirty="0" smtClean="0">
                <a:solidFill>
                  <a:schemeClr val="tx1"/>
                </a:solidFill>
              </a:rPr>
              <a:t>adjective</a:t>
            </a:r>
            <a:r>
              <a:rPr lang="en-US" sz="2700" dirty="0" smtClean="0">
                <a:solidFill>
                  <a:schemeClr val="tx1"/>
                </a:solidFill>
              </a:rPr>
              <a:t> and an </a:t>
            </a:r>
            <a:r>
              <a:rPr lang="en-US" sz="2700" b="1" dirty="0" smtClean="0">
                <a:solidFill>
                  <a:schemeClr val="tx1"/>
                </a:solidFill>
              </a:rPr>
              <a:t>adverb</a:t>
            </a:r>
            <a:r>
              <a:rPr lang="en-US" sz="2700" dirty="0" smtClean="0">
                <a:solidFill>
                  <a:schemeClr val="tx1"/>
                </a:solidFill>
              </a:rPr>
              <a:t>. </a:t>
            </a:r>
            <a:br>
              <a:rPr lang="en-US" sz="2700" dirty="0" smtClean="0">
                <a:solidFill>
                  <a:schemeClr val="tx1"/>
                </a:solidFill>
              </a:rPr>
            </a:br>
            <a:r>
              <a:rPr lang="en-US" sz="2700" dirty="0" smtClean="0">
                <a:solidFill>
                  <a:schemeClr val="tx1"/>
                </a:solidFill>
              </a:rPr>
              <a:t>The adverb enough is used to modify an adjective. In this case, it goes after the adjective it modifies</a:t>
            </a:r>
            <a:r>
              <a:rPr lang="en-US" sz="2200" dirty="0" smtClean="0">
                <a:solidFill>
                  <a:schemeClr val="tx1"/>
                </a:solidFill>
              </a:rPr>
              <a:t>.</a:t>
            </a:r>
            <a:br>
              <a:rPr lang="en-US" sz="2200" dirty="0" smtClean="0">
                <a:solidFill>
                  <a:schemeClr val="tx1"/>
                </a:solidFill>
              </a:rPr>
            </a:br>
            <a:r>
              <a:rPr lang="en-US" b="1" dirty="0" smtClean="0">
                <a:solidFill>
                  <a:schemeClr val="tx1"/>
                </a:solidFill>
              </a:rPr>
              <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idx="1"/>
          </p:nvPr>
        </p:nvSpPr>
        <p:spPr>
          <a:xfrm>
            <a:off x="980657" y="4623461"/>
            <a:ext cx="9966826" cy="1808869"/>
          </a:xfrm>
        </p:spPr>
        <p:txBody>
          <a:bodyPr>
            <a:normAutofit/>
          </a:bodyPr>
          <a:lstStyle/>
          <a:p>
            <a:pPr marL="0" indent="0" algn="l" rtl="0">
              <a:buNone/>
            </a:pPr>
            <a:r>
              <a:rPr lang="en-US" sz="2400" dirty="0" smtClean="0"/>
              <a:t>She is </a:t>
            </a:r>
            <a:r>
              <a:rPr lang="en-US" sz="2400" i="1" dirty="0" smtClean="0"/>
              <a:t>pretty</a:t>
            </a:r>
            <a:r>
              <a:rPr lang="en-US" sz="2400" dirty="0" smtClean="0"/>
              <a:t> </a:t>
            </a:r>
            <a:r>
              <a:rPr lang="en-US" sz="2400" b="1" dirty="0" smtClean="0"/>
              <a:t>enough</a:t>
            </a:r>
            <a:r>
              <a:rPr lang="en-US" sz="2400" dirty="0" smtClean="0"/>
              <a:t> for everybody to notice her. (Everybody notices her    because she is very pretty.)</a:t>
            </a:r>
            <a:br>
              <a:rPr lang="en-US" sz="2400" dirty="0" smtClean="0"/>
            </a:br>
            <a:r>
              <a:rPr lang="en-US" sz="2400" dirty="0" smtClean="0"/>
              <a:t>My friend lives </a:t>
            </a:r>
            <a:r>
              <a:rPr lang="en-US" sz="2400" i="1" dirty="0" smtClean="0"/>
              <a:t>close</a:t>
            </a:r>
            <a:r>
              <a:rPr lang="en-US" sz="2400" dirty="0" smtClean="0"/>
              <a:t> </a:t>
            </a:r>
            <a:r>
              <a:rPr lang="en-US" sz="2400" b="1" dirty="0" smtClean="0"/>
              <a:t>enough</a:t>
            </a:r>
            <a:r>
              <a:rPr lang="en-US" sz="2400" dirty="0" smtClean="0"/>
              <a:t> to my house to walk.</a:t>
            </a:r>
            <a:br>
              <a:rPr lang="en-US" sz="2400" dirty="0" smtClean="0"/>
            </a:br>
            <a:r>
              <a:rPr lang="en-US" sz="2400" dirty="0" smtClean="0"/>
              <a:t>Last summer it was </a:t>
            </a:r>
            <a:r>
              <a:rPr lang="en-US" sz="2400" i="1" dirty="0" smtClean="0"/>
              <a:t>hot</a:t>
            </a:r>
            <a:r>
              <a:rPr lang="en-US" sz="2400" dirty="0" smtClean="0"/>
              <a:t> </a:t>
            </a:r>
            <a:r>
              <a:rPr lang="en-US" sz="2400" b="1" dirty="0" smtClean="0"/>
              <a:t>enough</a:t>
            </a:r>
            <a:r>
              <a:rPr lang="en-US" sz="2400" dirty="0" smtClean="0"/>
              <a:t> to go swimming every day</a:t>
            </a:r>
            <a:endParaRPr lang="en-US" sz="2400"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0283" y="225191"/>
            <a:ext cx="1283456" cy="1157013"/>
          </a:xfrm>
          <a:prstGeom prst="rect">
            <a:avLst/>
          </a:prstGeom>
        </p:spPr>
      </p:pic>
    </p:spTree>
    <p:extLst>
      <p:ext uri="{BB962C8B-B14F-4D97-AF65-F5344CB8AC3E}">
        <p14:creationId xmlns:p14="http://schemas.microsoft.com/office/powerpoint/2010/main" val="1012453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860" y="365124"/>
            <a:ext cx="9653554" cy="1687793"/>
          </a:xfrm>
        </p:spPr>
        <p:txBody>
          <a:bodyPr>
            <a:normAutofit fontScale="90000"/>
          </a:bodyPr>
          <a:lstStyle/>
          <a:p>
            <a:pPr algn="l" rtl="0"/>
            <a:r>
              <a:rPr lang="en-US" dirty="0">
                <a:solidFill>
                  <a:schemeClr val="tx1"/>
                </a:solidFill>
              </a:rPr>
              <a:t>When </a:t>
            </a:r>
            <a:r>
              <a:rPr lang="en-US" b="1" dirty="0">
                <a:solidFill>
                  <a:schemeClr val="tx1"/>
                </a:solidFill>
              </a:rPr>
              <a:t>enough </a:t>
            </a:r>
            <a:r>
              <a:rPr lang="en-US" dirty="0">
                <a:solidFill>
                  <a:schemeClr val="tx1"/>
                </a:solidFill>
              </a:rPr>
              <a:t>is used as an adjective, it modifies a noun. The adjective enough goes before the noun it modifies.</a:t>
            </a:r>
            <a:endParaRPr lang="fa-IR" dirty="0">
              <a:solidFill>
                <a:schemeClr val="tx1"/>
              </a:solidFill>
            </a:endParaRPr>
          </a:p>
        </p:txBody>
      </p:sp>
      <p:sp>
        <p:nvSpPr>
          <p:cNvPr id="3" name="Content Placeholder 2"/>
          <p:cNvSpPr>
            <a:spLocks noGrp="1"/>
          </p:cNvSpPr>
          <p:nvPr>
            <p:ph idx="1"/>
          </p:nvPr>
        </p:nvSpPr>
        <p:spPr>
          <a:xfrm>
            <a:off x="672860" y="2173857"/>
            <a:ext cx="10360325" cy="4580626"/>
          </a:xfrm>
        </p:spPr>
        <p:txBody>
          <a:bodyPr>
            <a:normAutofit/>
          </a:bodyPr>
          <a:lstStyle/>
          <a:p>
            <a:pPr marL="457200" lvl="1" indent="0" algn="l" rtl="0">
              <a:buNone/>
            </a:pPr>
            <a:endParaRPr lang="en-US" i="1" dirty="0" smtClean="0"/>
          </a:p>
          <a:p>
            <a:pPr marL="457200" lvl="1" indent="0" algn="l" rtl="0">
              <a:buNone/>
            </a:pPr>
            <a:endParaRPr lang="en-US" sz="3200" i="1" dirty="0" smtClean="0"/>
          </a:p>
          <a:p>
            <a:pPr marL="457200" lvl="1" indent="0" algn="l" rtl="0">
              <a:buNone/>
            </a:pPr>
            <a:r>
              <a:rPr lang="en-US" sz="3200" i="1" dirty="0" smtClean="0"/>
              <a:t>“There </a:t>
            </a:r>
            <a:r>
              <a:rPr lang="en-US" sz="3200" i="1" dirty="0"/>
              <a:t>is not enough food for everybody, go and buy some </a:t>
            </a:r>
            <a:r>
              <a:rPr lang="en-US" sz="3200" i="1" dirty="0" smtClean="0"/>
              <a:t>more.”</a:t>
            </a:r>
          </a:p>
          <a:p>
            <a:pPr marL="457200" lvl="1" indent="0" algn="l" rtl="0">
              <a:buNone/>
            </a:pPr>
            <a:endParaRPr lang="en-US" sz="3200" i="1" dirty="0"/>
          </a:p>
          <a:p>
            <a:pPr marL="457200" lvl="1" indent="0" algn="l" rtl="0">
              <a:buNone/>
            </a:pPr>
            <a:r>
              <a:rPr lang="en-US" sz="3200" i="1" dirty="0" smtClean="0"/>
              <a:t>“ we have enough money to buy this car.”</a:t>
            </a:r>
          </a:p>
          <a:p>
            <a:pPr marL="457200" lvl="1" indent="0" algn="l" rtl="0">
              <a:buNone/>
            </a:pPr>
            <a:endParaRPr lang="fa-IR" sz="3200"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0283" y="225191"/>
            <a:ext cx="1283456" cy="1157013"/>
          </a:xfrm>
          <a:prstGeom prst="rect">
            <a:avLst/>
          </a:prstGeom>
        </p:spPr>
      </p:pic>
    </p:spTree>
    <p:extLst>
      <p:ext uri="{BB962C8B-B14F-4D97-AF65-F5344CB8AC3E}">
        <p14:creationId xmlns:p14="http://schemas.microsoft.com/office/powerpoint/2010/main" val="1898415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318" y="596994"/>
            <a:ext cx="8345214" cy="1143000"/>
          </a:xfrm>
        </p:spPr>
        <p:txBody>
          <a:bodyPr>
            <a:normAutofit fontScale="90000"/>
          </a:bodyPr>
          <a:lstStyle/>
          <a:p>
            <a:pPr algn="l" rtl="0"/>
            <a:r>
              <a:rPr lang="en-US" b="1" i="1" dirty="0" smtClean="0">
                <a:solidFill>
                  <a:srgbClr val="0070C0"/>
                </a:solidFill>
              </a:rPr>
              <a:t>Exercise 2.</a:t>
            </a:r>
            <a:r>
              <a:rPr lang="en-US" dirty="0" smtClean="0">
                <a:solidFill>
                  <a:schemeClr val="tx1"/>
                </a:solidFill>
              </a:rPr>
              <a:t/>
            </a:r>
            <a:br>
              <a:rPr lang="en-US" dirty="0" smtClean="0">
                <a:solidFill>
                  <a:schemeClr val="tx1"/>
                </a:solidFill>
              </a:rPr>
            </a:br>
            <a:r>
              <a:rPr lang="en-US" sz="3100" dirty="0" smtClean="0">
                <a:solidFill>
                  <a:schemeClr val="tx1"/>
                </a:solidFill>
              </a:rPr>
              <a:t>fill in the blanks using </a:t>
            </a:r>
            <a:r>
              <a:rPr lang="en-US" sz="3100" b="1" dirty="0" smtClean="0">
                <a:solidFill>
                  <a:schemeClr val="tx1"/>
                </a:solidFill>
              </a:rPr>
              <a:t>Too</a:t>
            </a:r>
            <a:r>
              <a:rPr lang="en-US" sz="3100" dirty="0" smtClean="0">
                <a:solidFill>
                  <a:schemeClr val="tx1"/>
                </a:solidFill>
              </a:rPr>
              <a:t>/</a:t>
            </a:r>
            <a:r>
              <a:rPr lang="en-US" sz="3100" b="1" dirty="0" smtClean="0">
                <a:solidFill>
                  <a:schemeClr val="tx1"/>
                </a:solidFill>
              </a:rPr>
              <a:t>Very</a:t>
            </a:r>
            <a:r>
              <a:rPr lang="en-US" sz="3100" dirty="0" smtClean="0">
                <a:solidFill>
                  <a:schemeClr val="tx1"/>
                </a:solidFill>
              </a:rPr>
              <a:t>/</a:t>
            </a:r>
            <a:r>
              <a:rPr lang="en-US" sz="3100" b="1" dirty="0" smtClean="0">
                <a:solidFill>
                  <a:schemeClr val="tx1"/>
                </a:solidFill>
              </a:rPr>
              <a:t>Enough</a:t>
            </a:r>
            <a:endParaRPr lang="fa-IR" sz="2700" b="1" dirty="0">
              <a:solidFill>
                <a:schemeClr val="tx1"/>
              </a:solidFill>
            </a:endParaRPr>
          </a:p>
        </p:txBody>
      </p:sp>
      <p:sp>
        <p:nvSpPr>
          <p:cNvPr id="3" name="Content Placeholder 2"/>
          <p:cNvSpPr>
            <a:spLocks noGrp="1"/>
          </p:cNvSpPr>
          <p:nvPr>
            <p:ph idx="1"/>
          </p:nvPr>
        </p:nvSpPr>
        <p:spPr>
          <a:xfrm>
            <a:off x="646112" y="2544792"/>
            <a:ext cx="9403742" cy="3703607"/>
          </a:xfrm>
        </p:spPr>
        <p:txBody>
          <a:bodyPr/>
          <a:lstStyle/>
          <a:p>
            <a:pPr algn="l" rtl="0"/>
            <a:r>
              <a:rPr lang="en-US" dirty="0" smtClean="0"/>
              <a:t>1. Is she tall …………. to reach the bookshelf?</a:t>
            </a:r>
          </a:p>
          <a:p>
            <a:pPr algn="l" rtl="0"/>
            <a:r>
              <a:rPr lang="en-US" dirty="0" smtClean="0"/>
              <a:t>2. She is ………….fat to fit in these clothes.</a:t>
            </a:r>
          </a:p>
          <a:p>
            <a:pPr algn="l" rtl="0"/>
            <a:r>
              <a:rPr lang="en-US" dirty="0" smtClean="0"/>
              <a:t>3. Everybody says he is a ……… smart man.</a:t>
            </a:r>
          </a:p>
          <a:p>
            <a:pPr algn="l" rtl="0"/>
            <a:r>
              <a:rPr lang="en-US" dirty="0" smtClean="0"/>
              <a:t>4. I have had more than ……….. to eat, thank you.</a:t>
            </a:r>
          </a:p>
          <a:p>
            <a:pPr algn="l" rtl="0"/>
            <a:endParaRPr lang="en-US" dirty="0" smtClean="0"/>
          </a:p>
          <a:p>
            <a:pPr algn="l" rtl="0"/>
            <a:endParaRPr lang="fa-IR"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0380" y="803698"/>
            <a:ext cx="1283456" cy="1157013"/>
          </a:xfrm>
          <a:prstGeom prst="rect">
            <a:avLst/>
          </a:prstGeom>
        </p:spPr>
      </p:pic>
    </p:spTree>
    <p:extLst>
      <p:ext uri="{BB962C8B-B14F-4D97-AF65-F5344CB8AC3E}">
        <p14:creationId xmlns:p14="http://schemas.microsoft.com/office/powerpoint/2010/main" val="864436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TotalTime>
  <Words>199</Words>
  <Application>Microsoft Office PowerPoint</Application>
  <PresentationFormat>Personalizado</PresentationFormat>
  <Paragraphs>31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BEGINNER CLASS LESSON: 23</vt:lpstr>
      <vt:lpstr>   We use very to strengthen an adjective.  Very have positive or negative meaning.   "It was very hot" -- means the temperature was high.    </vt:lpstr>
      <vt:lpstr>We use "too" to show that something is over (or under) a certain limit  or that it is more (or less) than it should be.</vt:lpstr>
      <vt:lpstr>Te coffee is too hot</vt:lpstr>
      <vt:lpstr>Exercise 1. use very / too in the blanks  1) Jim failed his math class because it was ________ difficult for him.  2) It’s ________ warm today, but I’m still going to play outside.  3) The old horse is ________ old to run. His legs don’t work like they used to.  4) She was feeling ________ ill. Nevertheless, he still went to school.  5) It’s ________ dark to see in here. Please turn on the lights.  6) Rick was ________ tired to come to the movie with us. He went to sleep instead.  7) Learning a second language is ________ difficult, but most students can do it with practice and determination.  8) The man is ________ old. He will be 92 next week. </vt:lpstr>
      <vt:lpstr>Too baggy or too tight is not alright. Your clothes should not squeeze you like a python or swallow you like a whale. Wear the clothes that fit.</vt:lpstr>
      <vt:lpstr>Adjective + Enough  Enough means sufficient.  Enough is one of those words that can be used as an adjective and an adverb.  The adverb enough is used to modify an adjective. In this case, it goes after the adjective it modifies.  </vt:lpstr>
      <vt:lpstr>When enough is used as an adjective, it modifies a noun. The adjective enough goes before the noun it modifies.</vt:lpstr>
      <vt:lpstr>Exercise 2. fill in the blanks using Too/Very/Enough</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DREAMSNMOTION Beginner Class Lesson: 23</dc:title>
  <dc:creator>MOHAMMAD</dc:creator>
  <cp:lastModifiedBy>John</cp:lastModifiedBy>
  <cp:revision>32</cp:revision>
  <dcterms:created xsi:type="dcterms:W3CDTF">2016-09-19T04:32:33Z</dcterms:created>
  <dcterms:modified xsi:type="dcterms:W3CDTF">2016-09-20T08:10:24Z</dcterms:modified>
</cp:coreProperties>
</file>