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m4a" ContentType="audio/unknown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3ga" ContentType="audio/unknown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ink/ink1.xml" ContentType="application/inkml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Default Extension="flv" ContentType="video/unknown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ms-office.activeX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activeX/activeX1.xml" ContentType="application/vnd.ms-office.activeX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27"/>
  </p:notesMasterIdLst>
  <p:sldIdLst>
    <p:sldId id="270" r:id="rId2"/>
    <p:sldId id="274" r:id="rId3"/>
    <p:sldId id="295" r:id="rId4"/>
    <p:sldId id="280" r:id="rId5"/>
    <p:sldId id="259" r:id="rId6"/>
    <p:sldId id="297" r:id="rId7"/>
    <p:sldId id="316" r:id="rId8"/>
    <p:sldId id="276" r:id="rId9"/>
    <p:sldId id="281" r:id="rId10"/>
    <p:sldId id="282" r:id="rId11"/>
    <p:sldId id="283" r:id="rId12"/>
    <p:sldId id="284" r:id="rId13"/>
    <p:sldId id="285" r:id="rId14"/>
    <p:sldId id="269" r:id="rId15"/>
    <p:sldId id="268" r:id="rId16"/>
    <p:sldId id="310" r:id="rId17"/>
    <p:sldId id="311" r:id="rId18"/>
    <p:sldId id="312" r:id="rId19"/>
    <p:sldId id="313" r:id="rId20"/>
    <p:sldId id="314" r:id="rId21"/>
    <p:sldId id="304" r:id="rId22"/>
    <p:sldId id="271" r:id="rId23"/>
    <p:sldId id="277" r:id="rId24"/>
    <p:sldId id="291" r:id="rId25"/>
    <p:sldId id="29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3744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5512D118-5CC6-11CF-8D67-00AA00BDCE1D}" ax:persistence="persistStream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768" units="cm"/>
        </inkml:traceFormat>
        <inkml:channelProperties>
          <inkml:channelProperty channel="X" name="resolution" value="28.31858" units="1/cm"/>
          <inkml:channelProperty channel="Y" name="resolution" value="28.33948" units="1/cm"/>
        </inkml:channelProperties>
      </inkml:inkSource>
      <inkml:timestamp xml:id="ts0" timeString="2015-04-28T09:08:49.338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12055 15354,'0'0,"25"0,-1 0,1-25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16B24D-9FCC-4666-B9EC-0C03C0D2BC76}" type="datetimeFigureOut">
              <a:rPr lang="ru-RU" smtClean="0"/>
              <a:pPr/>
              <a:t>04.06.2015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A25E0-0794-4F3E-A05E-9472054570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6986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18921D6-94C2-44AA-B001-FDFCE3998614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1.png"/><Relationship Id="rId2" Type="http://schemas.openxmlformats.org/officeDocument/2006/relationships/audio" Target="file:///H:\&#1041;&#1054;&#1043;&#1044;&#1040;&#1053;&#1054;&#1042;&#1040;-&#1055;&#1056;&#1045;&#1047;%20-%20&#1082;&#1086;&#1087;&#1080;&#1103;\p80_ex3.mp3" TargetMode="External"/><Relationship Id="rId1" Type="http://schemas.openxmlformats.org/officeDocument/2006/relationships/video" Target="../media/media3.flv"/><Relationship Id="rId6" Type="http://schemas.microsoft.com/office/2007/relationships/media" Target="../media/media3.flv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4.m4a"/><Relationship Id="rId6" Type="http://schemas.openxmlformats.org/officeDocument/2006/relationships/image" Target="../media/image3.png"/><Relationship Id="rId5" Type="http://schemas.microsoft.com/office/2007/relationships/media" Target="../media/media4.m4a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5.m4a"/><Relationship Id="rId6" Type="http://schemas.openxmlformats.org/officeDocument/2006/relationships/image" Target="../media/image3.png"/><Relationship Id="rId5" Type="http://schemas.microsoft.com/office/2007/relationships/media" Target="../media/media5.m4a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6.m4a"/><Relationship Id="rId6" Type="http://schemas.openxmlformats.org/officeDocument/2006/relationships/image" Target="../media/image3.png"/><Relationship Id="rId5" Type="http://schemas.microsoft.com/office/2007/relationships/media" Target="../media/media6.m4a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7.m4a"/><Relationship Id="rId6" Type="http://schemas.openxmlformats.org/officeDocument/2006/relationships/image" Target="../media/image3.png"/><Relationship Id="rId5" Type="http://schemas.microsoft.com/office/2007/relationships/media" Target="../media/media7.m4a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5" Type="http://schemas.openxmlformats.org/officeDocument/2006/relationships/image" Target="../media/image3.png"/><Relationship Id="rId4" Type="http://schemas.microsoft.com/office/2007/relationships/media" Target="../media/media1.mp3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8.m4a"/><Relationship Id="rId6" Type="http://schemas.openxmlformats.org/officeDocument/2006/relationships/image" Target="../media/image3.png"/><Relationship Id="rId5" Type="http://schemas.microsoft.com/office/2007/relationships/media" Target="../media/media8.m4a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2.3ga"/><Relationship Id="rId5" Type="http://schemas.openxmlformats.org/officeDocument/2006/relationships/image" Target="../media/image5.png"/><Relationship Id="rId4" Type="http://schemas.microsoft.com/office/2007/relationships/media" Target="../media/media2.3ga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2.3ga"/><Relationship Id="rId5" Type="http://schemas.openxmlformats.org/officeDocument/2006/relationships/image" Target="../media/image5.png"/><Relationship Id="rId4" Type="http://schemas.microsoft.com/office/2007/relationships/media" Target="../media/media2.3ga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2.3ga"/><Relationship Id="rId5" Type="http://schemas.openxmlformats.org/officeDocument/2006/relationships/image" Target="../media/image5.png"/><Relationship Id="rId4" Type="http://schemas.microsoft.com/office/2007/relationships/media" Target="../media/media2.3ga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2.3ga"/><Relationship Id="rId5" Type="http://schemas.openxmlformats.org/officeDocument/2006/relationships/image" Target="../media/image5.png"/><Relationship Id="rId4" Type="http://schemas.microsoft.com/office/2007/relationships/media" Target="../media/media2.3ga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resent Simple CanSayMore.co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36299" y="692697"/>
            <a:ext cx="5607701" cy="396044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93905" y="5226784"/>
            <a:ext cx="475009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Богданова Елена Евгеньевна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английского языка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ГБОУ Гимназия №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284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Кировского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Санкт-Петербурга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3400" y="548680"/>
            <a:ext cx="4192576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уроку </a:t>
            </a:r>
            <a:endParaRPr lang="ru-RU" sz="28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учебному предмету</a:t>
            </a:r>
          </a:p>
          <a:p>
            <a:pPr lvl="0"/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«Английский язык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/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3 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классе</a:t>
            </a:r>
          </a:p>
          <a:p>
            <a:pPr lvl="0"/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тему:</a:t>
            </a:r>
          </a:p>
          <a:p>
            <a:pPr lvl="0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Present Continuous </a:t>
            </a:r>
            <a:r>
              <a:rPr 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Tense</a:t>
            </a:r>
            <a:endParaRPr lang="ru-RU" sz="3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our Life”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807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1985" name="contentImage0" descr="http://dbimg.eu/i/Qq0xcPB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548681"/>
            <a:ext cx="6264696" cy="50405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1691680" y="5949280"/>
            <a:ext cx="532504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c) Look! They are swimming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!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3009" name="contentImage0" descr="http://dbimg.eu/i/ObLRI1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2758" y="737124"/>
            <a:ext cx="6011570" cy="48521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571472" y="5969991"/>
            <a:ext cx="73408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a)They are having a good time now.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4033" name="contentImage0" descr="http://dbimg.eu/i/W0UjE2OV.jpg"/>
          <p:cNvPicPr>
            <a:picLocks noChangeAspect="1" noChangeArrowheads="1"/>
          </p:cNvPicPr>
          <p:nvPr/>
        </p:nvPicPr>
        <p:blipFill rotWithShape="1">
          <a:blip r:embed="rId2" cstate="print"/>
          <a:srcRect t="3846" b="13692"/>
          <a:stretch/>
        </p:blipFill>
        <p:spPr bwMode="auto">
          <a:xfrm>
            <a:off x="1331640" y="548680"/>
            <a:ext cx="6336704" cy="49016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467544" y="5949280"/>
            <a:ext cx="73083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a )Anna is sleeping at the moment.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4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5057" name="contentImage0" descr="http://dbimg.eu/i/L7gx9db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548680"/>
            <a:ext cx="7596336" cy="47569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285720" y="5857892"/>
            <a:ext cx="704937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a) They are eating now.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5" y="1412775"/>
            <a:ext cx="8194847" cy="4702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85719" y="-243408"/>
            <a:ext cx="3158281" cy="268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Mod5 p.80.fl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0" y="0"/>
            <a:ext cx="3049728" cy="2132856"/>
          </a:xfrm>
          <a:prstGeom prst="rect">
            <a:avLst/>
          </a:prstGeom>
        </p:spPr>
      </p:pic>
      <p:pic>
        <p:nvPicPr>
          <p:cNvPr id="5" name="p80_ex3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4716016" y="148478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270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İngilizceSiteler.com İngilizce Ödev Yapma Sitesi ! . Simple 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764704"/>
            <a:ext cx="8262651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resent Continuous упражнени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36912"/>
            <a:ext cx="3960440" cy="33123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Present Continuous упражнение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636912"/>
            <a:ext cx="4176464" cy="32403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1835696" y="1988840"/>
            <a:ext cx="4331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00192" y="1988840"/>
            <a:ext cx="4427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B</a:t>
            </a:r>
            <a:endParaRPr lang="en-US" sz="3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764704"/>
            <a:ext cx="849694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Прослушайте аудиозапись и выберите ту картинку, которая правильно описывает происходящее.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771800" y="188640"/>
            <a:ext cx="36984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isten and choose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1484784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/>
              <a:t>1</a:t>
            </a:r>
            <a:endParaRPr lang="ru-RU" sz="4000" dirty="0"/>
          </a:p>
        </p:txBody>
      </p:sp>
      <p:pic>
        <p:nvPicPr>
          <p:cNvPr id="4" name="Голос 012_sd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707904" y="1772816"/>
            <a:ext cx="609600" cy="6096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673123" y="5982873"/>
            <a:ext cx="3711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B -They are singing.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07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resent Continuous упражнени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420888"/>
            <a:ext cx="4176464" cy="338437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 descr="Present Continuous детям английский упражнение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2348880"/>
            <a:ext cx="4104456" cy="35283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Прямоугольник 3"/>
          <p:cNvSpPr/>
          <p:nvPr/>
        </p:nvSpPr>
        <p:spPr>
          <a:xfrm>
            <a:off x="1763688" y="1484784"/>
            <a:ext cx="4651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</a:t>
            </a:r>
            <a:endParaRPr lang="en-US" sz="3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88224" y="1484784"/>
            <a:ext cx="4427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B</a:t>
            </a:r>
            <a:endParaRPr lang="en-US" sz="3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5976" y="404664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2</a:t>
            </a:r>
            <a:endParaRPr lang="ru-RU" sz="4000" dirty="0"/>
          </a:p>
        </p:txBody>
      </p:sp>
      <p:pic>
        <p:nvPicPr>
          <p:cNvPr id="8" name="Голос 013_sd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635896" y="620688"/>
            <a:ext cx="609600" cy="609600"/>
          </a:xfrm>
          <a:prstGeom prst="rect">
            <a:avLst/>
          </a:prstGeom>
        </p:spPr>
      </p:pic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3923928" y="5877272"/>
            <a:ext cx="547260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He is playing the guitar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4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96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resent Continuous упражнени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276872"/>
            <a:ext cx="4248472" cy="334516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 descr="Present Continuous упражнение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2276872"/>
            <a:ext cx="4104456" cy="345638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2051720" y="1412776"/>
            <a:ext cx="4651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</a:t>
            </a:r>
            <a:endParaRPr lang="en-US" sz="3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88224" y="1484784"/>
            <a:ext cx="4427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B</a:t>
            </a:r>
            <a:endParaRPr lang="en-US" sz="3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39952" y="404664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3</a:t>
            </a:r>
            <a:endParaRPr lang="ru-RU" sz="4000" b="1" dirty="0"/>
          </a:p>
        </p:txBody>
      </p:sp>
      <p:pic>
        <p:nvPicPr>
          <p:cNvPr id="8" name="Голос 014_sd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059832" y="404664"/>
            <a:ext cx="609600" cy="6096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0" y="5949280"/>
            <a:ext cx="50736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She is listening to music.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52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resent Continuous упражнени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700808"/>
            <a:ext cx="3816424" cy="38164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Present Continuous упражнение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2060848"/>
            <a:ext cx="4427984" cy="35283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195736" y="908720"/>
            <a:ext cx="4651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</a:t>
            </a:r>
            <a:endParaRPr lang="en-US" sz="3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04248" y="908720"/>
            <a:ext cx="4427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B</a:t>
            </a:r>
            <a:endParaRPr lang="en-US" sz="3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5976" y="332656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4</a:t>
            </a:r>
            <a:endParaRPr lang="ru-RU" sz="4000" b="1" dirty="0"/>
          </a:p>
        </p:txBody>
      </p:sp>
      <p:pic>
        <p:nvPicPr>
          <p:cNvPr id="8" name="Голос 015_sd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635896" y="476672"/>
            <a:ext cx="609600" cy="6096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0" y="5949280"/>
            <a:ext cx="46560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A-He is reading the book.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34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553" y="332656"/>
            <a:ext cx="8778519" cy="61206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106_ex1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619672" y="2788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11104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8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resent Continuous упражнени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276872"/>
            <a:ext cx="3888432" cy="33123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Present Continuous упражнение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2276872"/>
            <a:ext cx="4536504" cy="33400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835696" y="1340768"/>
            <a:ext cx="4651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</a:t>
            </a:r>
            <a:endParaRPr lang="en-US" sz="3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6660232" y="1340768"/>
            <a:ext cx="4427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B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3968" y="548680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5</a:t>
            </a:r>
            <a:endParaRPr lang="ru-RU" sz="4000" b="1" dirty="0"/>
          </a:p>
        </p:txBody>
      </p:sp>
      <p:pic>
        <p:nvPicPr>
          <p:cNvPr id="5" name="Голос 016_sd.m4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203848" y="548680"/>
            <a:ext cx="609600" cy="6096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625785" y="6080615"/>
            <a:ext cx="41254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-She is watching TV.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8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915" y="5505"/>
            <a:ext cx="5086452" cy="3703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6071" y="3709245"/>
            <a:ext cx="5463840" cy="3148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3548" y="1145262"/>
            <a:ext cx="5130725" cy="2956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529" y="1113799"/>
            <a:ext cx="432517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ru-RU" sz="24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altLang="ru-RU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altLang="ru-RU" b="1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Dear</a:t>
            </a:r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Elena</a:t>
            </a:r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altLang="ru-RU" sz="12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We</a:t>
            </a:r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are</a:t>
            </a:r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in</a:t>
            </a:r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alt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y</a:t>
            </a:r>
            <a:r>
              <a:rPr lang="ru-RU" altLang="ru-RU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prus</a:t>
            </a: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altLang="ru-RU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Pa</a:t>
            </a:r>
            <a:r>
              <a:rPr lang="en-US" alt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ru-RU" altLang="ru-RU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hos</a:t>
            </a: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altLang="ru-RU" sz="12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 I </a:t>
            </a:r>
            <a:r>
              <a:rPr lang="ru-RU" altLang="ru-RU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am</a:t>
            </a: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walking</a:t>
            </a: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around</a:t>
            </a: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city</a:t>
            </a: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with</a:t>
            </a: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my</a:t>
            </a: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sister</a:t>
            </a: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.</a:t>
            </a:r>
            <a:r>
              <a:rPr lang="ru-RU" altLang="ru-RU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Mum</a:t>
            </a: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and</a:t>
            </a: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dad</a:t>
            </a: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  </a:t>
            </a:r>
            <a:r>
              <a:rPr lang="ru-RU" altLang="ru-RU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sunbathing</a:t>
            </a: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on</a:t>
            </a: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beach</a:t>
            </a: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alt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My</a:t>
            </a: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brother</a:t>
            </a:r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swiming</a:t>
            </a:r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in</a:t>
            </a:r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sea</a:t>
            </a:r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.</a:t>
            </a:r>
            <a:endParaRPr lang="ru-RU" altLang="ru-RU" sz="12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It's</a:t>
            </a:r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fantasti</a:t>
            </a:r>
            <a:r>
              <a:rPr lang="en-US" alt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here</a:t>
            </a:r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!</a:t>
            </a:r>
            <a:endParaRPr lang="ru-RU" altLang="ru-RU" sz="12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Love</a:t>
            </a:r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ru-RU" altLang="ru-RU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Alena</a:t>
            </a: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endParaRPr lang="ru-RU" altLang="ru-RU" sz="36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36887" y="1916832"/>
            <a:ext cx="4572000" cy="21852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chemeClr val="accent3">
                    <a:lumMod val="50000"/>
                  </a:schemeClr>
                </a:solidFill>
              </a:rPr>
              <a:t>2 </a:t>
            </a: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Dear Elena</a:t>
            </a:r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en-US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We are in 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Italy. We are sitting </a:t>
            </a: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on the beach and listening to music. </a:t>
            </a:r>
            <a:br>
              <a:rPr lang="en-US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Mum and Dad swimming. </a:t>
            </a:r>
            <a:br>
              <a:rPr lang="en-US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My sister eating an ice cream and my brother making a </a:t>
            </a:r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</a:rPr>
              <a:t>sandcastle.</a:t>
            </a:r>
            <a:r>
              <a:rPr lang="en-US" b="1" dirty="0" err="1">
                <a:solidFill>
                  <a:schemeClr val="accent3">
                    <a:lumMod val="50000"/>
                  </a:schemeClr>
                </a:solidFill>
              </a:rPr>
              <a:t>I</a:t>
            </a:r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</a:rPr>
              <a:t>t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s fantastic here!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/>
              <a:t>Anna-Maria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80156" y="4556834"/>
            <a:ext cx="529208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7030A0"/>
                </a:solidFill>
              </a:rPr>
              <a:t>3 We are in </a:t>
            </a:r>
            <a:r>
              <a:rPr lang="en-US" sz="2000" b="1" dirty="0" err="1">
                <a:solidFill>
                  <a:srgbClr val="7030A0"/>
                </a:solidFill>
              </a:rPr>
              <a:t>Larnaca</a:t>
            </a:r>
            <a:r>
              <a:rPr lang="en-US" sz="2000" b="1" dirty="0">
                <a:solidFill>
                  <a:srgbClr val="7030A0"/>
                </a:solidFill>
              </a:rPr>
              <a:t>. I'm </a:t>
            </a:r>
            <a:r>
              <a:rPr lang="en-US" sz="2000" b="1" dirty="0" smtClean="0">
                <a:solidFill>
                  <a:srgbClr val="7030A0"/>
                </a:solidFill>
              </a:rPr>
              <a:t>playing </a:t>
            </a:r>
            <a:r>
              <a:rPr lang="en-US" sz="2000" b="1" dirty="0">
                <a:solidFill>
                  <a:srgbClr val="7030A0"/>
                </a:solidFill>
              </a:rPr>
              <a:t>basketball. My mom and </a:t>
            </a:r>
            <a:r>
              <a:rPr lang="en-US" sz="2000" b="1" dirty="0" smtClean="0">
                <a:solidFill>
                  <a:srgbClr val="7030A0"/>
                </a:solidFill>
              </a:rPr>
              <a:t>dad </a:t>
            </a:r>
            <a:r>
              <a:rPr lang="en-US" sz="2000" b="1" dirty="0">
                <a:solidFill>
                  <a:srgbClr val="7030A0"/>
                </a:solidFill>
              </a:rPr>
              <a:t>are swimming in the sea. My brother drinking Coke, my sister is listen to music </a:t>
            </a:r>
            <a:r>
              <a:rPr lang="en-US" sz="2000" b="1" dirty="0" smtClean="0">
                <a:solidFill>
                  <a:srgbClr val="7030A0"/>
                </a:solidFill>
              </a:rPr>
              <a:t>. There is fantastic.</a:t>
            </a:r>
            <a:r>
              <a:rPr lang="en-US" sz="2000" b="1" dirty="0">
                <a:solidFill>
                  <a:srgbClr val="7030A0"/>
                </a:solidFill>
              </a:rPr>
              <a:t>              Love.            </a:t>
            </a:r>
            <a:r>
              <a:rPr lang="en-US" sz="2000" b="1" dirty="0" err="1">
                <a:solidFill>
                  <a:srgbClr val="7030A0"/>
                </a:solidFill>
              </a:rPr>
              <a:t>Nastya</a:t>
            </a:r>
            <a:r>
              <a:rPr lang="en-US" sz="2000" b="1" dirty="0">
                <a:solidFill>
                  <a:srgbClr val="7030A0"/>
                </a:solidFill>
              </a:rPr>
              <a:t>!!</a:t>
            </a:r>
            <a:endParaRPr lang="ru-RU" sz="2000" b="1" dirty="0">
              <a:solidFill>
                <a:srgbClr val="7030A0"/>
              </a:solidFill>
            </a:endParaRPr>
          </a:p>
        </p:txBody>
      </p:sp>
      <p:pic>
        <p:nvPicPr>
          <p:cNvPr id="5" name="СОЛОВЬИ.3g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954648" y="260648"/>
            <a:ext cx="609600" cy="6096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3529" y="1113799"/>
            <a:ext cx="4572000" cy="240065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ru-RU" sz="2400" b="1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altLang="ru-RU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alt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Dear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Elena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altLang="ru-RU" sz="1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We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are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C</a:t>
            </a:r>
            <a:r>
              <a:rPr lang="en-US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y</a:t>
            </a:r>
            <a:r>
              <a:rPr lang="ru-RU" alt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prus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, </a:t>
            </a:r>
            <a:r>
              <a:rPr lang="ru-RU" alt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Pa</a:t>
            </a:r>
            <a:r>
              <a:rPr lang="en-US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ru-RU" alt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hos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.</a:t>
            </a:r>
            <a:endParaRPr lang="ru-RU" altLang="ru-RU" sz="1200" b="1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 I </a:t>
            </a:r>
            <a:r>
              <a:rPr lang="ru-RU" alt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am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walking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around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city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with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my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sister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.</a:t>
            </a:r>
            <a:r>
              <a:rPr lang="ru-RU" alt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Mum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and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dad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  </a:t>
            </a:r>
            <a:r>
              <a:rPr lang="ru-RU" altLang="ru-RU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sunbathing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on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beach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altLang="ru-RU" sz="1200" b="1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My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brother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swiming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sea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.</a:t>
            </a:r>
            <a:endParaRPr lang="ru-RU" altLang="ru-RU" sz="1200" b="1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It's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fantasti</a:t>
            </a:r>
            <a:r>
              <a:rPr lang="en-US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here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!</a:t>
            </a:r>
            <a:endParaRPr lang="ru-RU" altLang="ru-RU" sz="1200" b="1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Love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ru-RU" alt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Alena</a:t>
            </a:r>
            <a:r>
              <a:rPr lang="ru-RU" alt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ru-RU" altLang="ru-RU" sz="36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36887" y="1916832"/>
            <a:ext cx="4572000" cy="218521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2</a:t>
            </a:r>
            <a:r>
              <a:rPr lang="en-US" sz="2800" b="1" dirty="0"/>
              <a:t> </a:t>
            </a:r>
            <a:r>
              <a:rPr lang="en-US" b="1" dirty="0"/>
              <a:t>Dear Elena</a:t>
            </a:r>
            <a:r>
              <a:rPr lang="en-US" dirty="0"/>
              <a:t/>
            </a:r>
            <a:br>
              <a:rPr lang="en-US" dirty="0"/>
            </a:br>
            <a:r>
              <a:rPr lang="en-US" b="1" dirty="0"/>
              <a:t>We are in Italy. We are sitting on the beach and listening to music. </a:t>
            </a:r>
            <a:br>
              <a:rPr lang="en-US" b="1" dirty="0"/>
            </a:br>
            <a:r>
              <a:rPr lang="en-US" b="1" dirty="0"/>
              <a:t>Mum and Dad </a:t>
            </a:r>
            <a:r>
              <a:rPr lang="en-US" b="1" dirty="0">
                <a:solidFill>
                  <a:srgbClr val="FF0000"/>
                </a:solidFill>
              </a:rPr>
              <a:t>swimming.</a:t>
            </a:r>
            <a:r>
              <a:rPr lang="en-US" b="1" dirty="0"/>
              <a:t> </a:t>
            </a:r>
            <a:br>
              <a:rPr lang="en-US" b="1" dirty="0"/>
            </a:br>
            <a:r>
              <a:rPr lang="en-US" b="1" dirty="0"/>
              <a:t>My sister </a:t>
            </a:r>
            <a:r>
              <a:rPr lang="en-US" b="1" dirty="0">
                <a:solidFill>
                  <a:srgbClr val="FF0000"/>
                </a:solidFill>
              </a:rPr>
              <a:t>eating</a:t>
            </a:r>
            <a:r>
              <a:rPr lang="en-US" b="1" dirty="0"/>
              <a:t> an ice cream and my brother </a:t>
            </a:r>
            <a:r>
              <a:rPr lang="en-US" b="1" dirty="0">
                <a:solidFill>
                  <a:srgbClr val="FF0000"/>
                </a:solidFill>
              </a:rPr>
              <a:t>making</a:t>
            </a:r>
            <a:r>
              <a:rPr lang="en-US" b="1" dirty="0"/>
              <a:t> a </a:t>
            </a:r>
            <a:r>
              <a:rPr lang="en-US" b="1" dirty="0" err="1"/>
              <a:t>sandcastle.It</a:t>
            </a:r>
            <a:r>
              <a:rPr lang="en-US" b="1" dirty="0"/>
              <a:t> s fantastic here!</a:t>
            </a:r>
            <a:br>
              <a:rPr lang="en-US" b="1" dirty="0"/>
            </a:br>
            <a:r>
              <a:rPr lang="en-US" b="1" dirty="0"/>
              <a:t>Anna-Maria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80156" y="4556834"/>
            <a:ext cx="5328593" cy="163121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</a:rPr>
              <a:t>3</a:t>
            </a:r>
            <a:r>
              <a:rPr lang="en-US" sz="2000" b="1" dirty="0"/>
              <a:t> We are in </a:t>
            </a:r>
            <a:r>
              <a:rPr lang="en-US" sz="2000" b="1" dirty="0" err="1"/>
              <a:t>Larnaca</a:t>
            </a:r>
            <a:r>
              <a:rPr lang="en-US" sz="2000" b="1" dirty="0"/>
              <a:t>. I'm playing basketball. My mom and dad are swimming in the sea. My brother </a:t>
            </a:r>
            <a:r>
              <a:rPr lang="en-US" sz="2000" b="1" dirty="0">
                <a:solidFill>
                  <a:srgbClr val="FF0000"/>
                </a:solidFill>
              </a:rPr>
              <a:t>drinking</a:t>
            </a:r>
            <a:r>
              <a:rPr lang="en-US" sz="2000" b="1" dirty="0"/>
              <a:t> Coke, my sister is </a:t>
            </a:r>
            <a:r>
              <a:rPr lang="en-US" sz="2000" b="1" dirty="0">
                <a:solidFill>
                  <a:srgbClr val="FF0000"/>
                </a:solidFill>
              </a:rPr>
              <a:t>listen</a:t>
            </a:r>
            <a:r>
              <a:rPr lang="en-US" sz="2000" b="1" dirty="0"/>
              <a:t> to music . There is fantastic.              Love.            </a:t>
            </a:r>
            <a:r>
              <a:rPr lang="en-US" sz="2000" b="1" dirty="0" err="1"/>
              <a:t>Nastya</a:t>
            </a:r>
            <a:r>
              <a:rPr lang="en-US" sz="2000" b="1" dirty="0"/>
              <a:t>!!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179360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519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Admin\Рабочий стол\АНГЛ Новая папка\вечер.bmp"/>
          <p:cNvPicPr/>
          <p:nvPr/>
        </p:nvPicPr>
        <p:blipFill>
          <a:blip r:embed="rId3" cstate="print">
            <a:lum bright="-3000" contrast="32000"/>
          </a:blip>
          <a:srcRect/>
          <a:stretch>
            <a:fillRect/>
          </a:stretch>
        </p:blipFill>
        <p:spPr bwMode="auto">
          <a:xfrm>
            <a:off x="107504" y="52087"/>
            <a:ext cx="6408712" cy="481707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6695728" y="1268760"/>
            <a:ext cx="2448272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Match  the  parts 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the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sentences</a:t>
            </a:r>
          </a:p>
          <a:p>
            <a:endParaRPr lang="ru-RU" dirty="0"/>
          </a:p>
          <a:p>
            <a:r>
              <a:rPr lang="en-US" sz="2800" b="1" dirty="0" smtClean="0"/>
              <a:t>What are you doing?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4869160"/>
            <a:ext cx="86947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My father                       is   listening to music  </a:t>
            </a:r>
            <a:endParaRPr lang="ru-RU" sz="2400" b="1" dirty="0"/>
          </a:p>
          <a:p>
            <a:r>
              <a:rPr lang="en-US" sz="2400" b="1" dirty="0" smtClean="0"/>
              <a:t>My </a:t>
            </a:r>
            <a:r>
              <a:rPr lang="en-US" sz="2400" b="1" dirty="0"/>
              <a:t>sister                        is   playing with puzzle </a:t>
            </a:r>
            <a:endParaRPr lang="ru-RU" sz="2400" b="1" dirty="0"/>
          </a:p>
          <a:p>
            <a:r>
              <a:rPr lang="en-US" sz="2400" b="1" dirty="0"/>
              <a:t> </a:t>
            </a:r>
            <a:r>
              <a:rPr lang="en-US" sz="2400" b="1" dirty="0" smtClean="0"/>
              <a:t>My </a:t>
            </a:r>
            <a:r>
              <a:rPr lang="en-US" sz="2400" b="1" dirty="0"/>
              <a:t>brother                  </a:t>
            </a:r>
            <a:r>
              <a:rPr lang="en-US" sz="2400" b="1" dirty="0" smtClean="0"/>
              <a:t> </a:t>
            </a:r>
            <a:r>
              <a:rPr lang="en-US" sz="2400" b="1" dirty="0"/>
              <a:t>is  reading the newspaper </a:t>
            </a:r>
            <a:endParaRPr lang="ru-RU" sz="2400" b="1" dirty="0"/>
          </a:p>
          <a:p>
            <a:r>
              <a:rPr lang="en-US" sz="2400" b="1" dirty="0"/>
              <a:t> </a:t>
            </a:r>
            <a:r>
              <a:rPr lang="en-US" sz="2400" b="1" dirty="0" smtClean="0"/>
              <a:t>The </a:t>
            </a:r>
            <a:r>
              <a:rPr lang="en-US" sz="2400" b="1" dirty="0"/>
              <a:t>dog                         am  playing the guitar </a:t>
            </a:r>
            <a:endParaRPr lang="ru-RU" sz="2400" b="1" dirty="0"/>
          </a:p>
          <a:p>
            <a:r>
              <a:rPr lang="en-US" sz="2400" b="1" dirty="0"/>
              <a:t>  </a:t>
            </a:r>
            <a:r>
              <a:rPr lang="en-US" sz="2400" b="1" dirty="0" smtClean="0"/>
              <a:t>I                                      </a:t>
            </a:r>
            <a:r>
              <a:rPr lang="en-US" sz="2400" b="1" dirty="0"/>
              <a:t>is  sleeping </a:t>
            </a:r>
            <a:endParaRPr lang="ru-RU" sz="2400" b="1" dirty="0"/>
          </a:p>
        </p:txBody>
      </p:sp>
      <p:pic>
        <p:nvPicPr>
          <p:cNvPr id="4" name="СОЛОВЬИ.3g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363544" y="5486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871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9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Новости / О кооперативе / Корпорация жилищного строительства и ипоте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-387424"/>
            <a:ext cx="3536307" cy="2214612"/>
          </a:xfrm>
          <a:prstGeom prst="rect">
            <a:avLst/>
          </a:prstGeom>
          <a:noFill/>
        </p:spPr>
      </p:pic>
      <p:pic>
        <p:nvPicPr>
          <p:cNvPr id="1029" name="Picture 5" descr="Rumour: Samsung &quot;GALAXY 4S&quot; Photo Leaked TechTree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5740" y="980728"/>
            <a:ext cx="2348260" cy="2348260"/>
          </a:xfrm>
          <a:prstGeom prst="rect">
            <a:avLst/>
          </a:prstGeom>
          <a:noFill/>
        </p:spPr>
      </p:pic>
      <p:pic>
        <p:nvPicPr>
          <p:cNvPr id="1031" name="Picture 7" descr="Nokia 3310 as a gift (Пермь). DaruDa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188640"/>
            <a:ext cx="1547606" cy="2243619"/>
          </a:xfrm>
          <a:prstGeom prst="rect">
            <a:avLst/>
          </a:prstGeom>
          <a:noFill/>
        </p:spPr>
      </p:pic>
      <p:pic>
        <p:nvPicPr>
          <p:cNvPr id="1027" name="Picture 3" descr="Celebrity Phone Soundboard (Android) - Downloa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656184" cy="1197776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2" y="45205"/>
            <a:ext cx="8712968" cy="7417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What are you doing now?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Are you playing the computer? </a:t>
            </a:r>
            <a:endParaRPr lang="ru-RU" sz="28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I’m writing the letter in my bedroom.</a:t>
            </a:r>
            <a:endParaRPr lang="ru-RU" sz="28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What is your mother doing?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My mother and my father aren’t watching TV.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They aren’t talking.  They are eating.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My brother isn’t watching TV.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He is playing the computer.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My grandma is in the living room.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She isn’t watching TV.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9" descr="https://im0-tub-ru.yandex.net/i?id=75f07e6269d42f9ab887205025ad1f96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89747" y="3861048"/>
            <a:ext cx="3274741" cy="282511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Звонки для скайпа : Skype скайп 6 22 60 107 - skype скачать. . Файлы для обмена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7607" y="3501008"/>
            <a:ext cx="2832313" cy="2099244"/>
          </a:xfrm>
          <a:prstGeom prst="rect">
            <a:avLst/>
          </a:prstGeom>
          <a:noFill/>
        </p:spPr>
      </p:pic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303459" y="2061429"/>
            <a:ext cx="8460432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en-US" sz="28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Draw a model of Positive, Negative and Question sentence.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en-US" sz="28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aint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the picture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do Power</a:t>
            </a:r>
            <a:r>
              <a:rPr lang="en-US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oint presentation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or 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Write 9 sentences with the verbs: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read, play, sing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+   ?    -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6" descr="https://im0-tub-ru.yandex.net/i?id=45b5baa1e00bb2891c8f7b543cb1ae89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60648"/>
            <a:ext cx="4470241" cy="249231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827584" y="1276390"/>
            <a:ext cx="24936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48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You can:</a:t>
            </a:r>
            <a:endParaRPr lang="ru-RU" sz="4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WWW.OPEN.AZ Версия для печати Правдивая история о смайлике и его создател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764704"/>
            <a:ext cx="5148064" cy="57701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9-18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132856"/>
            <a:ext cx="3322900" cy="365106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Прямоугольник 2"/>
          <p:cNvSpPr/>
          <p:nvPr/>
        </p:nvSpPr>
        <p:spPr>
          <a:xfrm>
            <a:off x="683568" y="332656"/>
            <a:ext cx="2183611" cy="11079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6600" dirty="0" smtClean="0">
                <a:solidFill>
                  <a:srgbClr val="37441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smtClean="0">
                <a:solidFill>
                  <a:srgbClr val="37441C"/>
                </a:solidFill>
                <a:latin typeface="Times New Roman" pitchFamily="18" charset="0"/>
                <a:cs typeface="Times New Roman" pitchFamily="18" charset="0"/>
              </a:rPr>
              <a:t>Linda</a:t>
            </a:r>
            <a:r>
              <a:rPr lang="en-US" sz="6600" b="1" dirty="0" smtClean="0">
                <a:solidFill>
                  <a:srgbClr val="37441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6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11960" y="1772816"/>
            <a:ext cx="4714876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Read the text </a:t>
            </a:r>
          </a:p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and find out  the verbs in the Present Simple</a:t>
            </a:r>
          </a:p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3600" b="1" u="sng" dirty="0" smtClean="0">
                <a:latin typeface="Times New Roman" pitchFamily="18" charset="0"/>
                <a:cs typeface="Times New Roman" pitchFamily="18" charset="0"/>
              </a:rPr>
              <a:t>underline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them</a:t>
            </a:r>
          </a:p>
          <a:p>
            <a:endParaRPr lang="en-US" sz="3600" b="1" dirty="0" smtClean="0"/>
          </a:p>
          <a:p>
            <a:r>
              <a:rPr lang="en-US" sz="3600" b="1" dirty="0" smtClean="0"/>
              <a:t>  </a:t>
            </a:r>
          </a:p>
          <a:p>
            <a:endParaRPr lang="en-US" sz="2800" b="1" dirty="0" smtClean="0"/>
          </a:p>
        </p:txBody>
      </p:sp>
      <p:pic>
        <p:nvPicPr>
          <p:cNvPr id="4" name="СОЛОВЬИ.3g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3962400" y="46194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9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-36465" y="-5417"/>
            <a:ext cx="918046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179512" y="151180"/>
            <a:ext cx="8784976" cy="655564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</a:t>
            </a:r>
            <a:r>
              <a:rPr kumimoji="0" lang="en-US" sz="2800" b="1" i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Group 1</a:t>
            </a:r>
            <a:endParaRPr kumimoji="0" lang="ru-RU" sz="2800" b="0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Linda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lives in London. She plays the guitar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She often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goes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to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the museums.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She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listens to music.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Linda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is writing a letter now.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</a:t>
            </a:r>
            <a:r>
              <a:rPr kumimoji="0" lang="en-US" sz="2800" b="1" i="1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Group  2</a:t>
            </a:r>
            <a:endParaRPr kumimoji="0" lang="ru-RU" sz="2800" b="0" i="0" u="sng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She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gets up at 7 o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clock. She goes to school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She likes her dog. She watches TV in the evening.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Linda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is talking on the phone now.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</a:t>
            </a:r>
            <a:r>
              <a:rPr kumimoji="0" lang="en-US" sz="2800" b="1" i="1" u="sng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Group 3</a:t>
            </a:r>
            <a:endParaRPr kumimoji="0" lang="ru-RU" sz="2800" b="0" i="0" u="sng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Linda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speaks English. </a:t>
            </a:r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he paints the pictures.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She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often goes to the theatre. She listens to  MP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3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Linda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is reading the book now.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4" descr="9-18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764704"/>
            <a:ext cx="2150431" cy="245859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mc:AlternateContent xmlns:mc="http://schemas.openxmlformats.org/markup-compatibility/2006">
        <mc:Choice xmlns:p14="http://schemas.microsoft.com/office/powerpoint/2010/main" xmlns="" Requires="p14">
          <p:contentPart p14:bwMode="auto" r:id="rId3">
            <p14:nvContentPartPr>
              <p14:cNvPr id="14" name="Рукописные данные 13"/>
              <p14:cNvContentPartPr/>
              <p14:nvPr/>
            </p14:nvContentPartPr>
            <p14:xfrm>
              <a:off x="4339800" y="5518440"/>
              <a:ext cx="27000" cy="9360"/>
            </p14:xfrm>
          </p:contentPart>
        </mc:Choice>
        <mc:Fallback>
          <p:pic>
            <p:nvPicPr>
              <p:cNvPr id="14" name="Рукописные данные 13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4323960" y="5455080"/>
                <a:ext cx="58680" cy="13608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9-18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2621433" cy="288032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2928941" y="163670"/>
            <a:ext cx="6143636" cy="258532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The Present </a:t>
            </a:r>
          </a:p>
          <a:p>
            <a:pPr algn="ctr"/>
            <a:r>
              <a:rPr lang="en-US" sz="54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Continuous </a:t>
            </a:r>
            <a:r>
              <a:rPr lang="en-US" sz="5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Tense</a:t>
            </a:r>
            <a:r>
              <a:rPr lang="ru-RU" sz="5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 </a:t>
            </a:r>
            <a:r>
              <a:rPr lang="en-US" sz="5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in our life</a:t>
            </a:r>
            <a:r>
              <a:rPr lang="ru-RU" sz="5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 </a:t>
            </a:r>
            <a:endParaRPr lang="ru-RU" sz="5400" b="1" dirty="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469484" y="3049788"/>
            <a:ext cx="2459456" cy="2400296"/>
            <a:chOff x="1430" y="959"/>
            <a:chExt cx="625" cy="919"/>
          </a:xfrm>
        </p:grpSpPr>
        <p:pic>
          <p:nvPicPr>
            <p:cNvPr id="5129" name="Picture 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36" y="959"/>
              <a:ext cx="519" cy="9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130" name="Text Box 10"/>
            <p:cNvSpPr txBox="1">
              <a:spLocks noChangeArrowheads="1"/>
            </p:cNvSpPr>
            <p:nvPr/>
          </p:nvSpPr>
          <p:spPr bwMode="auto">
            <a:xfrm>
              <a:off x="1430" y="1263"/>
              <a:ext cx="567" cy="389"/>
            </a:xfrm>
            <a:prstGeom prst="rect">
              <a:avLst/>
            </a:prstGeom>
            <a:solidFill>
              <a:srgbClr val="FCC0C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3200" b="1" dirty="0">
                  <a:latin typeface="Times New Roman" pitchFamily="18" charset="0"/>
                </a:rPr>
                <a:t>  </a:t>
              </a:r>
              <a:r>
                <a:rPr lang="en-US" sz="2800" b="1" dirty="0">
                  <a:solidFill>
                    <a:schemeClr val="accent2"/>
                  </a:solidFill>
                  <a:latin typeface="Monotype Corsiva" pitchFamily="66" charset="0"/>
                </a:rPr>
                <a:t>What is she doing?</a:t>
              </a:r>
              <a:endParaRPr lang="ru-RU" sz="2800" b="1" dirty="0">
                <a:solidFill>
                  <a:schemeClr val="accent2"/>
                </a:solidFill>
                <a:latin typeface="Monotype Corsiva" pitchFamily="66" charset="0"/>
              </a:endParaRPr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 flipH="1">
            <a:off x="2340576" y="4249937"/>
            <a:ext cx="2303275" cy="2401111"/>
            <a:chOff x="3044" y="1817"/>
            <a:chExt cx="811" cy="935"/>
          </a:xfrm>
        </p:grpSpPr>
        <p:pic>
          <p:nvPicPr>
            <p:cNvPr id="5132" name="Picture 1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125" y="1817"/>
              <a:ext cx="463" cy="9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133" name="Text Box 13"/>
            <p:cNvSpPr txBox="1">
              <a:spLocks noChangeArrowheads="1"/>
            </p:cNvSpPr>
            <p:nvPr/>
          </p:nvSpPr>
          <p:spPr bwMode="auto">
            <a:xfrm>
              <a:off x="3044" y="2333"/>
              <a:ext cx="811" cy="419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>
                  <a:solidFill>
                    <a:schemeClr val="accent2"/>
                  </a:solidFill>
                  <a:latin typeface="Monotype Corsiva" pitchFamily="66" charset="0"/>
                </a:rPr>
                <a:t>She is dreaming…</a:t>
              </a:r>
              <a:endParaRPr lang="ru-RU" sz="3200" dirty="0">
                <a:latin typeface="Monotype Corsiva" pitchFamily="66" charset="0"/>
              </a:endParaRPr>
            </a:p>
          </p:txBody>
        </p:sp>
      </p:grp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273050" y="3109311"/>
            <a:ext cx="7175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861832"/>
                </a:solidFill>
                <a:latin typeface="Trebuchet MS" pitchFamily="34" charset="0"/>
              </a:rPr>
              <a:t>???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3140968"/>
            <a:ext cx="4320480" cy="224676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</a:t>
            </a:r>
            <a:r>
              <a:rPr lang="en-US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THE </a:t>
            </a:r>
            <a:r>
              <a:rPr lang="en-US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AIM :       </a:t>
            </a:r>
            <a:endParaRPr lang="ru-RU" sz="20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</a:t>
            </a:r>
            <a:r>
              <a:rPr lang="en-US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to remember Present </a:t>
            </a:r>
            <a:endParaRPr lang="ru-RU" sz="20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</a:t>
            </a:r>
            <a:r>
              <a:rPr lang="en-US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Continuous Tense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</a:t>
            </a:r>
            <a:r>
              <a:rPr lang="en-US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to use it in the </a:t>
            </a:r>
            <a:r>
              <a:rPr lang="en-US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dialogues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</a:t>
            </a:r>
            <a:r>
              <a:rPr lang="en-US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to use it in monologues </a:t>
            </a:r>
            <a:endParaRPr lang="ru-RU" sz="20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</a:t>
            </a:r>
            <a:r>
              <a:rPr lang="en-US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and letters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</a:t>
            </a:r>
            <a:r>
              <a:rPr lang="en-US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to read, write, listen, speak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200"/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200"/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200"/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51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4" grpId="0"/>
      <p:bldP spid="5134" grpId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http://d34s6f1vnlnqxq.cloudfront.net/11411475/d0b38b3e-d21b-40a3-8b45-a425b24e7d3c/norm/114612316_1.png"/>
          <p:cNvPicPr>
            <a:picLocks noChangeAspect="1" noChangeArrowheads="1"/>
          </p:cNvPicPr>
          <p:nvPr/>
        </p:nvPicPr>
        <p:blipFill rotWithShape="1">
          <a:blip r:embed="rId3" cstate="print"/>
          <a:srcRect l="1660" t="3275" r="3392"/>
          <a:stretch/>
        </p:blipFill>
        <p:spPr bwMode="auto">
          <a:xfrm>
            <a:off x="0" y="188640"/>
            <a:ext cx="9144000" cy="64807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-396552" y="2564904"/>
            <a:ext cx="831815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Draw the model of …</a:t>
            </a:r>
          </a:p>
          <a:p>
            <a:r>
              <a:rPr lang="en-US" sz="4000" b="1" dirty="0" smtClean="0">
                <a:solidFill>
                  <a:schemeClr val="bg1"/>
                </a:solidFill>
              </a:rPr>
              <a:t>          + (P.)</a:t>
            </a:r>
          </a:p>
          <a:p>
            <a:r>
              <a:rPr lang="en-US" sz="4000" b="1" dirty="0" smtClean="0">
                <a:solidFill>
                  <a:schemeClr val="bg1"/>
                </a:solidFill>
              </a:rPr>
              <a:t>          ?</a:t>
            </a:r>
            <a:r>
              <a:rPr lang="ru-RU" sz="4000" b="1" dirty="0" smtClean="0">
                <a:solidFill>
                  <a:schemeClr val="bg1"/>
                </a:solidFill>
              </a:rPr>
              <a:t> </a:t>
            </a:r>
            <a:r>
              <a:rPr lang="en-US" sz="4000" b="1" dirty="0" smtClean="0">
                <a:solidFill>
                  <a:schemeClr val="bg1"/>
                </a:solidFill>
              </a:rPr>
              <a:t>(Q.)</a:t>
            </a:r>
          </a:p>
          <a:p>
            <a:r>
              <a:rPr lang="en-US" sz="4000" b="1" dirty="0" smtClean="0">
                <a:solidFill>
                  <a:schemeClr val="bg1"/>
                </a:solidFill>
              </a:rPr>
              <a:t>         </a:t>
            </a:r>
            <a:r>
              <a:rPr lang="ru-RU" sz="4000" b="1" dirty="0" smtClean="0">
                <a:solidFill>
                  <a:schemeClr val="bg1"/>
                </a:solidFill>
              </a:rPr>
              <a:t> </a:t>
            </a:r>
            <a:r>
              <a:rPr lang="en-US" sz="4000" b="1" dirty="0" smtClean="0">
                <a:solidFill>
                  <a:schemeClr val="bg1"/>
                </a:solidFill>
              </a:rPr>
              <a:t> -</a:t>
            </a:r>
            <a:r>
              <a:rPr lang="ru-RU" sz="4000" b="1" dirty="0" smtClean="0">
                <a:solidFill>
                  <a:schemeClr val="bg1"/>
                </a:solidFill>
              </a:rPr>
              <a:t> </a:t>
            </a:r>
            <a:r>
              <a:rPr lang="en-US" sz="4000" b="1" dirty="0" smtClean="0">
                <a:solidFill>
                  <a:schemeClr val="bg1"/>
                </a:solidFill>
              </a:rPr>
              <a:t>(N</a:t>
            </a:r>
            <a:r>
              <a:rPr lang="ru-RU" sz="4000" b="1" dirty="0" smtClean="0">
                <a:solidFill>
                  <a:schemeClr val="bg1"/>
                </a:solidFill>
              </a:rPr>
              <a:t>.</a:t>
            </a:r>
            <a:r>
              <a:rPr lang="en-US" sz="4000" b="1" dirty="0" smtClean="0">
                <a:solidFill>
                  <a:schemeClr val="bg1"/>
                </a:solidFill>
              </a:rPr>
              <a:t>)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2" name="СОЛОВЬИ.3g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87624" y="40466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9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500034" y="4214818"/>
            <a:ext cx="8208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214290"/>
            <a:ext cx="4128053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5400" b="1" dirty="0" smtClean="0">
                <a:solidFill>
                  <a:srgbClr val="00B05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The MODEL</a:t>
            </a:r>
            <a:endParaRPr lang="ru-RU" sz="5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1268760"/>
            <a:ext cx="387638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Positive sentence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1988840"/>
            <a:ext cx="518661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-- Subject + Be + V-</a:t>
            </a:r>
            <a:r>
              <a:rPr lang="en-US" sz="4000" b="1" i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ing</a:t>
            </a:r>
            <a:r>
              <a:rPr lang="en-US" sz="40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4000" b="1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3140968"/>
            <a:ext cx="2153154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Question</a:t>
            </a:r>
            <a:endParaRPr lang="ru-RU" sz="4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87624" y="3861048"/>
            <a:ext cx="54430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b="1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-- Be + Subject +V-</a:t>
            </a:r>
            <a:r>
              <a:rPr lang="en-US" sz="4000" b="1" i="1" dirty="0" err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ing</a:t>
            </a:r>
            <a:r>
              <a:rPr lang="en-US" sz="4000" b="1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?</a:t>
            </a:r>
            <a:endParaRPr lang="ru-RU" sz="4000" b="1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99592" y="5013176"/>
            <a:ext cx="4075155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Negative sentence</a:t>
            </a:r>
            <a:endParaRPr lang="ru-RU" sz="40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87624" y="5805264"/>
            <a:ext cx="61628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-- Subject + Be +not+ V-</a:t>
            </a:r>
            <a:r>
              <a:rPr lang="en-US" sz="4000" b="1" i="1" dirty="0" err="1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ing</a:t>
            </a:r>
            <a:r>
              <a:rPr lang="en-US" sz="40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en-US" sz="40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ая выноска 23"/>
          <p:cNvSpPr/>
          <p:nvPr/>
        </p:nvSpPr>
        <p:spPr>
          <a:xfrm>
            <a:off x="3286125" y="5929313"/>
            <a:ext cx="5357813" cy="785812"/>
          </a:xfrm>
          <a:prstGeom prst="wedgeRectCallout">
            <a:avLst>
              <a:gd name="adj1" fmla="val -80424"/>
              <a:gd name="adj2" fmla="val 188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ая выноска 21"/>
          <p:cNvSpPr/>
          <p:nvPr/>
        </p:nvSpPr>
        <p:spPr>
          <a:xfrm>
            <a:off x="3357563" y="3571875"/>
            <a:ext cx="5072062" cy="785813"/>
          </a:xfrm>
          <a:prstGeom prst="wedgeRectCallout">
            <a:avLst>
              <a:gd name="adj1" fmla="val -80424"/>
              <a:gd name="adj2" fmla="val 188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рямоугольная выноска 20"/>
          <p:cNvSpPr/>
          <p:nvPr/>
        </p:nvSpPr>
        <p:spPr>
          <a:xfrm>
            <a:off x="3214688" y="2214563"/>
            <a:ext cx="5429250" cy="785812"/>
          </a:xfrm>
          <a:prstGeom prst="wedgeRectCallout">
            <a:avLst>
              <a:gd name="adj1" fmla="val -80424"/>
              <a:gd name="adj2" fmla="val 188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ая выноска 19"/>
          <p:cNvSpPr/>
          <p:nvPr/>
        </p:nvSpPr>
        <p:spPr>
          <a:xfrm>
            <a:off x="3286125" y="1000125"/>
            <a:ext cx="5072063" cy="785813"/>
          </a:xfrm>
          <a:prstGeom prst="wedgeRectCallout">
            <a:avLst>
              <a:gd name="adj1" fmla="val -80424"/>
              <a:gd name="adj2" fmla="val 188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55" name="TextBox 12"/>
          <p:cNvSpPr txBox="1">
            <a:spLocks noChangeArrowheads="1"/>
          </p:cNvSpPr>
          <p:nvPr/>
        </p:nvSpPr>
        <p:spPr bwMode="auto">
          <a:xfrm>
            <a:off x="2627784" y="1772816"/>
            <a:ext cx="513044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She is playing tennis now.</a:t>
            </a:r>
            <a:endParaRPr lang="ru-RU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6" name="TextBox 14"/>
          <p:cNvSpPr txBox="1">
            <a:spLocks noChangeArrowheads="1"/>
          </p:cNvSpPr>
          <p:nvPr/>
        </p:nvSpPr>
        <p:spPr bwMode="auto">
          <a:xfrm>
            <a:off x="4778702" y="3717032"/>
            <a:ext cx="43652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 is playing </a:t>
            </a:r>
            <a:r>
              <a:rPr lang="en-US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football</a:t>
            </a:r>
            <a:r>
              <a:rPr lang="en-US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7" name="TextBox 15"/>
          <p:cNvSpPr txBox="1">
            <a:spLocks noChangeArrowheads="1"/>
          </p:cNvSpPr>
          <p:nvPr/>
        </p:nvSpPr>
        <p:spPr bwMode="auto">
          <a:xfrm>
            <a:off x="3059832" y="5661248"/>
            <a:ext cx="500989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They are dancing now.</a:t>
            </a:r>
            <a:endParaRPr lang="ru-RU" sz="4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555776" y="0"/>
            <a:ext cx="6264696" cy="156966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 </a:t>
            </a:r>
            <a:r>
              <a:rPr kumimoji="0" lang="en-US" sz="3200" b="1" i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am</a:t>
            </a:r>
            <a:r>
              <a:rPr kumimoji="0" lang="en-US" sz="3200" b="0" i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1" i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reading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a book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now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 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1" i="1" u="sng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Am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1" i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reading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a book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now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 </a:t>
            </a:r>
            <a:r>
              <a:rPr kumimoji="0" lang="en-US" sz="3200" b="1" i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am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1" i="0" u="sng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not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1" i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reading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the book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now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3010" name="Picture 2" descr="Tennis 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4664"/>
            <a:ext cx="3296632" cy="2872780"/>
          </a:xfrm>
          <a:prstGeom prst="rect">
            <a:avLst/>
          </a:prstGeom>
          <a:noFill/>
        </p:spPr>
      </p:pic>
      <p:pic>
        <p:nvPicPr>
          <p:cNvPr id="43016" name="Picture 8" descr="Публикация: С Днем Рождения,Романтик ! . Сообщество &quot;Романтик&quot;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365104"/>
            <a:ext cx="3140977" cy="2088232"/>
          </a:xfrm>
          <a:prstGeom prst="rect">
            <a:avLst/>
          </a:prstGeom>
          <a:noFill/>
        </p:spPr>
      </p:pic>
      <p:pic>
        <p:nvPicPr>
          <p:cNvPr id="43024" name="Picture 16" descr="Играть в футбол - Фото 57 - Игра для ребенка 1 года - Сказки…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7" y="2492896"/>
            <a:ext cx="1447550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61" name="contentImage0" descr="http://dbimg.eu/i/Nox9qXLj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1268760"/>
            <a:ext cx="5836681" cy="42930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377308" y="5805264"/>
            <a:ext cx="806489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b)She is painting a picture at the moment. 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91680" y="476672"/>
            <a:ext cx="5690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 and choose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or c)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ontrols>
      <p:control spid="40969" name="DefaultOcx" r:id="rId2" imgW="257040" imgH="304920"/>
    </p:controls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2192</TotalTime>
  <Words>699</Words>
  <Application>Microsoft Office PowerPoint</Application>
  <PresentationFormat>Экран (4:3)</PresentationFormat>
  <Paragraphs>149</Paragraphs>
  <Slides>25</Slides>
  <Notes>1</Notes>
  <HiddenSlides>0</HiddenSlides>
  <MMClips>12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АЛЁНА</dc:creator>
  <cp:lastModifiedBy>АЛЁНА</cp:lastModifiedBy>
  <cp:revision>157</cp:revision>
  <dcterms:created xsi:type="dcterms:W3CDTF">2015-04-18T09:43:14Z</dcterms:created>
  <dcterms:modified xsi:type="dcterms:W3CDTF">2015-06-04T13:54:14Z</dcterms:modified>
</cp:coreProperties>
</file>