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7" r:id="rId3"/>
    <p:sldId id="292" r:id="rId4"/>
    <p:sldId id="297" r:id="rId5"/>
    <p:sldId id="298" r:id="rId6"/>
    <p:sldId id="299" r:id="rId7"/>
    <p:sldId id="261" r:id="rId8"/>
    <p:sldId id="301" r:id="rId9"/>
    <p:sldId id="278" r:id="rId10"/>
    <p:sldId id="263" r:id="rId11"/>
    <p:sldId id="302" r:id="rId12"/>
    <p:sldId id="265" r:id="rId13"/>
    <p:sldId id="283" r:id="rId14"/>
    <p:sldId id="279" r:id="rId15"/>
    <p:sldId id="285" r:id="rId16"/>
    <p:sldId id="269" r:id="rId17"/>
    <p:sldId id="270" r:id="rId18"/>
    <p:sldId id="271" r:id="rId19"/>
    <p:sldId id="303" r:id="rId20"/>
    <p:sldId id="273" r:id="rId21"/>
    <p:sldId id="281" r:id="rId22"/>
    <p:sldId id="274" r:id="rId23"/>
    <p:sldId id="275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660"/>
  </p:normalViewPr>
  <p:slideViewPr>
    <p:cSldViewPr snapToGrid="0">
      <p:cViewPr varScale="1">
        <p:scale>
          <a:sx n="51" d="100"/>
          <a:sy n="51" d="100"/>
        </p:scale>
        <p:origin x="14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ru.wikipedia.org/wiki/%D0%9C%D0%B0%D1%80%D0%B8%D1%8F_%D0%A4%D1%91%D0%B4%D0%BE%D1%80%D0%BE%D0%B2%D0%BD%D0%B0_(%D0%B8%D0%BC%D0%BF%D0%B5%D1%80%D0%B0%D1%82%D1%80%D0%B8%D1%86%D0%B0,_%D0%B6%D0%B5%D0%BD%D0%B0_%D0%9F%D0%B0%D0%B2%D0%BB%D0%B0_I)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96" y="437376"/>
            <a:ext cx="4703990" cy="59089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15476" y="1062336"/>
            <a:ext cx="35705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/>
              <a:t>Презентация </a:t>
            </a:r>
          </a:p>
          <a:p>
            <a:pPr algn="ctr"/>
            <a:r>
              <a:rPr lang="ru-RU" sz="3200" dirty="0" smtClean="0"/>
              <a:t>к </a:t>
            </a:r>
            <a:r>
              <a:rPr lang="ru-RU" sz="3200" dirty="0"/>
              <a:t>уроку на тему </a:t>
            </a:r>
            <a:r>
              <a:rPr lang="ru-RU" sz="3200" dirty="0" smtClean="0"/>
              <a:t>«Война </a:t>
            </a:r>
            <a:r>
              <a:rPr lang="ru-RU" sz="3200" dirty="0"/>
              <a:t>1812 </a:t>
            </a:r>
            <a:r>
              <a:rPr lang="ru-RU" sz="3200" dirty="0" smtClean="0"/>
              <a:t>года»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681476" y="4626910"/>
            <a:ext cx="29394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Составила:</a:t>
            </a:r>
          </a:p>
          <a:p>
            <a:pPr algn="ctr"/>
            <a:r>
              <a:rPr lang="ru-RU" dirty="0" smtClean="0"/>
              <a:t>Учитель начальных классов</a:t>
            </a:r>
          </a:p>
          <a:p>
            <a:pPr algn="ctr"/>
            <a:r>
              <a:rPr lang="ru-RU" dirty="0" smtClean="0"/>
              <a:t>ГБОУ «Школа №825»</a:t>
            </a:r>
          </a:p>
          <a:p>
            <a:pPr algn="ctr"/>
            <a:r>
              <a:rPr lang="ru-RU" dirty="0" err="1" smtClean="0"/>
              <a:t>Гольцева</a:t>
            </a:r>
            <a:r>
              <a:rPr lang="ru-RU" dirty="0" smtClean="0"/>
              <a:t> Анна Викторовна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73112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61756" y="3595022"/>
            <a:ext cx="8426824" cy="2843606"/>
          </a:xfrm>
        </p:spPr>
        <p:txBody>
          <a:bodyPr>
            <a:normAutofit/>
          </a:bodyPr>
          <a:lstStyle/>
          <a:p>
            <a:pPr marL="0" indent="531813" algn="just">
              <a:buNone/>
            </a:pPr>
            <a:r>
              <a:rPr lang="ru-RU" dirty="0"/>
              <a:t>Отношения между Багратионом и Барклаем-де-Толли после отступления из Смоленска с каждым днём становились всё напряжённее, и в этом споре настроения дворянства были не на стороне осторожного Барклая-де-Толли. Ещё 17 августа император Александр I собрал совет, который рекомендовал ему назначить главнокомандующим русской армии генерала-от-инфантерии князя Кутузова.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6419" y="193639"/>
            <a:ext cx="7756263" cy="1054250"/>
          </a:xfrm>
        </p:spPr>
        <p:txBody>
          <a:bodyPr/>
          <a:lstStyle/>
          <a:p>
            <a:r>
              <a:rPr lang="en-US" dirty="0" smtClean="0"/>
              <a:t>XIX </a:t>
            </a:r>
            <a:r>
              <a:rPr lang="ru-RU" dirty="0" smtClean="0"/>
              <a:t>век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06" y="1308847"/>
            <a:ext cx="8687124" cy="1882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86862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01886" y="2264229"/>
            <a:ext cx="4833257" cy="4351791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1745—1813 годы</a:t>
            </a:r>
          </a:p>
          <a:p>
            <a:r>
              <a:rPr lang="ru-RU" dirty="0"/>
              <a:t>прославленный русский полководец, генерал-фельдмаршал (с 1812), светлейший князь (с 1812). Герой Отечественной войны 1812 года, первый полный кавалер ордена Святого Георгия</a:t>
            </a:r>
            <a:r>
              <a:rPr lang="ru-RU" dirty="0" smtClean="0"/>
              <a:t>.</a:t>
            </a:r>
          </a:p>
          <a:p>
            <a:r>
              <a:rPr lang="ru-RU" dirty="0"/>
              <a:t>В начале Отечественной войны 1812 года генерал Кутузов был избран в июле начальником Петербургского, а затем Московского ополчения.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2033" y="395985"/>
            <a:ext cx="7756263" cy="1054250"/>
          </a:xfrm>
        </p:spPr>
        <p:txBody>
          <a:bodyPr/>
          <a:lstStyle/>
          <a:p>
            <a:r>
              <a:rPr lang="vi-VN" b="1" dirty="0" smtClean="0"/>
              <a:t>Михаил Илларионович Голенищев-Кутузов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04" y="2024742"/>
            <a:ext cx="3651711" cy="4288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367931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351" y="3819028"/>
            <a:ext cx="8363415" cy="2686276"/>
          </a:xfrm>
        </p:spPr>
        <p:txBody>
          <a:bodyPr>
            <a:normAutofit fontScale="92500" lnSpcReduction="10000"/>
          </a:bodyPr>
          <a:lstStyle/>
          <a:p>
            <a:pPr marL="0" indent="531813" algn="just">
              <a:buNone/>
            </a:pPr>
            <a:r>
              <a:rPr lang="ru-RU" dirty="0" smtClean="0"/>
              <a:t>26 августа (7 сентября) у деревни Бородино (в 125 км западнее Москвы) произошло крупнейшее сражение Отечественной войны 1812 года между русской и французской </a:t>
            </a:r>
            <a:r>
              <a:rPr lang="ru-RU" dirty="0"/>
              <a:t>армиями. После кровопролитнейшей 12-ти часовой битвы, фактически представлявшей собой штурм французскими войсками укреплённой линии русских, французы ценой 30-34 тысяч убитыми и ранеными потеснили левый фланг и центр русских позиций, но развить наступление не смогли.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154" y="185057"/>
            <a:ext cx="5295762" cy="3405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2547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8876" y="3875313"/>
            <a:ext cx="8472100" cy="2566533"/>
          </a:xfrm>
        </p:spPr>
        <p:txBody>
          <a:bodyPr>
            <a:normAutofit fontScale="92500"/>
          </a:bodyPr>
          <a:lstStyle/>
          <a:p>
            <a:pPr marL="0" indent="531813" algn="just">
              <a:buNone/>
            </a:pPr>
            <a:r>
              <a:rPr lang="ru-RU" dirty="0"/>
              <a:t>Русская армия также понесла тяжёлые потери (40-45 тысяч убитыми и ранеными), и Кутузов приказал 8 сентября отступить на Можайск с твёрдым намерением сохранить армию</a:t>
            </a:r>
            <a:r>
              <a:rPr lang="ru-RU" dirty="0" smtClean="0"/>
              <a:t>. </a:t>
            </a:r>
            <a:r>
              <a:rPr lang="ru-RU" dirty="0"/>
              <a:t>В 4 часа дня 13 сентября в деревне Фили Кутузов приказал генералам собраться на совещание о дальнейшем плане действий. Большинство генералов высказались за новое генеральное сражение с Наполеоном. Тогда Кутузов оборвал заседание и заявил, что приказывает отступать.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775" y="86490"/>
            <a:ext cx="5448301" cy="36438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4564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9857" y="4637315"/>
            <a:ext cx="8567057" cy="2220686"/>
          </a:xfrm>
        </p:spPr>
        <p:txBody>
          <a:bodyPr>
            <a:normAutofit fontScale="92500" lnSpcReduction="10000"/>
          </a:bodyPr>
          <a:lstStyle/>
          <a:p>
            <a:pPr marL="0" indent="531813" algn="just">
              <a:lnSpc>
                <a:spcPct val="110000"/>
              </a:lnSpc>
              <a:buNone/>
            </a:pPr>
            <a:r>
              <a:rPr lang="ru-RU" dirty="0" smtClean="0"/>
              <a:t>14 </a:t>
            </a:r>
            <a:r>
              <a:rPr lang="ru-RU" dirty="0"/>
              <a:t>сентября русская армия прошла через Москву и двинулась по Рязанской дороге (на юго-восток от Москвы). Ближе к вечеру в опустевшую Москву вступил Наполеон</a:t>
            </a:r>
            <a:r>
              <a:rPr lang="ru-RU" dirty="0" smtClean="0"/>
              <a:t>. </a:t>
            </a:r>
            <a:r>
              <a:rPr lang="ru-RU" dirty="0"/>
              <a:t>14 сентября Наполеон занял Москву без боя, а уже ночью того же дня город был охвачен пожаром, который к ночи 15 сентября усилился настолько, что Наполеон был вынужден покинуть Кремль.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7604" y="0"/>
            <a:ext cx="7756263" cy="1054250"/>
          </a:xfrm>
        </p:spPr>
        <p:txBody>
          <a:bodyPr/>
          <a:lstStyle/>
          <a:p>
            <a:r>
              <a:rPr lang="ru-RU" dirty="0" smtClean="0"/>
              <a:t>Захват Москвы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074" y="1054250"/>
            <a:ext cx="5427394" cy="3486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4441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42790" y="3990063"/>
            <a:ext cx="7745505" cy="2486938"/>
          </a:xfrm>
        </p:spPr>
        <p:txBody>
          <a:bodyPr>
            <a:normAutofit lnSpcReduction="10000"/>
          </a:bodyPr>
          <a:lstStyle/>
          <a:p>
            <a:pPr marL="0" indent="531813" algn="just">
              <a:buNone/>
            </a:pPr>
            <a:r>
              <a:rPr lang="ru-RU" dirty="0"/>
              <a:t>1</a:t>
            </a:r>
            <a:r>
              <a:rPr lang="ru-RU" dirty="0" smtClean="0"/>
              <a:t>8 </a:t>
            </a:r>
            <a:r>
              <a:rPr lang="ru-RU" dirty="0"/>
              <a:t>октября главнокомандующий Кутузов атаковал под селом Тарутино французский заслон под командованием маршала Мюрата, следивший за русской армией. Потеряв до 4 тысяч солдат и 38 пушек, Мюрат отступил к Москве. Тарутинский бой стал знаковым событием, ознаменовавшим переход русской армии в контрнаступление.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316" y="178934"/>
            <a:ext cx="5493883" cy="3635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368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32606" y="3850886"/>
            <a:ext cx="8176858" cy="2795240"/>
          </a:xfrm>
        </p:spPr>
        <p:txBody>
          <a:bodyPr>
            <a:normAutofit fontScale="85000" lnSpcReduction="10000"/>
          </a:bodyPr>
          <a:lstStyle/>
          <a:p>
            <a:pPr marL="0" indent="531813" algn="just">
              <a:lnSpc>
                <a:spcPct val="110000"/>
              </a:lnSpc>
              <a:buNone/>
            </a:pPr>
            <a:r>
              <a:rPr lang="ru-RU" dirty="0" smtClean="0"/>
              <a:t>19 </a:t>
            </a:r>
            <a:r>
              <a:rPr lang="ru-RU" dirty="0"/>
              <a:t>октября французская армия (110 тысяч) с огромным обозом стала покидать Москву по Старой Калужской дороге. Наполеон в преддверии наступающей зимы планировал добраться до ближайшей крупной базы — Смоленска, где по его расчётам были запасены припасы для французской армии, испытывающей лишения. Добраться в условиях российского бездорожья до Смоленска можно было прямым путём — Смоленской дорогой, по которой французы пришли к Москве. Другой путь вёл южным маршрутом через Калугу.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560" y="330282"/>
            <a:ext cx="6274950" cy="3339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3777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75307" y="1883230"/>
            <a:ext cx="3796550" cy="4484914"/>
          </a:xfrm>
        </p:spPr>
        <p:txBody>
          <a:bodyPr>
            <a:noAutofit/>
          </a:bodyPr>
          <a:lstStyle/>
          <a:p>
            <a:r>
              <a:rPr lang="ru-RU" sz="1800" dirty="0"/>
              <a:t>24 октября </a:t>
            </a:r>
            <a:r>
              <a:rPr lang="ru-RU" sz="1800" dirty="0" smtClean="0"/>
              <a:t>состоялось сражение под Малоярославцем.</a:t>
            </a:r>
          </a:p>
          <a:p>
            <a:r>
              <a:rPr lang="ru-RU" sz="1800" dirty="0" smtClean="0"/>
              <a:t>Армия </a:t>
            </a:r>
            <a:r>
              <a:rPr lang="ru-RU" sz="1800" dirty="0"/>
              <a:t>Кутузова к 22 октября насчитывала 97 тысяч регулярных войск, 20 тысяч казаков, 622 орудия и более 10 тысяч ратников </a:t>
            </a:r>
            <a:r>
              <a:rPr lang="ru-RU" sz="1800" dirty="0" smtClean="0"/>
              <a:t>ополчения.</a:t>
            </a:r>
          </a:p>
          <a:p>
            <a:r>
              <a:rPr lang="ru-RU" sz="1800" dirty="0"/>
              <a:t>26 октября Наполеон приказал отступать на север на Боровск—Верею—Можайск. Бои за Малоярославец оказались для французов напрасными и лишь задержали их отступление. Из Можайска </a:t>
            </a:r>
            <a:r>
              <a:rPr lang="ru-RU" sz="1800" dirty="0" smtClean="0"/>
              <a:t>французская </a:t>
            </a:r>
            <a:r>
              <a:rPr lang="ru-RU" sz="1800" dirty="0"/>
              <a:t>армия возобновила движение к Смоленску той дорогой, по которой наступала на Москву.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47260"/>
            <a:ext cx="8839200" cy="971939"/>
          </a:xfrm>
        </p:spPr>
        <p:txBody>
          <a:bodyPr/>
          <a:lstStyle/>
          <a:p>
            <a:r>
              <a:rPr lang="ru-RU" sz="4800" b="1" dirty="0" smtClean="0"/>
              <a:t>Отход </a:t>
            </a:r>
            <a:r>
              <a:rPr lang="ru-RU" sz="4800" b="1" dirty="0"/>
              <a:t>о</a:t>
            </a:r>
            <a:r>
              <a:rPr lang="ru-RU" sz="4800" b="1" dirty="0" smtClean="0"/>
              <a:t>т </a:t>
            </a:r>
            <a:r>
              <a:rPr lang="ru-RU" sz="4800" b="1" dirty="0"/>
              <a:t>Москвы до Малоярославца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43" y="2351312"/>
            <a:ext cx="4711785" cy="3404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0972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112509"/>
            <a:ext cx="4304371" cy="4740282"/>
          </a:xfrm>
        </p:spPr>
        <p:txBody>
          <a:bodyPr>
            <a:normAutofit fontScale="77500" lnSpcReduction="20000"/>
          </a:bodyPr>
          <a:lstStyle/>
          <a:p>
            <a:pPr marL="0" indent="531813" algn="just">
              <a:lnSpc>
                <a:spcPct val="120000"/>
              </a:lnSpc>
              <a:buNone/>
              <a:tabLst>
                <a:tab pos="531813" algn="l"/>
              </a:tabLst>
            </a:pPr>
            <a:r>
              <a:rPr lang="ru-RU" dirty="0"/>
              <a:t>От Малоярославца до села Красного (в 45 км к западу от Смоленска) Наполеона преследовал авангард русской армии под командованием генерала Милорадовича. Со всех сторон отступающих французов атаковали казаки генерала Платова и партизаны, не давая противнику никакой возможности для снабжения. Основная армия главнокомандующего </a:t>
            </a:r>
            <a:r>
              <a:rPr lang="ru-RU" dirty="0" smtClean="0"/>
              <a:t>Кутузова </a:t>
            </a:r>
            <a:r>
              <a:rPr lang="ru-RU" dirty="0"/>
              <a:t>неторопливо двигалась южнее параллельно Наполеону, совершая так называемый фланговый марш.1 ноября Наполеон прошёл Вязьму, 8 ноября вступил </a:t>
            </a:r>
            <a:r>
              <a:rPr lang="ru-RU" dirty="0" smtClean="0"/>
              <a:t>в Смоленск</a:t>
            </a:r>
            <a:r>
              <a:rPr lang="ru-RU" dirty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2656"/>
            <a:ext cx="8856984" cy="1126258"/>
          </a:xfrm>
        </p:spPr>
        <p:txBody>
          <a:bodyPr/>
          <a:lstStyle/>
          <a:p>
            <a:r>
              <a:rPr lang="ru-RU" dirty="0" smtClean="0"/>
              <a:t>От Малоярославца до Березины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67" y="2770431"/>
            <a:ext cx="4474029" cy="3167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269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56315" y="2144486"/>
            <a:ext cx="4580323" cy="433251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1771—1825 годы</a:t>
            </a:r>
          </a:p>
          <a:p>
            <a:r>
              <a:rPr lang="ru-RU" dirty="0"/>
              <a:t>граф, известный боевой генерал; посещал университеты в Кенигсберге, Геттингене и </a:t>
            </a:r>
            <a:r>
              <a:rPr lang="ru-RU" dirty="0" smtClean="0"/>
              <a:t>Страсбурге. Потомок </a:t>
            </a:r>
            <a:r>
              <a:rPr lang="ru-RU" dirty="0"/>
              <a:t>выходцев из Герцеговины</a:t>
            </a:r>
            <a:r>
              <a:rPr lang="ru-RU" dirty="0" smtClean="0"/>
              <a:t>.</a:t>
            </a:r>
          </a:p>
          <a:p>
            <a:r>
              <a:rPr lang="ru-RU" dirty="0"/>
              <a:t>В июле 1812 Милорадович получил письмо от Александра І, в котором ему поручалась мобилизация полков Левобережной, Слободской Украины и юга России для </a:t>
            </a:r>
            <a:r>
              <a:rPr lang="ru-RU" i="1" dirty="0"/>
              <a:t>расположения оных между </a:t>
            </a:r>
            <a:r>
              <a:rPr lang="ru-RU" i="1" dirty="0" err="1"/>
              <a:t>Калугою</a:t>
            </a:r>
            <a:r>
              <a:rPr lang="ru-RU" i="1" dirty="0"/>
              <a:t>, Волоколамском и </a:t>
            </a:r>
            <a:r>
              <a:rPr lang="ru-RU" i="1" dirty="0" err="1"/>
              <a:t>Москвою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52442"/>
            <a:ext cx="9056914" cy="1054250"/>
          </a:xfrm>
        </p:spPr>
        <p:txBody>
          <a:bodyPr/>
          <a:lstStyle/>
          <a:p>
            <a:r>
              <a:rPr lang="ru-RU" dirty="0" smtClean="0"/>
              <a:t>Михаил Андреевич Милорадович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27" y="1957387"/>
            <a:ext cx="3883991" cy="4563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7339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939990" y="1261162"/>
            <a:ext cx="3999794" cy="5507625"/>
          </a:xfrm>
        </p:spPr>
        <p:txBody>
          <a:bodyPr>
            <a:noAutofit/>
          </a:bodyPr>
          <a:lstStyle/>
          <a:p>
            <a:pPr marL="0" indent="531813" algn="just">
              <a:buNone/>
            </a:pPr>
            <a:r>
              <a:rPr lang="ru-RU" sz="2000" dirty="0"/>
              <a:t>Вечером 11 (23) июня 1812 года на реке Неман, в трёх верстах выше города Ковно (современный Каунас в Литве), разъезд лейб-гвардии </a:t>
            </a:r>
            <a:r>
              <a:rPr lang="ru-RU" sz="2000" dirty="0" smtClean="0"/>
              <a:t>Казачьего полка</a:t>
            </a:r>
            <a:r>
              <a:rPr lang="ru-RU" sz="2000" baseline="30000" dirty="0" smtClean="0"/>
              <a:t> </a:t>
            </a:r>
            <a:r>
              <a:rPr lang="ru-RU" sz="2000" dirty="0" smtClean="0"/>
              <a:t>заметил </a:t>
            </a:r>
            <a:r>
              <a:rPr lang="ru-RU" sz="2000" dirty="0"/>
              <a:t>подозрительное движение на реке и стал наблюдать за ней. Когда совсем стемнело, через реку с возвышенного и лесистого берега на русский берег на лодках и паромах переправилась рота французских сапёров, произошла первая перестрелка.</a:t>
            </a:r>
          </a:p>
          <a:p>
            <a:pPr marL="0" indent="0" algn="just">
              <a:buNone/>
            </a:pPr>
            <a:r>
              <a:rPr lang="ru-RU" sz="2000" dirty="0"/>
              <a:t>В 6 часов утра 12 (24) июня 1812 года авангард французских войск вошёл в российский город Ковно, форсировав реку Неман.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32656"/>
            <a:ext cx="7627926" cy="698604"/>
          </a:xfrm>
        </p:spPr>
        <p:txBody>
          <a:bodyPr/>
          <a:lstStyle/>
          <a:p>
            <a:r>
              <a:rPr lang="ru-RU" sz="4000" b="1" dirty="0" smtClean="0"/>
              <a:t>Наступление Наполеона</a:t>
            </a:r>
            <a:endParaRPr lang="ru-RU" sz="4000" dirty="0"/>
          </a:p>
        </p:txBody>
      </p:sp>
      <p:pic>
        <p:nvPicPr>
          <p:cNvPr id="1027" name="Picture 3" descr="C:\Users\Григорий\Desktop\364px-Jacques-Louis_David_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509" y="1535439"/>
            <a:ext cx="3206774" cy="49590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1723655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7339" y="109009"/>
            <a:ext cx="7756263" cy="1054250"/>
          </a:xfrm>
        </p:spPr>
        <p:txBody>
          <a:bodyPr/>
          <a:lstStyle/>
          <a:p>
            <a:r>
              <a:rPr lang="ru-RU" dirty="0" smtClean="0"/>
              <a:t>От Березины до Немана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77002" y="4830206"/>
            <a:ext cx="8864912" cy="202779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/>
              <a:t>25 ноября рядом искусных манёвров Наполеону удалось отвлечь внимание адмирала Чичагова к городу Борисову и к югу от Борисова. Чичагов полагал, что Наполеон намерен переправиться в этих местах, чтобы выйти коротким путём на дорогу к Минску и затем направиться на соединение с австрийскими союзниками.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100" y="1445986"/>
            <a:ext cx="4370529" cy="33216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27167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55705" y="4550229"/>
            <a:ext cx="7745505" cy="2152876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Не дождавшись переправы всей огромной толпы отставших французов, состоявшей из раненых, обмороженных, потерявших оружие и гражданских, Наполеон приказал сжечь мосты утром 29 ноября. Основным итогом сражения на Березине явилось то, что Наполеон избежал полного разгрома в условиях значительного превосходства русских сил.</a:t>
            </a: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543" y="108856"/>
            <a:ext cx="5926680" cy="42847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96489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3675" y="3701143"/>
            <a:ext cx="7745505" cy="2806019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«</a:t>
            </a:r>
            <a:r>
              <a:rPr lang="ru-RU" i="1" dirty="0"/>
              <a:t>Русские редко опережали французов, хотя и имели для этого много удобных случаев; когда же им и удавалось опередить противника, они всякий раз его выпускали; во всех боях французы оставались победителями; русские дали им возможность осуществить невозможное; но если мы подведём итог, то окажется, что французская армия перестала существовать, а вся кампания завершилась полным успехом русских за исключением того, что им не удалось взять в плен самого Наполеона и его ближайших сотрудников…</a:t>
            </a:r>
            <a:r>
              <a:rPr lang="ru-RU" dirty="0"/>
              <a:t>»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030" y="195339"/>
            <a:ext cx="5374356" cy="3396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8996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11725" y="4284724"/>
            <a:ext cx="8575287" cy="2394857"/>
          </a:xfrm>
        </p:spPr>
        <p:txBody>
          <a:bodyPr>
            <a:noAutofit/>
          </a:bodyPr>
          <a:lstStyle/>
          <a:p>
            <a:pPr marL="0" indent="531813" algn="just">
              <a:lnSpc>
                <a:spcPct val="120000"/>
              </a:lnSpc>
              <a:buNone/>
            </a:pPr>
            <a:r>
              <a:rPr lang="ru-RU" sz="1700" dirty="0"/>
              <a:t>Император Наполеон I </a:t>
            </a:r>
            <a:r>
              <a:rPr lang="ru-RU" sz="1700" dirty="0" smtClean="0"/>
              <a:t>Бонапарт, </a:t>
            </a:r>
            <a:r>
              <a:rPr lang="ru-RU" sz="1700" dirty="0"/>
              <a:t>признанный гений военного искусства, вторгся в Россию с силами, троекратно превосходящими русскую армию, а уже через полгода после начала русской кампании армия, сильнейшая в истории, была полностью уничтожена.</a:t>
            </a:r>
          </a:p>
          <a:p>
            <a:pPr marL="0" indent="531813" algn="just">
              <a:lnSpc>
                <a:spcPct val="120000"/>
              </a:lnSpc>
              <a:buNone/>
            </a:pPr>
            <a:r>
              <a:rPr lang="ru-RU" sz="1700" dirty="0"/>
              <a:t>Уничтожение 550 тысячной армии до сих пор не укладывается в голове историков. Наиболее часто приводятся несколько причин гибели армии — среди них главная — небывало холодная зима, также плохой урожай 1812 года, приведшее к плохому снабжению армии</a:t>
            </a:r>
            <a:r>
              <a:rPr lang="ru-RU" sz="1700" dirty="0" smtClean="0"/>
              <a:t>.</a:t>
            </a:r>
            <a:endParaRPr lang="ru-RU" sz="17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3176" y="0"/>
            <a:ext cx="7756263" cy="905947"/>
          </a:xfrm>
        </p:spPr>
        <p:txBody>
          <a:bodyPr/>
          <a:lstStyle/>
          <a:p>
            <a:r>
              <a:rPr lang="ru-RU" dirty="0" smtClean="0"/>
              <a:t>Итоги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587" y="905947"/>
            <a:ext cx="4339564" cy="3000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87202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3679370"/>
            <a:ext cx="8165973" cy="2977908"/>
          </a:xfrm>
        </p:spPr>
        <p:txBody>
          <a:bodyPr>
            <a:normAutofit fontScale="85000" lnSpcReduction="20000"/>
          </a:bodyPr>
          <a:lstStyle/>
          <a:p>
            <a:pPr marL="0" indent="531813" algn="just">
              <a:lnSpc>
                <a:spcPct val="120000"/>
              </a:lnSpc>
              <a:buNone/>
            </a:pPr>
            <a:r>
              <a:rPr lang="ru-RU" dirty="0"/>
              <a:t>Русская кампания (в западном именовании) получила в России название Отечественной, именно этим объясняя разгром Наполеона. К его поражению привела совокупность факторов: всенародное участие в войне, массовый героизм солдат и офицеров, полководческое дарование главнокомандующего русской армией Кутузова и других генералов, умелое использование природных факторов. Победа в Отечественной войне вызвала не только подъём национального духа, но и стремление к модернизации страны, приведшее в конечном итоге к восстанию декабристов в 1825 году.</a:t>
            </a:r>
          </a:p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466" y="132668"/>
            <a:ext cx="6139991" cy="3361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65809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180115" y="2248347"/>
            <a:ext cx="4264638" cy="4021824"/>
          </a:xfrm>
        </p:spPr>
        <p:txBody>
          <a:bodyPr/>
          <a:lstStyle/>
          <a:p>
            <a:r>
              <a:rPr lang="ru-RU" dirty="0"/>
              <a:t>15 августа </a:t>
            </a:r>
            <a:r>
              <a:rPr lang="ru-RU" dirty="0" smtClean="0"/>
              <a:t>1769</a:t>
            </a:r>
            <a:r>
              <a:rPr lang="ru-RU" dirty="0"/>
              <a:t> </a:t>
            </a:r>
            <a:r>
              <a:rPr lang="ru-RU" dirty="0" smtClean="0"/>
              <a:t>— </a:t>
            </a:r>
            <a:r>
              <a:rPr lang="ru-RU" dirty="0"/>
              <a:t>5 мая </a:t>
            </a:r>
            <a:r>
              <a:rPr lang="ru-RU" dirty="0" smtClean="0"/>
              <a:t>1821</a:t>
            </a:r>
          </a:p>
          <a:p>
            <a:r>
              <a:rPr lang="ru-RU" dirty="0" smtClean="0"/>
              <a:t>Император </a:t>
            </a:r>
            <a:r>
              <a:rPr lang="ru-RU" dirty="0"/>
              <a:t>Франции в 1804—1815 годах, великий французский полководец и государственный деятель, заложивший основы современного французского государства.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0262" y="0"/>
            <a:ext cx="7756263" cy="1054250"/>
          </a:xfrm>
        </p:spPr>
        <p:txBody>
          <a:bodyPr/>
          <a:lstStyle/>
          <a:p>
            <a:r>
              <a:rPr lang="vi-VN" b="1" dirty="0" smtClean="0"/>
              <a:t>Наполеон </a:t>
            </a:r>
            <a:r>
              <a:rPr lang="en-US" b="1" dirty="0"/>
              <a:t>I </a:t>
            </a:r>
            <a:r>
              <a:rPr lang="vi-VN" b="1" dirty="0" smtClean="0"/>
              <a:t>Бонапарт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3" y="1095783"/>
            <a:ext cx="3374571" cy="54794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7256950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7716" y="2177143"/>
            <a:ext cx="4669970" cy="4310743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12 </a:t>
            </a:r>
            <a:r>
              <a:rPr lang="ru-RU" dirty="0"/>
              <a:t>декабря </a:t>
            </a:r>
            <a:r>
              <a:rPr lang="ru-RU" dirty="0" smtClean="0"/>
              <a:t>1777</a:t>
            </a:r>
            <a:r>
              <a:rPr lang="ru-RU" dirty="0"/>
              <a:t> — 19 ноября </a:t>
            </a:r>
            <a:r>
              <a:rPr lang="ru-RU" dirty="0" smtClean="0"/>
              <a:t>1825</a:t>
            </a:r>
            <a:endParaRPr lang="ru-RU" dirty="0"/>
          </a:p>
          <a:p>
            <a:pPr algn="just"/>
            <a:r>
              <a:rPr lang="ru-RU" dirty="0"/>
              <a:t>Государь император и самодержец Всероссийский (с 12 </a:t>
            </a:r>
            <a:r>
              <a:rPr lang="ru-RU" dirty="0" smtClean="0"/>
              <a:t>марта </a:t>
            </a:r>
            <a:r>
              <a:rPr lang="ru-RU" dirty="0"/>
              <a:t>1801 </a:t>
            </a:r>
            <a:r>
              <a:rPr lang="ru-RU" dirty="0" smtClean="0"/>
              <a:t>года</a:t>
            </a:r>
            <a:r>
              <a:rPr lang="ru-RU" dirty="0"/>
              <a:t>), старший сын императора Павла I и Марии </a:t>
            </a:r>
            <a:r>
              <a:rPr lang="ru-RU" dirty="0" smtClean="0"/>
              <a:t>Фёдоровны</a:t>
            </a:r>
            <a:endParaRPr lang="ru-RU" dirty="0">
              <a:hlinkClick r:id="rId2" tooltip="Мария Фёдоровна (императрица, жена Павла I)"/>
            </a:endParaRPr>
          </a:p>
          <a:p>
            <a:pPr algn="just"/>
            <a:r>
              <a:rPr lang="ru-RU" dirty="0"/>
              <a:t>В 1807—1812 годы временно сблизился с Францией.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7604" y="483070"/>
            <a:ext cx="7756263" cy="1054250"/>
          </a:xfrm>
        </p:spPr>
        <p:txBody>
          <a:bodyPr/>
          <a:lstStyle/>
          <a:p>
            <a:r>
              <a:rPr lang="vi-VN" b="1" dirty="0" smtClean="0"/>
              <a:t>Александр </a:t>
            </a:r>
            <a:r>
              <a:rPr lang="en-US" b="1" dirty="0"/>
              <a:t>I </a:t>
            </a:r>
            <a:r>
              <a:rPr lang="vi-VN" b="1" dirty="0"/>
              <a:t>Павлович</a:t>
            </a:r>
            <a:r>
              <a:rPr lang="vi-VN" dirty="0"/>
              <a:t> </a:t>
            </a:r>
            <a:r>
              <a:rPr lang="vi-VN" i="1" dirty="0"/>
              <a:t>Благословенный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020493"/>
            <a:ext cx="3614738" cy="4668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99031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10742" y="2378975"/>
            <a:ext cx="4253752" cy="3877815"/>
          </a:xfrm>
        </p:spPr>
        <p:txBody>
          <a:bodyPr/>
          <a:lstStyle/>
          <a:p>
            <a:r>
              <a:rPr lang="ru-RU" dirty="0" smtClean="0"/>
              <a:t>16 декабря </a:t>
            </a:r>
            <a:r>
              <a:rPr lang="ru-RU" dirty="0"/>
              <a:t>1761 — </a:t>
            </a:r>
            <a:r>
              <a:rPr lang="ru-RU" dirty="0" smtClean="0"/>
              <a:t>14 мая 1818</a:t>
            </a:r>
            <a:endParaRPr lang="ru-RU" dirty="0"/>
          </a:p>
          <a:p>
            <a:r>
              <a:rPr lang="ru-RU" dirty="0" smtClean="0"/>
              <a:t>Командовал </a:t>
            </a:r>
            <a:r>
              <a:rPr lang="ru-RU" dirty="0"/>
              <a:t>всей русской армией на начальном этапе Отечественной войны 1812 года, после чего был замещён М. И. Кутузовым.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7604" y="668127"/>
            <a:ext cx="7756263" cy="1054250"/>
          </a:xfrm>
        </p:spPr>
        <p:txBody>
          <a:bodyPr/>
          <a:lstStyle/>
          <a:p>
            <a:r>
              <a:rPr lang="ru-RU" b="1" dirty="0" smtClean="0"/>
              <a:t>Барклай-де-Толли</a:t>
            </a:r>
            <a:r>
              <a:rPr lang="ru-RU" b="1" dirty="0"/>
              <a:t>, Михаил Богданович</a:t>
            </a:r>
            <a:br>
              <a:rPr lang="ru-RU" b="1" dirty="0"/>
            </a:b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98" y="2079174"/>
            <a:ext cx="3789669" cy="4540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7180148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18248" y="2629348"/>
            <a:ext cx="4134010" cy="3877815"/>
          </a:xfrm>
        </p:spPr>
        <p:txBody>
          <a:bodyPr/>
          <a:lstStyle/>
          <a:p>
            <a:pPr algn="just"/>
            <a:r>
              <a:rPr lang="ru-RU" dirty="0" smtClean="0"/>
              <a:t>1765 – 12 </a:t>
            </a:r>
            <a:r>
              <a:rPr lang="ru-RU" dirty="0"/>
              <a:t>сентября </a:t>
            </a:r>
            <a:r>
              <a:rPr lang="ru-RU" dirty="0" smtClean="0"/>
              <a:t>1812</a:t>
            </a:r>
          </a:p>
          <a:p>
            <a:pPr algn="just"/>
            <a:r>
              <a:rPr lang="ru-RU" dirty="0" smtClean="0"/>
              <a:t>Российский </a:t>
            </a:r>
            <a:r>
              <a:rPr lang="ru-RU" dirty="0"/>
              <a:t>генерал от инфантерии, князь, герой Отечественной войны 1812 года.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4946" y="374214"/>
            <a:ext cx="7756263" cy="1054250"/>
          </a:xfrm>
        </p:spPr>
        <p:txBody>
          <a:bodyPr/>
          <a:lstStyle/>
          <a:p>
            <a:r>
              <a:rPr lang="vi-VN" b="1" dirty="0"/>
              <a:t>Пётр </a:t>
            </a:r>
            <a:r>
              <a:rPr lang="vi-VN" b="1" dirty="0" smtClean="0"/>
              <a:t>Иванович Багратион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062" y="2286000"/>
            <a:ext cx="3764796" cy="4403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0825297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0303" y="1242890"/>
            <a:ext cx="3816424" cy="5533483"/>
          </a:xfrm>
        </p:spPr>
        <p:txBody>
          <a:bodyPr>
            <a:normAutofit fontScale="85000" lnSpcReduction="10000"/>
          </a:bodyPr>
          <a:lstStyle/>
          <a:p>
            <a:pPr marL="0" indent="531813" algn="just">
              <a:lnSpc>
                <a:spcPct val="110000"/>
              </a:lnSpc>
              <a:buNone/>
            </a:pPr>
            <a:r>
              <a:rPr lang="ru-RU" dirty="0"/>
              <a:t>После соединения русских армий генералитет стал настойчиво требовать от главнокомандующего Барклая-де-Толли генерального сражения. Воспользовавшись разбросанным положением французских корпусов, Барклай-де-Толли решил разбить их по одиночке и выступил 8 августа на Рудню, где квартировала кавалерия маршала Мюрата</a:t>
            </a:r>
            <a:r>
              <a:rPr lang="ru-RU" dirty="0" smtClean="0"/>
              <a:t>.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dirty="0" smtClean="0"/>
              <a:t>Наполеон, собрал </a:t>
            </a:r>
            <a:r>
              <a:rPr lang="ru-RU" dirty="0"/>
              <a:t>свои корпуса в кулак и попробовал зайти Барклаю-де-Толли в тыл, обойдя его левый фланг. К 16 августа </a:t>
            </a:r>
            <a:r>
              <a:rPr lang="ru-RU" dirty="0" smtClean="0"/>
              <a:t>Наполеон </a:t>
            </a:r>
            <a:r>
              <a:rPr lang="ru-RU" dirty="0"/>
              <a:t>подошёл к </a:t>
            </a:r>
            <a:r>
              <a:rPr lang="ru-RU" dirty="0" smtClean="0"/>
              <a:t>Смоленску.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52928" cy="1054250"/>
          </a:xfrm>
        </p:spPr>
        <p:txBody>
          <a:bodyPr/>
          <a:lstStyle/>
          <a:p>
            <a:r>
              <a:rPr lang="ru-RU" dirty="0" smtClean="0"/>
              <a:t>От Смоленска до Бородина</a:t>
            </a:r>
            <a:endParaRPr lang="ru-RU" dirty="0"/>
          </a:p>
        </p:txBody>
      </p:sp>
      <p:pic>
        <p:nvPicPr>
          <p:cNvPr id="5122" name="Picture 2" descr="C:\Users\Григорий\Desktop\800px-Napoleon_in_Battle_of_Moskowa_by_Vern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7" y="1556792"/>
            <a:ext cx="4824536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136309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52256" y="2574918"/>
            <a:ext cx="4406151" cy="3877815"/>
          </a:xfrm>
        </p:spPr>
        <p:txBody>
          <a:bodyPr/>
          <a:lstStyle/>
          <a:p>
            <a:r>
              <a:rPr lang="ru-RU" dirty="0" smtClean="0"/>
              <a:t>1771—1829</a:t>
            </a:r>
          </a:p>
          <a:p>
            <a:r>
              <a:rPr lang="ru-RU" dirty="0" smtClean="0"/>
              <a:t>Русский </a:t>
            </a:r>
            <a:r>
              <a:rPr lang="ru-RU" dirty="0"/>
              <a:t>полководец, герой Отечественной войны 1812 года, генерал от кавалерии.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9376" y="385099"/>
            <a:ext cx="7756263" cy="1054250"/>
          </a:xfrm>
        </p:spPr>
        <p:txBody>
          <a:bodyPr/>
          <a:lstStyle/>
          <a:p>
            <a:r>
              <a:rPr lang="vi-VN" b="1" dirty="0" smtClean="0"/>
              <a:t>Николай Николаевич Раевский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97784"/>
            <a:ext cx="3943350" cy="4515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287838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61388" y="3915391"/>
            <a:ext cx="8459227" cy="2942609"/>
          </a:xfrm>
        </p:spPr>
        <p:txBody>
          <a:bodyPr>
            <a:normAutofit fontScale="92500" lnSpcReduction="10000"/>
          </a:bodyPr>
          <a:lstStyle/>
          <a:p>
            <a:pPr marL="0" indent="531813" algn="just">
              <a:lnSpc>
                <a:spcPct val="110000"/>
              </a:lnSpc>
              <a:buNone/>
            </a:pPr>
            <a:r>
              <a:rPr lang="ru-RU" dirty="0"/>
              <a:t>Населённые пункты на пути следования французской армии сжигались, население по мере возможности уходило. Наполеон сразу после Смоленского сражения сделал замаскированное предложение мира царю Александру I, пока с позиции сильного, но ответа не получил. Сражение за Смоленск, разрушившее немалый город, ознаменовало развёртывание всенародной войны русского народа с неприятелем, что сразу почувствовали как рядовые французские снабженцы, так и маршалы Наполеона.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602" y="214592"/>
            <a:ext cx="6036609" cy="3581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8263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281</TotalTime>
  <Words>1028</Words>
  <Application>Microsoft Office PowerPoint</Application>
  <PresentationFormat>Экран (4:3)</PresentationFormat>
  <Paragraphs>59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Book Antiqua</vt:lpstr>
      <vt:lpstr>Times New Roman</vt:lpstr>
      <vt:lpstr>Wingdings</vt:lpstr>
      <vt:lpstr>Твердый переплет</vt:lpstr>
      <vt:lpstr>Презентация PowerPoint</vt:lpstr>
      <vt:lpstr>Наступление Наполеона</vt:lpstr>
      <vt:lpstr>Наполеон I Бонапарт</vt:lpstr>
      <vt:lpstr>Александр I Павлович Благословенный</vt:lpstr>
      <vt:lpstr>Барклай-де-Толли, Михаил Богданович </vt:lpstr>
      <vt:lpstr>Пётр Иванович Багратион</vt:lpstr>
      <vt:lpstr>От Смоленска до Бородина</vt:lpstr>
      <vt:lpstr>Николай Николаевич Раевский</vt:lpstr>
      <vt:lpstr>Презентация PowerPoint</vt:lpstr>
      <vt:lpstr>XIX век</vt:lpstr>
      <vt:lpstr>Михаил Илларионович Голенищев-Кутузов</vt:lpstr>
      <vt:lpstr>Презентация PowerPoint</vt:lpstr>
      <vt:lpstr>Презентация PowerPoint</vt:lpstr>
      <vt:lpstr>Захват Москвы</vt:lpstr>
      <vt:lpstr>Презентация PowerPoint</vt:lpstr>
      <vt:lpstr>Презентация PowerPoint</vt:lpstr>
      <vt:lpstr>Отход от Москвы до Малоярославца</vt:lpstr>
      <vt:lpstr>От Малоярославца до Березины</vt:lpstr>
      <vt:lpstr>Михаил Андреевич Милорадович</vt:lpstr>
      <vt:lpstr>От Березины до Немана</vt:lpstr>
      <vt:lpstr>Презентация PowerPoint</vt:lpstr>
      <vt:lpstr>Презентация PowerPoint</vt:lpstr>
      <vt:lpstr>Итоги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Григорий</cp:lastModifiedBy>
  <dcterms:created xsi:type="dcterms:W3CDTF">2012-01-18T14:42:01Z</dcterms:created>
  <dcterms:modified xsi:type="dcterms:W3CDTF">2016-04-08T17:40:00Z</dcterms:modified>
</cp:coreProperties>
</file>