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56" r:id="rId5"/>
    <p:sldId id="260" r:id="rId6"/>
    <p:sldId id="263" r:id="rId7"/>
    <p:sldId id="262" r:id="rId8"/>
    <p:sldId id="266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130425"/>
            <a:ext cx="79248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70866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4B6DA8-17BE-455F-9C14-500BEEE64D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815CA-8F48-4D90-8F5D-44013649D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848B7-1CFA-4FC4-91D3-6E38867C4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106CA-4599-442F-AB8E-C4C14F75B0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0CDA6-F4B2-4AEA-9A09-28103B61BD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B3BBF-5713-46A0-A942-0305DCF232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504D8-253A-4718-992B-23EC12B30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08FC5-1236-46E2-8961-D679CD1C3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7EF3A-847F-4C4A-AB1A-A786BE013E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16E10-C079-4B2E-AFDE-00DB3E7BD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1605F-4810-41D5-8B86-E998A0C83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B932581-0B3B-40F6-8209-FCC9E7687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 spd="med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924800" cy="1470025"/>
          </a:xfrm>
        </p:spPr>
        <p:txBody>
          <a:bodyPr/>
          <a:lstStyle/>
          <a:p>
            <a:r>
              <a:rPr lang="ru-RU" sz="3600" b="1" i="1" dirty="0" smtClean="0"/>
              <a:t>Презентация к уроку по учебному предмету «История Средних веков» в 6-ом классе на тему «Культура исламских стран».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sz="2400" dirty="0" smtClean="0"/>
              <a:t>Автор</a:t>
            </a:r>
          </a:p>
          <a:p>
            <a:pPr algn="r"/>
            <a:r>
              <a:rPr lang="ru-RU" sz="2400" dirty="0" smtClean="0"/>
              <a:t>Учитель истории и обществознания</a:t>
            </a:r>
          </a:p>
          <a:p>
            <a:pPr algn="r"/>
            <a:r>
              <a:rPr lang="ru-RU" sz="2400" dirty="0" smtClean="0"/>
              <a:t>МБОУ «СШ №6»</a:t>
            </a:r>
          </a:p>
          <a:p>
            <a:pPr algn="r"/>
            <a:r>
              <a:rPr lang="ru-RU" sz="2400" dirty="0" err="1" smtClean="0"/>
              <a:t>Варзаносцева</a:t>
            </a:r>
            <a:r>
              <a:rPr lang="ru-RU" sz="2400" dirty="0" smtClean="0"/>
              <a:t> О.О.</a:t>
            </a:r>
          </a:p>
          <a:p>
            <a:pPr algn="r"/>
            <a:endParaRPr lang="ru-RU" sz="2400" dirty="0" smtClean="0"/>
          </a:p>
          <a:p>
            <a:pPr algn="r"/>
            <a:endParaRPr lang="ru-RU" sz="2400" dirty="0" smtClean="0"/>
          </a:p>
          <a:p>
            <a:r>
              <a:rPr lang="ru-RU" sz="2000" dirty="0" smtClean="0"/>
              <a:t>г. Нижневартовск 2015</a:t>
            </a:r>
            <a:endParaRPr lang="ru-RU" sz="20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Домашнее задание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Попробуйте сделать рисунок к сказкам «Тысячи и одной ночи»  на основе собранного материала (записи в тетради)</a:t>
            </a:r>
            <a:endParaRPr lang="ru-RU" dirty="0"/>
          </a:p>
        </p:txBody>
      </p:sp>
      <p:pic>
        <p:nvPicPr>
          <p:cNvPr id="32770" name="Picture 2" descr="Simple Islamic Art Designs - Viewing Gall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3634" y="3933056"/>
            <a:ext cx="336037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2" name="Picture 4" descr="Темы для художественных потол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933056"/>
            <a:ext cx="2520280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Угроза не только Израилю, но и всей западной цивилизации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 t="4724"/>
          <a:stretch>
            <a:fillRect/>
          </a:stretch>
        </p:blipFill>
        <p:spPr bwMode="auto">
          <a:xfrm>
            <a:off x="-20733" y="0"/>
            <a:ext cx="9164733" cy="52565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229200"/>
            <a:ext cx="9144000" cy="162880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мы можем рассказать по данной карте?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Арабский орнамент-Основа восточного узора"/>
          <p:cNvPicPr>
            <a:picLocks noChangeAspect="1" noChangeArrowheads="1"/>
          </p:cNvPicPr>
          <p:nvPr/>
        </p:nvPicPr>
        <p:blipFill>
          <a:blip r:embed="rId2" cstate="print"/>
          <a:srcRect b="19129"/>
          <a:stretch>
            <a:fillRect/>
          </a:stretch>
        </p:blipFill>
        <p:spPr bwMode="auto">
          <a:xfrm rot="5400000" flipH="1">
            <a:off x="558315" y="436275"/>
            <a:ext cx="2397897" cy="2435424"/>
          </a:xfrm>
          <a:prstGeom prst="rect">
            <a:avLst/>
          </a:prstGeom>
          <a:noFill/>
        </p:spPr>
      </p:pic>
      <p:pic>
        <p:nvPicPr>
          <p:cNvPr id="15364" name="Picture 4" descr="Тысяча и одна ночь Скачать книгу"/>
          <p:cNvPicPr>
            <a:picLocks noChangeAspect="1" noChangeArrowheads="1"/>
          </p:cNvPicPr>
          <p:nvPr/>
        </p:nvPicPr>
        <p:blipFill>
          <a:blip r:embed="rId3" cstate="print"/>
          <a:srcRect t="37914"/>
          <a:stretch>
            <a:fillRect/>
          </a:stretch>
        </p:blipFill>
        <p:spPr bwMode="auto">
          <a:xfrm>
            <a:off x="6156176" y="404664"/>
            <a:ext cx="2376264" cy="2426900"/>
          </a:xfrm>
          <a:prstGeom prst="rect">
            <a:avLst/>
          </a:prstGeom>
          <a:noFill/>
        </p:spPr>
      </p:pic>
      <p:pic>
        <p:nvPicPr>
          <p:cNvPr id="15366" name="Picture 6" descr="Философия мудрости: медицина и слово &quot; InfoKava.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04664"/>
            <a:ext cx="1771396" cy="2448272"/>
          </a:xfrm>
          <a:prstGeom prst="rect">
            <a:avLst/>
          </a:prstGeom>
          <a:noFill/>
        </p:spPr>
      </p:pic>
      <p:pic>
        <p:nvPicPr>
          <p:cNvPr id="15368" name="Picture 8" descr="Причины роста науки и культуры в исламском мире в Средние века Максим Пахаренко Онтологические прогулки Топос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068960"/>
            <a:ext cx="4125027" cy="2471590"/>
          </a:xfrm>
          <a:prstGeom prst="rect">
            <a:avLst/>
          </a:prstGeom>
          <a:noFill/>
        </p:spPr>
      </p:pic>
      <p:pic>
        <p:nvPicPr>
          <p:cNvPr id="15370" name="Picture 10" descr="Забытые страницы истории &quot; Русский Клуб г.Тампер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068960"/>
            <a:ext cx="3648061" cy="246814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07704" y="5661248"/>
            <a:ext cx="5112568" cy="72008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1 2 3 4 5 6 7 8 9 10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36912"/>
            <a:ext cx="8136904" cy="57606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объединяет все изображения?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533400" y="2276872"/>
            <a:ext cx="7924800" cy="1323578"/>
          </a:xfrm>
        </p:spPr>
        <p:txBody>
          <a:bodyPr/>
          <a:lstStyle/>
          <a:p>
            <a:pPr eaLnBrk="1" hangingPunct="1"/>
            <a:r>
              <a:rPr lang="ru-RU" b="1" dirty="0" smtClean="0"/>
              <a:t>Культура исламских стран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7" name="Picture 5" descr="Иллюстрации к сайту / Chapters The 1001st nig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2518997" cy="2180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Truth See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60648"/>
            <a:ext cx="2664296" cy="2220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1" name="Picture 9" descr="МУСУЛЬМАНСКАЯ ИСПАНИЯ Этнос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717032"/>
            <a:ext cx="4176464" cy="2819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3" name="Picture 11" descr="Арабский Халифат и Средиземноморье Южной Европы. Культурологический аспект - ГолосИслама.R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645024"/>
            <a:ext cx="2162373" cy="2911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280920" cy="194421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Monotype Sorts" pitchFamily="2" charset="2"/>
              <a:buNone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проявилось своеобразие культуры халифата?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 descr="Crack Ti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2016224" cy="2085749"/>
          </a:xfrm>
          <a:prstGeom prst="rect">
            <a:avLst/>
          </a:prstGeom>
          <a:noFill/>
        </p:spPr>
      </p:pic>
      <p:pic>
        <p:nvPicPr>
          <p:cNvPr id="29700" name="Picture 4" descr="Caliph Of Baghd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7081" y="260648"/>
            <a:ext cx="2659015" cy="2088232"/>
          </a:xfrm>
          <a:prstGeom prst="rect">
            <a:avLst/>
          </a:prstGeom>
          <a:noFill/>
        </p:spPr>
      </p:pic>
      <p:pic>
        <p:nvPicPr>
          <p:cNvPr id="29704" name="Picture 8" descr="Священная Бухара - Умма Um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7513" y="260649"/>
            <a:ext cx="3144927" cy="2088232"/>
          </a:xfrm>
          <a:prstGeom prst="rect">
            <a:avLst/>
          </a:prstGeom>
          <a:noFill/>
        </p:spPr>
      </p:pic>
      <p:pic>
        <p:nvPicPr>
          <p:cNvPr id="29706" name="Picture 10" descr="Почти премия Дарвина (10 фото + текст) &quot; abunda.ru - скучать не придется!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293096"/>
            <a:ext cx="3888432" cy="2274733"/>
          </a:xfrm>
          <a:prstGeom prst="rect">
            <a:avLst/>
          </a:prstGeom>
          <a:noFill/>
        </p:spPr>
      </p:pic>
      <p:pic>
        <p:nvPicPr>
          <p:cNvPr id="29708" name="Picture 12" descr="Скачать Тысяча и одна ночь 1958-1975, FB2, RUS torrent - Torrents.DataHunt"/>
          <p:cNvPicPr>
            <a:picLocks noChangeAspect="1" noChangeArrowheads="1"/>
          </p:cNvPicPr>
          <p:nvPr/>
        </p:nvPicPr>
        <p:blipFill>
          <a:blip r:embed="rId6" cstate="print"/>
          <a:srcRect l="5400" t="6012" r="4961" b="9822"/>
          <a:stretch>
            <a:fillRect/>
          </a:stretch>
        </p:blipFill>
        <p:spPr bwMode="auto">
          <a:xfrm>
            <a:off x="4860032" y="4283064"/>
            <a:ext cx="3384376" cy="228343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Тексты для работы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Образование (</a:t>
            </a:r>
            <a:r>
              <a:rPr lang="ru-RU" dirty="0" err="1" smtClean="0"/>
              <a:t>Уч</a:t>
            </a:r>
            <a:r>
              <a:rPr lang="ru-RU" dirty="0" smtClean="0"/>
              <a:t>. с. 84).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Наука (</a:t>
            </a:r>
            <a:r>
              <a:rPr lang="ru-RU" dirty="0" err="1" smtClean="0"/>
              <a:t>Уч</a:t>
            </a:r>
            <a:r>
              <a:rPr lang="ru-RU" dirty="0" smtClean="0"/>
              <a:t>. С. 84-86).</a:t>
            </a:r>
          </a:p>
          <a:p>
            <a:pPr marL="514350" indent="-514350">
              <a:buAutoNum type="arabicPeriod"/>
            </a:pPr>
            <a:r>
              <a:rPr lang="ru-RU" dirty="0" smtClean="0"/>
              <a:t>Литература (</a:t>
            </a:r>
            <a:r>
              <a:rPr lang="ru-RU" dirty="0" err="1" smtClean="0"/>
              <a:t>Уч</a:t>
            </a:r>
            <a:r>
              <a:rPr lang="ru-RU" dirty="0" smtClean="0"/>
              <a:t>. С. 86-87).</a:t>
            </a:r>
          </a:p>
          <a:p>
            <a:pPr marL="514350" indent="-514350">
              <a:buAutoNum type="arabicPeriod"/>
            </a:pPr>
            <a:r>
              <a:rPr lang="ru-RU" dirty="0" smtClean="0"/>
              <a:t>Искусство (</a:t>
            </a:r>
            <a:r>
              <a:rPr lang="ru-RU" dirty="0" err="1" smtClean="0"/>
              <a:t>Уч</a:t>
            </a:r>
            <a:r>
              <a:rPr lang="ru-RU" dirty="0" smtClean="0"/>
              <a:t>. С. 87-89).</a:t>
            </a:r>
          </a:p>
          <a:p>
            <a:pPr marL="514350" indent="-514350">
              <a:buAutoNum type="arabicPeriod"/>
            </a:pPr>
            <a:r>
              <a:rPr lang="ru-RU" dirty="0" smtClean="0"/>
              <a:t>Значение культуры халифата (</a:t>
            </a:r>
            <a:r>
              <a:rPr lang="ru-RU" dirty="0" err="1" smtClean="0"/>
              <a:t>Уч</a:t>
            </a:r>
            <a:r>
              <a:rPr lang="ru-RU" dirty="0" smtClean="0"/>
              <a:t>. С. 89-90)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 algn="ctr">
              <a:buNone/>
            </a:pPr>
            <a:r>
              <a:rPr lang="ru-RU" dirty="0" smtClean="0"/>
              <a:t> Время для работы с текстом 10 мин</a:t>
            </a:r>
            <a:endParaRPr lang="ru-RU" dirty="0"/>
          </a:p>
        </p:txBody>
      </p:sp>
      <p:pic>
        <p:nvPicPr>
          <p:cNvPr id="30722" name="Picture 2" descr="Арабский язык - Part 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660232" y="1196752"/>
            <a:ext cx="150116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 descr="КРАСИВЫЕ узоры и орнамент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4509120"/>
            <a:ext cx="5040560" cy="12256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работы в парах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196752"/>
            <a:ext cx="4038600" cy="4525963"/>
          </a:xfrm>
        </p:spPr>
        <p:txBody>
          <a:bodyPr/>
          <a:lstStyle/>
          <a:p>
            <a:pPr marL="514350" indent="-514350" algn="ctr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 1</a:t>
            </a:r>
          </a:p>
          <a:p>
            <a:pPr marL="514350" indent="-514350">
              <a:buAutoNum type="arabicParenR"/>
            </a:pPr>
            <a:r>
              <a:rPr lang="ru-RU" sz="2600" dirty="0" smtClean="0"/>
              <a:t>Рассказ </a:t>
            </a:r>
            <a:r>
              <a:rPr lang="ru-RU" sz="2600" dirty="0" smtClean="0"/>
              <a:t>информации по записям в тетради (своего пункта).</a:t>
            </a:r>
          </a:p>
          <a:p>
            <a:pPr marL="514350" indent="-514350">
              <a:buAutoNum type="arabicParenR"/>
            </a:pPr>
            <a:r>
              <a:rPr lang="ru-RU" sz="2600" dirty="0" smtClean="0"/>
              <a:t>Запись информации, которую сообщает партнер.</a:t>
            </a:r>
            <a:endParaRPr lang="ru-RU" sz="2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196752"/>
            <a:ext cx="4038600" cy="4525963"/>
          </a:xfrm>
        </p:spPr>
        <p:txBody>
          <a:bodyPr/>
          <a:lstStyle/>
          <a:p>
            <a:pPr marL="514350" indent="-514350" algn="ctr">
              <a:buNone/>
            </a:pP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 2</a:t>
            </a:r>
          </a:p>
          <a:p>
            <a:pPr marL="514350" indent="-514350">
              <a:buAutoNum type="arabicParenR"/>
            </a:pPr>
            <a:r>
              <a:rPr lang="ru-RU" sz="2600" dirty="0" smtClean="0"/>
              <a:t>Запись </a:t>
            </a:r>
            <a:r>
              <a:rPr lang="ru-RU" sz="2600" dirty="0" smtClean="0"/>
              <a:t>информации, которую сообщает партнер.</a:t>
            </a:r>
          </a:p>
          <a:p>
            <a:pPr marL="514350" indent="-514350">
              <a:buAutoNum type="arabicParenR"/>
            </a:pPr>
            <a:r>
              <a:rPr lang="ru-RU" sz="2600" dirty="0" smtClean="0"/>
              <a:t>Рассказ информации по записям в тетради (своего пункта).</a:t>
            </a:r>
            <a:endParaRPr lang="ru-RU" sz="2600" dirty="0"/>
          </a:p>
        </p:txBody>
      </p:sp>
      <p:pic>
        <p:nvPicPr>
          <p:cNvPr id="31746" name="Picture 2" descr="Фото - Исламские орнаменты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9933" r="5622"/>
          <a:stretch>
            <a:fillRect/>
          </a:stretch>
        </p:blipFill>
        <p:spPr bwMode="auto">
          <a:xfrm rot="16200000">
            <a:off x="6011628" y="2925477"/>
            <a:ext cx="1080120" cy="5543551"/>
          </a:xfrm>
          <a:prstGeom prst="rect">
            <a:avLst/>
          </a:prstGeom>
          <a:noFill/>
        </p:spPr>
      </p:pic>
      <p:pic>
        <p:nvPicPr>
          <p:cNvPr id="7" name="Picture 2" descr="Фото - Исламские орнаменты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79933" t="22082" r="5622"/>
          <a:stretch>
            <a:fillRect/>
          </a:stretch>
        </p:blipFill>
        <p:spPr bwMode="auto">
          <a:xfrm rot="16200000">
            <a:off x="2051720" y="3501009"/>
            <a:ext cx="1080120" cy="43924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9632" y="6093296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Время для работы 10 минут</a:t>
            </a:r>
            <a:endParaRPr lang="ru-RU" sz="28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280920" cy="194421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Monotype Sorts" pitchFamily="2" charset="2"/>
              <a:buNone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проявилось своеобразие культуры халифата?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 descr="Crack Ti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2016224" cy="2085749"/>
          </a:xfrm>
          <a:prstGeom prst="rect">
            <a:avLst/>
          </a:prstGeom>
          <a:noFill/>
        </p:spPr>
      </p:pic>
      <p:pic>
        <p:nvPicPr>
          <p:cNvPr id="29700" name="Picture 4" descr="Caliph Of Baghd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7081" y="260648"/>
            <a:ext cx="2659015" cy="2088232"/>
          </a:xfrm>
          <a:prstGeom prst="rect">
            <a:avLst/>
          </a:prstGeom>
          <a:noFill/>
        </p:spPr>
      </p:pic>
      <p:pic>
        <p:nvPicPr>
          <p:cNvPr id="29704" name="Picture 8" descr="Священная Бухара - Умма Um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7513" y="260649"/>
            <a:ext cx="3144927" cy="2088232"/>
          </a:xfrm>
          <a:prstGeom prst="rect">
            <a:avLst/>
          </a:prstGeom>
          <a:noFill/>
        </p:spPr>
      </p:pic>
      <p:pic>
        <p:nvPicPr>
          <p:cNvPr id="29706" name="Picture 10" descr="Почти премия Дарвина (10 фото + текст) &quot; abunda.ru - скучать не придется!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293096"/>
            <a:ext cx="3888432" cy="2274733"/>
          </a:xfrm>
          <a:prstGeom prst="rect">
            <a:avLst/>
          </a:prstGeom>
          <a:noFill/>
        </p:spPr>
      </p:pic>
      <p:pic>
        <p:nvPicPr>
          <p:cNvPr id="29708" name="Picture 12" descr="Скачать Тысяча и одна ночь 1958-1975, FB2, RUS torrent - Torrents.DataHunt"/>
          <p:cNvPicPr>
            <a:picLocks noChangeAspect="1" noChangeArrowheads="1"/>
          </p:cNvPicPr>
          <p:nvPr/>
        </p:nvPicPr>
        <p:blipFill>
          <a:blip r:embed="rId6" cstate="print"/>
          <a:srcRect l="5400" t="6012" r="4961" b="9822"/>
          <a:stretch>
            <a:fillRect/>
          </a:stretch>
        </p:blipFill>
        <p:spPr bwMode="auto">
          <a:xfrm>
            <a:off x="4860032" y="4283064"/>
            <a:ext cx="3384376" cy="228343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2800" b="1" dirty="0" smtClean="0"/>
              <a:t>Объясните понятия:</a:t>
            </a:r>
          </a:p>
          <a:p>
            <a:pPr marL="514350" indent="-514350">
              <a:buNone/>
            </a:pPr>
            <a:r>
              <a:rPr lang="ru-RU" sz="2800" dirty="0" smtClean="0"/>
              <a:t>А) медресе;</a:t>
            </a:r>
          </a:p>
          <a:p>
            <a:pPr marL="514350" indent="-514350">
              <a:buNone/>
            </a:pPr>
            <a:r>
              <a:rPr lang="ru-RU" sz="2800" dirty="0" smtClean="0"/>
              <a:t>Б) минарет;</a:t>
            </a:r>
          </a:p>
          <a:p>
            <a:pPr marL="514350" indent="-514350">
              <a:buNone/>
            </a:pPr>
            <a:r>
              <a:rPr lang="ru-RU" sz="2800" b="1" dirty="0" smtClean="0"/>
              <a:t>2. Кем были эти люди:</a:t>
            </a:r>
          </a:p>
          <a:p>
            <a:pPr marL="514350" indent="-514350">
              <a:buNone/>
            </a:pPr>
            <a:r>
              <a:rPr lang="ru-RU" sz="2800" dirty="0" smtClean="0"/>
              <a:t>А) Авиценна;</a:t>
            </a:r>
          </a:p>
          <a:p>
            <a:pPr marL="514350" indent="-514350">
              <a:buNone/>
            </a:pPr>
            <a:r>
              <a:rPr lang="ru-RU" sz="2800" dirty="0" smtClean="0"/>
              <a:t>Б) </a:t>
            </a:r>
            <a:r>
              <a:rPr lang="ru-RU" sz="2800" dirty="0" err="1" smtClean="0"/>
              <a:t>Фирдуоси</a:t>
            </a:r>
            <a:r>
              <a:rPr lang="ru-RU" sz="2800" dirty="0" smtClean="0"/>
              <a:t>;</a:t>
            </a:r>
          </a:p>
          <a:p>
            <a:pPr marL="514350" indent="-514350">
              <a:buNone/>
            </a:pPr>
            <a:r>
              <a:rPr lang="ru-RU" sz="2800" b="1" dirty="0" smtClean="0"/>
              <a:t>3. Объясните смысл арабской пословицы: </a:t>
            </a:r>
          </a:p>
          <a:p>
            <a:pPr marL="514350" indent="-514350">
              <a:buNone/>
            </a:pPr>
            <a:r>
              <a:rPr lang="ru-RU" sz="2800" dirty="0" smtClean="0"/>
              <a:t>Тот не умирает, кто отдает жизнь науке.</a:t>
            </a:r>
            <a:endParaRPr lang="ru-RU" sz="2800" dirty="0"/>
          </a:p>
        </p:txBody>
      </p:sp>
      <p:pic>
        <p:nvPicPr>
          <p:cNvPr id="34820" name="Picture 4" descr="Культура арабского мира. - Хафла - вечеринка в восточном стиле- я.р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628800"/>
            <a:ext cx="3395531" cy="2546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2" name="Picture 6" descr="Восточные орнаменты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323528" y="5717314"/>
            <a:ext cx="4392488" cy="1024054"/>
          </a:xfrm>
          <a:prstGeom prst="rect">
            <a:avLst/>
          </a:prstGeom>
          <a:noFill/>
        </p:spPr>
      </p:pic>
      <p:pic>
        <p:nvPicPr>
          <p:cNvPr id="7" name="Picture 6" descr="Восточные орнаменты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18"/>
          <a:stretch>
            <a:fillRect/>
          </a:stretch>
        </p:blipFill>
        <p:spPr bwMode="auto">
          <a:xfrm flipV="1">
            <a:off x="4716016" y="5717314"/>
            <a:ext cx="4176464" cy="10240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 оформления 'Орнамент'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 Them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272776"/>
        </a:dk1>
        <a:lt1>
          <a:srgbClr val="F3F1E4"/>
        </a:lt1>
        <a:dk2>
          <a:srgbClr val="272776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8F7EF"/>
        </a:accent3>
        <a:accent4>
          <a:srgbClr val="202064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272776"/>
        </a:dk1>
        <a:lt1>
          <a:srgbClr val="F3F1E4"/>
        </a:lt1>
        <a:dk2>
          <a:srgbClr val="272776"/>
        </a:dk2>
        <a:lt2>
          <a:srgbClr val="777777"/>
        </a:lt2>
        <a:accent1>
          <a:srgbClr val="B8CFFB"/>
        </a:accent1>
        <a:accent2>
          <a:srgbClr val="DF8F74"/>
        </a:accent2>
        <a:accent3>
          <a:srgbClr val="F8F7EF"/>
        </a:accent3>
        <a:accent4>
          <a:srgbClr val="202064"/>
        </a:accent4>
        <a:accent5>
          <a:srgbClr val="D8E4FD"/>
        </a:accent5>
        <a:accent6>
          <a:srgbClr val="CA8168"/>
        </a:accent6>
        <a:hlink>
          <a:srgbClr val="7F97C2"/>
        </a:hlink>
        <a:folHlink>
          <a:srgbClr val="8BBE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'Орнамент'</Template>
  <TotalTime>235</TotalTime>
  <Words>244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Шаблон оформления 'Орнамент'</vt:lpstr>
      <vt:lpstr>Презентация к уроку по учебному предмету «История Средних веков» в 6-ом классе на тему «Культура исламских стран».</vt:lpstr>
      <vt:lpstr>Слайд 2</vt:lpstr>
      <vt:lpstr>Слайд 3</vt:lpstr>
      <vt:lpstr>Культура исламских стран</vt:lpstr>
      <vt:lpstr>Слайд 5</vt:lpstr>
      <vt:lpstr>Тексты для работы</vt:lpstr>
      <vt:lpstr>Алгоритм работы в парах</vt:lpstr>
      <vt:lpstr>Слайд 8</vt:lpstr>
      <vt:lpstr>Задание</vt:lpstr>
      <vt:lpstr>Домашнее задание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26</cp:revision>
  <dcterms:created xsi:type="dcterms:W3CDTF">2015-03-08T13:30:17Z</dcterms:created>
  <dcterms:modified xsi:type="dcterms:W3CDTF">2015-03-23T12:02:26Z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TC100690421049</vt:lpwstr>
  </property>
</Properties>
</file>