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26" r:id="rId2"/>
    <p:sldId id="327" r:id="rId3"/>
    <p:sldId id="328" r:id="rId4"/>
    <p:sldId id="329" r:id="rId5"/>
    <p:sldId id="330" r:id="rId6"/>
    <p:sldId id="331" r:id="rId7"/>
    <p:sldId id="332" r:id="rId8"/>
    <p:sldId id="333" r:id="rId9"/>
    <p:sldId id="334" r:id="rId10"/>
    <p:sldId id="335" r:id="rId11"/>
    <p:sldId id="336" r:id="rId12"/>
    <p:sldId id="280" r:id="rId13"/>
    <p:sldId id="318" r:id="rId14"/>
    <p:sldId id="324" r:id="rId15"/>
    <p:sldId id="320" r:id="rId16"/>
    <p:sldId id="319" r:id="rId17"/>
    <p:sldId id="321" r:id="rId18"/>
    <p:sldId id="323" r:id="rId1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92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D609DC-CC43-4387-A1F3-ADD03D2C49D3}" type="doc">
      <dgm:prSet loTypeId="urn:microsoft.com/office/officeart/2005/8/layout/venn1" loCatId="relationship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DDC9933C-DBFD-41B4-A6DB-5FEBCBCB4296}">
      <dgm:prSet/>
      <dgm:spPr>
        <a:solidFill>
          <a:srgbClr val="FF0000">
            <a:alpha val="49804"/>
          </a:srgbClr>
        </a:solidFill>
      </dgm:spPr>
      <dgm:t>
        <a:bodyPr/>
        <a:lstStyle/>
        <a:p>
          <a:pPr rtl="0"/>
          <a:endParaRPr lang="zh-TW" dirty="0"/>
        </a:p>
      </dgm:t>
    </dgm:pt>
    <dgm:pt modelId="{96F1B5D6-4AD1-48AF-B8D0-B54748C807AE}" type="parTrans" cxnId="{20D426F6-DA25-4F30-BAB1-D98D96F707B2}">
      <dgm:prSet/>
      <dgm:spPr/>
      <dgm:t>
        <a:bodyPr/>
        <a:lstStyle/>
        <a:p>
          <a:endParaRPr lang="zh-TW" altLang="en-US"/>
        </a:p>
      </dgm:t>
    </dgm:pt>
    <dgm:pt modelId="{6320ED48-A53B-4817-9AAC-512FBF15589E}" type="sibTrans" cxnId="{20D426F6-DA25-4F30-BAB1-D98D96F707B2}">
      <dgm:prSet/>
      <dgm:spPr/>
      <dgm:t>
        <a:bodyPr/>
        <a:lstStyle/>
        <a:p>
          <a:endParaRPr lang="zh-TW" altLang="en-US"/>
        </a:p>
      </dgm:t>
    </dgm:pt>
    <dgm:pt modelId="{14548C99-5130-49CC-8B9A-A3C2DC49E9DC}">
      <dgm:prSet/>
      <dgm:spPr>
        <a:solidFill>
          <a:srgbClr val="00B050">
            <a:alpha val="49804"/>
          </a:srgbClr>
        </a:solidFill>
      </dgm:spPr>
      <dgm:t>
        <a:bodyPr/>
        <a:lstStyle/>
        <a:p>
          <a:pPr rtl="0"/>
          <a:endParaRPr lang="zh-TW" dirty="0"/>
        </a:p>
      </dgm:t>
    </dgm:pt>
    <dgm:pt modelId="{403263CB-9167-46E5-A9EA-13A3E08F7825}" type="parTrans" cxnId="{D29AE3DD-BC84-4089-AE86-30F870C65EC9}">
      <dgm:prSet/>
      <dgm:spPr/>
      <dgm:t>
        <a:bodyPr/>
        <a:lstStyle/>
        <a:p>
          <a:endParaRPr lang="zh-TW" altLang="en-US"/>
        </a:p>
      </dgm:t>
    </dgm:pt>
    <dgm:pt modelId="{2DAEE8BE-13A3-43A0-832E-A9B694F83337}" type="sibTrans" cxnId="{D29AE3DD-BC84-4089-AE86-30F870C65EC9}">
      <dgm:prSet/>
      <dgm:spPr/>
      <dgm:t>
        <a:bodyPr/>
        <a:lstStyle/>
        <a:p>
          <a:endParaRPr lang="zh-TW" altLang="en-US"/>
        </a:p>
      </dgm:t>
    </dgm:pt>
    <dgm:pt modelId="{C9C74A90-9C29-4856-B8E3-9CB05F751B6E}">
      <dgm:prSet/>
      <dgm:spPr>
        <a:solidFill>
          <a:schemeClr val="accent5">
            <a:lumMod val="75000"/>
            <a:alpha val="50000"/>
          </a:schemeClr>
        </a:solidFill>
      </dgm:spPr>
      <dgm:t>
        <a:bodyPr/>
        <a:lstStyle/>
        <a:p>
          <a:pPr rtl="0"/>
          <a:endParaRPr lang="zh-TW" dirty="0"/>
        </a:p>
      </dgm:t>
    </dgm:pt>
    <dgm:pt modelId="{EDBCA7D1-1385-4979-B1E4-C2BA7D487DEC}" type="parTrans" cxnId="{5B81E649-364E-4BFB-800D-1E0535588EDA}">
      <dgm:prSet/>
      <dgm:spPr/>
      <dgm:t>
        <a:bodyPr/>
        <a:lstStyle/>
        <a:p>
          <a:endParaRPr lang="zh-TW" altLang="en-US"/>
        </a:p>
      </dgm:t>
    </dgm:pt>
    <dgm:pt modelId="{0515D673-D8F9-4395-B1BA-9ECB060940EC}" type="sibTrans" cxnId="{5B81E649-364E-4BFB-800D-1E0535588EDA}">
      <dgm:prSet/>
      <dgm:spPr/>
      <dgm:t>
        <a:bodyPr/>
        <a:lstStyle/>
        <a:p>
          <a:endParaRPr lang="zh-TW" altLang="en-US"/>
        </a:p>
      </dgm:t>
    </dgm:pt>
    <dgm:pt modelId="{EB9E8E1E-74B2-456E-9EF3-C5AC8CC26E96}">
      <dgm:prSet/>
      <dgm:spPr>
        <a:solidFill>
          <a:srgbClr val="FFFF00">
            <a:alpha val="50000"/>
          </a:srgbClr>
        </a:solidFill>
      </dgm:spPr>
      <dgm:t>
        <a:bodyPr/>
        <a:lstStyle/>
        <a:p>
          <a:pPr rtl="0"/>
          <a:endParaRPr lang="zh-TW" dirty="0"/>
        </a:p>
      </dgm:t>
    </dgm:pt>
    <dgm:pt modelId="{592B5BF8-89BF-4E83-AC5D-BD564FA29D09}" type="parTrans" cxnId="{04C4AA41-EB8C-4501-A080-6331492F57AF}">
      <dgm:prSet/>
      <dgm:spPr/>
      <dgm:t>
        <a:bodyPr/>
        <a:lstStyle/>
        <a:p>
          <a:endParaRPr lang="zh-TW" altLang="en-US"/>
        </a:p>
      </dgm:t>
    </dgm:pt>
    <dgm:pt modelId="{A9B4F04F-78B9-4488-8C3F-E7CBB435CB0E}" type="sibTrans" cxnId="{04C4AA41-EB8C-4501-A080-6331492F57AF}">
      <dgm:prSet/>
      <dgm:spPr/>
      <dgm:t>
        <a:bodyPr/>
        <a:lstStyle/>
        <a:p>
          <a:endParaRPr lang="zh-TW" altLang="en-US"/>
        </a:p>
      </dgm:t>
    </dgm:pt>
    <dgm:pt modelId="{73CF128F-A586-4D49-AF9D-FFB923AB917E}" type="pres">
      <dgm:prSet presAssocID="{94D609DC-CC43-4387-A1F3-ADD03D2C49D3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9E0D3ACB-65D5-44DE-8158-E2B3EF32C133}" type="pres">
      <dgm:prSet presAssocID="{DDC9933C-DBFD-41B4-A6DB-5FEBCBCB4296}" presName="circ1" presStyleLbl="vennNode1" presStyleIdx="0" presStyleCnt="4" custLinFactNeighborX="-2013" custLinFactNeighborY="-6827"/>
      <dgm:spPr/>
      <dgm:t>
        <a:bodyPr/>
        <a:lstStyle/>
        <a:p>
          <a:endParaRPr lang="zh-TW" altLang="en-US"/>
        </a:p>
      </dgm:t>
    </dgm:pt>
    <dgm:pt modelId="{52F753F0-8168-486D-94FA-BF2C39C3F5E5}" type="pres">
      <dgm:prSet presAssocID="{DDC9933C-DBFD-41B4-A6DB-5FEBCBCB4296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E773806-10CE-42FC-85AE-3EEC2379DE45}" type="pres">
      <dgm:prSet presAssocID="{14548C99-5130-49CC-8B9A-A3C2DC49E9DC}" presName="circ2" presStyleLbl="vennNode1" presStyleIdx="1" presStyleCnt="4" custLinFactNeighborX="30246" custLinFactNeighborY="-2104"/>
      <dgm:spPr/>
      <dgm:t>
        <a:bodyPr/>
        <a:lstStyle/>
        <a:p>
          <a:endParaRPr lang="zh-TW" altLang="en-US"/>
        </a:p>
      </dgm:t>
    </dgm:pt>
    <dgm:pt modelId="{2EC939EF-3F4F-4809-B8B3-360A883BE0EB}" type="pres">
      <dgm:prSet presAssocID="{14548C99-5130-49CC-8B9A-A3C2DC49E9D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958B1D4-6726-44AB-B605-8396ECD7B843}" type="pres">
      <dgm:prSet presAssocID="{C9C74A90-9C29-4856-B8E3-9CB05F751B6E}" presName="circ3" presStyleLbl="vennNode1" presStyleIdx="2" presStyleCnt="4" custLinFactNeighborX="1046" custLinFactNeighborY="5679"/>
      <dgm:spPr/>
      <dgm:t>
        <a:bodyPr/>
        <a:lstStyle/>
        <a:p>
          <a:endParaRPr lang="zh-TW" altLang="en-US"/>
        </a:p>
      </dgm:t>
    </dgm:pt>
    <dgm:pt modelId="{00CF5AE8-6DC3-43EF-AB91-E2AE1DFD366C}" type="pres">
      <dgm:prSet presAssocID="{C9C74A90-9C29-4856-B8E3-9CB05F751B6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2324923-7F21-481A-98C8-1B56A6B536A8}" type="pres">
      <dgm:prSet presAssocID="{EB9E8E1E-74B2-456E-9EF3-C5AC8CC26E96}" presName="circ4" presStyleLbl="vennNode1" presStyleIdx="3" presStyleCnt="4" custLinFactNeighborX="-31213" custLinFactNeighborY="956"/>
      <dgm:spPr/>
      <dgm:t>
        <a:bodyPr/>
        <a:lstStyle/>
        <a:p>
          <a:endParaRPr lang="zh-TW" altLang="en-US"/>
        </a:p>
      </dgm:t>
    </dgm:pt>
    <dgm:pt modelId="{AB7C9CC5-637D-42B9-8693-7AF9F85F5631}" type="pres">
      <dgm:prSet presAssocID="{EB9E8E1E-74B2-456E-9EF3-C5AC8CC26E96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53CFEDC-C351-48E4-A2AD-C14698DB7618}" type="presOf" srcId="{14548C99-5130-49CC-8B9A-A3C2DC49E9DC}" destId="{2EC939EF-3F4F-4809-B8B3-360A883BE0EB}" srcOrd="1" destOrd="0" presId="urn:microsoft.com/office/officeart/2005/8/layout/venn1"/>
    <dgm:cxn modelId="{31567214-C849-46F6-967C-29D87637D615}" type="presOf" srcId="{14548C99-5130-49CC-8B9A-A3C2DC49E9DC}" destId="{6E773806-10CE-42FC-85AE-3EEC2379DE45}" srcOrd="0" destOrd="0" presId="urn:microsoft.com/office/officeart/2005/8/layout/venn1"/>
    <dgm:cxn modelId="{5B81E649-364E-4BFB-800D-1E0535588EDA}" srcId="{94D609DC-CC43-4387-A1F3-ADD03D2C49D3}" destId="{C9C74A90-9C29-4856-B8E3-9CB05F751B6E}" srcOrd="2" destOrd="0" parTransId="{EDBCA7D1-1385-4979-B1E4-C2BA7D487DEC}" sibTransId="{0515D673-D8F9-4395-B1BA-9ECB060940EC}"/>
    <dgm:cxn modelId="{04C4AA41-EB8C-4501-A080-6331492F57AF}" srcId="{94D609DC-CC43-4387-A1F3-ADD03D2C49D3}" destId="{EB9E8E1E-74B2-456E-9EF3-C5AC8CC26E96}" srcOrd="3" destOrd="0" parTransId="{592B5BF8-89BF-4E83-AC5D-BD564FA29D09}" sibTransId="{A9B4F04F-78B9-4488-8C3F-E7CBB435CB0E}"/>
    <dgm:cxn modelId="{67AE7954-8960-4209-A5D4-2ED65D399486}" type="presOf" srcId="{C9C74A90-9C29-4856-B8E3-9CB05F751B6E}" destId="{8958B1D4-6726-44AB-B605-8396ECD7B843}" srcOrd="0" destOrd="0" presId="urn:microsoft.com/office/officeart/2005/8/layout/venn1"/>
    <dgm:cxn modelId="{24F4A731-A1EF-47D5-B9B4-DDC67DEB596F}" type="presOf" srcId="{C9C74A90-9C29-4856-B8E3-9CB05F751B6E}" destId="{00CF5AE8-6DC3-43EF-AB91-E2AE1DFD366C}" srcOrd="1" destOrd="0" presId="urn:microsoft.com/office/officeart/2005/8/layout/venn1"/>
    <dgm:cxn modelId="{0F63A6F4-B988-471C-997E-871B6E10C416}" type="presOf" srcId="{EB9E8E1E-74B2-456E-9EF3-C5AC8CC26E96}" destId="{AB7C9CC5-637D-42B9-8693-7AF9F85F5631}" srcOrd="1" destOrd="0" presId="urn:microsoft.com/office/officeart/2005/8/layout/venn1"/>
    <dgm:cxn modelId="{0D8ABB1F-F9C1-4451-994B-B688E53DB0CB}" type="presOf" srcId="{DDC9933C-DBFD-41B4-A6DB-5FEBCBCB4296}" destId="{52F753F0-8168-486D-94FA-BF2C39C3F5E5}" srcOrd="1" destOrd="0" presId="urn:microsoft.com/office/officeart/2005/8/layout/venn1"/>
    <dgm:cxn modelId="{70E1849F-B230-46FA-963F-6AA4F977F2CD}" type="presOf" srcId="{94D609DC-CC43-4387-A1F3-ADD03D2C49D3}" destId="{73CF128F-A586-4D49-AF9D-FFB923AB917E}" srcOrd="0" destOrd="0" presId="urn:microsoft.com/office/officeart/2005/8/layout/venn1"/>
    <dgm:cxn modelId="{20D426F6-DA25-4F30-BAB1-D98D96F707B2}" srcId="{94D609DC-CC43-4387-A1F3-ADD03D2C49D3}" destId="{DDC9933C-DBFD-41B4-A6DB-5FEBCBCB4296}" srcOrd="0" destOrd="0" parTransId="{96F1B5D6-4AD1-48AF-B8D0-B54748C807AE}" sibTransId="{6320ED48-A53B-4817-9AAC-512FBF15589E}"/>
    <dgm:cxn modelId="{FC991189-85AA-499C-BA4A-696BEE059FEE}" type="presOf" srcId="{EB9E8E1E-74B2-456E-9EF3-C5AC8CC26E96}" destId="{62324923-7F21-481A-98C8-1B56A6B536A8}" srcOrd="0" destOrd="0" presId="urn:microsoft.com/office/officeart/2005/8/layout/venn1"/>
    <dgm:cxn modelId="{D29AE3DD-BC84-4089-AE86-30F870C65EC9}" srcId="{94D609DC-CC43-4387-A1F3-ADD03D2C49D3}" destId="{14548C99-5130-49CC-8B9A-A3C2DC49E9DC}" srcOrd="1" destOrd="0" parTransId="{403263CB-9167-46E5-A9EA-13A3E08F7825}" sibTransId="{2DAEE8BE-13A3-43A0-832E-A9B694F83337}"/>
    <dgm:cxn modelId="{372C66A4-57CD-4910-9C8E-DA0038F4F8CA}" type="presOf" srcId="{DDC9933C-DBFD-41B4-A6DB-5FEBCBCB4296}" destId="{9E0D3ACB-65D5-44DE-8158-E2B3EF32C133}" srcOrd="0" destOrd="0" presId="urn:microsoft.com/office/officeart/2005/8/layout/venn1"/>
    <dgm:cxn modelId="{83C4568D-5BEB-4D07-85CE-F249641B062E}" type="presParOf" srcId="{73CF128F-A586-4D49-AF9D-FFB923AB917E}" destId="{9E0D3ACB-65D5-44DE-8158-E2B3EF32C133}" srcOrd="0" destOrd="0" presId="urn:microsoft.com/office/officeart/2005/8/layout/venn1"/>
    <dgm:cxn modelId="{49D3F3E5-C3B8-4980-8240-05A8B99B7B25}" type="presParOf" srcId="{73CF128F-A586-4D49-AF9D-FFB923AB917E}" destId="{52F753F0-8168-486D-94FA-BF2C39C3F5E5}" srcOrd="1" destOrd="0" presId="urn:microsoft.com/office/officeart/2005/8/layout/venn1"/>
    <dgm:cxn modelId="{2E45130A-CF17-4ECB-A230-7515D47E0D96}" type="presParOf" srcId="{73CF128F-A586-4D49-AF9D-FFB923AB917E}" destId="{6E773806-10CE-42FC-85AE-3EEC2379DE45}" srcOrd="2" destOrd="0" presId="urn:microsoft.com/office/officeart/2005/8/layout/venn1"/>
    <dgm:cxn modelId="{DB02627A-FEB8-4D8F-A103-BB0C093C5FCD}" type="presParOf" srcId="{73CF128F-A586-4D49-AF9D-FFB923AB917E}" destId="{2EC939EF-3F4F-4809-B8B3-360A883BE0EB}" srcOrd="3" destOrd="0" presId="urn:microsoft.com/office/officeart/2005/8/layout/venn1"/>
    <dgm:cxn modelId="{A72EEB0A-FD04-46B6-870F-ABF20F665E14}" type="presParOf" srcId="{73CF128F-A586-4D49-AF9D-FFB923AB917E}" destId="{8958B1D4-6726-44AB-B605-8396ECD7B843}" srcOrd="4" destOrd="0" presId="urn:microsoft.com/office/officeart/2005/8/layout/venn1"/>
    <dgm:cxn modelId="{DA8337D4-8ED7-4187-B5A8-4F600FE7E1F4}" type="presParOf" srcId="{73CF128F-A586-4D49-AF9D-FFB923AB917E}" destId="{00CF5AE8-6DC3-43EF-AB91-E2AE1DFD366C}" srcOrd="5" destOrd="0" presId="urn:microsoft.com/office/officeart/2005/8/layout/venn1"/>
    <dgm:cxn modelId="{BA79124C-65BC-40F2-B1BA-20EA2E2E787F}" type="presParOf" srcId="{73CF128F-A586-4D49-AF9D-FFB923AB917E}" destId="{62324923-7F21-481A-98C8-1B56A6B536A8}" srcOrd="6" destOrd="0" presId="urn:microsoft.com/office/officeart/2005/8/layout/venn1"/>
    <dgm:cxn modelId="{4C31836C-B185-4B39-B08B-8FE0547B2541}" type="presParOf" srcId="{73CF128F-A586-4D49-AF9D-FFB923AB917E}" destId="{AB7C9CC5-637D-42B9-8693-7AF9F85F5631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0D3ACB-65D5-44DE-8158-E2B3EF32C133}">
      <dsp:nvSpPr>
        <dsp:cNvPr id="0" name=""/>
        <dsp:cNvSpPr/>
      </dsp:nvSpPr>
      <dsp:spPr>
        <a:xfrm>
          <a:off x="2890673" y="0"/>
          <a:ext cx="2353500" cy="2353500"/>
        </a:xfrm>
        <a:prstGeom prst="ellipse">
          <a:avLst/>
        </a:prstGeom>
        <a:solidFill>
          <a:srgbClr val="FF0000">
            <a:alpha val="49804"/>
          </a:srgb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355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sz="5300" kern="1200" dirty="0"/>
        </a:p>
      </dsp:txBody>
      <dsp:txXfrm>
        <a:off x="3162231" y="316817"/>
        <a:ext cx="1810385" cy="746783"/>
      </dsp:txXfrm>
    </dsp:sp>
    <dsp:sp modelId="{6E773806-10CE-42FC-85AE-3EEC2379DE45}">
      <dsp:nvSpPr>
        <dsp:cNvPr id="0" name=""/>
        <dsp:cNvSpPr/>
      </dsp:nvSpPr>
      <dsp:spPr>
        <a:xfrm>
          <a:off x="4690860" y="1036713"/>
          <a:ext cx="2353500" cy="2353500"/>
        </a:xfrm>
        <a:prstGeom prst="ellipse">
          <a:avLst/>
        </a:prstGeom>
        <a:solidFill>
          <a:srgbClr val="00B050">
            <a:alpha val="49804"/>
          </a:srgb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sz="6500" kern="1200" dirty="0"/>
        </a:p>
      </dsp:txBody>
      <dsp:txXfrm>
        <a:off x="5958130" y="1308271"/>
        <a:ext cx="905192" cy="1810385"/>
      </dsp:txXfrm>
    </dsp:sp>
    <dsp:sp modelId="{8958B1D4-6726-44AB-B605-8396ECD7B843}">
      <dsp:nvSpPr>
        <dsp:cNvPr id="0" name=""/>
        <dsp:cNvSpPr/>
      </dsp:nvSpPr>
      <dsp:spPr>
        <a:xfrm>
          <a:off x="2962667" y="2172462"/>
          <a:ext cx="2353500" cy="2353500"/>
        </a:xfrm>
        <a:prstGeom prst="ellipse">
          <a:avLst/>
        </a:prstGeom>
        <a:solidFill>
          <a:schemeClr val="accent5">
            <a:lumMod val="75000"/>
            <a:alpha val="5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355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sz="5300" kern="1200" dirty="0"/>
        </a:p>
      </dsp:txBody>
      <dsp:txXfrm>
        <a:off x="3234225" y="3462361"/>
        <a:ext cx="1810385" cy="746783"/>
      </dsp:txXfrm>
    </dsp:sp>
    <dsp:sp modelId="{62324923-7F21-481A-98C8-1B56A6B536A8}">
      <dsp:nvSpPr>
        <dsp:cNvPr id="0" name=""/>
        <dsp:cNvSpPr/>
      </dsp:nvSpPr>
      <dsp:spPr>
        <a:xfrm>
          <a:off x="1162479" y="1108730"/>
          <a:ext cx="2353500" cy="2353500"/>
        </a:xfrm>
        <a:prstGeom prst="ellipse">
          <a:avLst/>
        </a:prstGeom>
        <a:solidFill>
          <a:srgbClr val="FFFF00">
            <a:alpha val="50000"/>
          </a:srgb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sz="6500" kern="1200" dirty="0"/>
        </a:p>
      </dsp:txBody>
      <dsp:txXfrm>
        <a:off x="1343518" y="1380288"/>
        <a:ext cx="905192" cy="18103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C2FDB-3136-4659-8C5E-F8257BED3D02}" type="datetimeFigureOut">
              <a:rPr lang="zh-TW" altLang="en-US" smtClean="0"/>
              <a:pPr/>
              <a:t>2014/3/2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30A21F-2C78-4BC7-BDE2-821EBBCEAD3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0924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6173-0CED-4CA2-9E2F-CA254A50B799}" type="datetimeFigureOut">
              <a:rPr lang="zh-TW" altLang="en-US" smtClean="0"/>
              <a:pPr/>
              <a:t>2014/3/2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2455-0431-4A02-A62E-4F9FF833325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4521696" cy="1431032"/>
          </a:xfrm>
        </p:spPr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83568" y="2276872"/>
            <a:ext cx="7056784" cy="3849291"/>
          </a:xfrm>
        </p:spPr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6173-0CED-4CA2-9E2F-CA254A50B799}" type="datetimeFigureOut">
              <a:rPr lang="zh-TW" altLang="en-US" smtClean="0"/>
              <a:pPr/>
              <a:t>2014/3/2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2455-0431-4A02-A62E-4F9FF833325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7" name="直線接點 6"/>
          <p:cNvCxnSpPr/>
          <p:nvPr userDrawn="1"/>
        </p:nvCxnSpPr>
        <p:spPr>
          <a:xfrm>
            <a:off x="539552" y="1988840"/>
            <a:ext cx="2736304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矩形 7"/>
          <p:cNvSpPr/>
          <p:nvPr userDrawn="1"/>
        </p:nvSpPr>
        <p:spPr>
          <a:xfrm>
            <a:off x="5436096" y="260648"/>
            <a:ext cx="2160240" cy="72008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6173-0CED-4CA2-9E2F-CA254A50B799}" type="datetimeFigureOut">
              <a:rPr lang="zh-TW" altLang="en-US" smtClean="0"/>
              <a:pPr/>
              <a:t>2014/3/2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2455-0431-4A02-A62E-4F9FF833325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7" name="直線接點 6"/>
          <p:cNvCxnSpPr/>
          <p:nvPr userDrawn="1"/>
        </p:nvCxnSpPr>
        <p:spPr>
          <a:xfrm>
            <a:off x="539552" y="1988840"/>
            <a:ext cx="3240360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矩形 7"/>
          <p:cNvSpPr/>
          <p:nvPr userDrawn="1"/>
        </p:nvSpPr>
        <p:spPr>
          <a:xfrm>
            <a:off x="5436096" y="260648"/>
            <a:ext cx="2160240" cy="72008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6173-0CED-4CA2-9E2F-CA254A50B799}" type="datetimeFigureOut">
              <a:rPr lang="zh-TW" altLang="en-US" smtClean="0"/>
              <a:pPr/>
              <a:t>2014/3/2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2455-0431-4A02-A62E-4F9FF833325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539552" y="1988840"/>
            <a:ext cx="3240360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矩形 8"/>
          <p:cNvSpPr/>
          <p:nvPr userDrawn="1"/>
        </p:nvSpPr>
        <p:spPr>
          <a:xfrm>
            <a:off x="5436096" y="260648"/>
            <a:ext cx="2160240" cy="72008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6173-0CED-4CA2-9E2F-CA254A50B799}" type="datetimeFigureOut">
              <a:rPr lang="zh-TW" altLang="en-US" smtClean="0"/>
              <a:pPr/>
              <a:t>2014/3/2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2455-0431-4A02-A62E-4F9FF833325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10" name="直線接點 9"/>
          <p:cNvCxnSpPr/>
          <p:nvPr userDrawn="1"/>
        </p:nvCxnSpPr>
        <p:spPr>
          <a:xfrm>
            <a:off x="539552" y="1988840"/>
            <a:ext cx="3240360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矩形 10"/>
          <p:cNvSpPr/>
          <p:nvPr userDrawn="1"/>
        </p:nvSpPr>
        <p:spPr>
          <a:xfrm>
            <a:off x="5436096" y="260648"/>
            <a:ext cx="2160240" cy="72008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6173-0CED-4CA2-9E2F-CA254A50B799}" type="datetimeFigureOut">
              <a:rPr lang="zh-TW" altLang="en-US" smtClean="0"/>
              <a:pPr/>
              <a:t>2014/3/2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2455-0431-4A02-A62E-4F9FF833325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6" name="直線接點 5"/>
          <p:cNvCxnSpPr/>
          <p:nvPr userDrawn="1"/>
        </p:nvCxnSpPr>
        <p:spPr>
          <a:xfrm>
            <a:off x="539552" y="1988840"/>
            <a:ext cx="3240360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矩形 6"/>
          <p:cNvSpPr/>
          <p:nvPr userDrawn="1"/>
        </p:nvSpPr>
        <p:spPr>
          <a:xfrm>
            <a:off x="5436096" y="260648"/>
            <a:ext cx="2160240" cy="72008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6173-0CED-4CA2-9E2F-CA254A50B799}" type="datetimeFigureOut">
              <a:rPr lang="zh-TW" altLang="en-US" smtClean="0"/>
              <a:pPr/>
              <a:t>2014/3/2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2455-0431-4A02-A62E-4F9FF833325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5" name="直線接點 4"/>
          <p:cNvCxnSpPr/>
          <p:nvPr userDrawn="1"/>
        </p:nvCxnSpPr>
        <p:spPr>
          <a:xfrm>
            <a:off x="539552" y="1988840"/>
            <a:ext cx="3240360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矩形 5"/>
          <p:cNvSpPr/>
          <p:nvPr userDrawn="1"/>
        </p:nvSpPr>
        <p:spPr>
          <a:xfrm>
            <a:off x="5436096" y="260648"/>
            <a:ext cx="2160240" cy="72008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6173-0CED-4CA2-9E2F-CA254A50B799}" type="datetimeFigureOut">
              <a:rPr lang="zh-TW" altLang="en-US" smtClean="0"/>
              <a:pPr/>
              <a:t>2014/3/2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2455-0431-4A02-A62E-4F9FF833325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539552" y="1988840"/>
            <a:ext cx="3240360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矩形 8"/>
          <p:cNvSpPr/>
          <p:nvPr userDrawn="1"/>
        </p:nvSpPr>
        <p:spPr>
          <a:xfrm>
            <a:off x="5436096" y="260648"/>
            <a:ext cx="2160240" cy="72008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6173-0CED-4CA2-9E2F-CA254A50B799}" type="datetimeFigureOut">
              <a:rPr lang="zh-TW" altLang="en-US" smtClean="0"/>
              <a:pPr/>
              <a:t>2014/3/2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2455-0431-4A02-A62E-4F9FF833325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8" name="直線接點 7"/>
          <p:cNvCxnSpPr/>
          <p:nvPr userDrawn="1"/>
        </p:nvCxnSpPr>
        <p:spPr>
          <a:xfrm>
            <a:off x="539552" y="1988840"/>
            <a:ext cx="3240360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" name="矩形 8"/>
          <p:cNvSpPr/>
          <p:nvPr userDrawn="1"/>
        </p:nvSpPr>
        <p:spPr>
          <a:xfrm>
            <a:off x="5436096" y="260648"/>
            <a:ext cx="2160240" cy="72008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6173-0CED-4CA2-9E2F-CA254A50B799}" type="datetimeFigureOut">
              <a:rPr lang="zh-TW" altLang="en-US" smtClean="0"/>
              <a:pPr/>
              <a:t>2014/3/2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2455-0431-4A02-A62E-4F9FF833325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7" name="直線接點 6"/>
          <p:cNvCxnSpPr/>
          <p:nvPr userDrawn="1"/>
        </p:nvCxnSpPr>
        <p:spPr>
          <a:xfrm>
            <a:off x="539552" y="1988840"/>
            <a:ext cx="3240360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矩形 7"/>
          <p:cNvSpPr/>
          <p:nvPr userDrawn="1"/>
        </p:nvSpPr>
        <p:spPr>
          <a:xfrm>
            <a:off x="5436096" y="260648"/>
            <a:ext cx="2160240" cy="72008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D6173-0CED-4CA2-9E2F-CA254A50B799}" type="datetimeFigureOut">
              <a:rPr lang="zh-TW" altLang="en-US" smtClean="0"/>
              <a:pPr/>
              <a:t>2014/3/2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92455-0431-4A02-A62E-4F9FF833325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cxnSp>
        <p:nvCxnSpPr>
          <p:cNvPr id="7" name="直線接點 6"/>
          <p:cNvCxnSpPr/>
          <p:nvPr userDrawn="1"/>
        </p:nvCxnSpPr>
        <p:spPr>
          <a:xfrm>
            <a:off x="539552" y="1988840"/>
            <a:ext cx="3240360" cy="0"/>
          </a:xfrm>
          <a:prstGeom prst="line">
            <a:avLst/>
          </a:prstGeom>
          <a:ln>
            <a:prstDash val="dash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矩形 7"/>
          <p:cNvSpPr/>
          <p:nvPr userDrawn="1"/>
        </p:nvSpPr>
        <p:spPr>
          <a:xfrm>
            <a:off x="5436096" y="260648"/>
            <a:ext cx="2160240" cy="72008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D6173-0CED-4CA2-9E2F-CA254A50B799}" type="datetimeFigureOut">
              <a:rPr lang="zh-TW" altLang="en-US" smtClean="0"/>
              <a:pPr/>
              <a:t>2014/3/2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92455-0431-4A02-A62E-4F9FF833325D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sp>
        <p:nvSpPr>
          <p:cNvPr id="7" name="圓角矩形 6"/>
          <p:cNvSpPr/>
          <p:nvPr userDrawn="1"/>
        </p:nvSpPr>
        <p:spPr>
          <a:xfrm>
            <a:off x="395536" y="332656"/>
            <a:ext cx="8352928" cy="6120680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 userDrawn="1"/>
        </p:nvSpPr>
        <p:spPr>
          <a:xfrm>
            <a:off x="7380312" y="6237312"/>
            <a:ext cx="432048" cy="432048"/>
          </a:xfrm>
          <a:prstGeom prst="ellipse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 userDrawn="1"/>
        </p:nvSpPr>
        <p:spPr>
          <a:xfrm>
            <a:off x="0" y="4653136"/>
            <a:ext cx="432048" cy="432048"/>
          </a:xfrm>
          <a:prstGeom prst="ellipse">
            <a:avLst/>
          </a:prstGeom>
          <a:solidFill>
            <a:srgbClr val="FF006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 userDrawn="1"/>
        </p:nvSpPr>
        <p:spPr>
          <a:xfrm>
            <a:off x="8532440" y="6641976"/>
            <a:ext cx="432048" cy="43204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 userDrawn="1"/>
        </p:nvSpPr>
        <p:spPr>
          <a:xfrm>
            <a:off x="2267744" y="6425952"/>
            <a:ext cx="432048" cy="432048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11"/>
          <p:cNvSpPr/>
          <p:nvPr userDrawn="1"/>
        </p:nvSpPr>
        <p:spPr>
          <a:xfrm>
            <a:off x="971600" y="6425952"/>
            <a:ext cx="432048" cy="432048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橢圓 21"/>
          <p:cNvSpPr/>
          <p:nvPr userDrawn="1"/>
        </p:nvSpPr>
        <p:spPr>
          <a:xfrm>
            <a:off x="4932040" y="6237312"/>
            <a:ext cx="432048" cy="432048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橢圓 24"/>
          <p:cNvSpPr/>
          <p:nvPr userDrawn="1"/>
        </p:nvSpPr>
        <p:spPr>
          <a:xfrm>
            <a:off x="6228184" y="6425952"/>
            <a:ext cx="432048" cy="432048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橢圓 25"/>
          <p:cNvSpPr/>
          <p:nvPr userDrawn="1"/>
        </p:nvSpPr>
        <p:spPr>
          <a:xfrm>
            <a:off x="3491880" y="6165304"/>
            <a:ext cx="432048" cy="432048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橢圓 26"/>
          <p:cNvSpPr/>
          <p:nvPr userDrawn="1"/>
        </p:nvSpPr>
        <p:spPr>
          <a:xfrm>
            <a:off x="395536" y="5661248"/>
            <a:ext cx="432048" cy="43204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683568" y="331748"/>
            <a:ext cx="388843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TW" altLang="en-US" sz="9600" dirty="0">
                <a:solidFill>
                  <a:schemeClr val="tx2"/>
                </a:solidFill>
                <a:latin typeface="華康流隸體W5" panose="03000509000000000000" pitchFamily="65" charset="-120"/>
                <a:ea typeface="華康流隸體W5" panose="03000509000000000000" pitchFamily="65" charset="-120"/>
                <a:cs typeface="俵俽 俹柧挬" charset="0"/>
              </a:rPr>
              <a:t>安康村</a:t>
            </a:r>
          </a:p>
        </p:txBody>
      </p:sp>
      <p:pic>
        <p:nvPicPr>
          <p:cNvPr id="1026" name="Picture 2" descr="C:\Documents and Settings\User\桌面\1150778_700480716634594_417565077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04864"/>
            <a:ext cx="6130627" cy="40806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4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探勘隊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第一週前兩天於伴懷村崇聖小學探勘，結束全體前往安康村</a:t>
            </a:r>
            <a:endParaRPr lang="en-US" altLang="zh-TW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eaLnBrk="1" hangingPunct="1">
              <a:defRPr/>
            </a:pPr>
            <a:endParaRPr lang="en-US" altLang="zh-TW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eaLnBrk="1" hangingPunct="1">
              <a:defRPr/>
            </a:pPr>
            <a:r>
              <a:rPr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第二、三週於安康村服務期間，各抽</a:t>
            </a:r>
            <a:r>
              <a:rPr lang="en-US" altLang="zh-TW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2</a:t>
            </a:r>
            <a:r>
              <a:rPr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、</a:t>
            </a:r>
            <a:r>
              <a:rPr lang="en-US" altLang="zh-TW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3</a:t>
            </a:r>
            <a:r>
              <a:rPr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天派團員到隔壁王孔村進行短期師培</a:t>
            </a:r>
            <a:endParaRPr lang="en-US" altLang="zh-TW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21100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IMG_2553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415131" y="1988840"/>
            <a:ext cx="8549357" cy="3580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>
              <a:lnSpc>
                <a:spcPts val="3360"/>
              </a:lnSpc>
              <a:defRPr/>
            </a:pPr>
            <a:r>
              <a:rPr kumimoji="0"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。</a:t>
            </a:r>
            <a:r>
              <a:rPr kumimoji="0" lang="zh-TW" altLang="en-US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幼</a:t>
            </a:r>
            <a:r>
              <a:rPr lang="zh-TW" altLang="en-US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乙</a:t>
            </a:r>
            <a:r>
              <a:rPr lang="en-US" altLang="zh-TW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→</a:t>
            </a:r>
            <a:r>
              <a:rPr lang="zh-TW" altLang="en-US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幼甲</a:t>
            </a:r>
            <a:r>
              <a:rPr lang="en-US" altLang="zh-TW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→</a:t>
            </a:r>
            <a:r>
              <a:rPr lang="zh-TW" altLang="en-US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小一</a:t>
            </a:r>
            <a:r>
              <a:rPr lang="en-US" altLang="zh-TW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→…→</a:t>
            </a:r>
            <a:r>
              <a:rPr lang="zh-TW" altLang="en-US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小六</a:t>
            </a:r>
            <a:r>
              <a:rPr lang="en-US" altLang="zh-TW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→</a:t>
            </a:r>
            <a:r>
              <a:rPr lang="zh-TW" altLang="en-US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中一</a:t>
            </a:r>
            <a:r>
              <a:rPr lang="en-US" altLang="zh-TW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→</a:t>
            </a:r>
            <a:r>
              <a:rPr lang="zh-TW" altLang="en-US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中二</a:t>
            </a:r>
            <a:r>
              <a:rPr lang="en-US" altLang="zh-TW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→</a:t>
            </a:r>
            <a:r>
              <a:rPr lang="zh-TW" altLang="en-US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中三</a:t>
            </a:r>
            <a:endParaRPr lang="en-US" altLang="zh-TW" sz="2800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>
              <a:lnSpc>
                <a:spcPts val="3360"/>
              </a:lnSpc>
              <a:defRPr/>
            </a:pPr>
            <a:endParaRPr kumimoji="0" lang="en-US" altLang="zh-TW" sz="2800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>
              <a:lnSpc>
                <a:spcPts val="3360"/>
              </a:lnSpc>
              <a:defRPr/>
            </a:pPr>
            <a:r>
              <a:rPr kumimoji="0" lang="zh-TW" altLang="en-US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。</a:t>
            </a:r>
            <a:r>
              <a:rPr lang="zh-TW" altLang="en-US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十一位老師、約四百位學生</a:t>
            </a:r>
            <a:endParaRPr lang="en-US" altLang="zh-TW" sz="2800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>
              <a:lnSpc>
                <a:spcPts val="3360"/>
              </a:lnSpc>
              <a:defRPr/>
            </a:pPr>
            <a:endParaRPr kumimoji="0" lang="en-US" altLang="zh-TW" sz="2800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>
              <a:lnSpc>
                <a:spcPts val="3360"/>
              </a:lnSpc>
              <a:defRPr/>
            </a:pPr>
            <a:r>
              <a:rPr kumimoji="0" lang="zh-TW" altLang="en-US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。預計招收團員：加領隊共</a:t>
            </a:r>
            <a:r>
              <a:rPr kumimoji="0" lang="en-US" altLang="zh-TW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11</a:t>
            </a:r>
            <a:r>
              <a:rPr kumimoji="0" lang="zh-TW" altLang="en-US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人</a:t>
            </a:r>
            <a:endParaRPr lang="en-US" altLang="zh-TW" sz="2800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>
              <a:lnSpc>
                <a:spcPts val="3360"/>
              </a:lnSpc>
              <a:defRPr/>
            </a:pPr>
            <a:endParaRPr kumimoji="0" lang="en-US" altLang="zh-TW" sz="2800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>
              <a:lnSpc>
                <a:spcPts val="3360"/>
              </a:lnSpc>
              <a:defRPr/>
            </a:pPr>
            <a:r>
              <a:rPr kumimoji="0" lang="zh-TW" altLang="en-US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。上課時間：一～五</a:t>
            </a:r>
            <a:r>
              <a:rPr kumimoji="0" lang="en-US" altLang="zh-TW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17:30</a:t>
            </a:r>
            <a:r>
              <a:rPr kumimoji="0" lang="zh-TW" altLang="en-US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～</a:t>
            </a:r>
            <a:r>
              <a:rPr kumimoji="0" lang="en-US" altLang="zh-TW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19:30</a:t>
            </a:r>
            <a:r>
              <a:rPr kumimoji="0" lang="zh-TW" altLang="en-US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（中堂下課</a:t>
            </a:r>
            <a:r>
              <a:rPr kumimoji="0" lang="en-US" altLang="zh-TW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20</a:t>
            </a:r>
            <a:r>
              <a:rPr kumimoji="0" lang="zh-TW" altLang="en-US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分鐘）</a:t>
            </a:r>
            <a:endParaRPr kumimoji="0" lang="en-US" altLang="zh-TW" sz="2800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>
              <a:lnSpc>
                <a:spcPts val="3360"/>
              </a:lnSpc>
              <a:defRPr/>
            </a:pPr>
            <a:r>
              <a:rPr kumimoji="0" lang="zh-TW" altLang="en-US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　　　　　  </a:t>
            </a:r>
            <a:r>
              <a:rPr kumimoji="0" lang="zh-TW" altLang="en-US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六</a:t>
            </a:r>
            <a:r>
              <a:rPr kumimoji="0" lang="en-US" altLang="zh-TW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    9:00</a:t>
            </a:r>
            <a:r>
              <a:rPr kumimoji="0" lang="zh-TW" altLang="en-US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～</a:t>
            </a:r>
            <a:r>
              <a:rPr kumimoji="0" lang="en-US" altLang="zh-TW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12:00</a:t>
            </a:r>
            <a:r>
              <a:rPr kumimoji="0" lang="zh-TW" altLang="en-US" sz="28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　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2498558" y="332656"/>
            <a:ext cx="384175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4800" dirty="0">
                <a:latin typeface="華康中圓體" panose="020F0509000000000000" pitchFamily="49" charset="-120"/>
                <a:ea typeface="華康中圓體" panose="020F0509000000000000" pitchFamily="49" charset="-120"/>
                <a:cs typeface="俵俽 俹柧挬" charset="0"/>
              </a:rPr>
              <a:t>安康立德中學</a:t>
            </a:r>
          </a:p>
        </p:txBody>
      </p:sp>
    </p:spTree>
    <p:extLst>
      <p:ext uri="{BB962C8B-B14F-4D97-AF65-F5344CB8AC3E}">
        <p14:creationId xmlns:p14="http://schemas.microsoft.com/office/powerpoint/2010/main" val="3678652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endParaRPr lang="zh-TW" altLang="en-US" dirty="0" smtClean="0"/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9324975" y="2205038"/>
            <a:ext cx="8229600" cy="4525962"/>
          </a:xfrm>
        </p:spPr>
        <p:txBody>
          <a:bodyPr/>
          <a:lstStyle/>
          <a:p>
            <a:pPr eaLnBrk="1" hangingPunct="1">
              <a:defRPr/>
            </a:pPr>
            <a:endParaRPr lang="zh-TW" altLang="en-US" dirty="0" smtClean="0"/>
          </a:p>
        </p:txBody>
      </p:sp>
      <p:pic>
        <p:nvPicPr>
          <p:cNvPr id="5127" name="Picture 7" descr="1232716_719706948045304_1286574746_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501007"/>
            <a:ext cx="4487897" cy="31927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IMG_293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04" y="188640"/>
            <a:ext cx="4565651" cy="34230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238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zh-TW" altLang="en-US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zh-TW" altLang="en-US" smtClean="0"/>
          </a:p>
        </p:txBody>
      </p:sp>
      <p:pic>
        <p:nvPicPr>
          <p:cNvPr id="4" name="Picture 7" descr="1025350_10152981771580214_245001731_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88640"/>
            <a:ext cx="4713588" cy="31409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IMG_26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3573016"/>
            <a:ext cx="4249043" cy="31864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65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服務內容</a:t>
            </a:r>
            <a:endParaRPr lang="zh-TW" altLang="en-US" dirty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183489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3923928" y="2087506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教師培訓</a:t>
            </a:r>
            <a:endParaRPr lang="zh-TW" altLang="en-US" sz="3600" dirty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2267744" y="3305413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學生教學</a:t>
            </a:r>
            <a:endParaRPr lang="zh-TW" altLang="en-US" sz="3600" dirty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796136" y="3287834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田野調查</a:t>
            </a:r>
            <a:endParaRPr lang="zh-TW" altLang="en-US" sz="3600" dirty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3987228" y="4384513"/>
            <a:ext cx="13681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校務規劃</a:t>
            </a:r>
            <a:endParaRPr lang="zh-TW" altLang="en-US" sz="3600" dirty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8757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1278254_719707504711915_1862092165_n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  <a:cs typeface="俵俽 俹柧挬" charset="0"/>
              </a:rPr>
              <a:t>師培課程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70000"/>
              </a:lnSpc>
              <a:defRPr/>
            </a:pPr>
            <a:r>
              <a:rPr lang="zh-TW" altLang="en-US" sz="3600" dirty="0" smtClean="0">
                <a:latin typeface="華康中圓體" panose="020F0509000000000000" pitchFamily="49" charset="-120"/>
                <a:ea typeface="華康中圓體" panose="020F0509000000000000" pitchFamily="49" charset="-120"/>
                <a:cs typeface="俵俽 俹柧挬" charset="0"/>
              </a:rPr>
              <a:t>華文</a:t>
            </a:r>
            <a:endParaRPr lang="en-US" altLang="zh-TW" sz="3600" dirty="0" smtClean="0">
              <a:latin typeface="華康中圓體" panose="020F0509000000000000" pitchFamily="49" charset="-120"/>
              <a:ea typeface="華康中圓體" panose="020F0509000000000000" pitchFamily="49" charset="-120"/>
              <a:cs typeface="俵俽 俹柧挬" charset="0"/>
            </a:endParaRPr>
          </a:p>
          <a:p>
            <a:pPr eaLnBrk="1" hangingPunct="1">
              <a:lnSpc>
                <a:spcPct val="70000"/>
              </a:lnSpc>
              <a:defRPr/>
            </a:pPr>
            <a:endParaRPr lang="en-US" altLang="zh-TW" sz="3600" dirty="0" smtClean="0">
              <a:latin typeface="華康中圓體" panose="020F0509000000000000" pitchFamily="49" charset="-120"/>
              <a:ea typeface="華康中圓體" panose="020F0509000000000000" pitchFamily="49" charset="-120"/>
              <a:cs typeface="俵俽 俹柧挬" charset="0"/>
            </a:endParaRPr>
          </a:p>
          <a:p>
            <a:pPr eaLnBrk="1" hangingPunct="1">
              <a:lnSpc>
                <a:spcPct val="70000"/>
              </a:lnSpc>
              <a:defRPr/>
            </a:pPr>
            <a:r>
              <a:rPr lang="zh-TW" altLang="en-US" sz="3600" dirty="0" smtClean="0">
                <a:latin typeface="華康中圓體" panose="020F0509000000000000" pitchFamily="49" charset="-120"/>
                <a:ea typeface="華康中圓體" panose="020F0509000000000000" pitchFamily="49" charset="-120"/>
                <a:cs typeface="俵俽 俹柧挬" charset="0"/>
              </a:rPr>
              <a:t>數學</a:t>
            </a:r>
            <a:endParaRPr lang="en-US" altLang="zh-TW" sz="3600" dirty="0" smtClean="0">
              <a:latin typeface="華康中圓體" panose="020F0509000000000000" pitchFamily="49" charset="-120"/>
              <a:ea typeface="華康中圓體" panose="020F0509000000000000" pitchFamily="49" charset="-120"/>
              <a:cs typeface="俵俽 俹柧挬" charset="0"/>
            </a:endParaRPr>
          </a:p>
          <a:p>
            <a:pPr eaLnBrk="1" hangingPunct="1">
              <a:lnSpc>
                <a:spcPct val="70000"/>
              </a:lnSpc>
              <a:defRPr/>
            </a:pPr>
            <a:endParaRPr lang="en-US" altLang="zh-TW" sz="3600" dirty="0" smtClean="0">
              <a:latin typeface="華康中圓體" panose="020F0509000000000000" pitchFamily="49" charset="-120"/>
              <a:ea typeface="華康中圓體" panose="020F0509000000000000" pitchFamily="49" charset="-120"/>
              <a:cs typeface="俵俽 俹柧挬" charset="0"/>
            </a:endParaRPr>
          </a:p>
          <a:p>
            <a:pPr eaLnBrk="1" hangingPunct="1">
              <a:lnSpc>
                <a:spcPct val="70000"/>
              </a:lnSpc>
              <a:defRPr/>
            </a:pPr>
            <a:r>
              <a:rPr lang="zh-TW" altLang="en-US" sz="3600" dirty="0" smtClean="0">
                <a:latin typeface="華康中圓體" panose="020F0509000000000000" pitchFamily="49" charset="-120"/>
                <a:ea typeface="華康中圓體" panose="020F0509000000000000" pitchFamily="49" charset="-120"/>
                <a:cs typeface="俵俽 俹柧挬" charset="0"/>
              </a:rPr>
              <a:t>電腦</a:t>
            </a:r>
            <a:endParaRPr lang="en-US" altLang="zh-TW" sz="3600" dirty="0" smtClean="0">
              <a:latin typeface="華康中圓體" panose="020F0509000000000000" pitchFamily="49" charset="-120"/>
              <a:ea typeface="華康中圓體" panose="020F0509000000000000" pitchFamily="49" charset="-120"/>
              <a:cs typeface="俵俽 俹柧挬" charset="0"/>
            </a:endParaRPr>
          </a:p>
          <a:p>
            <a:pPr eaLnBrk="1" hangingPunct="1">
              <a:lnSpc>
                <a:spcPct val="70000"/>
              </a:lnSpc>
              <a:defRPr/>
            </a:pPr>
            <a:endParaRPr lang="en-US" altLang="zh-TW" sz="3600" dirty="0" smtClean="0">
              <a:latin typeface="華康中圓體" panose="020F0509000000000000" pitchFamily="49" charset="-120"/>
              <a:ea typeface="華康中圓體" panose="020F0509000000000000" pitchFamily="49" charset="-120"/>
              <a:cs typeface="俵俽 俹柧挬" charset="0"/>
            </a:endParaRPr>
          </a:p>
          <a:p>
            <a:pPr eaLnBrk="1" hangingPunct="1">
              <a:lnSpc>
                <a:spcPct val="70000"/>
              </a:lnSpc>
              <a:defRPr/>
            </a:pPr>
            <a:r>
              <a:rPr lang="zh-TW" altLang="en-US" sz="3600" dirty="0" smtClean="0">
                <a:latin typeface="華康中圓體" panose="020F0509000000000000" pitchFamily="49" charset="-120"/>
                <a:ea typeface="華康中圓體" panose="020F0509000000000000" pitchFamily="49" charset="-120"/>
                <a:cs typeface="俵俽 俹柧挬" charset="0"/>
              </a:rPr>
              <a:t>選修</a:t>
            </a:r>
            <a:endParaRPr lang="en-US" altLang="zh-TW" sz="3600" dirty="0" smtClean="0">
              <a:latin typeface="華康中圓體" panose="020F0509000000000000" pitchFamily="49" charset="-120"/>
              <a:ea typeface="華康中圓體" panose="020F0509000000000000" pitchFamily="49" charset="-120"/>
              <a:cs typeface="俵俽 俹柧挬" charset="0"/>
            </a:endParaRPr>
          </a:p>
          <a:p>
            <a:pPr eaLnBrk="1" hangingPunct="1">
              <a:defRPr/>
            </a:pPr>
            <a:endParaRPr lang="zh-TW" altLang="en-US" dirty="0" smtClean="0">
              <a:latin typeface="華康中圓體" panose="020F0509000000000000" pitchFamily="49" charset="-120"/>
              <a:ea typeface="華康中圓體" panose="020F0509000000000000" pitchFamily="49" charset="-120"/>
              <a:cs typeface="俵俽 俹柧挬" charset="0"/>
            </a:endParaRPr>
          </a:p>
        </p:txBody>
      </p:sp>
      <p:pic>
        <p:nvPicPr>
          <p:cNvPr id="20485" name="Picture 5" descr="602596_654505897894178_1460608717_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773238"/>
            <a:ext cx="6588125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6" descr="969249_654464424564992_807356205_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773238"/>
            <a:ext cx="6659562" cy="44402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8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endParaRPr lang="zh-TW" altLang="en-US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zh-TW" altLang="en-US" smtClean="0"/>
          </a:p>
        </p:txBody>
      </p:sp>
      <p:pic>
        <p:nvPicPr>
          <p:cNvPr id="8196" name="Picture 4" descr="IMG_6785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979613" y="2565400"/>
            <a:ext cx="5262979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zh-TW" sz="6600" dirty="0">
                <a:latin typeface="華康中圓體" panose="020F0509000000000000" pitchFamily="49" charset="-120"/>
                <a:ea typeface="華康中圓體" panose="020F0509000000000000" pitchFamily="49" charset="-120"/>
                <a:cs typeface="俵俽 俹柧挬" charset="0"/>
              </a:rPr>
              <a:t>2</a:t>
            </a:r>
            <a:r>
              <a:rPr lang="en-US" altLang="zh-TW" sz="6600" dirty="0">
                <a:latin typeface="華康中圓體" panose="020F0509000000000000" pitchFamily="49" charset="-120"/>
                <a:ea typeface="華康中圓體" panose="020F0509000000000000" pitchFamily="49" charset="-120"/>
                <a:cs typeface="俵俽 俹柧挬" charset="0"/>
              </a:rPr>
              <a:t>014</a:t>
            </a:r>
            <a:r>
              <a:rPr lang="zh-TW" altLang="en-US" sz="6600" dirty="0">
                <a:latin typeface="華康中圓體" panose="020F0509000000000000" pitchFamily="49" charset="-120"/>
                <a:ea typeface="華康中圓體" panose="020F0509000000000000" pitchFamily="49" charset="-120"/>
                <a:cs typeface="俵俽 俹柧挬" charset="0"/>
              </a:rPr>
              <a:t>預定計劃</a:t>
            </a:r>
          </a:p>
        </p:txBody>
      </p:sp>
    </p:spTree>
    <p:extLst>
      <p:ext uri="{BB962C8B-B14F-4D97-AF65-F5344CB8AC3E}">
        <p14:creationId xmlns:p14="http://schemas.microsoft.com/office/powerpoint/2010/main" val="56158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教師培訓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著重於各科教學方法</a:t>
            </a:r>
            <a:endParaRPr lang="en-US" altLang="zh-TW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eaLnBrk="1" hangingPunct="1">
              <a:defRPr/>
            </a:pPr>
            <a:endParaRPr lang="en-US" altLang="zh-TW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eaLnBrk="1" hangingPunct="1">
              <a:defRPr/>
            </a:pPr>
            <a:r>
              <a:rPr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熟記課本內文正確發音</a:t>
            </a:r>
            <a:endParaRPr lang="en-US" altLang="zh-TW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marL="0" indent="0" eaLnBrk="1" hangingPunct="1">
              <a:buNone/>
              <a:defRPr/>
            </a:pPr>
            <a:endParaRPr lang="en-US" altLang="zh-TW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eaLnBrk="1" hangingPunct="1">
              <a:defRPr/>
            </a:pPr>
            <a:r>
              <a:rPr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設計有效評量卷</a:t>
            </a:r>
            <a:endParaRPr lang="en-US" altLang="zh-TW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pic>
        <p:nvPicPr>
          <p:cNvPr id="1026" name="Picture 2" descr="H:\舊資料\泰北影片素材\師培\176205_10152981840045214_1543474979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17032"/>
            <a:ext cx="4200528" cy="27996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74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校務規劃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熟悉教學日誌的使用</a:t>
            </a:r>
            <a:endParaRPr lang="en-US" altLang="zh-TW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eaLnBrk="1" hangingPunct="1">
              <a:defRPr/>
            </a:pPr>
            <a:endParaRPr lang="en-US" altLang="zh-TW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eaLnBrk="1" hangingPunct="1">
              <a:defRPr/>
            </a:pPr>
            <a:r>
              <a:rPr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固定舉行教師週會</a:t>
            </a:r>
            <a:endParaRPr lang="en-US" altLang="zh-TW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eaLnBrk="1" hangingPunct="1">
              <a:defRPr/>
            </a:pPr>
            <a:endParaRPr lang="en-US" altLang="zh-TW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eaLnBrk="1" hangingPunct="1">
              <a:defRPr/>
            </a:pPr>
            <a:r>
              <a:rPr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建立課堂點名表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及</a:t>
            </a:r>
            <a:r>
              <a:rPr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請假制度</a:t>
            </a:r>
          </a:p>
        </p:txBody>
      </p:sp>
      <p:pic>
        <p:nvPicPr>
          <p:cNvPr id="2050" name="Picture 2" descr="H:\舊資料\泰北影片素材\上課\1119836_10153086516615214_396434694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203" y="2276872"/>
            <a:ext cx="2852622" cy="42799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55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其他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endParaRPr lang="en-US" altLang="zh-TW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eaLnBrk="1" hangingPunct="1">
              <a:defRPr/>
            </a:pPr>
            <a:r>
              <a:rPr lang="zh-TW" altLang="en-US" sz="4000" dirty="0" smtClean="0">
                <a:latin typeface="華康中圓體" panose="020F0509000000000000" pitchFamily="49" charset="-120"/>
                <a:ea typeface="華康中圓體" panose="020F0509000000000000" pitchFamily="49" charset="-120"/>
              </a:rPr>
              <a:t>募捐圖書整理</a:t>
            </a:r>
            <a:endParaRPr lang="en-US" altLang="zh-TW" sz="4000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eaLnBrk="1" hangingPunct="1">
              <a:defRPr/>
            </a:pPr>
            <a:endParaRPr lang="en-US" altLang="zh-TW" dirty="0" smtClean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pic>
        <p:nvPicPr>
          <p:cNvPr id="3074" name="Picture 2" descr="H:\舊資料\泰北影片素材\上課\178078_10152985199575214_1981392420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924944"/>
            <a:ext cx="5468400" cy="36447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98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172" y="2188104"/>
            <a:ext cx="5444389" cy="40832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5400600" cy="1431032"/>
          </a:xfrm>
        </p:spPr>
        <p:txBody>
          <a:bodyPr>
            <a:normAutofit/>
          </a:bodyPr>
          <a:lstStyle/>
          <a:p>
            <a:pPr algn="l"/>
            <a:r>
              <a:rPr lang="zh-TW" altLang="en-US" sz="54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昌龍村今年計畫</a:t>
            </a:r>
            <a:endParaRPr lang="zh-TW" altLang="en-US" sz="54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6084168" y="1340768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華康細圓體(P)" pitchFamily="34" charset="-120"/>
                <a:ea typeface="華康細圓體(P)" pitchFamily="34" charset="-120"/>
              </a:rPr>
              <a:t>政大法律</a:t>
            </a:r>
            <a:r>
              <a:rPr lang="zh-TW" altLang="en-US" dirty="0" smtClean="0">
                <a:latin typeface="華康細圓體(P)" pitchFamily="34" charset="-120"/>
                <a:ea typeface="華康細圓體(P)" pitchFamily="34" charset="-120"/>
              </a:rPr>
              <a:t>二  黃冠銘</a:t>
            </a:r>
            <a:endParaRPr lang="en-US" altLang="zh-TW" dirty="0" smtClean="0">
              <a:latin typeface="華康細圓體(P)" pitchFamily="34" charset="-120"/>
              <a:ea typeface="華康細圓體(P)" pitchFamily="34" charset="-120"/>
            </a:endParaRPr>
          </a:p>
          <a:p>
            <a:r>
              <a:rPr lang="zh-TW" altLang="en-US" dirty="0">
                <a:latin typeface="華康細圓體(P)" pitchFamily="34" charset="-120"/>
                <a:ea typeface="華康細圓體(P)" pitchFamily="34" charset="-120"/>
              </a:rPr>
              <a:t>台大財金</a:t>
            </a:r>
            <a:r>
              <a:rPr lang="zh-TW" altLang="en-US" dirty="0" smtClean="0">
                <a:latin typeface="華康細圓體(P)" pitchFamily="34" charset="-120"/>
                <a:ea typeface="華康細圓體(P)" pitchFamily="34" charset="-120"/>
              </a:rPr>
              <a:t>二  金盈劭</a:t>
            </a:r>
            <a:endParaRPr lang="zh-TW" altLang="en-US" dirty="0">
              <a:latin typeface="華康細圓體(P)" pitchFamily="34" charset="-120"/>
              <a:ea typeface="華康細圓體(P)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3312368" cy="1431032"/>
          </a:xfrm>
        </p:spPr>
        <p:txBody>
          <a:bodyPr>
            <a:normAutofit/>
          </a:bodyPr>
          <a:lstStyle/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背景小知識</a:t>
            </a: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3923928" y="971436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latin typeface="華康細圓體(P)" pitchFamily="34" charset="-120"/>
                <a:ea typeface="華康細圓體(P)" pitchFamily="34" charset="-120"/>
              </a:rPr>
              <a:t>之 地理環境</a:t>
            </a:r>
            <a:endParaRPr lang="zh-TW" altLang="en-US" sz="2400" dirty="0">
              <a:latin typeface="華康細圓體(P)" pitchFamily="34" charset="-120"/>
              <a:ea typeface="華康細圓體(P)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94" t="23298" b="7045"/>
          <a:stretch/>
        </p:blipFill>
        <p:spPr>
          <a:xfrm>
            <a:off x="1041548" y="2120411"/>
            <a:ext cx="7058844" cy="38415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32" y="2120410"/>
            <a:ext cx="7117260" cy="4069661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19034" y="2233588"/>
            <a:ext cx="4440701" cy="3330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62553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25" y="832374"/>
            <a:ext cx="7801583" cy="51845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66328" y="692696"/>
            <a:ext cx="3945632" cy="1431032"/>
          </a:xfrm>
        </p:spPr>
        <p:txBody>
          <a:bodyPr/>
          <a:lstStyle/>
          <a:p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背景小知識</a:t>
            </a:r>
            <a:endParaRPr lang="zh-TW" altLang="en-US" dirty="0"/>
          </a:p>
        </p:txBody>
      </p:sp>
      <p:sp>
        <p:nvSpPr>
          <p:cNvPr id="5" name="文字方塊 4"/>
          <p:cNvSpPr txBox="1"/>
          <p:nvPr/>
        </p:nvSpPr>
        <p:spPr>
          <a:xfrm>
            <a:off x="4067944" y="857550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 smtClean="0">
                <a:latin typeface="華康細圓體(P)" pitchFamily="34" charset="-120"/>
                <a:ea typeface="華康細圓體(P)" pitchFamily="34" charset="-120"/>
              </a:rPr>
              <a:t>之 村子規模</a:t>
            </a:r>
            <a:r>
              <a:rPr lang="en-US" altLang="zh-TW" sz="2000" dirty="0" smtClean="0">
                <a:latin typeface="華康細圓體(P)" pitchFamily="34" charset="-120"/>
                <a:ea typeface="華康細圓體(P)" pitchFamily="34" charset="-120"/>
              </a:rPr>
              <a:t>&amp;</a:t>
            </a:r>
            <a:r>
              <a:rPr lang="zh-TW" altLang="en-US" sz="2000" dirty="0" smtClean="0">
                <a:latin typeface="華康細圓體(P)" pitchFamily="34" charset="-120"/>
                <a:ea typeface="華康細圓體(P)" pitchFamily="34" charset="-120"/>
              </a:rPr>
              <a:t>居民生計</a:t>
            </a:r>
            <a:endParaRPr lang="zh-TW" altLang="en-US" sz="2000" dirty="0">
              <a:latin typeface="華康細圓體(P)" pitchFamily="34" charset="-120"/>
              <a:ea typeface="華康細圓體(P)" pitchFamily="34" charset="-120"/>
            </a:endParaRPr>
          </a:p>
        </p:txBody>
      </p:sp>
      <p:pic>
        <p:nvPicPr>
          <p:cNvPr id="1026" name="Picture 2" descr="C:\Users\user\Pictures\2013.7椰晴小太陽\2013.7.5 昌龍師培第五天\DSC063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97" y="904382"/>
            <a:ext cx="380086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Pictures\2013.7椰晴小太陽\2013.7.16 昌龍師培最後一天\DSC0828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25" y="3424662"/>
            <a:ext cx="3795691" cy="2522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Pictures\2013.7椰晴小太陽\2013.7.27 邊龍邊境 董事長家\DSC0988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6" r="2205"/>
          <a:stretch/>
        </p:blipFill>
        <p:spPr bwMode="auto">
          <a:xfrm>
            <a:off x="4423357" y="904381"/>
            <a:ext cx="4086659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user\Pictures\2013.7椰晴小太陽\2013.7.27 邊龍邊境 董事長家\DSC09867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7" t="763" r="-2440" b="-763"/>
          <a:stretch/>
        </p:blipFill>
        <p:spPr bwMode="auto">
          <a:xfrm>
            <a:off x="4423357" y="3424661"/>
            <a:ext cx="4196387" cy="2522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989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3585592" cy="1431032"/>
          </a:xfrm>
        </p:spPr>
        <p:txBody>
          <a:bodyPr/>
          <a:lstStyle/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華生小學</a:t>
            </a: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8" name="Picture 2" descr="C:\Users\user\Desktop\泰北\2013.7.2 昌龍師培第二天\DSC058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68" y="2132856"/>
            <a:ext cx="4741739" cy="2657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Pictures\2013.7椰晴小太陽\2013.7.1 昌龍師培開始\DSC057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729530"/>
            <a:ext cx="3744416" cy="2485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5508104" y="2008329"/>
            <a:ext cx="30963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75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年建校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7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年級：幼稚班</a:t>
            </a:r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--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六年級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間教室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3+2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位老師</a:t>
            </a:r>
            <a:endParaRPr lang="en-US" altLang="zh-TW" sz="2000" dirty="0" smtClean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1" name="Picture 3" descr="C:\Users\user\Pictures\2013.7椰晴小太陽\2013.7.2 昌龍師培第二天\DSC0587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20" t="38989" r="38621" b="36573"/>
          <a:stretch/>
        </p:blipFill>
        <p:spPr bwMode="auto">
          <a:xfrm>
            <a:off x="2339752" y="5077276"/>
            <a:ext cx="2351626" cy="9772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Pictures\2013.7椰晴小太陽\2013.7.2 昌龍師培第二天\DSC0587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42" t="11960" r="71057" b="64512"/>
          <a:stretch/>
        </p:blipFill>
        <p:spPr bwMode="auto">
          <a:xfrm>
            <a:off x="683568" y="5073116"/>
            <a:ext cx="1400722" cy="9772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直線單箭頭接點 10"/>
          <p:cNvCxnSpPr/>
          <p:nvPr/>
        </p:nvCxnSpPr>
        <p:spPr>
          <a:xfrm flipH="1">
            <a:off x="1475656" y="3729530"/>
            <a:ext cx="720080" cy="124250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5" name="直線單箭頭接點 14"/>
          <p:cNvCxnSpPr/>
          <p:nvPr/>
        </p:nvCxnSpPr>
        <p:spPr>
          <a:xfrm>
            <a:off x="3203848" y="3729530"/>
            <a:ext cx="311717" cy="124250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99770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3618130" cy="1431032"/>
          </a:xfrm>
        </p:spPr>
        <p:txBody>
          <a:bodyPr/>
          <a:lstStyle/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華語教學</a:t>
            </a: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27584" y="2388021"/>
            <a:ext cx="7056784" cy="3849291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增強老師華語基礎，重質不重量</a:t>
            </a:r>
            <a:endParaRPr lang="en-US" altLang="zh-TW" sz="28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輔以人文課程規劃</a:t>
            </a:r>
            <a:endParaRPr lang="en-US" altLang="zh-TW" sz="2800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華語教學暫定大綱：</a:t>
            </a:r>
            <a:endParaRPr lang="en-US" altLang="zh-TW" sz="2800" dirty="0" smtClean="0"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None/>
            </a:pPr>
            <a:r>
              <a:rPr lang="zh-TW" altLang="en-US" sz="2800" dirty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   正音、教學法、華語文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50" b="41223"/>
          <a:stretch/>
        </p:blipFill>
        <p:spPr bwMode="auto">
          <a:xfrm>
            <a:off x="539552" y="2135904"/>
            <a:ext cx="7876025" cy="3669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1691680" y="3462752"/>
            <a:ext cx="6192688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中圓體(P)" pitchFamily="34" charset="-120"/>
                <a:ea typeface="華康中圓體(P)" pitchFamily="34" charset="-120"/>
              </a:rPr>
              <a:t>尋找下一顆種子！</a:t>
            </a:r>
            <a:endParaRPr lang="zh-TW" altLang="en-US" sz="6000" dirty="0">
              <a:solidFill>
                <a:srgbClr val="FF0000"/>
              </a:solidFill>
              <a:latin typeface="華康中圓體(P)" pitchFamily="34" charset="-120"/>
              <a:ea typeface="華康中圓體(P)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3331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角矩形 6"/>
          <p:cNvSpPr/>
          <p:nvPr/>
        </p:nvSpPr>
        <p:spPr>
          <a:xfrm>
            <a:off x="4506040" y="4698952"/>
            <a:ext cx="3528392" cy="5302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向右箭號 5"/>
          <p:cNvSpPr/>
          <p:nvPr/>
        </p:nvSpPr>
        <p:spPr>
          <a:xfrm>
            <a:off x="727049" y="2535200"/>
            <a:ext cx="3556919" cy="864096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252536" y="773832"/>
            <a:ext cx="4521696" cy="1431032"/>
          </a:xfrm>
        </p:spPr>
        <p:txBody>
          <a:bodyPr/>
          <a:lstStyle/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田野計畫</a:t>
            </a: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45354" y="2710801"/>
            <a:ext cx="3832634" cy="705238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建立完整圖資系統</a:t>
            </a:r>
            <a:endParaRPr lang="en-US" altLang="zh-TW" sz="2800" dirty="0" smtClean="0"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427970"/>
            <a:ext cx="3744416" cy="2584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user\Pictures\2013.7椰晴小太陽\2013.7.15 昌龍師培倒數二\DSC081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073" y="3933056"/>
            <a:ext cx="3360343" cy="2233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文字方塊 4"/>
          <p:cNvSpPr txBox="1"/>
          <p:nvPr/>
        </p:nvSpPr>
        <p:spPr>
          <a:xfrm>
            <a:off x="4499992" y="4698951"/>
            <a:ext cx="38164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zh-TW" altLang="en-US" sz="2800" dirty="0">
                <a:latin typeface="微軟正黑體" pitchFamily="34" charset="-120"/>
                <a:ea typeface="微軟正黑體" pitchFamily="34" charset="-120"/>
              </a:rPr>
              <a:t>改善目前教學品質</a:t>
            </a:r>
            <a:endParaRPr lang="en-US" altLang="zh-TW" sz="2800" dirty="0"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66658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3" grpId="0" build="p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2013.7椰晴小太陽\2013.7.1 昌龍師培開始\DSC0583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33140E"/>
              </a:clrFrom>
              <a:clrTo>
                <a:srgbClr val="33140E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25569"/>
            <a:ext cx="7630759" cy="5064214"/>
          </a:xfrm>
          <a:prstGeom prst="rect">
            <a:avLst/>
          </a:prstGeom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32048" y="692696"/>
            <a:ext cx="2411760" cy="1431032"/>
          </a:xfrm>
        </p:spPr>
        <p:txBody>
          <a:bodyPr/>
          <a:lstStyle/>
          <a:p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總結</a:t>
            </a: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3131839" y="4797152"/>
            <a:ext cx="5398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華康特粗楷體(P)" pitchFamily="66" charset="-120"/>
                <a:ea typeface="華康特粗楷體(P)" pitchFamily="66" charset="-120"/>
              </a:rPr>
              <a:t>預計招收人數：</a:t>
            </a:r>
            <a:r>
              <a:rPr lang="en-US" altLang="zh-TW" sz="2800" dirty="0" smtClean="0">
                <a:latin typeface="華康特粗楷體(P)" pitchFamily="66" charset="-120"/>
                <a:ea typeface="華康特粗楷體(P)" pitchFamily="66" charset="-120"/>
              </a:rPr>
              <a:t>4-5</a:t>
            </a:r>
            <a:r>
              <a:rPr lang="zh-TW" altLang="en-US" sz="2800" dirty="0" smtClean="0">
                <a:latin typeface="華康特粗楷體(P)" pitchFamily="66" charset="-120"/>
                <a:ea typeface="華康特粗楷體(P)" pitchFamily="66" charset="-120"/>
              </a:rPr>
              <a:t>人</a:t>
            </a:r>
            <a:endParaRPr lang="en-US" altLang="zh-TW" sz="2800" dirty="0" smtClean="0">
              <a:latin typeface="華康特粗楷體(P)" pitchFamily="66" charset="-120"/>
              <a:ea typeface="華康特粗楷體(P)" pitchFamily="66" charset="-120"/>
            </a:endParaRPr>
          </a:p>
          <a:p>
            <a:r>
              <a:rPr lang="zh-TW" altLang="en-US" sz="2000" dirty="0">
                <a:latin typeface="華康特粗楷體(P)" pitchFamily="66" charset="-120"/>
                <a:ea typeface="華康特粗楷體(P)" pitchFamily="66" charset="-120"/>
              </a:rPr>
              <a:t>在</a:t>
            </a:r>
            <a:r>
              <a:rPr lang="zh-TW" altLang="en-US" sz="2000" dirty="0" smtClean="0">
                <a:latin typeface="華康特粗楷體(P)" pitchFamily="66" charset="-120"/>
                <a:ea typeface="華康特粗楷體(P)" pitchFamily="66" charset="-120"/>
              </a:rPr>
              <a:t>師資培訓、田野計畫、各班教學之外</a:t>
            </a:r>
            <a:r>
              <a:rPr lang="en-US" altLang="zh-TW" sz="2000" dirty="0" smtClean="0">
                <a:latin typeface="華康特粗楷體(P)" pitchFamily="66" charset="-120"/>
                <a:ea typeface="華康特粗楷體(P)" pitchFamily="66" charset="-120"/>
              </a:rPr>
              <a:t>……</a:t>
            </a:r>
            <a:endParaRPr lang="zh-TW" altLang="en-US" sz="2000" dirty="0">
              <a:latin typeface="華康特粗楷體(P)" pitchFamily="66" charset="-120"/>
              <a:ea typeface="華康特粗楷體(P)" pitchFamily="66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340274" y="997943"/>
            <a:ext cx="15831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>
                <a:latin typeface="微軟正黑體" pitchFamily="34" charset="-120"/>
                <a:ea typeface="微軟正黑體" pitchFamily="34" charset="-120"/>
              </a:rPr>
              <a:t>&amp;</a:t>
            </a:r>
            <a:r>
              <a:rPr lang="zh-TW" altLang="en-US" sz="2000" dirty="0" smtClean="0">
                <a:latin typeface="微軟正黑體" pitchFamily="34" charset="-120"/>
                <a:ea typeface="微軟正黑體" pitchFamily="34" charset="-120"/>
              </a:rPr>
              <a:t>補充</a:t>
            </a:r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719572" y="2939752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rgbClr val="FF0000"/>
                </a:solidFill>
                <a:latin typeface="華康正顏楷體W7(P)" pitchFamily="66" charset="-120"/>
                <a:ea typeface="華康正顏楷體W7(P)" pitchFamily="66" charset="-120"/>
              </a:rPr>
              <a:t>歡迎有服務熱忱、想法、行動力的朋友們</a:t>
            </a:r>
            <a:endParaRPr lang="zh-TW" altLang="en-US" sz="2400" dirty="0">
              <a:solidFill>
                <a:srgbClr val="FF0000"/>
              </a:solidFill>
              <a:latin typeface="華康正顏楷體W7(P)" pitchFamily="66" charset="-120"/>
              <a:ea typeface="華康正顏楷體W7(P)" pitchFamily="66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1010056" y="3429000"/>
            <a:ext cx="7051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rgbClr val="FF0000"/>
                </a:solidFill>
                <a:latin typeface="華康正顏楷體W7(P)" pitchFamily="66" charset="-120"/>
                <a:ea typeface="華康正顏楷體W7(P)" pitchFamily="66" charset="-120"/>
              </a:rPr>
              <a:t>一同加入我們的行列吧</a:t>
            </a:r>
            <a:r>
              <a:rPr lang="en-US" altLang="zh-TW" sz="4800" dirty="0" smtClean="0">
                <a:solidFill>
                  <a:srgbClr val="FF0000"/>
                </a:solidFill>
                <a:latin typeface="華康正顏楷體W7(P)" pitchFamily="66" charset="-120"/>
                <a:ea typeface="華康正顏楷體W7(P)" pitchFamily="66" charset="-120"/>
              </a:rPr>
              <a:t>!!!</a:t>
            </a:r>
            <a:endParaRPr lang="zh-TW" altLang="en-US" sz="4800" dirty="0">
              <a:solidFill>
                <a:srgbClr val="FF0000"/>
              </a:solidFill>
              <a:latin typeface="華康正顏楷體W7(P)" pitchFamily="66" charset="-120"/>
              <a:ea typeface="華康正顏楷體W7(P)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648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776</TotalTime>
  <Words>307</Words>
  <Application>Microsoft Office PowerPoint</Application>
  <PresentationFormat>如螢幕大小 (4:3)</PresentationFormat>
  <Paragraphs>70</Paragraphs>
  <Slides>18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19" baseType="lpstr">
      <vt:lpstr>Office 佈景主題</vt:lpstr>
      <vt:lpstr>PowerPoint 簡報</vt:lpstr>
      <vt:lpstr>探勘隊</vt:lpstr>
      <vt:lpstr>PowerPoint 簡報</vt:lpstr>
      <vt:lpstr>PowerPoint 簡報</vt:lpstr>
      <vt:lpstr>PowerPoint 簡報</vt:lpstr>
      <vt:lpstr>服務內容</vt:lpstr>
      <vt:lpstr>師培課程</vt:lpstr>
      <vt:lpstr>PowerPoint 簡報</vt:lpstr>
      <vt:lpstr>教師培訓</vt:lpstr>
      <vt:lpstr>校務規劃</vt:lpstr>
      <vt:lpstr>其他</vt:lpstr>
      <vt:lpstr>昌龍村今年計畫</vt:lpstr>
      <vt:lpstr>背景小知識</vt:lpstr>
      <vt:lpstr>背景小知識</vt:lpstr>
      <vt:lpstr>華生小學</vt:lpstr>
      <vt:lpstr>華語教學</vt:lpstr>
      <vt:lpstr>田野計畫</vt:lpstr>
      <vt:lpstr>總結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Hannah</dc:creator>
  <cp:lastModifiedBy>User</cp:lastModifiedBy>
  <cp:revision>36</cp:revision>
  <dcterms:created xsi:type="dcterms:W3CDTF">2014-02-01T05:55:43Z</dcterms:created>
  <dcterms:modified xsi:type="dcterms:W3CDTF">2014-03-02T09:51:19Z</dcterms:modified>
</cp:coreProperties>
</file>