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8753BC-1DBB-4A48-92EC-71DAF90C40A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AD22E4-5B89-4150-BD48-A1B8515267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ru.wikipedia.org/wiki/%D0%AD%D1%82%D0%BD%D0%BE%D1%81" TargetMode="External"/><Relationship Id="rId7" Type="http://schemas.openxmlformats.org/officeDocument/2006/relationships/hyperlink" Target="https://ru.wikipedia.org/wiki/%D0%A0%D1%83%D1%81%D1%81%D0%BA%D0%B8%D0%B5" TargetMode="External"/><Relationship Id="rId2" Type="http://schemas.openxmlformats.org/officeDocument/2006/relationships/hyperlink" Target="https://ru.wikipedia.org/wiki/%D0%92%D0%BE%D1%81%D1%82%D0%BE%D1%87%D0%BD%D1%8B%D0%B5_%D1%81%D0%BB%D0%B0%D0%B2%D1%8F%D0%BD%D0%B5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2%D1%81%D0%B5%D1%80%D0%BE%D1%81%D1%81%D0%B8%D0%B9%D1%81%D0%BA%D0%B0%D1%8F_%D0%BF%D0%B5%D1%80%D0%B5%D0%BF%D0%B8%D1%81%D1%8C_%D0%BD%D0%B0%D1%81%D0%B5%D0%BB%D0%B5%D0%BD%D0%B8%D1%8F_(2010)" TargetMode="External"/><Relationship Id="rId5" Type="http://schemas.openxmlformats.org/officeDocument/2006/relationships/hyperlink" Target="https://ru.wikipedia.org/wiki/%D0%A0%D0%BE%D1%81%D1%81%D0%B8%D1%8F" TargetMode="External"/><Relationship Id="rId4" Type="http://schemas.openxmlformats.org/officeDocument/2006/relationships/hyperlink" Target="https://ru.wikipedia.org/wiki/%D0%9A%D0%BE%D1%80%D0%B5%D0%BD%D0%BD%D1%8B%D0%B5_%D0%BD%D0%B0%D1%80%D0%BE%D0%B4%D1%8B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0%D0%B5%D0%B4%D0%BD%D1%8F%D1%8F_%D0%90%D0%B7%D0%B8%D1%8F" TargetMode="External"/><Relationship Id="rId13" Type="http://schemas.openxmlformats.org/officeDocument/2006/relationships/hyperlink" Target="https://ru.wikipedia.org/wiki/%D0%A0%D1%83%D1%81%D1%81%D0%BA%D0%B8%D0%B5" TargetMode="External"/><Relationship Id="rId18" Type="http://schemas.openxmlformats.org/officeDocument/2006/relationships/hyperlink" Target="https://ru.wikipedia.org/wiki/%D0%A2%D1%8E%D1%80%D0%BA%D1%81%D0%BA%D0%B0%D1%8F_%D0%B3%D1%80%D1%83%D0%BF%D0%BF%D0%B0" TargetMode="External"/><Relationship Id="rId3" Type="http://schemas.openxmlformats.org/officeDocument/2006/relationships/hyperlink" Target="https://ru.wikipedia.org/wiki/%D0%95%D0%B2%D1%80%D0%BE%D0%BF%D0%B5%D0%B9%D1%81%D0%BA%D0%B0%D1%8F_%D1%87%D0%B0%D1%81%D1%82%D1%8C_%D0%A0%D0%BE%D1%81%D1%81%D0%B8%D0%B8" TargetMode="External"/><Relationship Id="rId21" Type="http://schemas.openxmlformats.org/officeDocument/2006/relationships/hyperlink" Target="https://ru.wikipedia.org/wiki/%D0%9A%D0%B0%D0%B7%D0%B0%D0%BD%D1%81%D0%BA%D0%B8%D0%B9_(%D1%81%D1%80%D0%B5%D0%B4%D0%BD%D0%B8%D0%B9)_%D0%B4%D0%B8%D0%B0%D0%BB%D0%B5%D0%BA%D1%82" TargetMode="External"/><Relationship Id="rId7" Type="http://schemas.openxmlformats.org/officeDocument/2006/relationships/hyperlink" Target="https://ru.wikipedia.org/wiki/%D0%9A%D0%B0%D0%B7%D0%B0%D1%85%D1%81%D1%82%D0%B0%D0%BD" TargetMode="External"/><Relationship Id="rId12" Type="http://schemas.openxmlformats.org/officeDocument/2006/relationships/hyperlink" Target="https://ru.wikipedia.org/wiki/%D0%A2%D0%B0%D1%82%D0%B0%D1%80%D1%8B" TargetMode="External"/><Relationship Id="rId17" Type="http://schemas.openxmlformats.org/officeDocument/2006/relationships/hyperlink" Target="https://ru.wikipedia.org/wiki/%D0%9A%D1%8B%D0%BF%D1%87%D0%B0%D0%BA%D1%81%D0%BA%D0%B0%D1%8F_%D0%B3%D1%80%D1%83%D0%BF%D0%BF%D0%B0" TargetMode="External"/><Relationship Id="rId2" Type="http://schemas.openxmlformats.org/officeDocument/2006/relationships/hyperlink" Target="https://ru.wikipedia.org/wiki/%D0%A2%D1%8E%D1%80%D0%BA%D0%B8" TargetMode="External"/><Relationship Id="rId16" Type="http://schemas.openxmlformats.org/officeDocument/2006/relationships/hyperlink" Target="https://ru.wikipedia.org/wiki/%D0%A2%D0%B0%D1%82%D0%B0%D1%80%D1%81%D0%BA%D0%B8%D0%B9_%D1%8F%D0%B7%D1%8B%D0%BA" TargetMode="External"/><Relationship Id="rId20" Type="http://schemas.openxmlformats.org/officeDocument/2006/relationships/hyperlink" Target="https://ru.wikipedia.org/wiki/%D0%9C%D0%B8%D1%88%D0%B0%D1%80%D1%81%D0%BA%D0%B8%D0%B9_%D0%B4%D0%B8%D0%B0%D0%BB%D0%B5%D0%BA%D1%8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1%D0%B8%D0%B1%D0%B8%D1%80%D1%8C" TargetMode="External"/><Relationship Id="rId11" Type="http://schemas.openxmlformats.org/officeDocument/2006/relationships/hyperlink" Target="https://ru.wikipedia.org/wiki/%D0%92%D1%81%D0%B5%D1%80%D0%BE%D1%81%D1%81%D0%B8%D0%B9%D1%81%D0%BA%D0%B0%D1%8F_%D0%BF%D0%B5%D1%80%D0%B5%D0%BF%D0%B8%D1%81%D1%8C_%D0%BD%D0%B0%D1%81%D0%B5%D0%BB%D0%B5%D0%BD%D0%B8%D1%8F_(2010)" TargetMode="External"/><Relationship Id="rId5" Type="http://schemas.openxmlformats.org/officeDocument/2006/relationships/hyperlink" Target="https://ru.wikipedia.org/wiki/%D0%9F%D1%80%D0%B8%D1%83%D1%80%D0%B0%D0%BB%D1%8C%D0%B5" TargetMode="External"/><Relationship Id="rId15" Type="http://schemas.openxmlformats.org/officeDocument/2006/relationships/hyperlink" Target="https://ru.wikipedia.org/wiki/%D0%A2%D0%B0%D1%82%D0%B0%D1%80%D1%81%D1%82%D0%B0%D0%BD" TargetMode="External"/><Relationship Id="rId23" Type="http://schemas.openxmlformats.org/officeDocument/2006/relationships/image" Target="../media/image16.jpeg"/><Relationship Id="rId10" Type="http://schemas.openxmlformats.org/officeDocument/2006/relationships/hyperlink" Target="https://ru.wikipedia.org/wiki/%D0%94%D0%B0%D0%BB%D1%8C%D0%BD%D0%B8%D0%B9_%D0%92%D0%BE%D1%81%D1%82%D0%BE%D0%BA" TargetMode="External"/><Relationship Id="rId19" Type="http://schemas.openxmlformats.org/officeDocument/2006/relationships/hyperlink" Target="https://ru.wikipedia.org/wiki/%D0%90%D0%BB%D1%82%D0%B0%D0%B9%D1%81%D0%BA%D0%B0%D1%8F_%D1%81%D0%B5%D0%BC%D1%8C%D1%8F" TargetMode="External"/><Relationship Id="rId4" Type="http://schemas.openxmlformats.org/officeDocument/2006/relationships/hyperlink" Target="https://ru.wikipedia.org/wiki/%D0%9F%D0%BE%D0%B2%D0%BE%D0%BB%D0%B6%D1%8C%D0%B5" TargetMode="External"/><Relationship Id="rId9" Type="http://schemas.openxmlformats.org/officeDocument/2006/relationships/hyperlink" Target="https://ru.wikipedia.org/wiki/%D0%A1%D0%B8%D0%BD%D1%8C%D1%86%D0%B7%D1%8F%D0%BD-%D0%A3%D0%B9%D0%B3%D1%83%D1%80%D1%81%D0%BA%D0%B8%D0%B9_%D0%B0%D0%B2%D1%82%D0%BE%D0%BD%D0%BE%D0%BC%D0%BD%D1%8B%D0%B9_%D1%80%D0%B0%D0%B9%D0%BE%D0%BD" TargetMode="External"/><Relationship Id="rId14" Type="http://schemas.openxmlformats.org/officeDocument/2006/relationships/hyperlink" Target="https://ru.wikipedia.org/wiki/%D0%9F%D0%BE%D0%BB%D1%8C%D1%81%D0%BA%D0%BE-%D0%BB%D0%B8%D1%82%D0%BE%D0%B2%D1%81%D0%BA%D0%B8%D0%B5_%D1%82%D0%B0%D1%82%D0%B0%D1%80%D1%8B" TargetMode="External"/><Relationship Id="rId22" Type="http://schemas.openxmlformats.org/officeDocument/2006/relationships/hyperlink" Target="https://ru.wikipedia.org/wiki/%D0%A1%D0%B8%D0%B1%D0%B8%D1%80%D1%81%D0%BA%D0%BE%D1%82%D0%B0%D1%82%D0%B0%D1%80%D1%81%D0%BA%D0%B8%D0%B9_%D1%8F%D0%B7%D1%8B%D0%B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ru.wikipedia.org/wiki/%D0%9D%D0%B0%D1%86%D0%B8%D0%BE%D0%BD%D0%B0%D0%BB%D1%8C%D0%BD%D1%8B%D0%B9_%D1%81%D0%BE%D1%81%D1%82%D0%B0%D0%B2_%D0%A0%D0%BE%D1%81%D1%81%D0%B8%D0%B8" TargetMode="External"/><Relationship Id="rId7" Type="http://schemas.openxmlformats.org/officeDocument/2006/relationships/hyperlink" Target="https://ru.wikipedia.org/wiki/%D0%AF%D0%B7%D1%8B%D0%BA%D0%B8_%D0%A0%D0%BE%D1%81%D1%81%D0%B8%D0%B8_%D0%B2_%D0%BF%D0%BE%D1%80%D1%8F%D0%B4%D0%BA%D0%B5_%D1%87%D0%B8%D1%81%D0%BB%D0%B5%D0%BD%D0%BD%D0%BE%D1%81%D1%82%D0%B8_%D0%B2%D0%BB%D0%B0%D0%B4%D0%B5%D1%8E%D1%89%D0%B8%D1%85" TargetMode="External"/><Relationship Id="rId2" Type="http://schemas.openxmlformats.org/officeDocument/2006/relationships/hyperlink" Target="https://ru.wikipedia.org/wiki/%D0%A3%D0%BA%D1%80%D0%B0%D0%B8%D0%BD%D1%86%D1%8B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3%D0%BA%D1%80%D0%B0%D0%B8%D0%BD%D1%81%D0%BA%D0%B8%D0%B9_%D1%8F%D0%B7%D1%8B%D0%BA" TargetMode="External"/><Relationship Id="rId5" Type="http://schemas.openxmlformats.org/officeDocument/2006/relationships/hyperlink" Target="https://ru.wikipedia.org/wiki/%D0%A3%D0%BA%D1%80%D0%B0%D0%B8%D0%BD%D1%86%D1%8B_%D0%B8_%D1%83%D0%BA%D1%80%D0%B0%D0%B8%D0%BD%D1%81%D0%BA%D0%B8%D0%B9_%D1%8F%D0%B7%D1%8B%D0%BA_%D0%B2_%D0%A0%D0%BE%D1%81%D1%81%D0%B8%D0%B8" TargetMode="External"/><Relationship Id="rId4" Type="http://schemas.openxmlformats.org/officeDocument/2006/relationships/hyperlink" Target="https://ru.wikipedia.org/wiki/%D0%98%D0%BC%D0%BC%D0%B8%D0%B3%D1%80%D0%B0%D0%BD%D1%8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13" Type="http://schemas.openxmlformats.org/officeDocument/2006/relationships/hyperlink" Target="https://ru.wikipedia.org/wiki/%D0%9A%D0%B8%D1%80%D0%B8%D0%BB%D0%BB%D0%B8%D1%86%D0%B0" TargetMode="External"/><Relationship Id="rId3" Type="http://schemas.openxmlformats.org/officeDocument/2006/relationships/hyperlink" Target="https://ru.wikipedia.org/wiki/%D0%A2%D1%8E%D1%80%D0%BA%D0%B8" TargetMode="External"/><Relationship Id="rId7" Type="http://schemas.openxmlformats.org/officeDocument/2006/relationships/hyperlink" Target="https://ru.wikipedia.org/wiki/%D0%91%D0%B0%D1%88%D0%BA%D0%B8%D1%80%D1%8B" TargetMode="External"/><Relationship Id="rId12" Type="http://schemas.openxmlformats.org/officeDocument/2006/relationships/hyperlink" Target="https://ru.wikipedia.org/wiki/%D0%9B%D0%B0%D1%82%D0%B8%D0%BD%D0%B8%D1%86%D0%B0" TargetMode="External"/><Relationship Id="rId2" Type="http://schemas.openxmlformats.org/officeDocument/2006/relationships/hyperlink" Target="https://ru.wikipedia.org/wiki/%D0%91%D0%B0%D1%88%D0%BA%D0%B8%D1%80%D1%81%D0%BA%D0%B8%D0%B9_%D1%8F%D0%B7%D1%8B%D0%BA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1%D0%B0%D1%88%D0%BA%D0%BE%D1%80%D1%82%D0%BE%D1%81%D1%82%D0%B0%D0%BD_(%D0%B8%D1%81%D1%82%D0%BE%D1%80%D0%B8%D1%87%D0%B5%D1%81%D0%BA%D0%B8%D0%B9)" TargetMode="External"/><Relationship Id="rId11" Type="http://schemas.openxmlformats.org/officeDocument/2006/relationships/hyperlink" Target="https://ru.wikipedia.org/wiki/%D0%90%D1%80%D0%B0%D0%B1%D1%81%D0%BA%D0%BE%D0%B5_%D0%BF%D0%B8%D1%81%D1%8C%D0%BC%D0%BE" TargetMode="External"/><Relationship Id="rId5" Type="http://schemas.openxmlformats.org/officeDocument/2006/relationships/hyperlink" Target="https://ru.wikipedia.org/wiki/%D0%91%D0%B0%D1%88%D0%BA%D0%BE%D1%80%D1%82%D0%BE%D1%81%D1%82%D0%B0%D0%BD" TargetMode="External"/><Relationship Id="rId15" Type="http://schemas.openxmlformats.org/officeDocument/2006/relationships/image" Target="../media/image19.jpeg"/><Relationship Id="rId10" Type="http://schemas.openxmlformats.org/officeDocument/2006/relationships/hyperlink" Target="https://ru.wikipedia.org/wiki/%D0%91%D0%B0%D1%88%D0%BA%D0%B8%D1%80%D1%81%D0%BA%D0%B0%D1%8F_%D0%BF%D0%B8%D1%81%D1%8C%D0%BC%D0%B5%D0%BD%D0%BD%D0%BE%D1%81%D1%82%D1%8C" TargetMode="External"/><Relationship Id="rId4" Type="http://schemas.openxmlformats.org/officeDocument/2006/relationships/hyperlink" Target="https://ru.wikipedia.org/wiki/%D0%9D%D0%B0%D1%80%D0%BE%D0%B4" TargetMode="External"/><Relationship Id="rId9" Type="http://schemas.openxmlformats.org/officeDocument/2006/relationships/hyperlink" Target="https://ru.wikipedia.org/wiki/%D0%92%D1%81%D0%B5%D1%80%D0%BE%D1%81%D1%81%D0%B8%D0%B9%D1%81%D0%BA%D0%B0%D1%8F_%D0%BF%D0%B5%D1%80%D0%B5%D0%BF%D0%B8%D1%81%D1%8C_%D0%BD%D0%B0%D1%81%D0%B5%D0%BB%D0%B5%D0%BD%D0%B8%D1%8F_(2010)" TargetMode="External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ru.wikipedia.org/wiki/%D0%A7%D1%83%D0%B2%D0%B0%D1%88%D0%B8%D1%8F" TargetMode="External"/><Relationship Id="rId7" Type="http://schemas.openxmlformats.org/officeDocument/2006/relationships/hyperlink" Target="https://ru.wikipedia.org/wiki/%D0%A3%D0%BA%D1%80%D0%B0%D0%B8%D0%BD%D0%B0" TargetMode="External"/><Relationship Id="rId2" Type="http://schemas.openxmlformats.org/officeDocument/2006/relationships/hyperlink" Target="https://ru.wikipedia.org/wiki/%D0%92%D1%81%D0%B5%D1%80%D0%BE%D1%81%D1%81%D0%B8%D0%B9%D1%81%D0%BA%D0%B0%D1%8F_%D0%BF%D0%B5%D1%80%D0%B5%D0%BF%D0%B8%D1%81%D1%8C_%D0%BD%D0%B0%D1%81%D0%B5%D0%BB%D0%B5%D0%BD%D0%B8%D1%8F_(2010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3%D0%B7%D0%B1%D0%B5%D0%BA%D0%B8%D1%81%D1%82%D0%B0%D0%BD" TargetMode="External"/><Relationship Id="rId5" Type="http://schemas.openxmlformats.org/officeDocument/2006/relationships/hyperlink" Target="https://ru.wikipedia.org/wiki/%D0%9A%D0%B0%D0%B7%D0%B0%D1%85%D1%81%D1%82%D0%B0%D0%BD" TargetMode="External"/><Relationship Id="rId4" Type="http://schemas.openxmlformats.org/officeDocument/2006/relationships/hyperlink" Target="https://ru.wikipedia.org/wiki/%D0%A0%D0%BE%D1%81%D1%81%D0%B8%D1%8F" TargetMode="Externa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0%D0%B7%D0%B1%D0%B5%D0%BA%D0%BE%D0%B2%D1%81%D0%BA%D0%B8%D0%B9_%D1%80%D0%B0%D0%B9%D0%BE%D0%BD" TargetMode="External"/><Relationship Id="rId13" Type="http://schemas.openxmlformats.org/officeDocument/2006/relationships/image" Target="../media/image22.jpeg"/><Relationship Id="rId3" Type="http://schemas.openxmlformats.org/officeDocument/2006/relationships/hyperlink" Target="https://ru.wikipedia.org/wiki/%D0%A7%D0%B5%D1%87%D0%B5%D0%BD%D1%81%D0%BA%D0%B8%D0%B9_%D1%8F%D0%B7%D1%8B%D0%BA" TargetMode="External"/><Relationship Id="rId7" Type="http://schemas.openxmlformats.org/officeDocument/2006/relationships/hyperlink" Target="https://ru.wikipedia.org/wiki/%D0%9D%D0%BE%D0%B2%D0%BE%D0%BB%D0%B0%D0%BA%D1%81%D0%BA%D0%B8%D0%B9_%D1%80%D0%B0%D0%B9%D0%BE%D0%BD" TargetMode="External"/><Relationship Id="rId12" Type="http://schemas.openxmlformats.org/officeDocument/2006/relationships/hyperlink" Target="https://ru.wikipedia.org/wiki/%D0%A7%D0%B5%D1%87%D0%B5%D0%BD%D1%86%D1%8B" TargetMode="External"/><Relationship Id="rId2" Type="http://schemas.openxmlformats.org/officeDocument/2006/relationships/hyperlink" Target="https://ru.wikipedia.org/wiki/%D0%9D%D0%BE%D1%85%D1%87%D0%B8%D0%B9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ru.wikipedia.org/wiki/%D0%A5%D0%B0%D1%81%D0%B0%D0%B2%D1%8E%D1%80%D1%82%D0%BE%D0%B2%D1%81%D0%BA%D0%B8%D0%B9_%D1%80%D0%B0%D0%B9%D0%BE%D0%BD" TargetMode="External"/><Relationship Id="rId11" Type="http://schemas.openxmlformats.org/officeDocument/2006/relationships/hyperlink" Target="https://ru.wikipedia.org/wiki/%D0%9A%D0%B8%D0%B7%D0%BB%D1%8F%D1%80%D1%81%D0%BA%D0%B8%D0%B9_%D1%80%D0%B0%D0%B9%D0%BE%D0%BD" TargetMode="External"/><Relationship Id="rId5" Type="http://schemas.openxmlformats.org/officeDocument/2006/relationships/hyperlink" Target="https://ru.wikipedia.org/wiki/%D0%A7%D0%B5%D1%87%D0%BD%D1%8F" TargetMode="External"/><Relationship Id="rId10" Type="http://schemas.openxmlformats.org/officeDocument/2006/relationships/hyperlink" Target="https://ru.wikipedia.org/wiki/%D0%9A%D0%B8%D0%B7%D0%B8%D0%BB%D1%8E%D1%80%D1%82%D0%BE%D0%B2%D1%81%D0%BA%D0%B8%D0%B9_%D1%80%D0%B0%D0%B9%D0%BE%D0%BD" TargetMode="External"/><Relationship Id="rId4" Type="http://schemas.openxmlformats.org/officeDocument/2006/relationships/hyperlink" Target="https://ru.wikipedia.org/wiki/%D0%A1%D0%B5%D0%B2%D0%B5%D1%80%D0%BD%D1%8B%D0%B9_%D0%9A%D0%B0%D0%B2%D0%BA%D0%B0%D0%B7" TargetMode="External"/><Relationship Id="rId9" Type="http://schemas.openxmlformats.org/officeDocument/2006/relationships/hyperlink" Target="https://ru.wikipedia.org/wiki/%D0%91%D0%B0%D0%B1%D0%B0%D1%8E%D1%80%D1%82%D0%BE%D0%B2%D1%81%D0%BA%D0%B8%D0%B9_%D1%80%D0%B0%D0%B9%D0%BE%D0%BD" TargetMode="External"/><Relationship Id="rId1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57167"/>
            <a:ext cx="5715040" cy="1643073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Семья народов России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people_of_Russ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286676" cy="50720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i="1" dirty="0" err="1" smtClean="0">
                <a:solidFill>
                  <a:srgbClr val="002060"/>
                </a:solidFill>
              </a:rPr>
              <a:t>Ру́сские</a:t>
            </a:r>
            <a:r>
              <a:rPr lang="ru-RU" sz="1800" i="1" dirty="0" smtClean="0">
                <a:solidFill>
                  <a:srgbClr val="002060"/>
                </a:solidFill>
              </a:rPr>
              <a:t> — </a:t>
            </a:r>
            <a:r>
              <a:rPr lang="ru-RU" sz="1800" i="1" dirty="0" smtClean="0">
                <a:solidFill>
                  <a:srgbClr val="002060"/>
                </a:solidFill>
                <a:hlinkClick r:id="rId2" tooltip="Восточные славяне"/>
              </a:rPr>
              <a:t>восточнославянский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i="1" dirty="0" smtClean="0">
                <a:solidFill>
                  <a:srgbClr val="002060"/>
                </a:solidFill>
                <a:hlinkClick r:id="rId3" tooltip="Этнос"/>
              </a:rPr>
              <a:t>этнос</a:t>
            </a:r>
            <a:r>
              <a:rPr lang="ru-RU" sz="1800" i="1" dirty="0" smtClean="0">
                <a:solidFill>
                  <a:srgbClr val="002060"/>
                </a:solidFill>
              </a:rPr>
              <a:t>, самый многочисленный </a:t>
            </a:r>
            <a:r>
              <a:rPr lang="ru-RU" sz="1800" i="1" dirty="0" smtClean="0">
                <a:solidFill>
                  <a:srgbClr val="002060"/>
                </a:solidFill>
                <a:hlinkClick r:id="rId4" tooltip="Коренные народы"/>
              </a:rPr>
              <a:t>коренной народ</a:t>
            </a:r>
            <a:r>
              <a:rPr lang="ru-RU" sz="1800" i="1" dirty="0" smtClean="0">
                <a:solidFill>
                  <a:srgbClr val="002060"/>
                </a:solidFill>
              </a:rPr>
              <a:t> </a:t>
            </a:r>
            <a:r>
              <a:rPr lang="ru-RU" sz="1800" i="1" dirty="0" smtClean="0">
                <a:solidFill>
                  <a:srgbClr val="002060"/>
                </a:solidFill>
                <a:hlinkClick r:id="rId5" tooltip="Россия"/>
              </a:rPr>
              <a:t>России</a:t>
            </a:r>
            <a:r>
              <a:rPr lang="ru-RU" sz="1800" i="1" dirty="0" smtClean="0">
                <a:solidFill>
                  <a:srgbClr val="002060"/>
                </a:solidFill>
              </a:rPr>
              <a:t> (по данным </a:t>
            </a:r>
            <a:r>
              <a:rPr lang="ru-RU" sz="1800" i="1" dirty="0" smtClean="0">
                <a:solidFill>
                  <a:srgbClr val="002060"/>
                </a:solidFill>
                <a:hlinkClick r:id="rId6" tooltip="Всероссийская перепись населения (2010)"/>
              </a:rPr>
              <a:t>Всероссийской переписи 2010 года</a:t>
            </a:r>
            <a:r>
              <a:rPr lang="ru-RU" sz="1800" i="1" dirty="0" smtClean="0">
                <a:solidFill>
                  <a:srgbClr val="002060"/>
                </a:solidFill>
              </a:rPr>
              <a:t> составляет более 80 % населения</a:t>
            </a:r>
            <a:r>
              <a:rPr lang="ru-RU" sz="1800" i="1" baseline="30000" dirty="0" smtClean="0">
                <a:solidFill>
                  <a:srgbClr val="002060"/>
                </a:solidFill>
                <a:hlinkClick r:id="rId7"/>
              </a:rPr>
              <a:t>[2]</a:t>
            </a:r>
            <a:r>
              <a:rPr lang="ru-RU" sz="1800" i="1" dirty="0" smtClean="0">
                <a:solidFill>
                  <a:srgbClr val="002060"/>
                </a:solidFill>
              </a:rPr>
              <a:t>), самый многочисленный европейский народ. 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7270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3786182" y="714356"/>
            <a:ext cx="5072098" cy="4500594"/>
          </a:xfrm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00042"/>
            <a:ext cx="3251231" cy="5715040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>
                <a:solidFill>
                  <a:srgbClr val="0070C0"/>
                </a:solidFill>
              </a:rPr>
              <a:t>Тата́ры</a:t>
            </a:r>
            <a:r>
              <a:rPr lang="ru-RU" i="1" dirty="0" smtClean="0">
                <a:solidFill>
                  <a:srgbClr val="0070C0"/>
                </a:solidFill>
              </a:rPr>
              <a:t>  — </a:t>
            </a:r>
            <a:r>
              <a:rPr lang="ru-RU" i="1" dirty="0" err="1" smtClean="0">
                <a:solidFill>
                  <a:srgbClr val="0070C0"/>
                </a:solidFill>
                <a:hlinkClick r:id="rId2" tooltip="Тюрки"/>
              </a:rPr>
              <a:t>тюркоязычный</a:t>
            </a:r>
            <a:r>
              <a:rPr lang="ru-RU" i="1" dirty="0" smtClean="0">
                <a:solidFill>
                  <a:srgbClr val="0070C0"/>
                </a:solidFill>
                <a:hlinkClick r:id="rId2" tooltip="Тюрки"/>
              </a:rPr>
              <a:t> народ</a:t>
            </a:r>
            <a:r>
              <a:rPr lang="ru-RU" i="1" dirty="0" smtClean="0">
                <a:solidFill>
                  <a:srgbClr val="0070C0"/>
                </a:solidFill>
              </a:rPr>
              <a:t>, живущий в центральных областях </a:t>
            </a:r>
            <a:r>
              <a:rPr lang="ru-RU" i="1" dirty="0" smtClean="0">
                <a:solidFill>
                  <a:srgbClr val="0070C0"/>
                </a:solidFill>
                <a:hlinkClick r:id="rId3" tooltip="Европейская часть России"/>
              </a:rPr>
              <a:t>европейской части России</a:t>
            </a:r>
            <a:r>
              <a:rPr lang="ru-RU" i="1" dirty="0" smtClean="0">
                <a:solidFill>
                  <a:srgbClr val="0070C0"/>
                </a:solidFill>
              </a:rPr>
              <a:t>, в </a:t>
            </a:r>
            <a:r>
              <a:rPr lang="ru-RU" i="1" dirty="0" smtClean="0">
                <a:solidFill>
                  <a:srgbClr val="0070C0"/>
                </a:solidFill>
                <a:hlinkClick r:id="rId4" tooltip="Поволжье"/>
              </a:rPr>
              <a:t>Поволжье</a:t>
            </a:r>
            <a:r>
              <a:rPr lang="ru-RU" i="1" dirty="0" smtClean="0">
                <a:solidFill>
                  <a:srgbClr val="0070C0"/>
                </a:solidFill>
              </a:rPr>
              <a:t>, </a:t>
            </a:r>
            <a:r>
              <a:rPr lang="ru-RU" i="1" dirty="0" err="1" smtClean="0">
                <a:solidFill>
                  <a:srgbClr val="0070C0"/>
                </a:solidFill>
                <a:hlinkClick r:id="rId5" tooltip="Приуралье"/>
              </a:rPr>
              <a:t>Приуралье</a:t>
            </a:r>
            <a:r>
              <a:rPr lang="ru-RU" i="1" dirty="0" smtClean="0">
                <a:solidFill>
                  <a:srgbClr val="0070C0"/>
                </a:solidFill>
              </a:rPr>
              <a:t>, в </a:t>
            </a:r>
            <a:r>
              <a:rPr lang="ru-RU" i="1" dirty="0" smtClean="0">
                <a:solidFill>
                  <a:srgbClr val="0070C0"/>
                </a:solidFill>
                <a:hlinkClick r:id="rId6" tooltip="Сибирь"/>
              </a:rPr>
              <a:t>Сибири</a:t>
            </a:r>
            <a:r>
              <a:rPr lang="ru-RU" i="1" dirty="0" smtClean="0">
                <a:solidFill>
                  <a:srgbClr val="0070C0"/>
                </a:solidFill>
              </a:rPr>
              <a:t>, </a:t>
            </a:r>
            <a:r>
              <a:rPr lang="ru-RU" i="1" dirty="0" smtClean="0">
                <a:solidFill>
                  <a:srgbClr val="0070C0"/>
                </a:solidFill>
                <a:hlinkClick r:id="rId7" tooltip="Казахстан"/>
              </a:rPr>
              <a:t>Казахстане</a:t>
            </a:r>
            <a:r>
              <a:rPr lang="ru-RU" i="1" dirty="0" smtClean="0">
                <a:solidFill>
                  <a:srgbClr val="0070C0"/>
                </a:solidFill>
              </a:rPr>
              <a:t>, </a:t>
            </a:r>
            <a:r>
              <a:rPr lang="ru-RU" i="1" dirty="0" smtClean="0">
                <a:solidFill>
                  <a:srgbClr val="0070C0"/>
                </a:solidFill>
                <a:hlinkClick r:id="rId8" tooltip="Средняя Азия"/>
              </a:rPr>
              <a:t>Средней Азии</a:t>
            </a:r>
            <a:r>
              <a:rPr lang="ru-RU" i="1" dirty="0" smtClean="0">
                <a:solidFill>
                  <a:srgbClr val="0070C0"/>
                </a:solidFill>
              </a:rPr>
              <a:t>, </a:t>
            </a:r>
            <a:r>
              <a:rPr lang="ru-RU" i="1" dirty="0" smtClean="0">
                <a:solidFill>
                  <a:srgbClr val="0070C0"/>
                </a:solidFill>
                <a:hlinkClick r:id="rId9" tooltip="Синьцзян-Уйгурский автономный район"/>
              </a:rPr>
              <a:t>СУАР</a:t>
            </a:r>
            <a:r>
              <a:rPr lang="ru-RU" i="1" dirty="0" smtClean="0">
                <a:solidFill>
                  <a:srgbClr val="0070C0"/>
                </a:solidFill>
              </a:rPr>
              <a:t> и на </a:t>
            </a:r>
            <a:r>
              <a:rPr lang="ru-RU" i="1" dirty="0" smtClean="0">
                <a:solidFill>
                  <a:srgbClr val="0070C0"/>
                </a:solidFill>
                <a:hlinkClick r:id="rId10" tooltip="Дальний Восток"/>
              </a:rPr>
              <a:t>Дальнем Востоке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Численность в России составляет 5310,6 тыс. человек (</a:t>
            </a:r>
            <a:r>
              <a:rPr lang="ru-RU" i="1" dirty="0" smtClean="0">
                <a:solidFill>
                  <a:srgbClr val="0070C0"/>
                </a:solidFill>
                <a:hlinkClick r:id="rId11" tooltip="Всероссийская перепись населения (2010)"/>
              </a:rPr>
              <a:t>перепись населения 2010 года</a:t>
            </a:r>
            <a:r>
              <a:rPr lang="ru-RU" i="1" dirty="0" smtClean="0">
                <a:solidFill>
                  <a:srgbClr val="0070C0"/>
                </a:solidFill>
              </a:rPr>
              <a:t>) — 3,72 % населения России</a:t>
            </a:r>
            <a:r>
              <a:rPr lang="ru-RU" i="1" baseline="30000" dirty="0" smtClean="0">
                <a:solidFill>
                  <a:srgbClr val="0070C0"/>
                </a:solidFill>
                <a:hlinkClick r:id="rId12"/>
              </a:rPr>
              <a:t>[27]</a:t>
            </a:r>
            <a:r>
              <a:rPr lang="ru-RU" i="1" dirty="0" smtClean="0">
                <a:solidFill>
                  <a:srgbClr val="0070C0"/>
                </a:solidFill>
              </a:rPr>
              <a:t>. Являются вторым по численности народом в Российской Федерации после </a:t>
            </a:r>
            <a:r>
              <a:rPr lang="ru-RU" i="1" dirty="0" smtClean="0">
                <a:solidFill>
                  <a:srgbClr val="0070C0"/>
                </a:solidFill>
                <a:hlinkClick r:id="rId13" tooltip="Русские"/>
              </a:rPr>
              <a:t>русских</a:t>
            </a:r>
            <a:r>
              <a:rPr lang="ru-RU" i="1" dirty="0" smtClean="0">
                <a:solidFill>
                  <a:srgbClr val="0070C0"/>
                </a:solidFill>
              </a:rPr>
              <a:t>. Делятся на три основные </a:t>
            </a:r>
            <a:r>
              <a:rPr lang="ru-RU" i="1" dirty="0" err="1" smtClean="0">
                <a:solidFill>
                  <a:srgbClr val="0070C0"/>
                </a:solidFill>
              </a:rPr>
              <a:t>этнотерриториальные</a:t>
            </a:r>
            <a:r>
              <a:rPr lang="ru-RU" i="1" dirty="0" smtClean="0">
                <a:solidFill>
                  <a:srgbClr val="0070C0"/>
                </a:solidFill>
              </a:rPr>
              <a:t> группы: татары волго-уральские, сибирские и астраханские (иногда выделяют </a:t>
            </a:r>
            <a:r>
              <a:rPr lang="ru-RU" i="1" dirty="0" smtClean="0">
                <a:solidFill>
                  <a:srgbClr val="0070C0"/>
                </a:solidFill>
                <a:hlinkClick r:id="rId14" tooltip="Польско-литовские татары"/>
              </a:rPr>
              <a:t>польско-литовских татар</a:t>
            </a:r>
            <a:r>
              <a:rPr lang="ru-RU" i="1" dirty="0" smtClean="0">
                <a:solidFill>
                  <a:srgbClr val="0070C0"/>
                </a:solidFill>
              </a:rPr>
              <a:t>). Татары составляют более половины населения </a:t>
            </a:r>
            <a:r>
              <a:rPr lang="ru-RU" i="1" dirty="0" smtClean="0">
                <a:solidFill>
                  <a:srgbClr val="0070C0"/>
                </a:solidFill>
                <a:hlinkClick r:id="rId15" tooltip="Татарстан"/>
              </a:rPr>
              <a:t>Республики Татарстан</a:t>
            </a:r>
            <a:r>
              <a:rPr lang="ru-RU" i="1" dirty="0" smtClean="0">
                <a:solidFill>
                  <a:srgbClr val="0070C0"/>
                </a:solidFill>
              </a:rPr>
              <a:t> (53,15 % по переписи 2010 года).</a:t>
            </a:r>
          </a:p>
          <a:p>
            <a:r>
              <a:rPr lang="ru-RU" i="1" dirty="0" smtClean="0">
                <a:solidFill>
                  <a:srgbClr val="0070C0"/>
                </a:solidFill>
                <a:hlinkClick r:id="rId16" tooltip="Татарский язык"/>
              </a:rPr>
              <a:t>Татарский язык</a:t>
            </a:r>
            <a:r>
              <a:rPr lang="ru-RU" i="1" dirty="0" smtClean="0">
                <a:solidFill>
                  <a:srgbClr val="0070C0"/>
                </a:solidFill>
              </a:rPr>
              <a:t> относится к </a:t>
            </a:r>
            <a:r>
              <a:rPr lang="ru-RU" i="1" dirty="0" smtClean="0">
                <a:solidFill>
                  <a:srgbClr val="0070C0"/>
                </a:solidFill>
                <a:hlinkClick r:id="rId17" tooltip="Кыпчакская группа"/>
              </a:rPr>
              <a:t>кыпчакской подгруппе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i="1" dirty="0" smtClean="0">
                <a:solidFill>
                  <a:srgbClr val="0070C0"/>
                </a:solidFill>
                <a:hlinkClick r:id="rId18" tooltip="Тюркская группа"/>
              </a:rPr>
              <a:t>тюркской группы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i="1" dirty="0" smtClean="0">
                <a:solidFill>
                  <a:srgbClr val="0070C0"/>
                </a:solidFill>
                <a:hlinkClick r:id="rId19" tooltip="Алтайская семья"/>
              </a:rPr>
              <a:t>алтайской семьи</a:t>
            </a:r>
            <a:r>
              <a:rPr lang="ru-RU" i="1" dirty="0" smtClean="0">
                <a:solidFill>
                  <a:srgbClr val="0070C0"/>
                </a:solidFill>
              </a:rPr>
              <a:t> языков и делится на три </a:t>
            </a:r>
            <a:r>
              <a:rPr lang="ru-RU" i="1" dirty="0" err="1" smtClean="0">
                <a:solidFill>
                  <a:srgbClr val="0070C0"/>
                </a:solidFill>
              </a:rPr>
              <a:t>диалекта:</a:t>
            </a:r>
            <a:r>
              <a:rPr lang="ru-RU" i="1" dirty="0" err="1" smtClean="0">
                <a:solidFill>
                  <a:srgbClr val="0070C0"/>
                </a:solidFill>
                <a:hlinkClick r:id="rId20" tooltip="Мишарский диалект"/>
              </a:rPr>
              <a:t>западный</a:t>
            </a:r>
            <a:r>
              <a:rPr lang="ru-RU" i="1" dirty="0" smtClean="0">
                <a:solidFill>
                  <a:srgbClr val="0070C0"/>
                </a:solidFill>
                <a:hlinkClick r:id="rId20" tooltip="Мишарский диалект"/>
              </a:rPr>
              <a:t> (</a:t>
            </a:r>
            <a:r>
              <a:rPr lang="ru-RU" i="1" dirty="0" err="1" smtClean="0">
                <a:solidFill>
                  <a:srgbClr val="0070C0"/>
                </a:solidFill>
                <a:hlinkClick r:id="rId20" tooltip="Мишарский диалект"/>
              </a:rPr>
              <a:t>мишарский</a:t>
            </a:r>
            <a:r>
              <a:rPr lang="ru-RU" i="1" dirty="0" smtClean="0">
                <a:solidFill>
                  <a:srgbClr val="0070C0"/>
                </a:solidFill>
                <a:hlinkClick r:id="rId20" tooltip="Мишарский диалект"/>
              </a:rPr>
              <a:t>)</a:t>
            </a:r>
            <a:r>
              <a:rPr lang="ru-RU" i="1" dirty="0" smtClean="0">
                <a:solidFill>
                  <a:srgbClr val="0070C0"/>
                </a:solidFill>
              </a:rPr>
              <a:t>, </a:t>
            </a:r>
            <a:r>
              <a:rPr lang="ru-RU" i="1" dirty="0" smtClean="0">
                <a:solidFill>
                  <a:srgbClr val="0070C0"/>
                </a:solidFill>
                <a:hlinkClick r:id="rId21" tooltip="Казанский (средний) диалект"/>
              </a:rPr>
              <a:t>казанский (средний) диалект</a:t>
            </a:r>
            <a:r>
              <a:rPr lang="ru-RU" i="1" dirty="0" smtClean="0">
                <a:solidFill>
                  <a:srgbClr val="0070C0"/>
                </a:solidFill>
              </a:rPr>
              <a:t> и восточный (</a:t>
            </a:r>
            <a:r>
              <a:rPr lang="ru-RU" i="1" dirty="0" err="1" smtClean="0">
                <a:solidFill>
                  <a:srgbClr val="0070C0"/>
                </a:solidFill>
                <a:hlinkClick r:id="rId22" tooltip="Сибирскотатарский язык"/>
              </a:rPr>
              <a:t>сибирскотатарский</a:t>
            </a:r>
            <a:r>
              <a:rPr lang="ru-RU" i="1" dirty="0" smtClean="0">
                <a:solidFill>
                  <a:srgbClr val="0070C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5" name="Содержимое 4" descr="mt_2.jpg"/>
          <p:cNvPicPr>
            <a:picLocks noGrp="1" noChangeAspect="1"/>
          </p:cNvPicPr>
          <p:nvPr>
            <p:ph sz="half" idx="1"/>
          </p:nvPr>
        </p:nvPicPr>
        <p:blipFill>
          <a:blip r:embed="rId23"/>
          <a:stretch>
            <a:fillRect/>
          </a:stretch>
        </p:blipFill>
        <p:spPr>
          <a:xfrm>
            <a:off x="3929058" y="0"/>
            <a:ext cx="4286280" cy="6072206"/>
          </a:xfrm>
        </p:spPr>
      </p:pic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hlinkClick r:id="rId2" tooltip="Украинцы"/>
              </a:rPr>
              <a:t>Украинцы</a:t>
            </a:r>
            <a:r>
              <a:rPr lang="ru-RU" sz="1600" i="1" dirty="0" smtClean="0">
                <a:solidFill>
                  <a:srgbClr val="0070C0"/>
                </a:solidFill>
              </a:rPr>
              <a:t> в России занимают </a:t>
            </a:r>
            <a:r>
              <a:rPr lang="ru-RU" sz="1600" i="1" dirty="0" smtClean="0">
                <a:solidFill>
                  <a:srgbClr val="0070C0"/>
                </a:solidFill>
                <a:hlinkClick r:id="rId3" tooltip="Национальный состав России"/>
              </a:rPr>
              <a:t>3-е место по численности их постоянного населения</a:t>
            </a:r>
            <a:r>
              <a:rPr lang="ru-RU" sz="1600" i="1" dirty="0" smtClean="0">
                <a:solidFill>
                  <a:srgbClr val="0070C0"/>
                </a:solidFill>
              </a:rPr>
              <a:t> (1 927 988 чел. или 1,35 % населения по переписи 2010). В целом, с учётом украинцев-граждан РФ и трудовых </a:t>
            </a:r>
            <a:r>
              <a:rPr lang="ru-RU" sz="1600" i="1" dirty="0" smtClean="0">
                <a:solidFill>
                  <a:srgbClr val="0070C0"/>
                </a:solidFill>
                <a:hlinkClick r:id="rId4" tooltip="Иммигрант"/>
              </a:rPr>
              <a:t>иммигрантов</a:t>
            </a:r>
            <a:r>
              <a:rPr lang="ru-RU" sz="1600" i="1" dirty="0" smtClean="0">
                <a:solidFill>
                  <a:srgbClr val="0070C0"/>
                </a:solidFill>
              </a:rPr>
              <a:t> с Украины (около 3,6 миллионов украинцев по оценке ФМС РФ в 2009 году)</a:t>
            </a:r>
            <a:r>
              <a:rPr lang="ru-RU" sz="1600" i="1" baseline="30000" dirty="0" smtClean="0">
                <a:solidFill>
                  <a:srgbClr val="0070C0"/>
                </a:solidFill>
                <a:hlinkClick r:id="rId5"/>
              </a:rPr>
              <a:t>[1]</a:t>
            </a:r>
            <a:r>
              <a:rPr lang="ru-RU" sz="1600" i="1" dirty="0" smtClean="0">
                <a:solidFill>
                  <a:srgbClr val="0070C0"/>
                </a:solidFill>
              </a:rPr>
              <a:t>, фактически в России проживает более 5 </a:t>
            </a:r>
            <a:r>
              <a:rPr lang="ru-RU" sz="1600" i="1" dirty="0" err="1" smtClean="0">
                <a:solidFill>
                  <a:srgbClr val="0070C0"/>
                </a:solidFill>
              </a:rPr>
              <a:t>млн</a:t>
            </a:r>
            <a:r>
              <a:rPr lang="ru-RU" sz="1600" i="1" dirty="0" smtClean="0">
                <a:solidFill>
                  <a:srgbClr val="0070C0"/>
                </a:solidFill>
              </a:rPr>
              <a:t> украинцев.</a:t>
            </a:r>
          </a:p>
          <a:p>
            <a:r>
              <a:rPr lang="ru-RU" sz="1600" i="1" dirty="0" smtClean="0">
                <a:solidFill>
                  <a:srgbClr val="0070C0"/>
                </a:solidFill>
                <a:hlinkClick r:id="rId6" tooltip="Украинский язык"/>
              </a:rPr>
              <a:t>Украинский язык</a:t>
            </a:r>
            <a:r>
              <a:rPr lang="ru-RU" sz="1600" i="1" dirty="0" smtClean="0">
                <a:solidFill>
                  <a:srgbClr val="0070C0"/>
                </a:solidFill>
              </a:rPr>
              <a:t> относится к одним из </a:t>
            </a:r>
            <a:r>
              <a:rPr lang="ru-RU" sz="1600" i="1" dirty="0" smtClean="0">
                <a:solidFill>
                  <a:srgbClr val="0070C0"/>
                </a:solidFill>
                <a:hlinkClick r:id="rId7" tooltip="Языки России в порядке численности владеющих"/>
              </a:rPr>
              <a:t>распространённых языков Российской Федерации</a:t>
            </a:r>
            <a:r>
              <a:rPr lang="ru-RU" sz="1600" i="1" dirty="0" smtClean="0">
                <a:solidFill>
                  <a:srgbClr val="0070C0"/>
                </a:solidFill>
              </a:rPr>
              <a:t> — 7-е место по числу владельцев в России (1,1 </a:t>
            </a:r>
            <a:r>
              <a:rPr lang="ru-RU" sz="1600" i="1" dirty="0" err="1" smtClean="0">
                <a:solidFill>
                  <a:srgbClr val="0070C0"/>
                </a:solidFill>
              </a:rPr>
              <a:t>млн</a:t>
            </a:r>
            <a:r>
              <a:rPr lang="ru-RU" sz="1600" i="1" dirty="0" smtClean="0">
                <a:solidFill>
                  <a:srgbClr val="0070C0"/>
                </a:solidFill>
              </a:rPr>
              <a:t> чел. (вне зависимости от не/родного языка) или 0,82 % от населения страны по переписи 2010; в 2002 году — 4-е место при 1 815 210 владевших или 1,25 %).</a:t>
            </a:r>
          </a:p>
          <a:p>
            <a:endParaRPr lang="ru-RU" dirty="0"/>
          </a:p>
        </p:txBody>
      </p:sp>
      <p:pic>
        <p:nvPicPr>
          <p:cNvPr id="7" name="Содержимое 6" descr="e0d34d27a9030ecb9b457e1a514fe0bb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4929190" y="642918"/>
            <a:ext cx="3357585" cy="4643470"/>
          </a:xfrm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err="1" smtClean="0">
                <a:solidFill>
                  <a:srgbClr val="0070C0"/>
                </a:solidFill>
              </a:rPr>
              <a:t>Башки́ры</a:t>
            </a:r>
            <a:r>
              <a:rPr lang="ru-RU" i="1" dirty="0" smtClean="0">
                <a:solidFill>
                  <a:srgbClr val="0070C0"/>
                </a:solidFill>
              </a:rPr>
              <a:t> (</a:t>
            </a:r>
            <a:r>
              <a:rPr lang="ru-RU" i="1" dirty="0" err="1" smtClean="0">
                <a:solidFill>
                  <a:srgbClr val="0070C0"/>
                </a:solidFill>
                <a:hlinkClick r:id="rId2" tooltip="Башкирский язык"/>
              </a:rPr>
              <a:t>башк</a:t>
            </a:r>
            <a:r>
              <a:rPr lang="ru-RU" i="1" dirty="0" smtClean="0">
                <a:solidFill>
                  <a:srgbClr val="0070C0"/>
                </a:solidFill>
                <a:hlinkClick r:id="rId2" tooltip="Башкирский язык"/>
              </a:rPr>
              <a:t>.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i="1" dirty="0" err="1" smtClean="0">
                <a:solidFill>
                  <a:srgbClr val="0070C0"/>
                </a:solidFill>
              </a:rPr>
              <a:t>башҡорттар</a:t>
            </a:r>
            <a:r>
              <a:rPr lang="ru-RU" i="1" dirty="0" smtClean="0">
                <a:solidFill>
                  <a:srgbClr val="0070C0"/>
                </a:solidFill>
              </a:rPr>
              <a:t>) — </a:t>
            </a:r>
            <a:r>
              <a:rPr lang="ru-RU" i="1" dirty="0" err="1" smtClean="0">
                <a:solidFill>
                  <a:srgbClr val="0070C0"/>
                </a:solidFill>
                <a:hlinkClick r:id="rId3" tooltip="Тюрки"/>
              </a:rPr>
              <a:t>тюркоязычный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i="1" dirty="0" smtClean="0">
                <a:solidFill>
                  <a:srgbClr val="0070C0"/>
                </a:solidFill>
                <a:hlinkClick r:id="rId4" tooltip="Народ"/>
              </a:rPr>
              <a:t>народ</a:t>
            </a:r>
            <a:r>
              <a:rPr lang="ru-RU" i="1" dirty="0" smtClean="0">
                <a:solidFill>
                  <a:srgbClr val="0070C0"/>
                </a:solidFill>
              </a:rPr>
              <a:t>, проживающий на территории </a:t>
            </a:r>
            <a:r>
              <a:rPr lang="ru-RU" i="1" dirty="0" smtClean="0">
                <a:solidFill>
                  <a:srgbClr val="0070C0"/>
                </a:solidFill>
                <a:hlinkClick r:id="rId5" tooltip="Башкортостан"/>
              </a:rPr>
              <a:t>Республики Башкортостан</a:t>
            </a:r>
            <a:r>
              <a:rPr lang="ru-RU" i="1" dirty="0" smtClean="0">
                <a:solidFill>
                  <a:srgbClr val="0070C0"/>
                </a:solidFill>
              </a:rPr>
              <a:t> </a:t>
            </a:r>
            <a:r>
              <a:rPr lang="ru-RU" i="1" dirty="0" err="1" smtClean="0">
                <a:solidFill>
                  <a:srgbClr val="0070C0"/>
                </a:solidFill>
              </a:rPr>
              <a:t>и</a:t>
            </a:r>
            <a:r>
              <a:rPr lang="ru-RU" i="1" dirty="0" err="1" smtClean="0">
                <a:solidFill>
                  <a:srgbClr val="0070C0"/>
                </a:solidFill>
                <a:hlinkClick r:id="rId6" tooltip="Башкортостан (исторический)"/>
              </a:rPr>
              <a:t>одноимённой</a:t>
            </a:r>
            <a:r>
              <a:rPr lang="ru-RU" i="1" dirty="0" smtClean="0">
                <a:solidFill>
                  <a:srgbClr val="0070C0"/>
                </a:solidFill>
                <a:hlinkClick r:id="rId6" tooltip="Башкортостан (исторический)"/>
              </a:rPr>
              <a:t> исторической области</a:t>
            </a:r>
            <a:r>
              <a:rPr lang="ru-RU" i="1" dirty="0" smtClean="0">
                <a:solidFill>
                  <a:srgbClr val="0070C0"/>
                </a:solidFill>
              </a:rPr>
              <a:t>, говорящий на башкирском языке </a:t>
            </a:r>
            <a:r>
              <a:rPr lang="ru-RU" i="1" dirty="0" err="1" smtClean="0">
                <a:solidFill>
                  <a:srgbClr val="0070C0"/>
                </a:solidFill>
              </a:rPr>
              <a:t>западнотюркской</a:t>
            </a:r>
            <a:r>
              <a:rPr lang="ru-RU" i="1" dirty="0" smtClean="0">
                <a:solidFill>
                  <a:srgbClr val="0070C0"/>
                </a:solidFill>
              </a:rPr>
              <a:t> подгруппы </a:t>
            </a:r>
            <a:r>
              <a:rPr lang="ru-RU" i="1" dirty="0" err="1" smtClean="0">
                <a:solidFill>
                  <a:srgbClr val="0070C0"/>
                </a:solidFill>
              </a:rPr>
              <a:t>тюрской</a:t>
            </a:r>
            <a:r>
              <a:rPr lang="ru-RU" i="1" dirty="0" smtClean="0">
                <a:solidFill>
                  <a:srgbClr val="0070C0"/>
                </a:solidFill>
              </a:rPr>
              <a:t> группы алтайской языковой семьи</a:t>
            </a:r>
            <a:r>
              <a:rPr lang="ru-RU" i="1" baseline="30000" dirty="0" smtClean="0">
                <a:solidFill>
                  <a:srgbClr val="0070C0"/>
                </a:solidFill>
                <a:hlinkClick r:id="rId7"/>
              </a:rPr>
              <a:t>[21]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Численность в мире около 1,6 миллиона человек. В </a:t>
            </a:r>
            <a:r>
              <a:rPr lang="ru-RU" i="1" dirty="0" smtClean="0">
                <a:solidFill>
                  <a:srgbClr val="0070C0"/>
                </a:solidFill>
                <a:hlinkClick r:id="rId8" tooltip="Россия"/>
              </a:rPr>
              <a:t>России</a:t>
            </a:r>
            <a:r>
              <a:rPr lang="ru-RU" i="1" dirty="0" smtClean="0">
                <a:solidFill>
                  <a:srgbClr val="0070C0"/>
                </a:solidFill>
              </a:rPr>
              <a:t> по данным </a:t>
            </a:r>
            <a:r>
              <a:rPr lang="ru-RU" i="1" dirty="0" smtClean="0">
                <a:solidFill>
                  <a:srgbClr val="0070C0"/>
                </a:solidFill>
                <a:hlinkClick r:id="rId9" tooltip="Всероссийская перепись населения (2010)"/>
              </a:rPr>
              <a:t>Всероссийской переписи населения 2010 </a:t>
            </a:r>
            <a:r>
              <a:rPr lang="ru-RU" i="1" dirty="0" err="1" smtClean="0">
                <a:solidFill>
                  <a:srgbClr val="0070C0"/>
                </a:solidFill>
                <a:hlinkClick r:id="rId9" tooltip="Всероссийская перепись населения (2010)"/>
              </a:rPr>
              <a:t>года</a:t>
            </a:r>
            <a:r>
              <a:rPr lang="ru-RU" i="1" dirty="0" err="1" smtClean="0">
                <a:solidFill>
                  <a:srgbClr val="0070C0"/>
                </a:solidFill>
              </a:rPr>
              <a:t>проживает</a:t>
            </a:r>
            <a:r>
              <a:rPr lang="ru-RU" i="1" dirty="0" smtClean="0">
                <a:solidFill>
                  <a:srgbClr val="0070C0"/>
                </a:solidFill>
              </a:rPr>
              <a:t> 1 584 554 башкира, из них 1 172 287 в </a:t>
            </a:r>
            <a:r>
              <a:rPr lang="ru-RU" i="1" dirty="0" smtClean="0">
                <a:solidFill>
                  <a:srgbClr val="0070C0"/>
                </a:solidFill>
                <a:hlinkClick r:id="rId5" tooltip="Башкортостан"/>
              </a:rPr>
              <a:t>Башкортостане</a:t>
            </a:r>
            <a:r>
              <a:rPr lang="ru-RU" i="1" baseline="30000" dirty="0" smtClean="0">
                <a:solidFill>
                  <a:srgbClr val="0070C0"/>
                </a:solidFill>
                <a:hlinkClick r:id="rId7"/>
              </a:rPr>
              <a:t>[1]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Национальный язык — </a:t>
            </a:r>
            <a:r>
              <a:rPr lang="ru-RU" i="1" dirty="0" smtClean="0">
                <a:solidFill>
                  <a:srgbClr val="0070C0"/>
                </a:solidFill>
                <a:hlinkClick r:id="rId2" tooltip="Башкирский язык"/>
              </a:rPr>
              <a:t>башкирский</a:t>
            </a:r>
            <a:r>
              <a:rPr lang="ru-RU" i="1" dirty="0" smtClean="0">
                <a:solidFill>
                  <a:srgbClr val="0070C0"/>
                </a:solidFill>
              </a:rPr>
              <a:t>. </a:t>
            </a:r>
            <a:r>
              <a:rPr lang="ru-RU" i="1" dirty="0" smtClean="0">
                <a:solidFill>
                  <a:srgbClr val="0070C0"/>
                </a:solidFill>
                <a:hlinkClick r:id="rId10" tooltip="Башкирская письменность"/>
              </a:rPr>
              <a:t>Письменность</a:t>
            </a:r>
            <a:r>
              <a:rPr lang="ru-RU" i="1" dirty="0" smtClean="0">
                <a:solidFill>
                  <a:srgbClr val="0070C0"/>
                </a:solidFill>
              </a:rPr>
              <a:t> в начале XX в. была на основе </a:t>
            </a:r>
            <a:r>
              <a:rPr lang="ru-RU" i="1" dirty="0" smtClean="0">
                <a:solidFill>
                  <a:srgbClr val="0070C0"/>
                </a:solidFill>
                <a:hlinkClick r:id="rId11" tooltip="Арабское письмо"/>
              </a:rPr>
              <a:t>арабской графики</a:t>
            </a:r>
            <a:r>
              <a:rPr lang="ru-RU" i="1" dirty="0" smtClean="0">
                <a:solidFill>
                  <a:srgbClr val="0070C0"/>
                </a:solidFill>
              </a:rPr>
              <a:t>, в 1929 году её перевели на </a:t>
            </a:r>
            <a:r>
              <a:rPr lang="ru-RU" i="1" dirty="0" smtClean="0">
                <a:solidFill>
                  <a:srgbClr val="0070C0"/>
                </a:solidFill>
                <a:hlinkClick r:id="rId12" tooltip="Латиница"/>
              </a:rPr>
              <a:t>латиницу</a:t>
            </a:r>
            <a:r>
              <a:rPr lang="ru-RU" i="1" dirty="0" smtClean="0">
                <a:solidFill>
                  <a:srgbClr val="0070C0"/>
                </a:solidFill>
              </a:rPr>
              <a:t>, а с 1939 года — на </a:t>
            </a:r>
            <a:r>
              <a:rPr lang="ru-RU" i="1" dirty="0" smtClean="0">
                <a:solidFill>
                  <a:srgbClr val="0070C0"/>
                </a:solidFill>
                <a:hlinkClick r:id="rId13" tooltip="Кириллица"/>
              </a:rPr>
              <a:t>кириллицу</a:t>
            </a:r>
            <a:endParaRPr lang="ru-RU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башкирки.jpg"/>
          <p:cNvPicPr>
            <a:picLocks noGrp="1" noChangeAspect="1"/>
          </p:cNvPicPr>
          <p:nvPr>
            <p:ph sz="half" idx="1"/>
          </p:nvPr>
        </p:nvPicPr>
        <p:blipFill>
          <a:blip r:embed="rId14"/>
          <a:stretch>
            <a:fillRect/>
          </a:stretch>
        </p:blipFill>
        <p:spPr>
          <a:xfrm>
            <a:off x="3571868" y="214290"/>
            <a:ext cx="3425842" cy="2357454"/>
          </a:xfrm>
        </p:spPr>
      </p:pic>
      <p:pic>
        <p:nvPicPr>
          <p:cNvPr id="6" name="Рисунок 5" descr="башкиры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57686" y="2643182"/>
            <a:ext cx="3643338" cy="3286148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1228748"/>
          </a:xfrm>
        </p:spPr>
        <p:txBody>
          <a:bodyPr>
            <a:normAutofit/>
          </a:bodyPr>
          <a:lstStyle/>
          <a:p>
            <a:r>
              <a:rPr lang="vi-VN" sz="1400" i="1" dirty="0" smtClean="0">
                <a:solidFill>
                  <a:srgbClr val="0070C0"/>
                </a:solidFill>
              </a:rPr>
              <a:t>Чува́ши́</a:t>
            </a:r>
            <a:r>
              <a:rPr lang="vi-VN" sz="1400" b="0" i="1" dirty="0" smtClean="0">
                <a:solidFill>
                  <a:srgbClr val="0070C0"/>
                </a:solidFill>
              </a:rPr>
              <a:t> </a:t>
            </a:r>
            <a:r>
              <a:rPr lang="ru-RU" sz="1400" b="0" i="1" dirty="0" smtClean="0">
                <a:solidFill>
                  <a:srgbClr val="0070C0"/>
                </a:solidFill>
              </a:rPr>
              <a:t> Численность около 1,5 </a:t>
            </a:r>
            <a:r>
              <a:rPr lang="ru-RU" sz="1400" b="0" i="1" dirty="0" err="1" smtClean="0">
                <a:solidFill>
                  <a:srgbClr val="0070C0"/>
                </a:solidFill>
              </a:rPr>
              <a:t>млн</a:t>
            </a:r>
            <a:r>
              <a:rPr lang="ru-RU" sz="1400" b="0" i="1" dirty="0" smtClean="0">
                <a:solidFill>
                  <a:srgbClr val="0070C0"/>
                </a:solidFill>
              </a:rPr>
              <a:t>, из них в России 1 млн. 435 тысяч (согласно результатам </a:t>
            </a:r>
            <a:r>
              <a:rPr lang="ru-RU" sz="1400" b="0" i="1" dirty="0" smtClean="0">
                <a:solidFill>
                  <a:srgbClr val="0070C0"/>
                </a:solidFill>
                <a:hlinkClick r:id="rId2" tooltip="Всероссийская перепись населения (2010)"/>
              </a:rPr>
              <a:t>переписи 2010 года</a:t>
            </a:r>
            <a:r>
              <a:rPr lang="ru-RU" sz="1400" b="0" i="1" dirty="0" smtClean="0">
                <a:solidFill>
                  <a:srgbClr val="0070C0"/>
                </a:solidFill>
              </a:rPr>
              <a:t>). В </a:t>
            </a:r>
            <a:r>
              <a:rPr lang="ru-RU" sz="1400" b="0" i="1" dirty="0" smtClean="0">
                <a:solidFill>
                  <a:srgbClr val="0070C0"/>
                </a:solidFill>
                <a:hlinkClick r:id="rId3" tooltip="Чувашия"/>
              </a:rPr>
              <a:t>Чувашии</a:t>
            </a:r>
            <a:r>
              <a:rPr lang="ru-RU" sz="1400" b="0" i="1" dirty="0" smtClean="0">
                <a:solidFill>
                  <a:srgbClr val="0070C0"/>
                </a:solidFill>
              </a:rPr>
              <a:t> проживает примерно половина всех чувашей, живущих в </a:t>
            </a:r>
            <a:r>
              <a:rPr lang="ru-RU" sz="1400" b="0" i="1" dirty="0" smtClean="0">
                <a:solidFill>
                  <a:srgbClr val="0070C0"/>
                </a:solidFill>
                <a:hlinkClick r:id="rId4" tooltip="Россия"/>
              </a:rPr>
              <a:t>России</a:t>
            </a:r>
            <a:r>
              <a:rPr lang="ru-RU" sz="1400" b="0" i="1" dirty="0" smtClean="0">
                <a:solidFill>
                  <a:srgbClr val="0070C0"/>
                </a:solidFill>
              </a:rPr>
              <a:t>, остальные проживают практически во всех регионах России, а небольшая часть — за пределами Российской Федерации, наибольшие группы в </a:t>
            </a:r>
            <a:r>
              <a:rPr lang="ru-RU" sz="1400" b="0" i="1" dirty="0" smtClean="0">
                <a:solidFill>
                  <a:srgbClr val="0070C0"/>
                </a:solidFill>
                <a:hlinkClick r:id="rId5" tooltip="Казахстан"/>
              </a:rPr>
              <a:t>Казахстане</a:t>
            </a:r>
            <a:r>
              <a:rPr lang="ru-RU" sz="1400" b="0" i="1" dirty="0" smtClean="0">
                <a:solidFill>
                  <a:srgbClr val="0070C0"/>
                </a:solidFill>
              </a:rPr>
              <a:t>, </a:t>
            </a:r>
            <a:r>
              <a:rPr lang="ru-RU" sz="1400" b="0" i="1" u="sng" dirty="0" smtClean="0">
                <a:solidFill>
                  <a:srgbClr val="0070C0"/>
                </a:solidFill>
                <a:hlinkClick r:id="rId6" tooltip="Узбекистан"/>
              </a:rPr>
              <a:t>Узбекистане</a:t>
            </a:r>
            <a:r>
              <a:rPr lang="ru-RU" sz="1400" b="0" i="1" dirty="0" smtClean="0">
                <a:solidFill>
                  <a:srgbClr val="0070C0"/>
                </a:solidFill>
              </a:rPr>
              <a:t> и на </a:t>
            </a:r>
            <a:r>
              <a:rPr lang="ru-RU" sz="1400" b="0" i="1" dirty="0" smtClean="0">
                <a:solidFill>
                  <a:srgbClr val="0070C0"/>
                </a:solidFill>
                <a:hlinkClick r:id="rId7" tooltip="Украина"/>
              </a:rPr>
              <a:t>Украине</a:t>
            </a:r>
            <a:r>
              <a:rPr lang="ru-RU" sz="1400" b="0" i="1" dirty="0" smtClean="0">
                <a:solidFill>
                  <a:srgbClr val="0070C0"/>
                </a:solidFill>
              </a:rPr>
              <a:t>.</a:t>
            </a:r>
            <a:endParaRPr lang="ru-RU" sz="1400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чуваши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00034" y="571480"/>
            <a:ext cx="2857500" cy="3643338"/>
          </a:xfrm>
        </p:spPr>
      </p:pic>
      <p:pic>
        <p:nvPicPr>
          <p:cNvPr id="6" name="Рисунок 5" descr="чуваш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306" y="642918"/>
            <a:ext cx="4857784" cy="3500462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57760"/>
            <a:ext cx="8120090" cy="1443808"/>
          </a:xfrm>
        </p:spPr>
        <p:txBody>
          <a:bodyPr/>
          <a:lstStyle/>
          <a:p>
            <a:r>
              <a:rPr lang="ru-RU" sz="1600" b="1" i="1" dirty="0" err="1" smtClean="0">
                <a:solidFill>
                  <a:srgbClr val="0070C0"/>
                </a:solidFill>
              </a:rPr>
              <a:t>Чече́нцы</a:t>
            </a:r>
            <a:r>
              <a:rPr lang="ru-RU" sz="1600" i="1" dirty="0" smtClean="0">
                <a:solidFill>
                  <a:srgbClr val="0070C0"/>
                </a:solidFill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</a:rPr>
              <a:t>самоназв</a:t>
            </a:r>
            <a:r>
              <a:rPr lang="ru-RU" sz="1600" i="1" dirty="0" smtClean="0">
                <a:solidFill>
                  <a:srgbClr val="0070C0"/>
                </a:solidFill>
              </a:rPr>
              <a:t>. </a:t>
            </a:r>
            <a:r>
              <a:rPr lang="ru-RU" sz="1600" b="1" i="1" dirty="0" err="1" smtClean="0">
                <a:solidFill>
                  <a:srgbClr val="0070C0"/>
                </a:solidFill>
                <a:hlinkClick r:id="rId2" tooltip="Нохчий"/>
              </a:rPr>
              <a:t>но́хчий</a:t>
            </a:r>
            <a:r>
              <a:rPr lang="ru-RU" sz="1600" i="1" dirty="0" smtClean="0">
                <a:solidFill>
                  <a:srgbClr val="0070C0"/>
                </a:solidFill>
              </a:rPr>
              <a:t> (</a:t>
            </a:r>
            <a:r>
              <a:rPr lang="ru-RU" sz="1600" i="1" dirty="0" err="1" smtClean="0">
                <a:solidFill>
                  <a:srgbClr val="0070C0"/>
                </a:solidFill>
                <a:hlinkClick r:id="rId3" tooltip="Чеченский язык"/>
              </a:rPr>
              <a:t>чеч</a:t>
            </a:r>
            <a:r>
              <a:rPr lang="ru-RU" sz="1600" i="1" dirty="0" smtClean="0">
                <a:solidFill>
                  <a:srgbClr val="0070C0"/>
                </a:solidFill>
                <a:hlinkClick r:id="rId3" tooltip="Чеченский язык"/>
              </a:rPr>
              <a:t>.</a:t>
            </a:r>
            <a:r>
              <a:rPr lang="ru-RU" sz="1600" i="1" dirty="0" smtClean="0">
                <a:solidFill>
                  <a:srgbClr val="0070C0"/>
                </a:solidFill>
              </a:rPr>
              <a:t> </a:t>
            </a:r>
            <a:r>
              <a:rPr lang="ru-RU" sz="1600" i="1" dirty="0" err="1" smtClean="0">
                <a:solidFill>
                  <a:srgbClr val="0070C0"/>
                </a:solidFill>
              </a:rPr>
              <a:t>нохчий</a:t>
            </a:r>
            <a:r>
              <a:rPr lang="ru-RU" sz="1600" i="1" dirty="0" smtClean="0">
                <a:solidFill>
                  <a:srgbClr val="0070C0"/>
                </a:solidFill>
              </a:rPr>
              <a:t>).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Народ, проживающий на </a:t>
            </a:r>
            <a:r>
              <a:rPr lang="ru-RU" sz="1600" i="1" dirty="0" smtClean="0">
                <a:solidFill>
                  <a:srgbClr val="0070C0"/>
                </a:solidFill>
                <a:hlinkClick r:id="rId4" tooltip="Северный Кавказ"/>
              </a:rPr>
              <a:t>Северном Кавказе</a:t>
            </a:r>
            <a:r>
              <a:rPr lang="ru-RU" sz="1600" i="1" dirty="0" smtClean="0">
                <a:solidFill>
                  <a:srgbClr val="0070C0"/>
                </a:solidFill>
              </a:rPr>
              <a:t>, коренное население </a:t>
            </a:r>
            <a:r>
              <a:rPr lang="ru-RU" sz="1600" i="1" dirty="0" smtClean="0">
                <a:solidFill>
                  <a:srgbClr val="0070C0"/>
                </a:solidFill>
                <a:hlinkClick r:id="rId5" tooltip="Чечня"/>
              </a:rPr>
              <a:t>Чечни</a:t>
            </a:r>
            <a:r>
              <a:rPr lang="ru-RU" sz="1600" i="1" dirty="0" smtClean="0">
                <a:solidFill>
                  <a:srgbClr val="0070C0"/>
                </a:solidFill>
              </a:rPr>
              <a:t>. Исторически также проживают в </a:t>
            </a:r>
            <a:r>
              <a:rPr lang="ru-RU" sz="1600" i="1" dirty="0" err="1" smtClean="0">
                <a:solidFill>
                  <a:srgbClr val="0070C0"/>
                </a:solidFill>
                <a:hlinkClick r:id="rId6" tooltip="Хасавюртовский район"/>
              </a:rPr>
              <a:t>Хасавюртовском</a:t>
            </a:r>
            <a:r>
              <a:rPr lang="ru-RU" sz="1600" i="1" dirty="0" err="1" smtClean="0">
                <a:solidFill>
                  <a:srgbClr val="0070C0"/>
                </a:solidFill>
              </a:rPr>
              <a:t>,</a:t>
            </a:r>
            <a:r>
              <a:rPr lang="ru-RU" sz="1600" i="1" dirty="0" err="1" smtClean="0">
                <a:solidFill>
                  <a:srgbClr val="0070C0"/>
                </a:solidFill>
                <a:hlinkClick r:id="rId7" tooltip="Новолакский район"/>
              </a:rPr>
              <a:t>Новолакском</a:t>
            </a:r>
            <a:r>
              <a:rPr lang="ru-RU" sz="1600" i="1" dirty="0" smtClean="0">
                <a:solidFill>
                  <a:srgbClr val="0070C0"/>
                </a:solidFill>
              </a:rPr>
              <a:t>, </a:t>
            </a:r>
            <a:r>
              <a:rPr lang="ru-RU" sz="1600" i="1" dirty="0" err="1" smtClean="0">
                <a:solidFill>
                  <a:srgbClr val="0070C0"/>
                </a:solidFill>
                <a:hlinkClick r:id="rId8" tooltip="Казбековский район"/>
              </a:rPr>
              <a:t>Казбековском</a:t>
            </a:r>
            <a:r>
              <a:rPr lang="ru-RU" sz="1600" i="1" dirty="0" smtClean="0">
                <a:solidFill>
                  <a:srgbClr val="0070C0"/>
                </a:solidFill>
              </a:rPr>
              <a:t>, </a:t>
            </a:r>
            <a:r>
              <a:rPr lang="ru-RU" sz="1600" i="1" u="sng" dirty="0" err="1" smtClean="0">
                <a:solidFill>
                  <a:srgbClr val="0070C0"/>
                </a:solidFill>
                <a:hlinkClick r:id="rId9" tooltip="Бабаюртовский район"/>
              </a:rPr>
              <a:t>Бабаюртовском</a:t>
            </a:r>
            <a:r>
              <a:rPr lang="ru-RU" sz="1600" i="1" dirty="0" smtClean="0">
                <a:solidFill>
                  <a:srgbClr val="0070C0"/>
                </a:solidFill>
              </a:rPr>
              <a:t>, </a:t>
            </a:r>
            <a:r>
              <a:rPr lang="ru-RU" sz="1600" i="1" dirty="0" err="1" smtClean="0">
                <a:solidFill>
                  <a:srgbClr val="0070C0"/>
                </a:solidFill>
                <a:hlinkClick r:id="rId10" tooltip="Кизилюртовский район"/>
              </a:rPr>
              <a:t>Кизилюртовском</a:t>
            </a:r>
            <a:r>
              <a:rPr lang="ru-RU" sz="1600" i="1" dirty="0" smtClean="0">
                <a:solidFill>
                  <a:srgbClr val="0070C0"/>
                </a:solidFill>
              </a:rPr>
              <a:t>, </a:t>
            </a:r>
            <a:r>
              <a:rPr lang="ru-RU" sz="1600" i="1" dirty="0" err="1" smtClean="0">
                <a:solidFill>
                  <a:srgbClr val="0070C0"/>
                </a:solidFill>
                <a:hlinkClick r:id="rId11" tooltip="Кизлярский район"/>
              </a:rPr>
              <a:t>Кизлярском</a:t>
            </a:r>
            <a:r>
              <a:rPr lang="ru-RU" sz="1600" i="1" dirty="0" smtClean="0">
                <a:solidFill>
                  <a:srgbClr val="0070C0"/>
                </a:solidFill>
                <a:hlinkClick r:id="rId11" tooltip="Кизлярский район"/>
              </a:rPr>
              <a:t> муниципальных районах</a:t>
            </a:r>
            <a:r>
              <a:rPr lang="ru-RU" sz="1600" i="1" dirty="0" smtClean="0">
                <a:solidFill>
                  <a:srgbClr val="0070C0"/>
                </a:solidFill>
              </a:rPr>
              <a:t> Дагестана</a:t>
            </a:r>
            <a:r>
              <a:rPr lang="ru-RU" sz="1600" i="1" baseline="30000" dirty="0" smtClean="0">
                <a:solidFill>
                  <a:srgbClr val="0070C0"/>
                </a:solidFill>
                <a:hlinkClick r:id="rId12"/>
              </a:rPr>
              <a:t>[20]</a:t>
            </a:r>
            <a:r>
              <a:rPr lang="ru-RU" sz="1600" i="1" dirty="0" smtClean="0">
                <a:solidFill>
                  <a:srgbClr val="0070C0"/>
                </a:solidFill>
              </a:rPr>
              <a:t>,</a:t>
            </a:r>
          </a:p>
          <a:p>
            <a:endParaRPr lang="ru-RU" dirty="0"/>
          </a:p>
        </p:txBody>
      </p:sp>
      <p:pic>
        <p:nvPicPr>
          <p:cNvPr id="9" name="Рисунок 8" descr="чеч.jpg"/>
          <p:cNvPicPr>
            <a:picLocks noGrp="1" noChangeAspect="1"/>
          </p:cNvPicPr>
          <p:nvPr>
            <p:ph type="pic" idx="1"/>
          </p:nvPr>
        </p:nvPicPr>
        <p:blipFill>
          <a:blip r:embed="rId13"/>
          <a:srcRect l="4238" r="4238"/>
          <a:stretch>
            <a:fillRect/>
          </a:stretch>
        </p:blipFill>
        <p:spPr>
          <a:xfrm>
            <a:off x="357158" y="571480"/>
            <a:ext cx="4429156" cy="3643338"/>
          </a:xfrm>
        </p:spPr>
      </p:pic>
      <p:pic>
        <p:nvPicPr>
          <p:cNvPr id="10" name="Рисунок 9" descr="чечче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7752" y="571480"/>
            <a:ext cx="4143404" cy="3643338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Армяне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Мордва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армя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00306"/>
            <a:ext cx="3675066" cy="3192470"/>
          </a:xfrm>
          <a:prstGeom prst="rect">
            <a:avLst/>
          </a:prstGeom>
        </p:spPr>
      </p:pic>
      <p:pic>
        <p:nvPicPr>
          <p:cNvPr id="6" name="Рисунок 5" descr="морд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071678"/>
            <a:ext cx="3286148" cy="4000528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Казахи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</a:rPr>
              <a:t>Осетины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25394_7a77928fea9f3a2c6a3942695b48997f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3500462" cy="4714908"/>
          </a:xfrm>
        </p:spPr>
      </p:pic>
      <p:pic>
        <p:nvPicPr>
          <p:cNvPr id="8" name="Содержимое 7" descr="осетинк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357298"/>
            <a:ext cx="4214842" cy="4500594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Якуты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Чукчи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яку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85992"/>
            <a:ext cx="2857520" cy="4262434"/>
          </a:xfrm>
          <a:prstGeom prst="rect">
            <a:avLst/>
          </a:prstGeom>
        </p:spPr>
      </p:pic>
      <p:pic>
        <p:nvPicPr>
          <p:cNvPr id="6" name="Рисунок 5" descr="чукч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571744"/>
            <a:ext cx="4572002" cy="36433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Буряты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Евреи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бурят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2540000" cy="3644900"/>
          </a:xfrm>
          <a:prstGeom prst="rect">
            <a:avLst/>
          </a:prstGeom>
        </p:spPr>
      </p:pic>
      <p:pic>
        <p:nvPicPr>
          <p:cNvPr id="6" name="Рисунок 5" descr="евре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214554"/>
            <a:ext cx="2786082" cy="385765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100" b="1" i="1" dirty="0" smtClean="0">
                <a:solidFill>
                  <a:srgbClr val="0070C0"/>
                </a:solidFill>
              </a:rPr>
              <a:t>На территории нашей страны проживает более 160 народов, крупнейшими из которых являются русские (115 млн. человек или 80% населения страны), татары (5,5 млн. человек), украинцы (около 3 млн. человек), башкиры, чуваши, чеченцы и армяне, численность которых превышает 1 млн. человек. </a:t>
            </a:r>
            <a:br>
              <a:rPr lang="ru-RU" sz="2100" b="1" i="1" dirty="0" smtClean="0">
                <a:solidFill>
                  <a:srgbClr val="0070C0"/>
                </a:solidFill>
              </a:rPr>
            </a:br>
            <a:r>
              <a:rPr lang="ru-RU" sz="2100" b="1" i="1" dirty="0" smtClean="0">
                <a:solidFill>
                  <a:srgbClr val="0070C0"/>
                </a:solidFill>
              </a:rPr>
              <a:t>Однородный состав населения с полным преобладанием русского населения характерен в России лишь для Центрального, Центрально-Чернозёмного и Северо-Западного районов, в то время как все остальные районы, особенно Северный Кавказ, имеют сложный национальный состав населения</a:t>
            </a:r>
            <a:r>
              <a:rPr lang="ru-RU" sz="2100" b="1" dirty="0" smtClean="0">
                <a:solidFill>
                  <a:srgbClr val="0070C0"/>
                </a:solidFill>
              </a:rPr>
              <a:t>. </a:t>
            </a:r>
            <a:br>
              <a:rPr lang="ru-RU" sz="2100" b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7.02.2012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1071546"/>
            <a:ext cx="5143536" cy="435771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i="1" dirty="0" smtClean="0">
                <a:solidFill>
                  <a:srgbClr val="0070C0"/>
                </a:solidFill>
              </a:rPr>
              <a:t>лучший вариант совместного проживания людей на одной </a:t>
            </a:r>
            <a:r>
              <a:rPr lang="ru-RU" sz="1800" i="1" dirty="0" err="1" smtClean="0">
                <a:solidFill>
                  <a:srgbClr val="0070C0"/>
                </a:solidFill>
              </a:rPr>
              <a:t>территории-это</a:t>
            </a:r>
            <a:r>
              <a:rPr lang="ru-RU" sz="1800" i="1" dirty="0" smtClean="0">
                <a:solidFill>
                  <a:srgbClr val="0070C0"/>
                </a:solidFill>
              </a:rPr>
              <a:t> дружба ! Тем </a:t>
            </a:r>
            <a:r>
              <a:rPr lang="ru-RU" sz="1800" i="1" smtClean="0">
                <a:solidFill>
                  <a:srgbClr val="0070C0"/>
                </a:solidFill>
              </a:rPr>
              <a:t>более </a:t>
            </a:r>
            <a:r>
              <a:rPr lang="ru-RU" sz="1800" i="1" smtClean="0">
                <a:solidFill>
                  <a:srgbClr val="0070C0"/>
                </a:solidFill>
              </a:rPr>
              <a:t>когда в </a:t>
            </a:r>
            <a:r>
              <a:rPr lang="ru-RU" sz="1800" i="1" dirty="0" smtClean="0">
                <a:solidFill>
                  <a:srgbClr val="0070C0"/>
                </a:solidFill>
              </a:rPr>
              <a:t>основе такой дружбы будут лежать реальные интересы всех народов России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1862_8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54162"/>
            <a:ext cx="7000923" cy="516098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214290"/>
            <a:ext cx="3500462" cy="571504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</a:rPr>
              <a:t>На территории Волго-Вятского района проживают русские, марийцы, чуваши и мордва; в Северном районе — русские, карелы, коми, ненцы и саамы; на Урале — русские, татары, башкиры, удмурты, коми-пермяки; в Поволжье — русские, татары, калмыки, казахи; в Западной Сибири — русские, алтайцы, ненцы, селькупы, ханты, манси, шорцы, казахи, немцы; в Восточной Сибири — русские, буряты, тувинцы, хакасы, ненцы, долганы, эвенки; на Дальнем Востоке — русские, якуты, чукчи, коряки, евреи, эвенки, эвены, нанайцы, удэгейцы, орочи, нивхи и другие малочисленные народы.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kaza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642918"/>
            <a:ext cx="5143536" cy="4429156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Россия — уникальная страна по религиозному составу населения: на её территории проживают представители всех трёх мировых религий — христианства, ислама и буддизма. В то же многие народы нашей страны придерживаются национальных и традиционных верований.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ZTRR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1934" y="500042"/>
            <a:ext cx="4429155" cy="514353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357166"/>
            <a:ext cx="3251231" cy="5929354"/>
          </a:xfrm>
        </p:spPr>
        <p:txBody>
          <a:bodyPr>
            <a:normAutofit fontScale="92500" lnSpcReduction="10000"/>
          </a:bodyPr>
          <a:lstStyle/>
          <a:p>
            <a:r>
              <a:rPr lang="ru-RU" sz="1600" i="1" dirty="0" smtClean="0">
                <a:solidFill>
                  <a:srgbClr val="0070C0"/>
                </a:solidFill>
              </a:rPr>
              <a:t>Христианство в России в основном представлено православием. Русская Православная Церковь — крупнейшая православная церковь мира. Главой ее является Митрополит Московский и Всея Руси — Алексий II, резиденция которого находится в Москве в </a:t>
            </a:r>
            <a:r>
              <a:rPr lang="ru-RU" sz="1600" i="1" dirty="0" err="1" smtClean="0">
                <a:solidFill>
                  <a:srgbClr val="0070C0"/>
                </a:solidFill>
              </a:rPr>
              <a:t>Свято-Даниловом</a:t>
            </a:r>
            <a:r>
              <a:rPr lang="ru-RU" sz="1600" i="1" dirty="0" smtClean="0">
                <a:solidFill>
                  <a:srgbClr val="0070C0"/>
                </a:solidFill>
              </a:rPr>
              <a:t> монастыре. Влияние Русской Православной Церкви ощутимо по всей территории России. Православие широко распространено среди русских, украинцев, белорусов, мордвы, марийцев, удмуртов, осетин, карел, коми, якутов и других народов. Определенное место в православии занимает старообрядчество. Значительно слабее в России распространены протестантские учения — баптизм, </a:t>
            </a:r>
            <a:r>
              <a:rPr lang="ru-RU" sz="1600" i="1" dirty="0" err="1" smtClean="0">
                <a:solidFill>
                  <a:srgbClr val="0070C0"/>
                </a:solidFill>
              </a:rPr>
              <a:t>адвентизм</a:t>
            </a:r>
            <a:r>
              <a:rPr lang="ru-RU" sz="1600" i="1" dirty="0" smtClean="0">
                <a:solidFill>
                  <a:srgbClr val="0070C0"/>
                </a:solidFill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</a:rPr>
              <a:t>иеговизм</a:t>
            </a:r>
            <a:r>
              <a:rPr lang="ru-RU" sz="1600" i="1" dirty="0" smtClean="0">
                <a:solidFill>
                  <a:srgbClr val="0070C0"/>
                </a:solidFill>
              </a:rPr>
              <a:t>, лютеранство. Всё активнее проникает в нашу страну католицизм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Korobova-Anna-Troitse-Sergieva-Lavra-Vera-i-religi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285728"/>
            <a:ext cx="4914904" cy="2857520"/>
          </a:xfrm>
        </p:spPr>
      </p:pic>
      <p:pic>
        <p:nvPicPr>
          <p:cNvPr id="7" name="Рисунок 6" descr="0_a5aa_66b8b3d7_XL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214686"/>
            <a:ext cx="4857784" cy="264320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Ислам в России представлен, прежде всего, суннизмом, который исповедуют татары, башкиры, казахи и все горские народы Северного Кавказа, кроме осетин. Главный духовный центр Российских мусульман находится в Уфе. 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Ислам-1024x5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500042"/>
            <a:ext cx="5340350" cy="4357718"/>
          </a:xfrm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Буддизм ламаистского толка исповедуют в России буряты, тувинцы и калмыки. Духовный центр буддистов России расположен под Улан-Удэ. Национальной религией евреев является иудаизм. </a:t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буддизм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357166"/>
            <a:ext cx="2214578" cy="3429024"/>
          </a:xfrm>
        </p:spPr>
      </p:pic>
      <p:pic>
        <p:nvPicPr>
          <p:cNvPr id="6" name="Рисунок 5" descr="iudaiz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857628"/>
            <a:ext cx="3757604" cy="2414580"/>
          </a:xfrm>
          <a:prstGeom prst="rect">
            <a:avLst/>
          </a:prstGeom>
        </p:spPr>
      </p:pic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Для малых народов Сибири (алтайцев, шорцев, ненцев, селькупов,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долганов</a:t>
            </a:r>
            <a:r>
              <a:rPr lang="ru-RU" sz="2000" b="1" i="1" dirty="0" smtClean="0">
                <a:solidFill>
                  <a:srgbClr val="0070C0"/>
                </a:solidFill>
              </a:rPr>
              <a:t>, эвенков) и Дальнего Востока (чукчей, эвенов, коряков, ительменов, удэгейцев, нанайцев и др.) характерны традиционные языческие верования в виде анимизма и шаманства.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_abd9e_dc6986c5_X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85728"/>
            <a:ext cx="2286016" cy="3429024"/>
          </a:xfrm>
        </p:spPr>
      </p:pic>
      <p:pic>
        <p:nvPicPr>
          <p:cNvPr id="6" name="Рисунок 5" descr="78d18d3f5f0c608028123473cd79ba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928934"/>
            <a:ext cx="3000364" cy="25003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80_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96" b="3896"/>
          <a:stretch>
            <a:fillRect/>
          </a:stretch>
        </p:blipFill>
        <p:spPr>
          <a:xfrm>
            <a:off x="3071802" y="616634"/>
            <a:ext cx="5462598" cy="4169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143512"/>
            <a:ext cx="6477016" cy="115805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Рассмотрим  национальный состав нашей страны  подробнее, а точнее самых многочисленных представителей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484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Семья народов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Чува́ши́  Численность около 1,5 млн, из них в России 1 млн. 435 тысяч (согласно результатам переписи 2010 года). В Чувашии проживает примерно половина всех чувашей, живущих в России, остальные проживают практически во всех регионах России, а небольшая часть — за пределами Российской Федерации, наибольшие группы в Казахстане, Узбекистане и на Украине.</vt:lpstr>
      <vt:lpstr>Слайд 15</vt:lpstr>
      <vt:lpstr>Слайд 16</vt:lpstr>
      <vt:lpstr>Слайд 17</vt:lpstr>
      <vt:lpstr>Слайд 18</vt:lpstr>
      <vt:lpstr>Слайд 19</vt:lpstr>
      <vt:lpstr>лучший вариант совместного проживания людей на одной территории-это дружба ! Тем более когда в основе такой дружбы будут лежать реальные интересы всех народов России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народов России</dc:title>
  <dc:creator>User</dc:creator>
  <cp:lastModifiedBy>User</cp:lastModifiedBy>
  <cp:revision>25</cp:revision>
  <dcterms:created xsi:type="dcterms:W3CDTF">2015-05-20T12:00:40Z</dcterms:created>
  <dcterms:modified xsi:type="dcterms:W3CDTF">2015-05-24T10:01:00Z</dcterms:modified>
</cp:coreProperties>
</file>