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2" r:id="rId19"/>
    <p:sldId id="275" r:id="rId20"/>
    <p:sldId id="277" r:id="rId21"/>
    <p:sldId id="278" r:id="rId22"/>
    <p:sldId id="279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77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3/23/2015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image" Target="../media/image7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image" Target="../media/image9.jpeg"/><Relationship Id="rId4" Type="http://schemas.openxmlformats.org/officeDocument/2006/relationships/image" Target="../media/image1.jpeg"/><Relationship Id="rId9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5018" y="1773382"/>
            <a:ext cx="9060873" cy="2277454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Презентация </a:t>
            </a:r>
            <a:r>
              <a:rPr lang="en-US" sz="2800" b="1" dirty="0" smtClean="0">
                <a:solidFill>
                  <a:schemeClr val="tx1"/>
                </a:solidFill>
              </a:rPr>
              <a:t/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к уроку по учебному предмету </a:t>
            </a:r>
            <a:r>
              <a:rPr lang="en-US" sz="2800" b="1" dirty="0" smtClean="0">
                <a:solidFill>
                  <a:schemeClr val="tx1"/>
                </a:solidFill>
              </a:rPr>
              <a:t/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«Английский язык» в 5 классе </a:t>
            </a:r>
            <a:r>
              <a:rPr lang="en-US" sz="2800" b="1" dirty="0" smtClean="0">
                <a:solidFill>
                  <a:schemeClr val="tx1"/>
                </a:solidFill>
              </a:rPr>
              <a:t/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на тему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en-US" sz="4000" b="1" dirty="0" smtClean="0">
                <a:solidFill>
                  <a:srgbClr val="FF0000"/>
                </a:solidFill>
              </a:rPr>
              <a:t>“Talking about famous people. Daniel Defo</a:t>
            </a:r>
            <a:r>
              <a:rPr lang="en-US" sz="4000" b="1" dirty="0">
                <a:solidFill>
                  <a:srgbClr val="FF0000"/>
                </a:solidFill>
              </a:rPr>
              <a:t>e</a:t>
            </a:r>
            <a:r>
              <a:rPr lang="en-US" sz="4000" b="1" dirty="0" smtClean="0">
                <a:solidFill>
                  <a:srgbClr val="FF0000"/>
                </a:solidFill>
              </a:rPr>
              <a:t>”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09855" y="4272506"/>
            <a:ext cx="3358112" cy="1096899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Подготовила:</a:t>
            </a:r>
          </a:p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Чорная</a:t>
            </a:r>
            <a:r>
              <a:rPr lang="ru-RU" b="1" dirty="0" smtClean="0">
                <a:solidFill>
                  <a:schemeClr val="tx1"/>
                </a:solidFill>
              </a:rPr>
              <a:t> Татьяна Николаевна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у</a:t>
            </a:r>
            <a:r>
              <a:rPr lang="ru-RU" b="1" dirty="0" smtClean="0">
                <a:solidFill>
                  <a:schemeClr val="tx1"/>
                </a:solidFill>
              </a:rPr>
              <a:t>читель английского языка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160703" y="128036"/>
            <a:ext cx="7766936" cy="10968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tx1"/>
                </a:solidFill>
              </a:rPr>
              <a:t>Муниципальное автономное общеобразовательное учреждение «Средняя общеобразовательная школа № 19</a:t>
            </a:r>
            <a:r>
              <a:rPr lang="ru-RU" dirty="0" smtClean="0">
                <a:solidFill>
                  <a:schemeClr val="tx1"/>
                </a:solidFill>
              </a:rPr>
              <a:t>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365115" y="5782649"/>
            <a:ext cx="3358112" cy="10968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schemeClr val="tx1"/>
                </a:solidFill>
              </a:rPr>
              <a:t>п</a:t>
            </a:r>
            <a:r>
              <a:rPr lang="ru-RU" b="1" dirty="0" smtClean="0">
                <a:solidFill>
                  <a:schemeClr val="tx1"/>
                </a:solidFill>
              </a:rPr>
              <a:t>. </a:t>
            </a:r>
            <a:r>
              <a:rPr lang="ru-RU" b="1" dirty="0" err="1" smtClean="0">
                <a:solidFill>
                  <a:schemeClr val="tx1"/>
                </a:solidFill>
              </a:rPr>
              <a:t>Пироговский</a:t>
            </a:r>
            <a:r>
              <a:rPr lang="ru-RU" b="1" dirty="0" smtClean="0">
                <a:solidFill>
                  <a:schemeClr val="tx1"/>
                </a:solidFill>
              </a:rPr>
              <a:t> – 2015 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63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96982"/>
            <a:ext cx="8596668" cy="1320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Warm-up.</a:t>
            </a:r>
            <a:r>
              <a:rPr lang="en-US" b="1" dirty="0">
                <a:solidFill>
                  <a:schemeClr val="tx1"/>
                </a:solidFill>
              </a:rPr>
              <a:t/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Read information about famous people: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89970" y="1710316"/>
            <a:ext cx="4184034" cy="3880773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Agatha Christie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[‘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krɪstɪ</a:t>
            </a: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(1890-1976)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English writer of popular novels ad detective stories</a:t>
            </a:r>
            <a:endParaRPr lang="ru-RU" sz="28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5" name="Picture 12" descr="http://static.guim.co.uk/sys-images/Books/Pix/pictures/2010/9/8/1283961321622/Agatha-Christie-0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908" y="1710316"/>
            <a:ext cx="4183062" cy="25098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24.media.tumblr.com/tumblr_mb3jvcSjzp1rnvzfwo1_5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83" y="4797136"/>
            <a:ext cx="3273135" cy="196388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abc.net.au/news/image/1890862-3x2-940x6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934" y="4783473"/>
            <a:ext cx="2944255" cy="196388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d.ibtimes.co.uk/en/full/428567/agatha-christie.jpg?w=63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773" y="4769810"/>
            <a:ext cx="2973395" cy="19775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static.guim.co.uk/sys-images/Books/Pix/pictures/2009/9/15/1253025323778/Agatha-Christie-in-1946-00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5055" y="4797136"/>
            <a:ext cx="3273136" cy="196388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318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52400"/>
            <a:ext cx="8596668" cy="1320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Warm-up.</a:t>
            </a:r>
            <a:r>
              <a:rPr lang="en-US" b="1" dirty="0">
                <a:solidFill>
                  <a:schemeClr val="tx1"/>
                </a:solidFill>
              </a:rPr>
              <a:t/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Read information about famous people: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717244"/>
            <a:ext cx="4184035" cy="38807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 Lennon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[‘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lenǝn</a:t>
            </a: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sz="28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English singer, guitar player and song-writer. He was a member of the Beatles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://cdn.playbuzz.com/cdn/5f151da6-cc88-4251-9979-b0ba421526d5/c063550d-7604-4dad-8dac-0f5119de0863_560_4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1" y="4855731"/>
            <a:ext cx="2549236" cy="191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ages5.fanpop.com/image/photos/27500000/The-Beatles-the-beatles-27518641-1024-7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479" y="4850073"/>
            <a:ext cx="2556781" cy="191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timeentertainment.files.wordpress.com/2014/02/beatles-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2377" y="4945888"/>
            <a:ext cx="2390163" cy="1821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https://roberthorvat30.files.wordpress.com/2013/12/john-lenno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352" y="1717244"/>
            <a:ext cx="4184650" cy="31384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medialipetsk.ru/upload/news/2015/january_2015/16january_2015/the-beatles-1__14061323202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401" y="4942188"/>
            <a:ext cx="2914835" cy="1821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71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6" y="193964"/>
            <a:ext cx="8596668" cy="1320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Warm-up.</a:t>
            </a:r>
            <a:r>
              <a:rPr lang="en-US" b="1" dirty="0">
                <a:solidFill>
                  <a:schemeClr val="tx1"/>
                </a:solidFill>
              </a:rPr>
              <a:t/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Read information about famous people: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89970" y="2132849"/>
            <a:ext cx="4184034" cy="388077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 Twain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[‘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tweɪn</a:t>
            </a: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(1835-1910)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American writer. He is a famous for his books “The Adventures of Tom Sawyer” and “The Adventures of Huckleberry Finn”</a:t>
            </a:r>
            <a:endParaRPr lang="ru-RU" sz="28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4098" name="Picture 2" descr="http://upload.wikimedia.org/wikipedia/commons/2/25/Mark_Twain,_Brady-Handy_photo_portrait,_Feb_7,_1871,_croppe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7463" y="2093523"/>
            <a:ext cx="2195882" cy="34476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geekpeeks.com/wp-content/uploads/2012/08/Screen-shot-2012-08-19-at-7.40.53-P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84" y="1758087"/>
            <a:ext cx="4324927" cy="2779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gabrielchapman.com/wp-content/uploads/2015/02/AprilFool_TomSawy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721" y="4073236"/>
            <a:ext cx="3520249" cy="2640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563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80109"/>
            <a:ext cx="8596668" cy="1320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Warm-up.</a:t>
            </a:r>
            <a:r>
              <a:rPr lang="en-US" b="1" dirty="0">
                <a:solidFill>
                  <a:schemeClr val="tx1"/>
                </a:solidFill>
              </a:rPr>
              <a:t/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Read information about famous people: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9308" y="2079174"/>
            <a:ext cx="4184035" cy="38807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Daniel Defoe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dɪ’fǝʊ</a:t>
            </a: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sz="28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English writer. His most famous novel is “The Life and Strange Surprising Adventures of Robinson Crusoe”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122" name="Picture 2" descr="http://www.nvcreview.com/wp-content/uploads/2014/06/robinson-crusoe-man-friday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690" y="1500909"/>
            <a:ext cx="4852310" cy="2908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8" descr="http://londonmania.ru/common/upload/images/medium/Defo_D.-P001.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737" y="2426783"/>
            <a:ext cx="2389165" cy="31855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upload.wikimedia.org/wikipedia/commons/3/37/Robinson_von_Offterdinger_und_Zweigle_Kap_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2630" y="4409240"/>
            <a:ext cx="1659370" cy="244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uploads8.wikiart.org/images/n-c-wyeth/robinson-crusoe-illustratio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6592" y="4409240"/>
            <a:ext cx="1586038" cy="244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www.indiana.edu/~liblilly/defoe/images/pr3403-a3-r65-1897_00001me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690" y="4409240"/>
            <a:ext cx="1619949" cy="244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61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18654"/>
            <a:ext cx="8605211" cy="123305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b="1" i="1" dirty="0" smtClean="0">
                <a:solidFill>
                  <a:schemeClr val="tx1"/>
                </a:solidFill>
              </a:rPr>
              <a:t>Speaking Practice.</a:t>
            </a:r>
            <a:br>
              <a:rPr lang="en-US" b="1" i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Say what these people are famous for: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66084" y="5044587"/>
            <a:ext cx="64524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 is famous for his/her…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805056" y="1878161"/>
            <a:ext cx="1620980" cy="526473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s</a:t>
            </a:r>
            <a:r>
              <a:rPr lang="en-US" sz="2800" b="1" dirty="0" smtClean="0"/>
              <a:t>ongs </a:t>
            </a:r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05055" y="2542459"/>
            <a:ext cx="3116029" cy="526473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p</a:t>
            </a:r>
            <a:r>
              <a:rPr lang="en-US" sz="2800" b="1" dirty="0" smtClean="0"/>
              <a:t>oems and plays</a:t>
            </a:r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640782" y="1878160"/>
            <a:ext cx="1814945" cy="526473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f</a:t>
            </a:r>
            <a:r>
              <a:rPr lang="en-US" sz="2800" b="1" dirty="0" smtClean="0"/>
              <a:t>ilms 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670473" y="1887994"/>
            <a:ext cx="2161309" cy="526473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p</a:t>
            </a:r>
            <a:r>
              <a:rPr lang="en-US" sz="2800" b="1" dirty="0" smtClean="0"/>
              <a:t>ictures </a:t>
            </a:r>
            <a:endParaRPr lang="ru-RU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05054" y="3185405"/>
            <a:ext cx="5680363" cy="526473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s</a:t>
            </a:r>
            <a:r>
              <a:rPr lang="en-US" sz="2800" b="1" dirty="0" smtClean="0"/>
              <a:t>tories about Robinson Crusoe</a:t>
            </a:r>
            <a:endParaRPr lang="ru-RU" sz="28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026237" y="2542459"/>
            <a:ext cx="3054927" cy="526473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d</a:t>
            </a:r>
            <a:r>
              <a:rPr lang="en-US" sz="2800" b="1" dirty="0" smtClean="0"/>
              <a:t>etective stories</a:t>
            </a:r>
            <a:endParaRPr lang="ru-RU" sz="28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05055" y="3809369"/>
            <a:ext cx="4641272" cy="526473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b</a:t>
            </a:r>
            <a:r>
              <a:rPr lang="en-US" sz="2800" b="1" dirty="0" smtClean="0"/>
              <a:t>ooks about Tom Sawyer</a:t>
            </a:r>
            <a:endParaRPr lang="ru-RU" sz="28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05055" y="4426978"/>
            <a:ext cx="4849090" cy="526473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b</a:t>
            </a:r>
            <a:r>
              <a:rPr lang="en-US" sz="2800" b="1" dirty="0" smtClean="0"/>
              <a:t>ooks about Marry Poppins</a:t>
            </a:r>
            <a:endParaRPr lang="ru-RU" sz="28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780091" y="812583"/>
            <a:ext cx="154721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Use: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7" name="Picture 2" descr="http://upload.wikimedia.org/wikipedia/commons/2/25/Mark_Twain,_Brady-Handy_photo_portrait,_Feb_7,_1871,_croppe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675" y="1878160"/>
            <a:ext cx="2187944" cy="34351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5-конечная звезда 3"/>
          <p:cNvSpPr/>
          <p:nvPr/>
        </p:nvSpPr>
        <p:spPr>
          <a:xfrm>
            <a:off x="775855" y="5611091"/>
            <a:ext cx="851820" cy="6096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8" descr="http://4everstatic.com/pictures/674xX/people/actors-and-actresses/charlie-chaplin-1520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61" y="1645896"/>
            <a:ext cx="2649171" cy="38814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thefamouspeople.com/profiles/images/sir-arthur-conan-doyle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479" y="2112547"/>
            <a:ext cx="3442333" cy="28686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://ebooks.adelaide.edu.au/s/shakespeare/william/portrait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3" b="17527"/>
          <a:stretch/>
        </p:blipFill>
        <p:spPr bwMode="auto">
          <a:xfrm>
            <a:off x="1225674" y="2029419"/>
            <a:ext cx="2991941" cy="30348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http://static.guim.co.uk/sys-images/Books/Pix/pictures/2010/9/8/1283961321622/Agatha-Christie-00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80" y="2193722"/>
            <a:ext cx="4183062" cy="25098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4" descr="https://roberthorvat30.files.wordpress.com/2013/12/john-lenno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34" y="1958120"/>
            <a:ext cx="4184650" cy="31384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http://images.theage.com.au/2014/01/04/5052596/art-353-Mary-Poppins-P-L-Travers-300x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115" y="1672974"/>
            <a:ext cx="2857500" cy="3867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www.tate.org.uk/art/content/images/research/turner/resources-biography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575" y="2372108"/>
            <a:ext cx="3034138" cy="24114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8" descr="http://londonmania.ru/common/upload/images/medium/Defo_D.-P001.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973" y="1971772"/>
            <a:ext cx="2389165" cy="31855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98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38545"/>
            <a:ext cx="10143066" cy="113607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i="1" dirty="0" smtClean="0">
                <a:solidFill>
                  <a:schemeClr val="tx1"/>
                </a:solidFill>
              </a:rPr>
              <a:t>Reading practice.</a:t>
            </a:r>
            <a:br>
              <a:rPr lang="en-US" b="1" i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Read the text and answer the questions in pairs: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0915" y="1402491"/>
            <a:ext cx="11015902" cy="80428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When did Daniel Defoe write his most famous novel?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0914" y="2247726"/>
            <a:ext cx="11424611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b="1" i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Daniel Defoe </a:t>
            </a:r>
            <a:r>
              <a:rPr lang="en-US" sz="3200" b="1" i="1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wr</a:t>
            </a:r>
            <a:r>
              <a:rPr lang="en-US" sz="3200" b="1" i="1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</a:t>
            </a:r>
            <a:r>
              <a:rPr lang="en-US" sz="3200" b="1" i="1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</a:t>
            </a:r>
            <a:r>
              <a:rPr lang="en-US" sz="3200" b="1" i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his most famous novel </a:t>
            </a:r>
            <a:r>
              <a:rPr lang="en-US" sz="3200" b="1" i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 1719.</a:t>
            </a:r>
            <a:endParaRPr lang="ru-RU" sz="32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40913" y="2832501"/>
            <a:ext cx="11015902" cy="80428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en-US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Was the story based on real adventures?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0913" y="3636785"/>
            <a:ext cx="11424611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b="1" i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story was based </a:t>
            </a:r>
            <a:r>
              <a:rPr lang="en-US" sz="3200" b="1" i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on the real adventures </a:t>
            </a:r>
            <a:r>
              <a:rPr lang="en-US" sz="3200" b="1" i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a sailor, who had lived alone for four years on a desert island.</a:t>
            </a:r>
            <a:endParaRPr lang="ru-RU" sz="32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40913" y="4714003"/>
            <a:ext cx="11015902" cy="80428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What is the title of the book?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0913" y="5518287"/>
            <a:ext cx="11424611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sz="3200" b="1" i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title of the book is </a:t>
            </a:r>
            <a:r>
              <a:rPr lang="en-US" sz="3200" b="1" i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“The Life and Strange Surprising Adventures of Robinson Crusoe”.</a:t>
            </a:r>
            <a:endParaRPr lang="ru-RU" sz="32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41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38545"/>
            <a:ext cx="10143066" cy="113607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i="1" dirty="0" smtClean="0">
                <a:solidFill>
                  <a:schemeClr val="tx1"/>
                </a:solidFill>
              </a:rPr>
              <a:t>Writing practice.</a:t>
            </a:r>
            <a:br>
              <a:rPr lang="en-US" b="1" i="1" dirty="0" smtClean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Work in </a:t>
            </a:r>
            <a:r>
              <a:rPr lang="en-US" b="1" dirty="0" smtClean="0">
                <a:solidFill>
                  <a:schemeClr val="tx1"/>
                </a:solidFill>
              </a:rPr>
              <a:t>groups. Correct the sentences: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507029"/>
            <a:ext cx="1082040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>
              <a:buAutoNum type="arabicParenR"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Defoe wrote his novels in the </a:t>
            </a:r>
            <a:r>
              <a:rPr 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century.</a:t>
            </a:r>
          </a:p>
          <a:p>
            <a:pPr marL="742950" indent="-742950">
              <a:buAutoNum type="arabicParenR"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Defoe wrote his novel about Robinson Crusoe when he was            </a:t>
            </a:r>
          </a:p>
          <a:p>
            <a:pPr marL="742950" indent="-742950">
              <a:buAutoNum type="arabicParenR"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adventures of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Robinson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Crusoe              real.</a:t>
            </a:r>
          </a:p>
          <a:p>
            <a:pPr marL="742950" indent="-742950">
              <a:buAutoNum type="arabicParenR"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novel</a:t>
            </a:r>
          </a:p>
          <a:p>
            <a:pPr marL="742950" indent="-742950">
              <a:buAutoNum type="arabicParenR"/>
            </a:pPr>
            <a:endParaRPr lang="en-US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arenR"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Defoe </a:t>
            </a:r>
          </a:p>
          <a:p>
            <a:pPr marL="742950" indent="-742950">
              <a:buAutoNum type="arabicParenR"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Defoe is called “the father of English prose” for his</a:t>
            </a:r>
            <a:endParaRPr lang="ru-RU" sz="36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954982" y="1507029"/>
            <a:ext cx="10744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sz="3600" b="1" cap="none" spc="0" baseline="30000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3200" b="1" i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28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954982" y="1507029"/>
            <a:ext cx="10744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3600" b="1" cap="none" spc="0" baseline="30000" dirty="0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3200" b="1" i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28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69673" y="2601539"/>
            <a:ext cx="152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3600" b="1" cap="none" spc="0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oung.</a:t>
            </a:r>
            <a:endParaRPr lang="ru-RU" sz="3200" b="1" cap="none" spc="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69673" y="2620188"/>
            <a:ext cx="10744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3600" b="1" dirty="0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ld.</a:t>
            </a:r>
            <a:endParaRPr lang="ru-RU" sz="28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869382" y="3167443"/>
            <a:ext cx="152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600" b="1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ren’t</a:t>
            </a:r>
            <a:r>
              <a:rPr lang="en-US" sz="3600" b="1" cap="none" spc="0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cap="none" spc="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029481" y="3167442"/>
            <a:ext cx="10744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endParaRPr lang="ru-RU" sz="3600" b="1" cap="none" spc="0" dirty="0">
              <a:ln w="0"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698171" y="3680437"/>
            <a:ext cx="906433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wasn’t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popular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18</a:t>
            </a:r>
            <a:r>
              <a:rPr lang="en-US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century, it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became</a:t>
            </a:r>
          </a:p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popular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later.</a:t>
            </a:r>
            <a:r>
              <a:rPr lang="en-US" sz="3600" b="1" cap="none" spc="0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cap="none" spc="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698171" y="3687932"/>
            <a:ext cx="885652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600" b="1" dirty="0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popular in the 18</a:t>
            </a:r>
            <a:r>
              <a:rPr lang="en-US" sz="3600" b="1" baseline="30000" dirty="0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3600" b="1" dirty="0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century.</a:t>
            </a:r>
            <a:endParaRPr lang="ru-RU" sz="28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07673" y="4789651"/>
            <a:ext cx="592974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wrote his book for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children.</a:t>
            </a:r>
            <a:endParaRPr lang="ru-RU" sz="3200" b="1" cap="none" spc="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340041" y="4793596"/>
            <a:ext cx="920326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600" b="1" dirty="0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idn’t write </a:t>
            </a:r>
            <a:r>
              <a:rPr lang="en-US" sz="3600" b="1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his book for children.</a:t>
            </a:r>
            <a:endParaRPr lang="ru-RU" sz="28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385454" y="5916021"/>
            <a:ext cx="358832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6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600" b="1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etective stories. </a:t>
            </a:r>
            <a:endParaRPr lang="ru-RU" sz="3200" b="1" cap="none" spc="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159163" y="5893454"/>
            <a:ext cx="40409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600" b="1" dirty="0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dventure stories. </a:t>
            </a:r>
            <a:endParaRPr lang="ru-RU" sz="28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605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52399"/>
            <a:ext cx="10309319" cy="159327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4000" b="1" i="1" dirty="0">
                <a:solidFill>
                  <a:schemeClr val="tx1"/>
                </a:solidFill>
              </a:rPr>
              <a:t>Speaking practice.</a:t>
            </a:r>
            <a:br>
              <a:rPr lang="en-US" sz="4000" b="1" i="1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Look at the picture </a:t>
            </a:r>
            <a:r>
              <a:rPr lang="en-US" b="1" dirty="0" smtClean="0">
                <a:solidFill>
                  <a:schemeClr val="tx1"/>
                </a:solidFill>
              </a:rPr>
              <a:t>in a book and </a:t>
            </a:r>
            <a:r>
              <a:rPr lang="en-US" b="1" dirty="0">
                <a:solidFill>
                  <a:schemeClr val="tx1"/>
                </a:solidFill>
              </a:rPr>
              <a:t>guess what Robinson Crusoe has already done: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3257357" cy="388077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Use: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</a:rPr>
              <a:t>Meet Friday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</a:rPr>
              <a:t>Catch the goats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</a:rPr>
              <a:t>Make an umbrella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</a:rPr>
              <a:t>Make pots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</a:rPr>
              <a:t>Make some bread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</a:rPr>
              <a:t>Build a house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85855" y="2160589"/>
            <a:ext cx="7190509" cy="388077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US" sz="28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Example: </a:t>
            </a:r>
            <a:r>
              <a:rPr lang="en-US" sz="2800" b="1" i="1" dirty="0" smtClean="0">
                <a:solidFill>
                  <a:schemeClr val="tx1"/>
                </a:solidFill>
              </a:rPr>
              <a:t>He </a:t>
            </a:r>
            <a:r>
              <a:rPr lang="en-US" sz="2800" b="1" i="1" dirty="0" smtClean="0">
                <a:solidFill>
                  <a:srgbClr val="0070C0"/>
                </a:solidFill>
              </a:rPr>
              <a:t>has </a:t>
            </a:r>
            <a:r>
              <a:rPr lang="en-US" sz="2800" b="1" i="1" dirty="0" smtClean="0">
                <a:solidFill>
                  <a:schemeClr val="tx1"/>
                </a:solidFill>
              </a:rPr>
              <a:t>already</a:t>
            </a:r>
            <a:r>
              <a:rPr lang="en-US" sz="2800" b="1" i="1" dirty="0" smtClean="0">
                <a:solidFill>
                  <a:srgbClr val="0070C0"/>
                </a:solidFill>
              </a:rPr>
              <a:t> met</a:t>
            </a:r>
            <a:r>
              <a:rPr lang="en-US" sz="2800" b="1" i="1" dirty="0" smtClean="0">
                <a:solidFill>
                  <a:schemeClr val="tx1"/>
                </a:solidFill>
              </a:rPr>
              <a:t> Friday.</a:t>
            </a:r>
            <a:endParaRPr lang="en-US" sz="2800" b="1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800" b="1" dirty="0" smtClean="0">
                <a:solidFill>
                  <a:schemeClr val="tx1"/>
                </a:solidFill>
              </a:rPr>
              <a:t>1. </a:t>
            </a:r>
            <a:r>
              <a:rPr lang="en-US" sz="2800" b="1" i="1" dirty="0" smtClean="0">
                <a:solidFill>
                  <a:schemeClr val="tx1"/>
                </a:solidFill>
              </a:rPr>
              <a:t>He </a:t>
            </a:r>
            <a:r>
              <a:rPr lang="en-US" sz="2800" b="1" i="1" dirty="0">
                <a:solidFill>
                  <a:srgbClr val="0070C0"/>
                </a:solidFill>
              </a:rPr>
              <a:t>has </a:t>
            </a:r>
            <a:r>
              <a:rPr lang="en-US" sz="2800" b="1" i="1" dirty="0">
                <a:solidFill>
                  <a:schemeClr val="tx1"/>
                </a:solidFill>
              </a:rPr>
              <a:t>already</a:t>
            </a:r>
            <a:r>
              <a:rPr lang="en-US" sz="2800" b="1" i="1" dirty="0">
                <a:solidFill>
                  <a:srgbClr val="0070C0"/>
                </a:solidFill>
              </a:rPr>
              <a:t> </a:t>
            </a:r>
            <a:r>
              <a:rPr lang="en-US" sz="2800" b="1" i="1" dirty="0" smtClean="0">
                <a:solidFill>
                  <a:srgbClr val="0070C0"/>
                </a:solidFill>
              </a:rPr>
              <a:t>caught</a:t>
            </a:r>
            <a:r>
              <a:rPr lang="en-US" sz="2800" b="1" i="1" dirty="0" smtClean="0">
                <a:solidFill>
                  <a:schemeClr val="tx1"/>
                </a:solidFill>
              </a:rPr>
              <a:t> the goats.</a:t>
            </a:r>
          </a:p>
          <a:p>
            <a:pPr marL="0" indent="0">
              <a:buNone/>
            </a:pPr>
            <a:r>
              <a:rPr lang="en-US" sz="2800" b="1" i="1" dirty="0" smtClean="0">
                <a:solidFill>
                  <a:schemeClr val="tx1"/>
                </a:solidFill>
              </a:rPr>
              <a:t>2. </a:t>
            </a:r>
            <a:r>
              <a:rPr lang="en-US" sz="2800" b="1" i="1" dirty="0">
                <a:solidFill>
                  <a:schemeClr val="tx1"/>
                </a:solidFill>
              </a:rPr>
              <a:t>He </a:t>
            </a:r>
            <a:r>
              <a:rPr lang="en-US" sz="2800" b="1" i="1" dirty="0">
                <a:solidFill>
                  <a:srgbClr val="0070C0"/>
                </a:solidFill>
              </a:rPr>
              <a:t>has </a:t>
            </a:r>
            <a:r>
              <a:rPr lang="en-US" sz="2800" b="1" i="1" dirty="0">
                <a:solidFill>
                  <a:schemeClr val="tx1"/>
                </a:solidFill>
              </a:rPr>
              <a:t>already</a:t>
            </a:r>
            <a:r>
              <a:rPr lang="en-US" sz="2800" b="1" i="1" dirty="0">
                <a:solidFill>
                  <a:srgbClr val="0070C0"/>
                </a:solidFill>
              </a:rPr>
              <a:t> </a:t>
            </a:r>
            <a:r>
              <a:rPr lang="en-US" sz="2800" b="1" i="1" dirty="0" smtClean="0">
                <a:solidFill>
                  <a:srgbClr val="0070C0"/>
                </a:solidFill>
              </a:rPr>
              <a:t>made</a:t>
            </a:r>
            <a:r>
              <a:rPr lang="en-US" sz="2800" b="1" i="1" dirty="0" smtClean="0">
                <a:solidFill>
                  <a:schemeClr val="tx1"/>
                </a:solidFill>
              </a:rPr>
              <a:t> an umbrella.</a:t>
            </a:r>
          </a:p>
          <a:p>
            <a:pPr marL="0" indent="0">
              <a:buNone/>
            </a:pPr>
            <a:r>
              <a:rPr lang="en-US" sz="2800" b="1" i="1" dirty="0" smtClean="0">
                <a:solidFill>
                  <a:schemeClr val="tx1"/>
                </a:solidFill>
              </a:rPr>
              <a:t>3. </a:t>
            </a:r>
            <a:r>
              <a:rPr lang="en-US" sz="2800" b="1" i="1" dirty="0">
                <a:solidFill>
                  <a:schemeClr val="tx1"/>
                </a:solidFill>
              </a:rPr>
              <a:t>He </a:t>
            </a:r>
            <a:r>
              <a:rPr lang="en-US" sz="2800" b="1" i="1" dirty="0">
                <a:solidFill>
                  <a:srgbClr val="0070C0"/>
                </a:solidFill>
              </a:rPr>
              <a:t>has </a:t>
            </a:r>
            <a:r>
              <a:rPr lang="en-US" sz="2800" b="1" i="1" dirty="0">
                <a:solidFill>
                  <a:schemeClr val="tx1"/>
                </a:solidFill>
              </a:rPr>
              <a:t>already</a:t>
            </a:r>
            <a:r>
              <a:rPr lang="en-US" sz="2800" b="1" i="1" dirty="0">
                <a:solidFill>
                  <a:srgbClr val="0070C0"/>
                </a:solidFill>
              </a:rPr>
              <a:t> made</a:t>
            </a:r>
            <a:r>
              <a:rPr lang="en-US" sz="2800" b="1" i="1" dirty="0">
                <a:solidFill>
                  <a:schemeClr val="tx1"/>
                </a:solidFill>
              </a:rPr>
              <a:t> </a:t>
            </a:r>
            <a:r>
              <a:rPr lang="en-US" sz="2800" b="1" i="1" dirty="0" smtClean="0">
                <a:solidFill>
                  <a:schemeClr val="tx1"/>
                </a:solidFill>
              </a:rPr>
              <a:t>pots.</a:t>
            </a:r>
            <a:endParaRPr lang="en-US" sz="2800" b="1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800" b="1" i="1" dirty="0" smtClean="0">
                <a:solidFill>
                  <a:schemeClr val="tx1"/>
                </a:solidFill>
              </a:rPr>
              <a:t>4. </a:t>
            </a:r>
            <a:r>
              <a:rPr lang="en-US" sz="2800" b="1" i="1" dirty="0">
                <a:solidFill>
                  <a:schemeClr val="tx1"/>
                </a:solidFill>
              </a:rPr>
              <a:t>He </a:t>
            </a:r>
            <a:r>
              <a:rPr lang="en-US" sz="2800" b="1" i="1" dirty="0">
                <a:solidFill>
                  <a:srgbClr val="0070C0"/>
                </a:solidFill>
              </a:rPr>
              <a:t>has </a:t>
            </a:r>
            <a:r>
              <a:rPr lang="en-US" sz="2800" b="1" i="1" dirty="0">
                <a:solidFill>
                  <a:schemeClr val="tx1"/>
                </a:solidFill>
              </a:rPr>
              <a:t>already</a:t>
            </a:r>
            <a:r>
              <a:rPr lang="en-US" sz="2800" b="1" i="1" dirty="0">
                <a:solidFill>
                  <a:srgbClr val="0070C0"/>
                </a:solidFill>
              </a:rPr>
              <a:t> made</a:t>
            </a:r>
            <a:r>
              <a:rPr lang="en-US" sz="2800" b="1" i="1" dirty="0">
                <a:solidFill>
                  <a:schemeClr val="tx1"/>
                </a:solidFill>
              </a:rPr>
              <a:t> </a:t>
            </a:r>
            <a:r>
              <a:rPr lang="en-US" sz="2800" b="1" i="1" dirty="0" smtClean="0">
                <a:solidFill>
                  <a:schemeClr val="tx1"/>
                </a:solidFill>
              </a:rPr>
              <a:t>some bread.</a:t>
            </a:r>
            <a:endParaRPr lang="en-US" sz="2800" b="1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800" b="1" i="1" dirty="0">
                <a:solidFill>
                  <a:schemeClr val="tx1"/>
                </a:solidFill>
              </a:rPr>
              <a:t>5</a:t>
            </a:r>
            <a:r>
              <a:rPr lang="en-US" sz="2800" b="1" i="1" dirty="0" smtClean="0">
                <a:solidFill>
                  <a:schemeClr val="tx1"/>
                </a:solidFill>
              </a:rPr>
              <a:t>. </a:t>
            </a:r>
            <a:r>
              <a:rPr lang="en-US" sz="2800" b="1" i="1" dirty="0">
                <a:solidFill>
                  <a:schemeClr val="tx1"/>
                </a:solidFill>
              </a:rPr>
              <a:t>He </a:t>
            </a:r>
            <a:r>
              <a:rPr lang="en-US" sz="2800" b="1" i="1" dirty="0">
                <a:solidFill>
                  <a:srgbClr val="0070C0"/>
                </a:solidFill>
              </a:rPr>
              <a:t>has </a:t>
            </a:r>
            <a:r>
              <a:rPr lang="en-US" sz="2800" b="1" i="1" dirty="0">
                <a:solidFill>
                  <a:schemeClr val="tx1"/>
                </a:solidFill>
              </a:rPr>
              <a:t>already</a:t>
            </a:r>
            <a:r>
              <a:rPr lang="en-US" sz="2800" b="1" i="1" dirty="0">
                <a:solidFill>
                  <a:srgbClr val="0070C0"/>
                </a:solidFill>
              </a:rPr>
              <a:t> </a:t>
            </a:r>
            <a:r>
              <a:rPr lang="en-US" sz="2800" b="1" i="1" dirty="0" smtClean="0">
                <a:solidFill>
                  <a:srgbClr val="0070C0"/>
                </a:solidFill>
              </a:rPr>
              <a:t>built</a:t>
            </a:r>
            <a:r>
              <a:rPr lang="en-US" sz="2800" b="1" i="1" dirty="0" smtClean="0">
                <a:solidFill>
                  <a:schemeClr val="tx1"/>
                </a:solidFill>
              </a:rPr>
              <a:t> a house.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4306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769" y="0"/>
            <a:ext cx="10530993" cy="15655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i="1" dirty="0" smtClean="0">
                <a:solidFill>
                  <a:schemeClr val="tx1"/>
                </a:solidFill>
              </a:rPr>
              <a:t>Speaking practice.</a:t>
            </a:r>
            <a:br>
              <a:rPr lang="en-US" b="1" i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Say a few words about the novel and its main character. Use the plan: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545" y="2133600"/>
            <a:ext cx="11776364" cy="4724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chemeClr val="tx1"/>
                </a:solidFill>
              </a:rPr>
              <a:t>1. Daniel Defoe wrote his novel ________________________________________________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/>
                </a:solidFill>
              </a:rPr>
              <a:t>i</a:t>
            </a:r>
            <a:r>
              <a:rPr lang="en-US" sz="3200" b="1" dirty="0" smtClean="0">
                <a:solidFill>
                  <a:schemeClr val="tx1"/>
                </a:solidFill>
              </a:rPr>
              <a:t>n _________.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chemeClr val="tx1"/>
                </a:solidFill>
              </a:rPr>
              <a:t>2. The novel is based on real ______________________ .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chemeClr val="tx1"/>
                </a:solidFill>
              </a:rPr>
              <a:t>3. Robinson Crusoe spent ______ years on a desert island.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chemeClr val="tx1"/>
                </a:solidFill>
              </a:rPr>
              <a:t>4. He was clever and ______________________________.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145145" y="2555657"/>
            <a:ext cx="114953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i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en-US" sz="2800" b="1" i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Life and Strange Surprising Adventures of Robinson Crusoe”</a:t>
            </a:r>
            <a:endParaRPr lang="ru-RU" sz="28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5769" y="3140432"/>
            <a:ext cx="200429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i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1719</a:t>
            </a:r>
            <a:endParaRPr lang="ru-RU" sz="28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56793" y="3725207"/>
            <a:ext cx="52099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r>
              <a:rPr lang="en-US" sz="3200" b="1" i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dventures of a sailor</a:t>
            </a:r>
            <a:endParaRPr lang="ru-RU" sz="28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24580" y="4414440"/>
            <a:ext cx="200429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i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four</a:t>
            </a:r>
            <a:endParaRPr lang="ru-RU" sz="28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00366" y="4983084"/>
            <a:ext cx="68850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r>
              <a:rPr lang="en-US" sz="3200" b="1" i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rave, friendly, hard-working. </a:t>
            </a:r>
            <a:endParaRPr lang="ru-RU" sz="28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196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769" y="0"/>
            <a:ext cx="10530993" cy="15655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i="1" dirty="0" smtClean="0">
                <a:solidFill>
                  <a:schemeClr val="tx1"/>
                </a:solidFill>
              </a:rPr>
              <a:t>Speaking practice.</a:t>
            </a:r>
            <a:br>
              <a:rPr lang="en-US" b="1" i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Say a few words about the novel and its main character. Use the plan: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545" y="1967345"/>
            <a:ext cx="11776364" cy="4890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chemeClr val="tx1"/>
                </a:solidFill>
              </a:rPr>
              <a:t>5. He learned to __________________________________.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chemeClr val="tx1"/>
                </a:solidFill>
              </a:rPr>
              <a:t>6. Robinson Crusoe met a ________________ on the island.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chemeClr val="tx1"/>
                </a:solidFill>
              </a:rPr>
              <a:t>7. The novel “The Life and __________________________________________ is … (interesting / boring).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chemeClr val="tx1"/>
                </a:solidFill>
              </a:rPr>
              <a:t>8. I like / don’t like Robinson Crusoe because ________________________________________________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62317" y="1896124"/>
            <a:ext cx="80475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r>
              <a:rPr lang="en-US" sz="3200" b="1" i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atch goats, make pots and umbrellas </a:t>
            </a:r>
            <a:endParaRPr lang="ru-RU" sz="28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2302" y="2552120"/>
            <a:ext cx="362857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r>
              <a:rPr lang="en-US" sz="3200" b="1" i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lack man Friday</a:t>
            </a:r>
            <a:endParaRPr lang="ru-RU" sz="28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3688" y="3567283"/>
            <a:ext cx="102972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i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Strange Surprising Adventures of Robinson Crusoe”</a:t>
            </a:r>
            <a:endParaRPr lang="ru-RU" sz="32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3688" y="5194521"/>
            <a:ext cx="102972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r>
              <a:rPr lang="en-US" sz="3200" b="1" i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his story is so realistic tha</a:t>
            </a:r>
            <a:r>
              <a:rPr lang="en-US" sz="3200" b="1" i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 everyone believes it.</a:t>
            </a:r>
            <a:endParaRPr lang="ru-RU" sz="3200" b="1" i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079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770" y="138545"/>
            <a:ext cx="8596668" cy="1320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Look at the pictures and say what we are going to talk about today: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120680" y="3255817"/>
            <a:ext cx="8596668" cy="13993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Talking about famous people. Daniel Defoe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www.thefamouspeople.com/profiles/images/sir-arthur-conan-doyl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1" y="1615501"/>
            <a:ext cx="1968380" cy="1640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tate.org.uk/art/content/images/research/turner/resources-biograph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674" y="1615501"/>
            <a:ext cx="2063914" cy="1640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ebooks.adelaide.edu.au/s/shakespeare/william/portrai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4715" y="1120689"/>
            <a:ext cx="1771757" cy="2298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4everstatic.com/pictures/674xX/people/actors-and-actresses/charlie-chaplin-15206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5511" y="4221162"/>
            <a:ext cx="1640962" cy="2404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ages.theage.com.au/2014/01/04/5052596/art-353-Mary-Poppins-P-L-Travers-300x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91" y="4143012"/>
            <a:ext cx="1758490" cy="23798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static.guim.co.uk/sys-images/Books/Pix/pictures/2010/9/8/1283961321622/Agatha-Christie-00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377" y="1615501"/>
            <a:ext cx="2733860" cy="1640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roberthorvat30.files.wordpress.com/2013/12/john-lenno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872" y="4592322"/>
            <a:ext cx="2574017" cy="1930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i.huffpost.com/gen/1469621/images/o-MARK-TWAIN-facebook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465" y="4669040"/>
            <a:ext cx="3707592" cy="1853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londonmania.ru/common/upload/images/medium/Defo_D.-P001.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426" y="1514184"/>
            <a:ext cx="142875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69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 rot="20633947">
            <a:off x="5580900" y="3489848"/>
            <a:ext cx="2136268" cy="324075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speak about the novel  and its main character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827539">
            <a:off x="3297507" y="3486918"/>
            <a:ext cx="2136268" cy="3261601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read about famous people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 rot="4640740">
            <a:off x="947193" y="2093667"/>
            <a:ext cx="2136268" cy="34601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say about what these people are famous for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rot="19745348">
            <a:off x="1975311" y="302146"/>
            <a:ext cx="2136268" cy="3145954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read the text about Robinson Crusoe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 rot="21368326">
            <a:off x="4025897" y="68862"/>
            <a:ext cx="2136268" cy="2701636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answer the questions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 rot="2102003">
            <a:off x="6125941" y="42125"/>
            <a:ext cx="2136268" cy="295643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correct the sentences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rot="5159186">
            <a:off x="7569850" y="1477311"/>
            <a:ext cx="2136268" cy="3500321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make up sentences in Present Perfect Tense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3120898" y="2150170"/>
            <a:ext cx="4319043" cy="232012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It was </a:t>
            </a:r>
            <a:r>
              <a:rPr lang="en-US" sz="3600" b="1" dirty="0" smtClean="0">
                <a:solidFill>
                  <a:schemeClr val="tx1"/>
                </a:solidFill>
              </a:rPr>
              <a:t>easy</a:t>
            </a:r>
            <a:r>
              <a:rPr lang="en-US" sz="2800" dirty="0" smtClean="0">
                <a:solidFill>
                  <a:schemeClr val="tx1"/>
                </a:solidFill>
              </a:rPr>
              <a:t> / </a:t>
            </a:r>
            <a:r>
              <a:rPr lang="en-US" sz="3200" b="1" dirty="0" smtClean="0">
                <a:solidFill>
                  <a:schemeClr val="tx1"/>
                </a:solidFill>
              </a:rPr>
              <a:t>difficult</a:t>
            </a:r>
            <a:r>
              <a:rPr lang="en-US" sz="2800" dirty="0" smtClean="0">
                <a:solidFill>
                  <a:schemeClr val="tx1"/>
                </a:solidFill>
              </a:rPr>
              <a:t> to …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96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6716" y="299462"/>
            <a:ext cx="9796702" cy="1320800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</a:rPr>
              <a:t>Homework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5879" y="1620262"/>
            <a:ext cx="9907539" cy="435104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“5” - </a:t>
            </a:r>
            <a:r>
              <a:rPr lang="en-US" sz="3600" b="1" dirty="0">
                <a:solidFill>
                  <a:srgbClr val="FF0000"/>
                </a:solidFill>
              </a:rPr>
              <a:t>Exercise </a:t>
            </a:r>
            <a:r>
              <a:rPr lang="en-US" sz="3600" b="1" dirty="0" smtClean="0">
                <a:solidFill>
                  <a:srgbClr val="FF0000"/>
                </a:solidFill>
              </a:rPr>
              <a:t>148 </a:t>
            </a:r>
            <a:r>
              <a:rPr lang="en-US" sz="3600" b="1" dirty="0">
                <a:solidFill>
                  <a:srgbClr val="FF0000"/>
                </a:solidFill>
              </a:rPr>
              <a:t>page 129 – </a:t>
            </a:r>
          </a:p>
          <a:p>
            <a:pPr marL="0" indent="0" algn="ctr">
              <a:buNone/>
            </a:pPr>
            <a:r>
              <a:rPr lang="en-US" sz="3600" b="1" dirty="0" smtClean="0"/>
              <a:t>retell </a:t>
            </a:r>
            <a:r>
              <a:rPr lang="en-US" sz="3600" b="1" dirty="0"/>
              <a:t>about the </a:t>
            </a:r>
            <a:r>
              <a:rPr lang="en-US" sz="3600" b="1" dirty="0" smtClean="0"/>
              <a:t>book you would take with you to a desert island.</a:t>
            </a:r>
          </a:p>
          <a:p>
            <a:pPr marL="0" indent="0" algn="ctr">
              <a:buNone/>
            </a:pPr>
            <a:r>
              <a:rPr lang="en-US" sz="3600" b="1" dirty="0" smtClean="0">
                <a:solidFill>
                  <a:srgbClr val="0070C0"/>
                </a:solidFill>
              </a:rPr>
              <a:t>“4” - Exercise 149 page 129 – </a:t>
            </a:r>
          </a:p>
          <a:p>
            <a:pPr marL="0" indent="0" algn="ctr">
              <a:buNone/>
            </a:pPr>
            <a:r>
              <a:rPr lang="en-US" sz="3600" b="1" dirty="0" smtClean="0"/>
              <a:t>retell about the novel and its main character</a:t>
            </a:r>
          </a:p>
          <a:p>
            <a:pPr marL="0" indent="0" algn="ctr">
              <a:buNone/>
            </a:pPr>
            <a:r>
              <a:rPr lang="en-US" sz="3600" b="1" dirty="0" smtClean="0">
                <a:solidFill>
                  <a:srgbClr val="00B050"/>
                </a:solidFill>
              </a:rPr>
              <a:t>“3” - </a:t>
            </a:r>
            <a:r>
              <a:rPr lang="en-US" sz="3600" b="1" dirty="0">
                <a:solidFill>
                  <a:srgbClr val="00B050"/>
                </a:solidFill>
              </a:rPr>
              <a:t>Exercise 149 page 129 – </a:t>
            </a:r>
            <a:endParaRPr lang="en-US" sz="36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en-US" sz="3600" b="1" dirty="0" smtClean="0"/>
              <a:t>write down the text into the exercise-book</a:t>
            </a:r>
            <a:endParaRPr lang="en-US" sz="3600" b="1" dirty="0"/>
          </a:p>
          <a:p>
            <a:pPr marL="0" indent="0" algn="ctr">
              <a:buNone/>
            </a:pP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30245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5767" y="1665008"/>
            <a:ext cx="8505855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i="1" cap="none" spc="0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Thank you </a:t>
            </a:r>
          </a:p>
          <a:p>
            <a:pPr algn="ctr"/>
            <a:r>
              <a:rPr lang="en-US" sz="7200" b="1" i="1" cap="none" spc="0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for </a:t>
            </a:r>
            <a:r>
              <a:rPr lang="en-US" sz="7200" b="1" i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your</a:t>
            </a:r>
            <a:r>
              <a:rPr lang="ru-RU" sz="7200" b="1" i="1" cap="none" spc="0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7200" b="1" i="1" cap="none" spc="0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attention!</a:t>
            </a:r>
            <a:endParaRPr lang="ru-RU" sz="7200" b="1" i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219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2243" y="180109"/>
            <a:ext cx="8596668" cy="1320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What information would you like to know on the following theme: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162243" y="2479963"/>
            <a:ext cx="9325648" cy="45165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742950" indent="-742950"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What famous people are there in Britain and America?</a:t>
            </a:r>
          </a:p>
          <a:p>
            <a:pPr marL="742950" indent="-742950"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What are they famous for?</a:t>
            </a:r>
          </a:p>
          <a:p>
            <a:pPr marL="742950" indent="-742950"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What novel did Daniel Defoe write?</a:t>
            </a:r>
          </a:p>
          <a:p>
            <a:pPr marL="742950" indent="-742950"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What is it about?</a:t>
            </a:r>
          </a:p>
          <a:p>
            <a:pPr marL="742950" indent="-742950"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Who is the mai</a:t>
            </a:r>
            <a:r>
              <a:rPr lang="en-US" b="1" dirty="0">
                <a:solidFill>
                  <a:schemeClr val="tx1"/>
                </a:solidFill>
              </a:rPr>
              <a:t>n</a:t>
            </a:r>
            <a:r>
              <a:rPr lang="en-US" b="1" dirty="0" smtClean="0">
                <a:solidFill>
                  <a:schemeClr val="tx1"/>
                </a:solidFill>
              </a:rPr>
              <a:t> character?</a:t>
            </a:r>
          </a:p>
          <a:p>
            <a:pPr marL="742950" indent="-742950">
              <a:buAutoNum type="arabicPeriod"/>
            </a:pPr>
            <a:endParaRPr lang="en-US" b="1" dirty="0" smtClean="0">
              <a:solidFill>
                <a:schemeClr val="tx1"/>
              </a:solidFill>
            </a:endParaRPr>
          </a:p>
          <a:p>
            <a:pPr marL="742950" indent="-742950">
              <a:buAutoNum type="arabicPeriod"/>
            </a:pP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83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3007" y="304800"/>
            <a:ext cx="8596668" cy="13208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Phonetic drill.</a:t>
            </a:r>
            <a:br>
              <a:rPr lang="en-US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chemeClr val="tx1"/>
                </a:solidFill>
              </a:rPr>
              <a:t>Listen and repeat the words: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160589"/>
            <a:ext cx="9519611" cy="38807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aɪ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– 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sland, Fr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day, wr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te, ch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ld, l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</a:p>
          <a:p>
            <a:pPr marL="0" indent="0">
              <a:buNone/>
            </a:pP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ʌ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– 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mbrella, h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ndreds, p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blished</a:t>
            </a:r>
          </a:p>
          <a:p>
            <a:pPr marL="0" indent="0">
              <a:buNone/>
            </a:pP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– pot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Cru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oe, book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famou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  <a:p>
            <a:pPr marL="0" indent="0">
              <a:buNone/>
            </a:pP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– wor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d, ca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ed, near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y, sai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or, a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https://talkio.files.wordpress.com/2012/06/soundof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42" y="302435"/>
            <a:ext cx="1740362" cy="13231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0595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702610"/>
            <a:ext cx="4184035" cy="388077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Sir Arthur Conan 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Doyle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kǝʊnǝn</a:t>
            </a: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‘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dɔɪl</a:t>
            </a: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endParaRPr lang="en-US" sz="28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(1859-1930)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British doctor and writer. </a:t>
            </a:r>
            <a:endParaRPr lang="en-US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wrote stories about the famous detective Sherlock Holmes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://albicocca.at/upload/server/php/files/elena-dolgova-mart-trading-albicocca.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847" y="4308764"/>
            <a:ext cx="4495153" cy="25492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Picture 2" descr="http://www.thefamouspeople.com/profiles/images/sir-arthur-conan-doyle-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668" y="1604084"/>
            <a:ext cx="3442333" cy="28686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ages5.fanpop.com/image/photos/28700000/Livanov-vasily-livanov-28736395-1024-7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3315" y="1604084"/>
            <a:ext cx="3183370" cy="23875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75495"/>
            <a:ext cx="8596668" cy="1320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Warm-up.</a:t>
            </a:r>
            <a:r>
              <a:rPr lang="en-US" b="1" dirty="0">
                <a:solidFill>
                  <a:schemeClr val="tx1"/>
                </a:solidFill>
              </a:rPr>
              <a:t/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Read information about famous people: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788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6" y="112606"/>
            <a:ext cx="8596668" cy="1320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Warm-up.</a:t>
            </a:r>
            <a:r>
              <a:rPr lang="en-US" b="1" dirty="0">
                <a:solidFill>
                  <a:schemeClr val="tx1"/>
                </a:solidFill>
              </a:rPr>
              <a:t/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Read information about famous people: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87039" y="1529668"/>
            <a:ext cx="4184034" cy="3880773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Joseph William Turner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[‘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tɜ:nǝ</a:t>
            </a: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(1775-1851)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great English painter, a master of </a:t>
            </a:r>
            <a:r>
              <a:rPr lang="en-US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watercolour</a:t>
            </a:r>
            <a:endParaRPr lang="ru-RU" sz="28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5" name="Picture 4" descr="http://www.tate.org.uk/art/content/images/research/turner/resources-biography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239" y="1530389"/>
            <a:ext cx="3034138" cy="24114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upload.wikimedia.org/wikipedia/commons/8/81/Joseph_Mallord_William_Turner_-_Dutch_Boats_in_a_Gale_-_WGA231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" y="4415645"/>
            <a:ext cx="3154680" cy="2286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uploads6.wikiart.org/images/william-turner/flint-castl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899" y="4512628"/>
            <a:ext cx="3070257" cy="218901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upload.wikimedia.org/wikipedia/commons/9/94/Turner,_J._M._W._-_The_Fighting_T%C3%A9m%C3%A9raire_tugged_to_her_last_Berth_to_be_broke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648" y="4571999"/>
            <a:ext cx="2864389" cy="212964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uploads7.wikiart.org/images/william-turner/dort-the-dort-packet-boat-from-rotterdam-bacalme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3020" y="4571999"/>
            <a:ext cx="3200893" cy="212964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12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6" y="78509"/>
            <a:ext cx="8596668" cy="1320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Warm-up.</a:t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Read information about famous people: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0440" y="1523280"/>
            <a:ext cx="4184035" cy="388077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William </a:t>
            </a:r>
            <a:r>
              <a:rPr lang="en-US" sz="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Shakerspeare</a:t>
            </a:r>
            <a:endParaRPr lang="en-US" sz="28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[‘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ʃeɪkspɪǝ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1564-1616)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English writer. 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is famous for his “Romeo and Juliet”, “Hamlet”, “Twelfth Night” and the Sonnets.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122" name="Picture 2" descr="http://youthvoices.net/sites/default/files/image/54525/mar/r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579" y="4303857"/>
            <a:ext cx="4298421" cy="24017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 descr="https://s-media-cache-ak0.pinimg.com/originals/35/95/a2/3595a21b5250dbdcd82a4586cc4112f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304" y="465281"/>
            <a:ext cx="2857500" cy="38385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6" name="Picture 6" descr="http://upload.wikimedia.org/wikipedia/commons/thumb/3/3e/R_Staines_Malvolio_Shakespeare_Twelfth_Night.jpg/350px-R_Staines_Malvolio_Shakespeare_Twelfth_Nigh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826" y="4728299"/>
            <a:ext cx="3333750" cy="20002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" name="Picture 6" descr="http://ebooks.adelaide.edu.au/s/shakespeare/william/portrait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3" b="17527"/>
          <a:stretch/>
        </p:blipFill>
        <p:spPr bwMode="auto">
          <a:xfrm>
            <a:off x="4457442" y="1523280"/>
            <a:ext cx="2991941" cy="30348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6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916" y="88380"/>
            <a:ext cx="8596668" cy="1320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Warm-up.</a:t>
            </a:r>
            <a:r>
              <a:rPr lang="en-US" b="1" dirty="0">
                <a:solidFill>
                  <a:schemeClr val="tx1"/>
                </a:solidFill>
              </a:rPr>
              <a:t/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Read information about famous people: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33313" y="1553199"/>
            <a:ext cx="4184034" cy="3880773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Charlie Chaplin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[‘</a:t>
            </a:r>
            <a:r>
              <a:rPr lang="en-US" sz="28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tʃæplǝn</a:t>
            </a: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(1889-1977)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famous English film actor and producer</a:t>
            </a:r>
            <a:endParaRPr lang="ru-RU" sz="28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5" name="Picture 8" descr="http://4everstatic.com/pictures/674xX/people/actors-and-actresses/charlie-chaplin-15206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2840" y="1192316"/>
            <a:ext cx="2649171" cy="38814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cp91279.biography.com/1000509261001/1000509261001_1824351571001_BIO-Biography-23-Hollywood-Directors-Charlie-Chaplin-115950-S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0555"/>
            <a:ext cx="4493234" cy="25274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 descr="http://kimmoeller.bplaced.net/wp-content/uploads/2013/06/Charlie-Chaplin-Kim-M%C3%B6ller-Webdesig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320800"/>
            <a:ext cx="2010305" cy="30997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0" name="Picture 6" descr="http://ukulelemikelynch.files.wordpress.com/2013/08/city-lights-charlie-chaplin-14440701-1600-12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821" y="1969864"/>
            <a:ext cx="3469745" cy="2630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2" name="Picture 8" descr="http://www.peoples.ru/art/cinema/actor/chaplin/chaplin_6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4572572" y="4657371"/>
            <a:ext cx="3820189" cy="21488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6849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9921"/>
            <a:ext cx="8596668" cy="1320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Warm-up.</a:t>
            </a:r>
            <a:r>
              <a:rPr lang="en-US" b="1" dirty="0">
                <a:solidFill>
                  <a:schemeClr val="tx1"/>
                </a:solidFill>
              </a:rPr>
              <a:t/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Read information about famous people: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624531"/>
            <a:ext cx="4184035" cy="38807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Pamela Travers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English writer, actress and journalist. 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is famous for her novels about magical nanny Mary Poppins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://courses.cs.washington.edu/courses/cse455/12au/projects/project1/students/adevore3/artifact/mary_poppi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1825" y="1624531"/>
            <a:ext cx="3626716" cy="27321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Picture 10" descr="http://images.theage.com.au/2014/01/04/5052596/art-353-Mary-Poppins-P-L-Travers-300x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369" y="1638153"/>
            <a:ext cx="2857500" cy="3867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henypost.files.wordpress.com/2014/08/poppins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2149">
            <a:off x="8568653" y="4214733"/>
            <a:ext cx="2982001" cy="23137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79558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360</TotalTime>
  <Words>908</Words>
  <Application>Microsoft Office PowerPoint</Application>
  <PresentationFormat>Широкоэкранный</PresentationFormat>
  <Paragraphs>154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Times New Roman</vt:lpstr>
      <vt:lpstr>Trebuchet MS</vt:lpstr>
      <vt:lpstr>Wingdings 3</vt:lpstr>
      <vt:lpstr>Грань</vt:lpstr>
      <vt:lpstr>Презентация  к уроку по учебному предмету  «Английский язык» в 5 классе  на тему “Talking about famous people. Daniel Defoe”</vt:lpstr>
      <vt:lpstr>Look at the pictures and say what we are going to talk about today:</vt:lpstr>
      <vt:lpstr>What information would you like to know on the following theme:</vt:lpstr>
      <vt:lpstr>Phonetic drill. Listen and repeat the words:</vt:lpstr>
      <vt:lpstr>Warm-up. Read information about famous people:</vt:lpstr>
      <vt:lpstr>Warm-up. Read information about famous people:</vt:lpstr>
      <vt:lpstr>Warm-up. Read information about famous people:</vt:lpstr>
      <vt:lpstr>Warm-up. Read information about famous people:</vt:lpstr>
      <vt:lpstr>Warm-up. Read information about famous people:</vt:lpstr>
      <vt:lpstr>Warm-up. Read information about famous people:</vt:lpstr>
      <vt:lpstr>Warm-up. Read information about famous people:</vt:lpstr>
      <vt:lpstr>Warm-up. Read information about famous people:</vt:lpstr>
      <vt:lpstr>Warm-up. Read information about famous people:</vt:lpstr>
      <vt:lpstr>Speaking Practice. Say what these people are famous for:</vt:lpstr>
      <vt:lpstr>Reading practice. Read the text and answer the questions in pairs:</vt:lpstr>
      <vt:lpstr>Writing practice. Work in groups. Correct the sentences: </vt:lpstr>
      <vt:lpstr>Speaking practice. Look at the picture in a book and guess what Robinson Crusoe has already done:</vt:lpstr>
      <vt:lpstr>Speaking practice. Say a few words about the novel and its main character. Use the plan:</vt:lpstr>
      <vt:lpstr>Speaking practice. Say a few words about the novel and its main character. Use the plan:</vt:lpstr>
      <vt:lpstr>Презентация PowerPoint</vt:lpstr>
      <vt:lpstr>Homework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к уроку по учебному предмету  «Английский язык» в 5 классе  на тему “Talking about famous people”</dc:title>
  <dc:creator>Тетяна Чорна</dc:creator>
  <cp:lastModifiedBy>Тетяна Чорна</cp:lastModifiedBy>
  <cp:revision>217</cp:revision>
  <dcterms:created xsi:type="dcterms:W3CDTF">2015-03-23T05:20:39Z</dcterms:created>
  <dcterms:modified xsi:type="dcterms:W3CDTF">2015-03-23T13:40:45Z</dcterms:modified>
</cp:coreProperties>
</file>