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1" r:id="rId2"/>
    <p:sldId id="256" r:id="rId3"/>
    <p:sldId id="257" r:id="rId4"/>
    <p:sldId id="258" r:id="rId5"/>
    <p:sldId id="292" r:id="rId6"/>
    <p:sldId id="293" r:id="rId7"/>
    <p:sldId id="298" r:id="rId8"/>
    <p:sldId id="261" r:id="rId9"/>
    <p:sldId id="262" r:id="rId10"/>
    <p:sldId id="263" r:id="rId11"/>
    <p:sldId id="296" r:id="rId12"/>
    <p:sldId id="264" r:id="rId13"/>
    <p:sldId id="265" r:id="rId14"/>
    <p:sldId id="266" r:id="rId15"/>
    <p:sldId id="267" r:id="rId16"/>
    <p:sldId id="268" r:id="rId17"/>
    <p:sldId id="270" r:id="rId18"/>
    <p:sldId id="297" r:id="rId19"/>
    <p:sldId id="287" r:id="rId20"/>
    <p:sldId id="28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1894620E-4B97-40E0-9D10-C35831189264}">
          <p14:sldIdLst>
            <p14:sldId id="291"/>
            <p14:sldId id="256"/>
            <p14:sldId id="257"/>
            <p14:sldId id="258"/>
            <p14:sldId id="292"/>
            <p14:sldId id="293"/>
            <p14:sldId id="298"/>
            <p14:sldId id="261"/>
            <p14:sldId id="262"/>
            <p14:sldId id="263"/>
            <p14:sldId id="296"/>
            <p14:sldId id="264"/>
            <p14:sldId id="265"/>
            <p14:sldId id="266"/>
            <p14:sldId id="267"/>
            <p14:sldId id="268"/>
            <p14:sldId id="270"/>
            <p14:sldId id="271"/>
            <p14:sldId id="297"/>
            <p14:sldId id="287"/>
            <p14:sldId id="290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43" autoAdjust="0"/>
  </p:normalViewPr>
  <p:slideViewPr>
    <p:cSldViewPr>
      <p:cViewPr>
        <p:scale>
          <a:sx n="80" d="100"/>
          <a:sy n="80" d="100"/>
        </p:scale>
        <p:origin x="-2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971B2A-60EB-4A6A-A7F5-D4BDCD59D673}" type="datetimeFigureOut">
              <a:rPr lang="ru-RU" smtClean="0"/>
              <a:pPr/>
              <a:t>09.10.2015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BE537-240D-4DB2-BF11-EB89B84F08B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000372"/>
            <a:ext cx="7851648" cy="251686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400" dirty="0" smtClean="0"/>
              <a:t>Формирование </a:t>
            </a:r>
            <a:r>
              <a:rPr lang="ru-RU" sz="4400" dirty="0"/>
              <a:t>универсальных учебных действий </a:t>
            </a:r>
            <a:r>
              <a:rPr lang="ru-RU" sz="4400" dirty="0" smtClean="0"/>
              <a:t>у младших школьников через </a:t>
            </a:r>
            <a:r>
              <a:rPr lang="ru-RU" sz="4400" dirty="0"/>
              <a:t>организацию проектно-исследовательской деятельности.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</a:t>
            </a:r>
            <a:r>
              <a:rPr lang="ru-RU" dirty="0"/>
              <a:t>результаты: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40000" lnSpcReduction="20000"/>
          </a:bodyPr>
          <a:lstStyle/>
          <a:p>
            <a:r>
              <a:rPr lang="ru-RU" sz="6000" i="1" u="sng" dirty="0"/>
              <a:t>Формирование универсальных учебных действий </a:t>
            </a:r>
            <a:r>
              <a:rPr lang="ru-RU" sz="6000" i="1" u="sng" dirty="0" smtClean="0"/>
              <a:t>:</a:t>
            </a:r>
          </a:p>
          <a:p>
            <a:endParaRPr lang="ru-RU" sz="6000" i="1" u="sng" dirty="0"/>
          </a:p>
          <a:p>
            <a:r>
              <a:rPr lang="ru-RU" sz="4600" b="1" i="1" u="sng" dirty="0" err="1"/>
              <a:t>Сформированность</a:t>
            </a:r>
            <a:r>
              <a:rPr lang="ru-RU" sz="4600" b="1" i="1" u="sng" dirty="0"/>
              <a:t> личностных УУД</a:t>
            </a:r>
            <a:r>
              <a:rPr lang="ru-RU" sz="4600" b="1" i="1" u="sng" dirty="0" smtClean="0"/>
              <a:t>:</a:t>
            </a:r>
          </a:p>
          <a:p>
            <a:pPr marL="0" indent="0">
              <a:buNone/>
            </a:pPr>
            <a:r>
              <a:rPr lang="ru-RU" sz="4600" dirty="0" smtClean="0"/>
              <a:t> </a:t>
            </a:r>
            <a:r>
              <a:rPr lang="ru-RU" sz="4600" dirty="0" err="1"/>
              <a:t>сформированность</a:t>
            </a:r>
            <a:r>
              <a:rPr lang="ru-RU" sz="4600" dirty="0"/>
              <a:t> учебно-познавательного интереса; принятие и </a:t>
            </a:r>
            <a:r>
              <a:rPr lang="ru-RU" sz="4600" dirty="0" smtClean="0"/>
              <a:t>соблюдение </a:t>
            </a:r>
            <a:r>
              <a:rPr lang="ru-RU" sz="4600" dirty="0"/>
              <a:t>норм школьного поведения; самооценка; нравственно-этическая ориентация; эмоциональная отзывчивость</a:t>
            </a:r>
            <a:r>
              <a:rPr lang="ru-RU" sz="4600" dirty="0" smtClean="0"/>
              <a:t>.</a:t>
            </a:r>
          </a:p>
          <a:p>
            <a:pPr marL="0" indent="0">
              <a:buNone/>
            </a:pPr>
            <a:endParaRPr lang="ru-RU" sz="4600" dirty="0"/>
          </a:p>
          <a:p>
            <a:r>
              <a:rPr lang="ru-RU" sz="4600" b="1" i="1" u="sng" dirty="0" err="1"/>
              <a:t>Сформированность</a:t>
            </a:r>
            <a:r>
              <a:rPr lang="ru-RU" sz="4600" b="1" i="1" u="sng" dirty="0"/>
              <a:t> регулятивных УУД: </a:t>
            </a:r>
            <a:endParaRPr lang="ru-RU" sz="4600" b="1" i="1" u="sng" dirty="0" smtClean="0"/>
          </a:p>
          <a:p>
            <a:pPr marL="0" indent="0">
              <a:buNone/>
            </a:pPr>
            <a:r>
              <a:rPr lang="ru-RU" sz="4600" u="sng" dirty="0" smtClean="0"/>
              <a:t>действие </a:t>
            </a:r>
            <a:r>
              <a:rPr lang="ru-RU" sz="4600" u="sng" dirty="0"/>
              <a:t>целеполагания; действие планирования; действия контроля и коррекции; действие оценки; </a:t>
            </a:r>
            <a:r>
              <a:rPr lang="ru-RU" sz="4600" u="sng" dirty="0" err="1"/>
              <a:t>саморегуляция</a:t>
            </a:r>
            <a:r>
              <a:rPr lang="ru-RU" sz="4600" u="sng" dirty="0" smtClean="0"/>
              <a:t>.</a:t>
            </a:r>
          </a:p>
          <a:p>
            <a:pPr marL="0" indent="0">
              <a:buNone/>
            </a:pPr>
            <a:endParaRPr lang="ru-RU" sz="4600" u="sng" dirty="0"/>
          </a:p>
          <a:p>
            <a:r>
              <a:rPr lang="ru-RU" sz="4600" b="1" i="1" u="sng" dirty="0" err="1"/>
              <a:t>Сформированность</a:t>
            </a:r>
            <a:r>
              <a:rPr lang="ru-RU" sz="4600" b="1" i="1" u="sng" dirty="0"/>
              <a:t> познавательных УУД</a:t>
            </a:r>
            <a:r>
              <a:rPr lang="ru-RU" sz="4600" b="1" i="1" u="sng" dirty="0" smtClean="0"/>
              <a:t>:</a:t>
            </a:r>
          </a:p>
          <a:p>
            <a:pPr marL="0" indent="0">
              <a:buNone/>
            </a:pPr>
            <a:r>
              <a:rPr lang="ru-RU" sz="4600" b="1" i="1" u="sng" dirty="0" smtClean="0"/>
              <a:t> </a:t>
            </a:r>
            <a:r>
              <a:rPr lang="ru-RU" sz="4600" dirty="0"/>
              <a:t>умение добывать новые знания, находить ответы на вопросы, используя учебник и информацию; умение отличать известное от неизвестного; умение делать выводы; анализ объектов с целью выделения существенных  признаков; группировка и классификация объектов; установление причинно-следственных связей; умение выявить аналогии на предметном материале; умение использовать знаково-символические средства для создания моделей и схем</a:t>
            </a:r>
          </a:p>
        </p:txBody>
      </p:sp>
    </p:spTree>
    <p:extLst>
      <p:ext uri="{BB962C8B-B14F-4D97-AF65-F5344CB8AC3E}">
        <p14:creationId xmlns:p14="http://schemas.microsoft.com/office/powerpoint/2010/main" xmlns="" val="945164655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284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82341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err="1"/>
              <a:t>Сформированность</a:t>
            </a:r>
            <a:r>
              <a:rPr lang="ru-RU" sz="2000" b="1" u="sng" dirty="0"/>
              <a:t> коммуникативных УУД</a:t>
            </a:r>
            <a:r>
              <a:rPr lang="ru-RU" sz="2000" b="1" u="sng" dirty="0" smtClean="0"/>
              <a:t>:</a:t>
            </a:r>
          </a:p>
          <a:p>
            <a:endParaRPr lang="ru-RU" sz="2000" b="1" u="sng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умение работать в паре и группе; умение оформлять свою мысль в устной речи; умение выразительно рассказывать текст; </a:t>
            </a:r>
            <a:r>
              <a:rPr lang="ru-RU" sz="2000" dirty="0" err="1"/>
              <a:t>сформированность</a:t>
            </a:r>
            <a:r>
              <a:rPr lang="ru-RU" sz="2000" dirty="0"/>
              <a:t> норм в общении с детьми и взрослыми; умение выполнять различные социальные роли в группе (лидера, исполнителя, оппонента др.) в соответствии с задачами проектной деятельности.</a:t>
            </a:r>
          </a:p>
          <a:p>
            <a:r>
              <a:rPr lang="ru-RU" sz="2000" dirty="0"/>
              <a:t>Призовые места во Всероссийских, региональных, республиканских, городских и школьных конференциях.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14955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sz="4900" b="1" i="1" dirty="0"/>
              <a:t>Сфера применения: </a:t>
            </a: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Образовательные учреждения, заинтересованные во внедрении инновационных образовательных технологий, направленных на повышение качества образования и успешную социализацию выпускников школы.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. Новизна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Проектный метод обучения является для младших школьников инновационным. Он направлен на развитие личности ребенка, его познавательных, творческих способностей. Проектная деятельность, как ни какая другая поддерживает детскую познавательную инициативу в условиях школы  и семьи. Тема эта весьма актуальна по ряду причин.</a:t>
            </a:r>
          </a:p>
          <a:p>
            <a:r>
              <a:rPr lang="ru-RU" dirty="0"/>
              <a:t>Во – первых, помогает ребенку получить ранний социальный позитивный опыт реализации собственных замыслов. Если то, что наиболее значимо для ребенка еще и представляет интерес для других людей, он оказывается в ситуации социального принятия, которая стимулирует его личностных рост и самореализацию.</a:t>
            </a:r>
          </a:p>
          <a:p>
            <a:r>
              <a:rPr lang="ru-RU" dirty="0"/>
              <a:t>Во – вторых, все возрастающая динамичность внутри общественных взаимоотношений, требует поиска новых, нестандартных действий в самых разных обстоятельствах. Нестандартность действий основывается на оригинальности мышления.</a:t>
            </a:r>
          </a:p>
          <a:p>
            <a:r>
              <a:rPr lang="ru-RU" dirty="0"/>
              <a:t> В – третьих проектная деятельность помогает выйти за пределы культуры (познавательная инициатива) культурно – адекватным способом. Именно проектная деятельность позволяет не только поддерживать детскую инициативу, но и оформить ее в виде культурно – значимого продукта.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 </a:t>
            </a:r>
            <a:r>
              <a:rPr lang="ru-RU" sz="3600" b="1" i="1" dirty="0"/>
              <a:t>Текущая стадия реализации проекта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На момент подачи заявки проведена актуализация и </a:t>
            </a:r>
            <a:r>
              <a:rPr lang="ru-RU" dirty="0" err="1" smtClean="0"/>
              <a:t>проблематизация</a:t>
            </a:r>
            <a:r>
              <a:rPr lang="ru-RU" dirty="0" smtClean="0"/>
              <a:t> проекта. Проведена защита проекта ФГБОУ ВПО </a:t>
            </a:r>
            <a:r>
              <a:rPr lang="ru-RU" dirty="0" err="1" smtClean="0"/>
              <a:t>Набережночелнинского</a:t>
            </a:r>
            <a:r>
              <a:rPr lang="ru-RU" dirty="0" smtClean="0"/>
              <a:t> института социально-педагогических технологий и ресурсов (получена рецензия). Пройдены курсы «Современные педагогические технологии организации образовательной деятельности в начальной школе в соответствии с требованиями ФГОС» в Томском государственном педагогическом университете, в объёме 108 часов. Принято участие во Всероссийской видеоконференции «Проектные технологии как средство формирования и оценки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обучающихся»; в работе Всероссийской научно-методической конференции «Реализация ФГОС в начальном и дошкольном образовании: опыт, проблемы, перспективы», на котором выступила с докладом «Проектная деятельность как совместная деятельность детей, учителей и родителей». Во </a:t>
            </a:r>
            <a:r>
              <a:rPr lang="en-US" dirty="0" smtClean="0"/>
              <a:t>II</a:t>
            </a:r>
            <a:r>
              <a:rPr lang="ru-RU" dirty="0" smtClean="0"/>
              <a:t> Республиканской научно-практической конференции имени академика К.А. Валиева выступила по теме «Маленькие почемучки». Показаны мастер-классы проектной деятельности «Весёлые буквы», «Книжка-малышка». Приняла участие во Всероссийском </a:t>
            </a:r>
            <a:r>
              <a:rPr lang="ru-RU" dirty="0" err="1" smtClean="0"/>
              <a:t>вебинаре</a:t>
            </a:r>
            <a:r>
              <a:rPr lang="ru-RU" dirty="0" smtClean="0"/>
              <a:t> «Ресурсы информационно-образовательной среды УМК «Школа России» для проектирования урока математики и внеурочной деятельности в условиях реализации ФГОС НОО и Концепции математического образовании в РФ», Участвовала во Всероссийском фестивале педагогического мастерства «Начальная школа: успешный старт в качественное образование». В электронном СМИ представлено обобщение опыта  по теме: «Способы выявления одарённых детей в начальных классах (из опыта работы).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/>
              <a:t>Выступления на семинарах напечатаны в сборниках:</a:t>
            </a:r>
            <a:br>
              <a:rPr lang="ru-RU" sz="1600" dirty="0" smtClean="0"/>
            </a:br>
            <a:r>
              <a:rPr lang="ru-RU" sz="1600" dirty="0" smtClean="0"/>
              <a:t>1.«Реализация ФГОС в начальном образовании: достижения, проблемы» статья«Проектная деятельность детей, учителя и родителей»;</a:t>
            </a:r>
            <a:br>
              <a:rPr lang="ru-RU" sz="1600" dirty="0" smtClean="0"/>
            </a:br>
            <a:r>
              <a:rPr lang="ru-RU" sz="1600" dirty="0" smtClean="0"/>
              <a:t>2.«Одарённые дети в системе общего образования: проблемы, перспективы, развитие» статья «»Раскрытие творческого потенциала у первоклассников через организацию проектно-исследовательской деятельности».</a:t>
            </a:r>
            <a:br>
              <a:rPr lang="ru-RU" sz="1600" dirty="0" smtClean="0"/>
            </a:br>
            <a:r>
              <a:rPr lang="ru-RU" sz="1600" dirty="0" smtClean="0"/>
              <a:t>3. «Сборник докладов </a:t>
            </a:r>
            <a:r>
              <a:rPr lang="en-US" sz="1600" dirty="0" smtClean="0"/>
              <a:t>II </a:t>
            </a:r>
            <a:r>
              <a:rPr lang="ru-RU" sz="1600" dirty="0" smtClean="0"/>
              <a:t>Республиканской научно-практической конференции имени академика К.А. Валиева» статья «Маленькие почемучки». </a:t>
            </a:r>
          </a:p>
          <a:p>
            <a:r>
              <a:rPr lang="ru-RU" sz="1600" dirty="0" smtClean="0"/>
              <a:t>С готовыми научно-исследовательскими работами, проектами ребята ежегодно выступают на конференциях. Год от года желающих принять участие становится больше. Больше становится и победителей. Своё участие мы начинаем в классе, где каждый ребёнок после тщательной подготовки с учителем, родителями выступает перед своими одноклассниками. Ребята слушаю очень внимательно, задают вопросы, интересуются выбором направления. Затем мы выбираем пять работ, и выставляем их на школьный уровень в Гимназическую научно-практическую конференцию учащихся «Ступени познания». </a:t>
            </a:r>
          </a:p>
          <a:p>
            <a:r>
              <a:rPr lang="ru-RU" sz="1600" dirty="0" smtClean="0"/>
              <a:t>Результаты школьного уровня:</a:t>
            </a:r>
            <a:br>
              <a:rPr lang="ru-RU" sz="1600" dirty="0" smtClean="0"/>
            </a:br>
            <a:r>
              <a:rPr lang="ru-RU" sz="1600" dirty="0" smtClean="0"/>
              <a:t> 2013/2014 </a:t>
            </a:r>
            <a:r>
              <a:rPr lang="ru-RU" sz="1600" dirty="0" err="1" smtClean="0"/>
              <a:t>уч</a:t>
            </a:r>
            <a:r>
              <a:rPr lang="ru-RU" sz="1600" dirty="0" smtClean="0"/>
              <a:t>. год- 2 и 3 место</a:t>
            </a:r>
            <a:br>
              <a:rPr lang="ru-RU" sz="1600" dirty="0" smtClean="0"/>
            </a:br>
            <a:r>
              <a:rPr lang="ru-RU" sz="1600" dirty="0" smtClean="0"/>
              <a:t> 2014/2015 </a:t>
            </a:r>
            <a:r>
              <a:rPr lang="ru-RU" sz="1600" dirty="0" err="1" smtClean="0"/>
              <a:t>уч</a:t>
            </a:r>
            <a:r>
              <a:rPr lang="ru-RU" sz="1600" dirty="0" smtClean="0"/>
              <a:t>. год  два первых и 2 место. </a:t>
            </a:r>
          </a:p>
          <a:p>
            <a:r>
              <a:rPr lang="ru-RU" sz="1600" dirty="0" smtClean="0"/>
              <a:t>  Результаты </a:t>
            </a:r>
            <a:r>
              <a:rPr lang="en-US" sz="1600" dirty="0" smtClean="0"/>
              <a:t>II</a:t>
            </a:r>
            <a:r>
              <a:rPr lang="ru-RU" sz="1600" dirty="0" smtClean="0"/>
              <a:t> Республиканской научно-практической конференции имени академика К.А. Валиева - 1  место. </a:t>
            </a:r>
            <a:br>
              <a:rPr lang="ru-RU" sz="1600" dirty="0" smtClean="0"/>
            </a:br>
            <a:r>
              <a:rPr lang="ru-RU" sz="1600" dirty="0" smtClean="0"/>
              <a:t>В Республиканском конкурсе «Вперед в прошлое», проводимым Казанским национальным исследовательским технологическим университетом - два первых места. 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type="title"/>
          </p:nvPr>
        </p:nvSpPr>
        <p:spPr>
          <a:xfrm>
            <a:off x="467544" y="836713"/>
            <a:ext cx="8229600" cy="5184576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</a:t>
            </a:r>
            <a:r>
              <a:rPr lang="en-US" sz="1600" dirty="0" smtClean="0"/>
              <a:t>IV</a:t>
            </a:r>
            <a:r>
              <a:rPr lang="ru-RU" sz="1600" dirty="0" smtClean="0"/>
              <a:t> </a:t>
            </a:r>
            <a:r>
              <a:rPr lang="ru-RU" sz="1600" dirty="0" err="1" smtClean="0"/>
              <a:t>еспубликанском</a:t>
            </a:r>
            <a:r>
              <a:rPr lang="ru-RU" sz="1600" dirty="0" smtClean="0"/>
              <a:t> конкурсе исследовательских и творческих работ учащихся 1-4 классов «Я познаю мир» - 1 место. </a:t>
            </a:r>
            <a:br>
              <a:rPr lang="ru-RU" sz="1600" dirty="0" smtClean="0"/>
            </a:br>
            <a:r>
              <a:rPr lang="ru-RU" sz="1600" dirty="0" smtClean="0"/>
              <a:t>Во </a:t>
            </a:r>
            <a:r>
              <a:rPr lang="en-US" sz="1600" dirty="0" smtClean="0"/>
              <a:t>II</a:t>
            </a:r>
            <a:r>
              <a:rPr lang="ru-RU" sz="1600" dirty="0" smtClean="0"/>
              <a:t> Региональной научно-практической экологической конференции для младших школьников «Юннат – 2015» -два призёра. </a:t>
            </a:r>
            <a:br>
              <a:rPr lang="ru-RU" sz="1600" dirty="0" smtClean="0"/>
            </a:br>
            <a:r>
              <a:rPr lang="ru-RU" sz="1600" dirty="0" smtClean="0"/>
              <a:t>В городской Конференции «Малая Академия Наук: младшие школьники в научном поиске» - 1,2 и 3 место. </a:t>
            </a:r>
            <a:br>
              <a:rPr lang="ru-RU" sz="1600" dirty="0" smtClean="0"/>
            </a:br>
            <a:r>
              <a:rPr lang="ru-RU" sz="1600" dirty="0" smtClean="0"/>
              <a:t>В Международном конкурсе «Мягкая игрушка» со своим проектом победил ученик и занял 1 место. </a:t>
            </a:r>
            <a:br>
              <a:rPr lang="ru-RU" sz="1600" dirty="0" smtClean="0"/>
            </a:br>
            <a:r>
              <a:rPr lang="ru-RU" sz="1600" dirty="0" smtClean="0"/>
              <a:t>В городском этапе Республиканской историко-краеведческой экспедиции «Тайны родного языка» в номинации «За лучшую режиссёрскую работу» - 1 место. </a:t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en-US" sz="1600" dirty="0" smtClean="0"/>
              <a:t>VI</a:t>
            </a:r>
            <a:r>
              <a:rPr lang="ru-RU" sz="1600" dirty="0" smtClean="0"/>
              <a:t> городской школьной конференции «Шаг в будущее» 1,2 место. </a:t>
            </a:r>
            <a:br>
              <a:rPr lang="ru-RU" sz="1600" dirty="0" smtClean="0"/>
            </a:br>
            <a:r>
              <a:rPr lang="ru-RU" sz="1600" dirty="0" smtClean="0"/>
              <a:t>Активно принимаем участие с нашими проектами в интернет конкурсах. Пример тому Всероссийский конкурс «Школьный проект» в номинации «Проект исследовательской направленности».  </a:t>
            </a:r>
            <a:br>
              <a:rPr lang="ru-RU" sz="1600" dirty="0" smtClean="0"/>
            </a:br>
            <a:r>
              <a:rPr lang="ru-RU" sz="1600" dirty="0" smtClean="0"/>
              <a:t>В коллективном проекте  «Чудо-ёлочка своими руками в рамках Всероссийской природоохранной акции «Ель-2014» стали Победителями.  </a:t>
            </a:r>
            <a:br>
              <a:rPr lang="ru-RU" sz="1600" dirty="0" smtClean="0"/>
            </a:br>
            <a:r>
              <a:rPr lang="ru-RU" sz="1600" dirty="0" smtClean="0"/>
              <a:t>За работу в жюри в Гимназической научно-практической конференции учащихся «Ступени познания» мне выдана благодарность.</a:t>
            </a:r>
            <a:br>
              <a:rPr lang="ru-RU" sz="1600" dirty="0" smtClean="0"/>
            </a:br>
            <a:r>
              <a:rPr lang="ru-RU" sz="1600" dirty="0" smtClean="0"/>
              <a:t>  Таким образом, в результате внедрения проекта произошло освоение умения выбирать тему, вычленять главное в исследуемом материале, делать выводы и применять полученные знания в жизни.</a:t>
            </a:r>
            <a:endParaRPr lang="ru-RU" sz="16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/>
              <a:t>Перспективные цели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Моделирование </a:t>
            </a:r>
            <a:r>
              <a:rPr lang="ru-RU" sz="2000" dirty="0"/>
              <a:t>комплекса подпрограмм и проектов; </a:t>
            </a:r>
            <a:r>
              <a:rPr lang="ru-RU" sz="2000" dirty="0" err="1"/>
              <a:t>операциональное</a:t>
            </a:r>
            <a:r>
              <a:rPr lang="ru-RU" sz="2000" dirty="0"/>
              <a:t> наращивание ресурсов; развитие профессионального и управленческого потенциала; проведение мониторингов и социологических опросов.</a:t>
            </a:r>
          </a:p>
          <a:p>
            <a:r>
              <a:rPr lang="ru-RU" sz="2000" dirty="0"/>
              <a:t>Завершение работ по Программе, анализ соответствия итогов работы предполагаемым результатам; оценка социально-экономического эффекта реализации Программы; выход в проектирование следующего шага развития.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Срок окупаемости проекта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582341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sz="2000" dirty="0" smtClean="0"/>
              <a:t>Срок </a:t>
            </a:r>
            <a:r>
              <a:rPr lang="ru-RU" sz="2000" dirty="0"/>
              <a:t>окупаемости проекта 8 - 9 месяцев. За этот период педагогический коллектив пройдёт обучение проектно-исследовательской деятельности в учебном процессе и внеурочной деятельности, будут оснащены методические лаборатории, приобретены необходимые материалы, проведены семинары, практикумы. В дальнейшем образовательное учреждение и педагоги, внедряющие проект, смогут самостоятельно принять участие в грантах и методических конкурсах. </a:t>
            </a:r>
          </a:p>
        </p:txBody>
      </p:sp>
    </p:spTree>
    <p:extLst>
      <p:ext uri="{BB962C8B-B14F-4D97-AF65-F5344CB8AC3E}">
        <p14:creationId xmlns:p14="http://schemas.microsoft.com/office/powerpoint/2010/main" xmlns="" val="24099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Совет по развитию школы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5716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Директор школы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35716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школы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357166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Совет школьного самоуправления</a:t>
            </a:r>
            <a:endParaRPr lang="ru-RU" sz="1400" dirty="0"/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>
            <a:off x="2000232" y="64291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3"/>
            <a:endCxn id="6" idx="1"/>
          </p:cNvCxnSpPr>
          <p:nvPr/>
        </p:nvCxnSpPr>
        <p:spPr>
          <a:xfrm>
            <a:off x="4286248" y="642918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3"/>
            <a:endCxn id="7" idx="1"/>
          </p:cNvCxnSpPr>
          <p:nvPr/>
        </p:nvCxnSpPr>
        <p:spPr>
          <a:xfrm>
            <a:off x="6500826" y="64291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714612" y="1285860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Заместители директора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929190" y="1285860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Педагогический совет</a:t>
            </a:r>
            <a:endParaRPr lang="ru-RU" dirty="0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214678" y="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8596" y="1285860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Методическое объединение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28596" y="2428868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Учителя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29190" y="3143248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Родительксий</a:t>
            </a:r>
            <a:r>
              <a:rPr lang="ru-RU" dirty="0" smtClean="0"/>
              <a:t> комитет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4000504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 программы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071802" y="4000504"/>
            <a:ext cx="428628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Участники проектных разработок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>
            <a:stCxn id="5" idx="2"/>
            <a:endCxn id="14" idx="0"/>
          </p:cNvCxnSpPr>
          <p:nvPr/>
        </p:nvCxnSpPr>
        <p:spPr>
          <a:xfrm rot="5400000">
            <a:off x="3321835" y="110726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6" idx="2"/>
          </p:cNvCxnSpPr>
          <p:nvPr/>
        </p:nvCxnSpPr>
        <p:spPr>
          <a:xfrm rot="16200000" flipH="1">
            <a:off x="5500694" y="1142984"/>
            <a:ext cx="42863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14" idx="1"/>
            <a:endCxn id="21" idx="3"/>
          </p:cNvCxnSpPr>
          <p:nvPr/>
        </p:nvCxnSpPr>
        <p:spPr>
          <a:xfrm rot="10800000">
            <a:off x="2000232" y="1571612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5" idx="1"/>
            <a:endCxn id="14" idx="3"/>
          </p:cNvCxnSpPr>
          <p:nvPr/>
        </p:nvCxnSpPr>
        <p:spPr>
          <a:xfrm rot="10800000">
            <a:off x="4286248" y="1571612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4" idx="2"/>
          </p:cNvCxnSpPr>
          <p:nvPr/>
        </p:nvCxnSpPr>
        <p:spPr>
          <a:xfrm rot="5400000">
            <a:off x="2714612" y="264318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3" idx="1"/>
          </p:cNvCxnSpPr>
          <p:nvPr/>
        </p:nvCxnSpPr>
        <p:spPr>
          <a:xfrm rot="10800000">
            <a:off x="1214414" y="3429000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22" idx="2"/>
          </p:cNvCxnSpPr>
          <p:nvPr/>
        </p:nvCxnSpPr>
        <p:spPr>
          <a:xfrm rot="5400000">
            <a:off x="464315" y="3750471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23" idx="3"/>
          </p:cNvCxnSpPr>
          <p:nvPr/>
        </p:nvCxnSpPr>
        <p:spPr>
          <a:xfrm>
            <a:off x="6643702" y="3429000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15" idx="3"/>
          </p:cNvCxnSpPr>
          <p:nvPr/>
        </p:nvCxnSpPr>
        <p:spPr>
          <a:xfrm>
            <a:off x="6858016" y="1571612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25" idx="1"/>
            <a:endCxn id="24" idx="3"/>
          </p:cNvCxnSpPr>
          <p:nvPr/>
        </p:nvCxnSpPr>
        <p:spPr>
          <a:xfrm rot="10800000">
            <a:off x="1928794" y="428625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14282" y="57148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21" idx="2"/>
            <a:endCxn id="22" idx="0"/>
          </p:cNvCxnSpPr>
          <p:nvPr/>
        </p:nvCxnSpPr>
        <p:spPr>
          <a:xfrm rot="5400000">
            <a:off x="928662" y="214311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5035555" y="2536027"/>
            <a:ext cx="1358114" cy="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214282" y="4929198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 проекта 1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14282" y="5929330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 проекта 2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3071802" y="5143512"/>
            <a:ext cx="92869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Проявление проблемы</a:t>
            </a:r>
          </a:p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214810" y="5143512"/>
            <a:ext cx="92869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Выявление факторов</a:t>
            </a:r>
          </a:p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5357818" y="5143512"/>
            <a:ext cx="92869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Разработка решений</a:t>
            </a:r>
          </a:p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6429388" y="5143512"/>
            <a:ext cx="92869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Оценка и принятие</a:t>
            </a:r>
          </a:p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7715272" y="5143512"/>
            <a:ext cx="85725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ПРОЕКТЫ </a:t>
            </a:r>
          </a:p>
          <a:p>
            <a:pPr algn="ctr"/>
            <a:endParaRPr lang="ru-RU" dirty="0"/>
          </a:p>
        </p:txBody>
      </p:sp>
      <p:cxnSp>
        <p:nvCxnSpPr>
          <p:cNvPr id="108" name="Прямая соединительная линия 107"/>
          <p:cNvCxnSpPr/>
          <p:nvPr/>
        </p:nvCxnSpPr>
        <p:spPr>
          <a:xfrm rot="5400000">
            <a:off x="1107257" y="517923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 rot="5400000" flipH="1" flipV="1">
            <a:off x="7250925" y="2178835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>
            <a:stCxn id="25" idx="3"/>
          </p:cNvCxnSpPr>
          <p:nvPr/>
        </p:nvCxnSpPr>
        <p:spPr>
          <a:xfrm>
            <a:off x="7358082" y="428625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5400000">
            <a:off x="8072462" y="3857628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rot="5400000">
            <a:off x="-1642312" y="2428868"/>
            <a:ext cx="37139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>
            <a:stCxn id="24" idx="1"/>
            <a:endCxn id="24" idx="1"/>
          </p:cNvCxnSpPr>
          <p:nvPr/>
        </p:nvCxnSpPr>
        <p:spPr>
          <a:xfrm rot="10800000">
            <a:off x="214282" y="428625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24" idx="1"/>
            <a:endCxn id="24" idx="1"/>
          </p:cNvCxnSpPr>
          <p:nvPr/>
        </p:nvCxnSpPr>
        <p:spPr>
          <a:xfrm rot="10800000">
            <a:off x="214282" y="428625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24" idx="1"/>
          </p:cNvCxnSpPr>
          <p:nvPr/>
        </p:nvCxnSpPr>
        <p:spPr>
          <a:xfrm rot="10800000" flipH="1">
            <a:off x="214282" y="4214818"/>
            <a:ext cx="28572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>
            <a:stCxn id="101" idx="0"/>
            <a:endCxn id="100" idx="2"/>
          </p:cNvCxnSpPr>
          <p:nvPr/>
        </p:nvCxnSpPr>
        <p:spPr>
          <a:xfrm rot="5400000" flipH="1" flipV="1">
            <a:off x="892943" y="5750735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>
            <a:stCxn id="24" idx="2"/>
          </p:cNvCxnSpPr>
          <p:nvPr/>
        </p:nvCxnSpPr>
        <p:spPr>
          <a:xfrm rot="5400000">
            <a:off x="821505" y="482204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rot="5400000">
            <a:off x="3251191" y="489268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rot="5400000">
            <a:off x="4214810" y="500063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rot="5400000">
            <a:off x="5107785" y="5250669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/>
          <p:nvPr/>
        </p:nvCxnSpPr>
        <p:spPr>
          <a:xfrm rot="5400000">
            <a:off x="6215074" y="5214950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 стрелкой 162"/>
          <p:cNvCxnSpPr/>
          <p:nvPr/>
        </p:nvCxnSpPr>
        <p:spPr>
          <a:xfrm>
            <a:off x="1928794" y="542926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 стрелкой 170"/>
          <p:cNvCxnSpPr/>
          <p:nvPr/>
        </p:nvCxnSpPr>
        <p:spPr>
          <a:xfrm>
            <a:off x="1928794" y="650083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>
            <a:off x="4000496" y="542926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 стрелкой 176"/>
          <p:cNvCxnSpPr/>
          <p:nvPr/>
        </p:nvCxnSpPr>
        <p:spPr>
          <a:xfrm>
            <a:off x="5143504" y="542926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/>
          <p:nvPr/>
        </p:nvCxnSpPr>
        <p:spPr>
          <a:xfrm>
            <a:off x="6286512" y="542926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/>
          <p:cNvCxnSpPr/>
          <p:nvPr/>
        </p:nvCxnSpPr>
        <p:spPr>
          <a:xfrm>
            <a:off x="7429520" y="542926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 стрелкой 186"/>
          <p:cNvCxnSpPr/>
          <p:nvPr/>
        </p:nvCxnSpPr>
        <p:spPr>
          <a:xfrm>
            <a:off x="4000496" y="650083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>
            <a:off x="5143504" y="650083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>
            <a:off x="6286512" y="650083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>
            <a:off x="7429520" y="650083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 по развитию школы.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4" grpId="0" animBg="1"/>
      <p:bldP spid="15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851648" cy="576064"/>
          </a:xfrm>
        </p:spPr>
        <p:txBody>
          <a:bodyPr>
            <a:noAutofit/>
          </a:bodyPr>
          <a:lstStyle/>
          <a:p>
            <a:r>
              <a:rPr lang="ru-RU" sz="3600" dirty="0">
                <a:effectLst/>
              </a:rPr>
              <a:t>Актуальность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7854696" cy="5184576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 </a:t>
            </a:r>
            <a:r>
              <a:rPr lang="ru-RU" sz="1600" dirty="0"/>
              <a:t>В соответствии с ФГОС в начальной школе реализуется как урочная, так и внеурочная деятельность. Под внеурочной деятельностью в рамках реализации ФГОС НОО следует понимать образовательную активность, осуществляемую в формах, отличных от классно-урочной и направленную на достижение планируемых результатов освоения основной образовательной программы начального общего образования. Проектная деятельность в начальной школе это одно из разнообразных направлений новых педагогических технологий. Проще говоря, для повышения качества знаний  учащихся учителя должны мотивировать детей получать знания не только на уроках, но и ещё вести самостоятельные исследования. Стремление наблюдать и экспериментировать, самостоятельно искать новые сведения о мире – важнейшие черты нормального детского поведения. Исследовательская, поисковая активность – естественное состояние ребенка. Детская потребность в поиске обусловлена биологически. Всякий здоровый ребенок уже с рождения – маленький исследователь. Он настроен на познание мира, он хочет узнать его как можно лучше. Именно это внутреннее стремление к исследованию порождает исследовательское поведение и создает условия для того, чтобы психическое развитие ребенка изначально развивалось в процессе саморазвития.  </a:t>
            </a:r>
            <a:endParaRPr lang="ru-RU" sz="1600" dirty="0" smtClean="0"/>
          </a:p>
          <a:p>
            <a:pPr lvl="0" algn="l"/>
            <a:r>
              <a:rPr lang="ru-RU" sz="1600" b="1" dirty="0"/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13141469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Список использованной литературы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marL="514350" lvl="1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ru-RU" sz="1600" dirty="0" err="1" smtClean="0"/>
              <a:t>Полат</a:t>
            </a:r>
            <a:r>
              <a:rPr lang="ru-RU" sz="1600" dirty="0" smtClean="0"/>
              <a:t> Е.С. Метод проектов на уроках, Москва, «Аспект пресс», 2000 с.172</a:t>
            </a:r>
          </a:p>
          <a:p>
            <a:pPr marL="514350" lvl="1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ru-RU" sz="1600" dirty="0" smtClean="0"/>
              <a:t>Миронов А.В. </a:t>
            </a:r>
            <a:r>
              <a:rPr lang="ru-RU" sz="1600" dirty="0" err="1" smtClean="0"/>
              <a:t>Деятельностный</a:t>
            </a:r>
            <a:r>
              <a:rPr lang="ru-RU" sz="1600" dirty="0" smtClean="0"/>
              <a:t> подход в образовании. Деятельность учебная, игровая, проектная, исследовательская: способы реализации, преемственность между различными ступенями общего образования / А.В. Миронов. – Набережные челны: НИСПТР, 2013</a:t>
            </a:r>
          </a:p>
          <a:p>
            <a:pPr marL="514350" lvl="1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ru-RU" sz="1600" dirty="0" smtClean="0"/>
              <a:t>Михеев Ю.В. Урок. В чём суть изменений с введением ФГОС  начального общего образования: /Ю.В. Михеева. //Науч.-</a:t>
            </a:r>
            <a:r>
              <a:rPr lang="ru-RU" sz="1600" dirty="0" err="1" smtClean="0"/>
              <a:t>практ</a:t>
            </a:r>
            <a:r>
              <a:rPr lang="ru-RU" sz="1600" dirty="0" smtClean="0"/>
              <a:t>. Жур. «Академический вестник»/ Мин. Обр. МО ЦКО АСОУ.-2011. ВЫП.1(3).- С.46-54</a:t>
            </a:r>
          </a:p>
          <a:p>
            <a:pPr marL="514350" lvl="1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ru-RU" sz="1600" dirty="0" smtClean="0"/>
              <a:t>Поливанова К.Н. Проектная деятельность школьников: пособие для учителя/ К.Н. Поливанова – М., Просвещение, 2011.-192с</a:t>
            </a:r>
          </a:p>
          <a:p>
            <a:pPr marL="514350" lvl="1" indent="-514350">
              <a:buClr>
                <a:schemeClr val="tx1"/>
              </a:buClr>
              <a:buSzPct val="95000"/>
              <a:buFont typeface="+mj-lt"/>
              <a:buAutoNum type="arabicPeriod"/>
            </a:pPr>
            <a:r>
              <a:rPr lang="ru-RU" sz="1600" dirty="0" smtClean="0"/>
              <a:t>Кривобок Е.В. Исследовательская деятельность младших школьников/ Е.В. Кривобок Волгоград: Учитель, 2008-126с.</a:t>
            </a:r>
          </a:p>
          <a:p>
            <a:pPr marL="514350" lvl="1" indent="-514350">
              <a:buClr>
                <a:schemeClr val="tx1"/>
              </a:buClr>
              <a:buSzPct val="95000"/>
              <a:buFont typeface="+mj-lt"/>
              <a:buAutoNum type="arabicPeriod"/>
            </a:pPr>
            <a:endParaRPr lang="ru-RU" sz="1600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6467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Цель проекта: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60851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сформировать универсальные </a:t>
            </a:r>
            <a:r>
              <a:rPr lang="ru-RU" sz="1800" smtClean="0"/>
              <a:t>учебные действия </a:t>
            </a:r>
            <a:r>
              <a:rPr lang="ru-RU" sz="1800" dirty="0" smtClean="0"/>
              <a:t>у младших школьников через организацию проектно-исследовательской деятельности. </a:t>
            </a:r>
            <a:endParaRPr lang="ru-RU" sz="1750" dirty="0"/>
          </a:p>
          <a:p>
            <a:r>
              <a:rPr lang="ru-RU" sz="3200" dirty="0" smtClean="0"/>
              <a:t>Задачи:</a:t>
            </a:r>
          </a:p>
          <a:p>
            <a:r>
              <a:rPr lang="ru-RU" sz="1750" dirty="0" smtClean="0"/>
              <a:t> создание творческой лаборатории на базе гимназии, где бы создавались условия для проектно-исследовательской деятельности. </a:t>
            </a:r>
          </a:p>
          <a:p>
            <a:r>
              <a:rPr lang="ru-RU" sz="1750" dirty="0" smtClean="0"/>
              <a:t>разработать </a:t>
            </a:r>
            <a:r>
              <a:rPr lang="ru-RU" sz="1750" dirty="0"/>
              <a:t>и апробировать механизмы создания и ведения проектно-исследовательской деятельности, направленной на повышение качества обучения и управления.</a:t>
            </a:r>
          </a:p>
          <a:p>
            <a:r>
              <a:rPr lang="ru-RU" sz="1750" dirty="0" smtClean="0"/>
              <a:t>облегчить </a:t>
            </a:r>
            <a:r>
              <a:rPr lang="ru-RU" sz="1750" dirty="0"/>
              <a:t>освоение структуры проектно-исследовательской деятельности путем создания творческих лабораторий, интегрированных по разным направлениям.</a:t>
            </a:r>
          </a:p>
          <a:p>
            <a:r>
              <a:rPr lang="ru-RU" sz="1750" dirty="0" smtClean="0"/>
              <a:t>развивать </a:t>
            </a:r>
            <a:r>
              <a:rPr lang="ru-RU" sz="1750" dirty="0"/>
              <a:t>навыки исследовательской и проектной деятельности педагогов и обучающихся.</a:t>
            </a:r>
          </a:p>
          <a:p>
            <a:r>
              <a:rPr lang="ru-RU" sz="1750" dirty="0" smtClean="0"/>
              <a:t>Осуществить </a:t>
            </a:r>
            <a:r>
              <a:rPr lang="ru-RU" sz="1750" dirty="0"/>
              <a:t>построение системы оценок ситуации, ее составляющих, условий, последствий</a:t>
            </a:r>
            <a:r>
              <a:rPr lang="ru-RU" sz="1750" dirty="0" smtClean="0"/>
              <a:t>.</a:t>
            </a:r>
            <a:endParaRPr lang="ru-RU" sz="175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522916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64672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Концептуальные аспекты проекта: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750" dirty="0"/>
              <a:t>При проведении исследования совершенно необходимо, чтобы мотив проведения исследования являлся внутренней потребностью ученика, а проблема, которую он раскрывает – субъективно интересной и значимой для него.</a:t>
            </a:r>
          </a:p>
          <a:p>
            <a:pPr lvl="0"/>
            <a:r>
              <a:rPr lang="ru-RU" sz="1750" dirty="0"/>
              <a:t>В постановке проблемы исследования разумно особое внимание уделять её актуальности для возраста учащихся вообще и конкретного человека в частности. Всегда можно найти «точки опоры» в личном интересе ребёнка. Важно, чтобы толчок к исследованию шёл «изнутри» ученика, иначе творческий процесс сведётся к формальному проделыванию необходимых действий.</a:t>
            </a:r>
          </a:p>
          <a:p>
            <a:pPr lvl="0"/>
            <a:r>
              <a:rPr lang="ru-RU" sz="1750" dirty="0"/>
              <a:t>  Общие подходы структурирования проектной деятельности. В предлагаемой таблице видны виды деятельности учащихся и учителя на каждом этапе проектирования.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75836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914882"/>
              </p:ext>
            </p:extLst>
          </p:nvPr>
        </p:nvGraphicFramePr>
        <p:xfrm>
          <a:off x="683569" y="440063"/>
          <a:ext cx="8064896" cy="6101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0367"/>
                <a:gridCol w="3077957"/>
                <a:gridCol w="3156572"/>
              </a:tblGrid>
              <a:tr h="5406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Этапы проектной деятельности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учащихся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2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Определение предмета исследования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-выбирает тему, ставит задачи</a:t>
                      </a:r>
                      <a:b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-обсуждает тематику и цель проекта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определяет предмет исследования определяет, конкретизирует имеющиеся знания, умения, которые помогут в проекте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-конкретизирует тему проекта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просит обосновать актуальность </a:t>
                      </a:r>
                      <a:r>
                        <a:rPr lang="ru-RU" sz="1400" u="sng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выбранной темы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-знакомит со смыслом проекта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-помогает в определении предмета исследования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-объясняет, какие дополнительные знания, умения должны быть освоены, чтобы можно было реализовать проект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-при необходимости формирует творческую группу-команду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72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Выявление и определение проблемы исследовательской деятельности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-определяет проблему и вытекающие из нее задачи исследования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-при необходимости осваивает новые знания, которые помогут определить проблему исследования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помогает в определении проблемы, задач исследования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необходимости ориентирует в поиске необходимой информации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98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Выдвижение гипотез</a:t>
                      </a:r>
                      <a:endParaRPr lang="ru-RU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-выдвигают гипотезу, определяют предполагаемые результаты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помогает в выдвижении гипотезы, в определении предполагаемых результатов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32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0550310"/>
              </p:ext>
            </p:extLst>
          </p:nvPr>
        </p:nvGraphicFramePr>
        <p:xfrm>
          <a:off x="323528" y="836713"/>
          <a:ext cx="8424935" cy="5621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2079"/>
                <a:gridCol w="3215365"/>
                <a:gridCol w="3297491"/>
              </a:tblGrid>
              <a:tr h="2621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Проверка гипотезы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планируют порядок и содержание действий</a:t>
                      </a:r>
                      <a:b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определяют источники информации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-определяют способы сбора и анализа информации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 исследования, способ представления результатов 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-устанавливают процедуры и критерии оценки результатов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-распределяют задания в группе (если проект групповой)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оказывает помощь в планировании работы над проектом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-корректирует предлагаемый план проекта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-ориентирует в поиске необходимой информации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-консультирует по возникающим вопросам-</a:t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229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Интерпретация результатов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анализируют результаты исследования, формулируют выводы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-оценивают результаты проекта, сравнивают с предполагавшимися результатами, в случае несоответствия выявляют причины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-наблюдает, советует, косвенно руководит деятельностью</a:t>
                      </a:r>
                      <a:br>
                        <a:rPr lang="ru-RU" sz="14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принимает участие в обсуждении результатов работы над проектом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783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655"/>
            <a:ext cx="83058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3813478"/>
              </p:ext>
            </p:extLst>
          </p:nvPr>
        </p:nvGraphicFramePr>
        <p:xfrm>
          <a:off x="755576" y="764704"/>
          <a:ext cx="7992888" cy="324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4025"/>
                <a:gridCol w="3050475"/>
                <a:gridCol w="3128388"/>
              </a:tblGrid>
              <a:tr h="3240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Подведение итогов, оформление результатов, их презентация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</a:rPr>
                        <a:t>-пишут презентационный отчёт</a:t>
                      </a:r>
                      <a:br>
                        <a:rPr lang="ru-RU" sz="1400" u="sng" dirty="0">
                          <a:effectLst/>
                        </a:rPr>
                      </a:br>
                      <a:r>
                        <a:rPr lang="ru-RU" sz="1400" u="sng" dirty="0">
                          <a:effectLst/>
                        </a:rPr>
                        <a:t>-</a:t>
                      </a:r>
                      <a:r>
                        <a:rPr lang="ru-RU" sz="1400" dirty="0">
                          <a:effectLst/>
                        </a:rPr>
                        <a:t>оформляют отчёт с использованием наглядного материала</a:t>
                      </a:r>
                      <a:r>
                        <a:rPr lang="ru-RU" sz="1400" u="sng" dirty="0">
                          <a:effectLst/>
                        </a:rPr>
                        <a:t/>
                      </a:r>
                      <a:br>
                        <a:rPr lang="ru-RU" sz="1400" u="sng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 презентуют результаты работы над проектом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-в процессе презентации появляются умения вести дискуссию, убеждать окружающих, аргументировано защищать собственную точку зрения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-оценивает качество использования информационных источников, потенциал продолжения, качество отчёта.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-помогает подготовиться к презентации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 rot="10800000" flipV="1">
            <a:off x="971599" y="4509856"/>
            <a:ext cx="64807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Алгоритм проектной деятельности не претерпевает изменений в зависимости от сферы применения проекта и ведущего способа деятельности в процессе реализации проекта.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2088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Условия, необходимые для реализации </a:t>
            </a:r>
            <a:r>
              <a:rPr lang="ru-RU" sz="2400" b="1" dirty="0" smtClean="0"/>
              <a:t>проектно-исследовательской деятельности.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80520"/>
          </a:xfrm>
        </p:spPr>
        <p:txBody>
          <a:bodyPr>
            <a:noAutofit/>
          </a:bodyPr>
          <a:lstStyle/>
          <a:p>
            <a:r>
              <a:rPr lang="ru-RU" sz="1800" dirty="0"/>
              <a:t>1.</a:t>
            </a:r>
            <a:r>
              <a:rPr lang="ru-RU" sz="1800" u="sng" dirty="0"/>
              <a:t>Организационные</a:t>
            </a:r>
            <a:r>
              <a:rPr lang="ru-RU" sz="1800" dirty="0"/>
              <a:t>.</a:t>
            </a:r>
          </a:p>
          <a:p>
            <a:pPr lvl="0"/>
            <a:r>
              <a:rPr lang="ru-RU" sz="1500" dirty="0"/>
              <a:t>Организация проектной и исследовательской деятельности обучающихся и педагогов.</a:t>
            </a:r>
          </a:p>
          <a:p>
            <a:pPr lvl="0"/>
            <a:r>
              <a:rPr lang="ru-RU" sz="1500" dirty="0"/>
              <a:t>Организация рейтинговых состязаний, олимпиад. Конкурсов для накопления обучающимися достижений в портфолио.</a:t>
            </a:r>
          </a:p>
          <a:p>
            <a:pPr lvl="0"/>
            <a:r>
              <a:rPr lang="ru-RU" sz="1500" dirty="0"/>
              <a:t>Создание целевых рабочих групп, ответственных за решение отдельных задач и организация их работы</a:t>
            </a:r>
          </a:p>
          <a:p>
            <a:r>
              <a:rPr lang="ru-RU" sz="1800" dirty="0"/>
              <a:t>2. </a:t>
            </a:r>
            <a:r>
              <a:rPr lang="ru-RU" sz="1800" u="sng" dirty="0"/>
              <a:t>Информационные</a:t>
            </a:r>
            <a:r>
              <a:rPr lang="ru-RU" sz="1800" dirty="0"/>
              <a:t>.</a:t>
            </a:r>
          </a:p>
          <a:p>
            <a:pPr lvl="0"/>
            <a:r>
              <a:rPr lang="ru-RU" sz="1500" dirty="0"/>
              <a:t>Участие в создании информационного банка по системе профильного обучения на основе </a:t>
            </a:r>
            <a:r>
              <a:rPr lang="ru-RU" sz="1500" dirty="0" smtClean="0"/>
              <a:t>проектно-исследовательской деятельности и </a:t>
            </a:r>
            <a:r>
              <a:rPr lang="ru-RU" sz="1500" dirty="0"/>
              <a:t>ее состояния в школе.</a:t>
            </a:r>
          </a:p>
          <a:p>
            <a:r>
              <a:rPr lang="ru-RU" sz="1600" dirty="0"/>
              <a:t>3.</a:t>
            </a:r>
            <a:r>
              <a:rPr lang="ru-RU" sz="1600" u="sng" dirty="0"/>
              <a:t>Кадровые</a:t>
            </a:r>
            <a:r>
              <a:rPr lang="ru-RU" sz="1600" dirty="0"/>
              <a:t>.</a:t>
            </a:r>
          </a:p>
          <a:p>
            <a:pPr lvl="0"/>
            <a:r>
              <a:rPr lang="ru-RU" sz="1500" dirty="0"/>
              <a:t>Подготовка решений о направлении </a:t>
            </a:r>
            <a:r>
              <a:rPr lang="ru-RU" sz="1500" dirty="0" smtClean="0"/>
              <a:t> членов </a:t>
            </a:r>
            <a:r>
              <a:rPr lang="ru-RU" sz="1500" dirty="0"/>
              <a:t>творческой команды на курсы подготовки. Переподготовки и повышения квалификации.</a:t>
            </a:r>
          </a:p>
          <a:p>
            <a:pPr lvl="0"/>
            <a:r>
              <a:rPr lang="ru-RU" sz="1500" dirty="0"/>
              <a:t>Выявление, обобщение и распространение передового опыта членов команды на школьном и городском уровне.</a:t>
            </a:r>
          </a:p>
          <a:p>
            <a:r>
              <a:rPr lang="ru-RU" sz="1800" dirty="0" smtClean="0"/>
              <a:t>4</a:t>
            </a:r>
            <a:r>
              <a:rPr lang="ru-RU" sz="1800" u="sng" dirty="0" smtClean="0"/>
              <a:t>.Мотивационные</a:t>
            </a:r>
            <a:r>
              <a:rPr lang="ru-RU" sz="1800" dirty="0"/>
              <a:t>.</a:t>
            </a:r>
          </a:p>
          <a:p>
            <a:r>
              <a:rPr lang="ru-RU" sz="1600" dirty="0"/>
              <a:t>Проведение текущих мероприятий по поддержанию мотивации и снятию сопротивления членов команды учителей.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65485340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i="1" dirty="0"/>
              <a:t>Определение объёма ресурсов, необходимых для реализации проекта: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•	Оплата работы педагогов, внедряющих проект 25тыс. рублей</a:t>
            </a:r>
          </a:p>
          <a:p>
            <a:r>
              <a:rPr lang="ru-RU" sz="1800" dirty="0"/>
              <a:t>•	Расходные материалы (бумага, краска, канцелярские товары) 5тыс. рублей</a:t>
            </a:r>
          </a:p>
          <a:p>
            <a:r>
              <a:rPr lang="ru-RU" sz="1800" dirty="0"/>
              <a:t>•	Организационные расходы на организацию школьной </a:t>
            </a:r>
            <a:r>
              <a:rPr lang="ru-RU" sz="1800" dirty="0" smtClean="0"/>
              <a:t>конференции </a:t>
            </a:r>
            <a:r>
              <a:rPr lang="ru-RU" sz="1800" dirty="0"/>
              <a:t>10 тыс. рублей</a:t>
            </a:r>
          </a:p>
          <a:p>
            <a:r>
              <a:rPr lang="ru-RU" sz="1800" dirty="0"/>
              <a:t>•	Призовой фонд для поощрения учащихся 5 тыс. рублей</a:t>
            </a:r>
          </a:p>
          <a:p>
            <a:r>
              <a:rPr lang="ru-RU" sz="1800" dirty="0"/>
              <a:t>•	Средства для оплаты организационных взносов на конференциях Республиканского и Всероссийского уровня 5 тыс. рублей</a:t>
            </a:r>
          </a:p>
          <a:p>
            <a:r>
              <a:rPr lang="ru-RU" sz="1800" dirty="0"/>
              <a:t>•	Организация школьной естественно-научной лаборатории, приобретение оборудования 50 тыс. рублей</a:t>
            </a:r>
          </a:p>
          <a:p>
            <a:r>
              <a:rPr lang="ru-RU" sz="1800" dirty="0"/>
              <a:t>Общая сумма: 100 тыс.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06288807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750</TotalTime>
  <Words>1532</Words>
  <Application>Microsoft Office PowerPoint</Application>
  <PresentationFormat>Экран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Формирование универсальных учебных действий у младших школьников через организацию проектно-исследовательской деятельности.</vt:lpstr>
      <vt:lpstr>Актуальность</vt:lpstr>
      <vt:lpstr>Цель проекта:</vt:lpstr>
      <vt:lpstr>Концептуальные аспекты проекта:</vt:lpstr>
      <vt:lpstr>Слайд 5</vt:lpstr>
      <vt:lpstr>Слайд 6</vt:lpstr>
      <vt:lpstr>Слайд 7</vt:lpstr>
      <vt:lpstr>Условия, необходимые для реализации проектно-исследовательской деятельности. </vt:lpstr>
      <vt:lpstr>Определение объёма ресурсов, необходимых для реализации проекта:</vt:lpstr>
      <vt:lpstr>Основные результаты:</vt:lpstr>
      <vt:lpstr>Слайд 11</vt:lpstr>
      <vt:lpstr>  Сфера применения: </vt:lpstr>
      <vt:lpstr>. Новизна проекта</vt:lpstr>
      <vt:lpstr> Текущая стадия реализации проекта</vt:lpstr>
      <vt:lpstr> </vt:lpstr>
      <vt:lpstr>В IV еспубликанском конкурсе исследовательских и творческих работ учащихся 1-4 классов «Я познаю мир» - 1 место.  Во II Региональной научно-практической экологической конференции для младших школьников «Юннат – 2015» -два призёра.  В городской Конференции «Малая Академия Наук: младшие школьники в научном поиске» - 1,2 и 3 место.  В Международном конкурсе «Мягкая игрушка» со своим проектом победил ученик и занял 1 место.  В городском этапе Республиканской историко-краеведческой экспедиции «Тайны родного языка» в номинации «За лучшую режиссёрскую работу» - 1 место.  В VI городской школьной конференции «Шаг в будущее» 1,2 место.  Активно принимаем участие с нашими проектами в интернет конкурсах. Пример тому Всероссийский конкурс «Школьный проект» в номинации «Проект исследовательской направленности».   В коллективном проекте  «Чудо-ёлочка своими руками в рамках Всероссийской природоохранной акции «Ель-2014» стали Победителями.   За работу в жюри в Гимназической научно-практической конференции учащихся «Ступени познания» мне выдана благодарность.   Таким образом, в результате внедрения проекта произошло освоение умения выбирать тему, вычленять главное в исследуемом материале, делать выводы и применять полученные знания в жизни.</vt:lpstr>
      <vt:lpstr>Перспективные цели проекта</vt:lpstr>
      <vt:lpstr>Срок окупаемости проекта </vt:lpstr>
      <vt:lpstr>Слайд 19</vt:lpstr>
      <vt:lpstr>Список использованной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Актуальность</dc:title>
  <dc:creator>user</dc:creator>
  <cp:lastModifiedBy>*</cp:lastModifiedBy>
  <cp:revision>86</cp:revision>
  <dcterms:created xsi:type="dcterms:W3CDTF">2013-01-19T13:32:19Z</dcterms:created>
  <dcterms:modified xsi:type="dcterms:W3CDTF">2015-10-09T07:45:36Z</dcterms:modified>
</cp:coreProperties>
</file>