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0" r:id="rId4"/>
    <p:sldId id="264" r:id="rId5"/>
    <p:sldId id="265" r:id="rId6"/>
    <p:sldId id="266" r:id="rId7"/>
    <p:sldId id="267" r:id="rId8"/>
    <p:sldId id="268" r:id="rId9"/>
    <p:sldId id="269" r:id="rId10"/>
    <p:sldId id="270" r:id="rId11"/>
    <p:sldId id="271" r:id="rId12"/>
    <p:sldId id="272" r:id="rId13"/>
    <p:sldId id="273" r:id="rId14"/>
    <p:sldId id="274" r:id="rId15"/>
    <p:sldId id="275" r:id="rId16"/>
    <p:sldId id="278" r:id="rId17"/>
    <p:sldId id="277" r:id="rId18"/>
    <p:sldId id="279"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3" d="100"/>
          <a:sy n="73" d="100"/>
        </p:scale>
        <p:origin x="-129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24.03.2015</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24.03.2015</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24.03.2015</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dirty="0"/>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24.03.2015</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dirty="0"/>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24.03.2015</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24.03.2015</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dirty="0"/>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24.03.2015</a:t>
            </a:fld>
            <a:endParaRPr lang="ru-RU" dirty="0"/>
          </a:p>
        </p:txBody>
      </p:sp>
      <p:sp>
        <p:nvSpPr>
          <p:cNvPr id="8" name="Footer Placeholder 7"/>
          <p:cNvSpPr>
            <a:spLocks noGrp="1"/>
          </p:cNvSpPr>
          <p:nvPr>
            <p:ph type="ftr" sz="quarter" idx="11"/>
          </p:nvPr>
        </p:nvSpPr>
        <p:spPr/>
        <p:txBody>
          <a:bodyPr/>
          <a:lstStyle/>
          <a:p>
            <a:endParaRPr lang="ru-RU" dirty="0"/>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t>24.03.2015</a:t>
            </a:fld>
            <a:endParaRPr lang="ru-RU" dirty="0"/>
          </a:p>
        </p:txBody>
      </p:sp>
      <p:sp>
        <p:nvSpPr>
          <p:cNvPr id="4" name="Footer Placeholder 3"/>
          <p:cNvSpPr>
            <a:spLocks noGrp="1"/>
          </p:cNvSpPr>
          <p:nvPr>
            <p:ph type="ftr" sz="quarter" idx="11"/>
          </p:nvPr>
        </p:nvSpPr>
        <p:spPr/>
        <p:txBody>
          <a:bodyPr/>
          <a:lstStyle/>
          <a:p>
            <a:endParaRPr lang="ru-RU" dirty="0"/>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Date Placeholder 1"/>
          <p:cNvSpPr>
            <a:spLocks noGrp="1"/>
          </p:cNvSpPr>
          <p:nvPr>
            <p:ph type="dt" sz="half" idx="10"/>
          </p:nvPr>
        </p:nvSpPr>
        <p:spPr/>
        <p:txBody>
          <a:bodyPr/>
          <a:lstStyle/>
          <a:p>
            <a:fld id="{B4C71EC6-210F-42DE-9C53-41977AD35B3D}" type="datetimeFigureOut">
              <a:rPr lang="ru-RU" smtClean="0"/>
              <a:t>24.03.2015</a:t>
            </a:fld>
            <a:endParaRPr lang="ru-RU" dirty="0"/>
          </a:p>
        </p:txBody>
      </p:sp>
      <p:sp>
        <p:nvSpPr>
          <p:cNvPr id="3" name="Footer Placeholder 2"/>
          <p:cNvSpPr>
            <a:spLocks noGrp="1"/>
          </p:cNvSpPr>
          <p:nvPr>
            <p:ph type="ftr" sz="quarter" idx="11"/>
          </p:nvPr>
        </p:nvSpPr>
        <p:spPr/>
        <p:txBody>
          <a:bodyPr/>
          <a:lstStyle/>
          <a:p>
            <a:endParaRPr lang="ru-RU" dirty="0"/>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t>24.03.2015</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dirty="0"/>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24.03.2015</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dirty="0"/>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smtClean="0"/>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B4C71EC6-210F-42DE-9C53-41977AD35B3D}" type="datetimeFigureOut">
              <a:rPr lang="ru-RU" smtClean="0"/>
              <a:t>24.03.2015</a:t>
            </a:fld>
            <a:endParaRPr lang="ru-RU" dirty="0"/>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ru-RU" dirty="0"/>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B19B0651-EE4F-4900-A07F-96A6BFA9D0F0}" type="slidenum">
              <a:rPr lang="ru-RU" smtClean="0"/>
              <a:t>‹#›</a:t>
            </a:fld>
            <a:endParaRPr lang="ru-RU" dirty="0"/>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1.png"/><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hyperlink" Target="http://www.smile-day.net/smile-image/" TargetMode="External"/><Relationship Id="rId13" Type="http://schemas.openxmlformats.org/officeDocument/2006/relationships/hyperlink" Target="http://avaqip.ru/2010/12/19/prikolnye-smajliki-dlya-kontakta.html" TargetMode="External"/><Relationship Id="rId3" Type="http://schemas.openxmlformats.org/officeDocument/2006/relationships/hyperlink" Target="http://barami.do.am/blog/2" TargetMode="External"/><Relationship Id="rId7" Type="http://schemas.openxmlformats.org/officeDocument/2006/relationships/hyperlink" Target="http://www.turliner.ru/index.php?show_aux_page=109" TargetMode="External"/><Relationship Id="rId12" Type="http://schemas.openxmlformats.org/officeDocument/2006/relationships/hyperlink" Target="http://blog.yarcenter.ru/proba.php?catid=89" TargetMode="External"/><Relationship Id="rId2" Type="http://schemas.openxmlformats.org/officeDocument/2006/relationships/hyperlink" Target="http://kvartirobzor.ru/tag/%D0%97%D0%98%D0%9B/" TargetMode="External"/><Relationship Id="rId1" Type="http://schemas.openxmlformats.org/officeDocument/2006/relationships/slideLayout" Target="../slideLayouts/slideLayout1.xml"/><Relationship Id="rId6" Type="http://schemas.openxmlformats.org/officeDocument/2006/relationships/hyperlink" Target="http://triinochka.ru/post177252716/" TargetMode="External"/><Relationship Id="rId11" Type="http://schemas.openxmlformats.org/officeDocument/2006/relationships/hyperlink" Target="http://www.liveinternet.ru/users/4986528/post291004478/" TargetMode="External"/><Relationship Id="rId5" Type="http://schemas.openxmlformats.org/officeDocument/2006/relationships/hyperlink" Target="http://www.fonstola.ru/146789-jabloko-frukt-leto-vkusno-jablonja-sad-urozhai-sochno.html" TargetMode="External"/><Relationship Id="rId10" Type="http://schemas.openxmlformats.org/officeDocument/2006/relationships/hyperlink" Target="http://club.itdrom.com/gallery/gal_graf/pict/2716.html" TargetMode="External"/><Relationship Id="rId4" Type="http://schemas.openxmlformats.org/officeDocument/2006/relationships/hyperlink" Target="http://www.liveinternet.ru/users/riko_yamamoto/blog/" TargetMode="External"/><Relationship Id="rId9" Type="http://schemas.openxmlformats.org/officeDocument/2006/relationships/hyperlink" Target="http://www.gastro.ru/?do=gdz-7-geografiya" TargetMode="External"/><Relationship Id="rId14" Type="http://schemas.openxmlformats.org/officeDocument/2006/relationships/hyperlink" Target="http://iplayer.fm/q/%D0%BF%D0%B5%D1%81%D0%B5%D0%BD%D0%BA%D0%B0+%D0%B7%D0%B0%D1%80%D1%8F%D0%B4%D0%BA%D0%B0+%D0%BD%D0%B0+%D0%B0%D0%BD%D0%B3%D0%BB%D0%B8%D0%B9%D1%81%D0%BA%D0%BE%D0%BC/"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r>
              <a:rPr lang="ru-RU" sz="3200" dirty="0" smtClean="0">
                <a:latin typeface="Times New Roman" panose="02020603050405020304" pitchFamily="18" charset="0"/>
                <a:cs typeface="Times New Roman" panose="02020603050405020304" pitchFamily="18" charset="0"/>
              </a:rPr>
              <a:t>Берёзина Мария Владимировна</a:t>
            </a:r>
            <a:br>
              <a:rPr lang="ru-RU" sz="3200" dirty="0" smtClean="0">
                <a:latin typeface="Times New Roman" panose="02020603050405020304" pitchFamily="18" charset="0"/>
                <a:cs typeface="Times New Roman" panose="02020603050405020304" pitchFamily="18" charset="0"/>
              </a:rPr>
            </a:br>
            <a:r>
              <a:rPr lang="ru-RU" sz="3200" dirty="0" smtClean="0">
                <a:latin typeface="Times New Roman" panose="02020603050405020304" pitchFamily="18" charset="0"/>
                <a:cs typeface="Times New Roman" panose="02020603050405020304" pitchFamily="18" charset="0"/>
              </a:rPr>
              <a:t>учитель английского языка</a:t>
            </a:r>
            <a:br>
              <a:rPr lang="ru-RU" sz="3200" dirty="0" smtClean="0">
                <a:latin typeface="Times New Roman" panose="02020603050405020304" pitchFamily="18" charset="0"/>
                <a:cs typeface="Times New Roman" panose="02020603050405020304" pitchFamily="18" charset="0"/>
              </a:rPr>
            </a:br>
            <a:r>
              <a:rPr lang="ru-RU" sz="3200" dirty="0" smtClean="0">
                <a:latin typeface="Times New Roman" panose="02020603050405020304" pitchFamily="18" charset="0"/>
                <a:cs typeface="Times New Roman" panose="02020603050405020304" pitchFamily="18" charset="0"/>
              </a:rPr>
              <a:t>МБОУ СОШ № 78</a:t>
            </a:r>
            <a:endParaRPr lang="ru-RU" sz="32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p:txBody>
          <a:bodyPr/>
          <a:lstStyle/>
          <a:p>
            <a:r>
              <a:rPr lang="ru-RU" dirty="0" smtClean="0"/>
              <a:t>Презентация к уроку по учебному предмету «Английский язык» в 4 классе на тему: «Город и деревня»</a:t>
            </a:r>
            <a:endParaRPr lang="ru-RU" dirty="0"/>
          </a:p>
        </p:txBody>
      </p:sp>
    </p:spTree>
    <p:extLst>
      <p:ext uri="{BB962C8B-B14F-4D97-AF65-F5344CB8AC3E}">
        <p14:creationId xmlns:p14="http://schemas.microsoft.com/office/powerpoint/2010/main" val="33346929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Let`s sing and dance </a:t>
            </a:r>
            <a:r>
              <a:rPr lang="ru-RU" dirty="0" smtClean="0"/>
              <a:t>!!!</a:t>
            </a:r>
            <a:endParaRPr lang="ru-RU" dirty="0"/>
          </a:p>
        </p:txBody>
      </p:sp>
      <p:pic>
        <p:nvPicPr>
          <p:cNvPr id="7" name="Объект 6"/>
          <p:cNvPicPr>
            <a:picLocks noGrp="1" noChangeAspect="1"/>
          </p:cNvPicPr>
          <p:nvPr>
            <p:ph sz="quarter" idx="13"/>
          </p:nvPr>
        </p:nvPicPr>
        <p:blipFill>
          <a:blip r:embed="rId4">
            <a:extLst>
              <a:ext uri="{28A0092B-C50C-407E-A947-70E740481C1C}">
                <a14:useLocalDpi xmlns:a14="http://schemas.microsoft.com/office/drawing/2010/main" val="0"/>
              </a:ext>
            </a:extLst>
          </a:blip>
          <a:stretch>
            <a:fillRect/>
          </a:stretch>
        </p:blipFill>
        <p:spPr>
          <a:xfrm>
            <a:off x="1187624" y="1760654"/>
            <a:ext cx="6768752" cy="5076564"/>
          </a:xfrm>
        </p:spPr>
      </p:pic>
      <p:pic>
        <p:nvPicPr>
          <p:cNvPr id="8" name="Pesenki_poteshki_na_anglijskom_-_Hokey_Pokey_(iPlayer.fm).mp3">
            <a:hlinkClick r:id="" action="ppaction://media"/>
          </p:cNvPr>
          <p:cNvPicPr>
            <a:picLocks noGrp="1" noChangeAspect="1"/>
          </p:cNvPicPr>
          <p:nvPr>
            <p:ph sz="quarter" idx="14"/>
            <a:audioFile r:link="rId2"/>
            <p:extLst>
              <p:ext uri="{DAA4B4D4-6D71-4841-9C94-3DE7FCFB9230}">
                <p14:media xmlns:p14="http://schemas.microsoft.com/office/powerpoint/2010/main" r:embed="rId1"/>
              </p:ext>
            </p:extLst>
          </p:nvPr>
        </p:nvPicPr>
        <p:blipFill>
          <a:blip r:embed="rId5"/>
          <a:stretch>
            <a:fillRect/>
          </a:stretch>
        </p:blipFill>
        <p:spPr>
          <a:xfrm>
            <a:off x="539552" y="620688"/>
            <a:ext cx="609600" cy="609600"/>
          </a:xfrm>
        </p:spPr>
      </p:pic>
    </p:spTree>
    <p:extLst>
      <p:ext uri="{BB962C8B-B14F-4D97-AF65-F5344CB8AC3E}">
        <p14:creationId xmlns:p14="http://schemas.microsoft.com/office/powerpoint/2010/main" val="53416748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34299" fill="hold"/>
                                        <p:tgtEl>
                                          <p:spTgt spid="8"/>
                                        </p:tgtEl>
                                      </p:cBhvr>
                                    </p:cmd>
                                  </p:childTnLst>
                                </p:cTn>
                              </p:par>
                            </p:childTnLst>
                          </p:cTn>
                        </p:par>
                      </p:childTnLst>
                    </p:cTn>
                  </p:par>
                </p:childTnLst>
              </p:cTn>
              <p:nextCondLst>
                <p:cond evt="onClick" delay="0">
                  <p:tgtEl>
                    <p:spTgt spid="8"/>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sz="half" idx="2"/>
          </p:nvPr>
        </p:nvSpPr>
        <p:spPr>
          <a:xfrm>
            <a:off x="323528" y="1988840"/>
            <a:ext cx="8640960" cy="4176464"/>
          </a:xfrm>
        </p:spPr>
        <p:txBody>
          <a:bodyPr>
            <a:noAutofit/>
          </a:bodyPr>
          <a:lstStyle/>
          <a:p>
            <a:pPr marL="342900" indent="-342900">
              <a:buAutoNum type="arabicPeriod"/>
            </a:pPr>
            <a:r>
              <a:rPr lang="en-US" sz="2400" dirty="0" smtClean="0">
                <a:solidFill>
                  <a:srgbClr val="FF0000"/>
                </a:solidFill>
              </a:rPr>
              <a:t>There is </a:t>
            </a:r>
            <a:r>
              <a:rPr lang="ru-RU" sz="2400" dirty="0" smtClean="0">
                <a:solidFill>
                  <a:schemeClr val="tx1"/>
                </a:solidFill>
              </a:rPr>
              <a:t>если подлежащее –существительное в ед. ч.</a:t>
            </a:r>
          </a:p>
          <a:p>
            <a:pPr marL="342900" indent="-342900">
              <a:buAutoNum type="arabicPeriod"/>
            </a:pPr>
            <a:r>
              <a:rPr lang="en-US" sz="2400" dirty="0" smtClean="0">
                <a:solidFill>
                  <a:srgbClr val="00B050"/>
                </a:solidFill>
              </a:rPr>
              <a:t>There are</a:t>
            </a:r>
            <a:r>
              <a:rPr lang="ru-RU" sz="2400" dirty="0" smtClean="0">
                <a:solidFill>
                  <a:srgbClr val="00B050"/>
                </a:solidFill>
              </a:rPr>
              <a:t> </a:t>
            </a:r>
            <a:r>
              <a:rPr lang="ru-RU" sz="2400" dirty="0" smtClean="0">
                <a:solidFill>
                  <a:schemeClr val="tx1"/>
                </a:solidFill>
              </a:rPr>
              <a:t>если подлежащее-существительное стоит во мн. ч.</a:t>
            </a:r>
          </a:p>
          <a:p>
            <a:pPr algn="ctr"/>
            <a:endParaRPr lang="en-US" sz="2400" dirty="0" smtClean="0">
              <a:solidFill>
                <a:srgbClr val="FF0000"/>
              </a:solidFill>
            </a:endParaRPr>
          </a:p>
          <a:p>
            <a:pPr algn="ctr"/>
            <a:r>
              <a:rPr lang="en-US" sz="2400" dirty="0" smtClean="0">
                <a:solidFill>
                  <a:srgbClr val="FF0000"/>
                </a:solidFill>
              </a:rPr>
              <a:t>There is </a:t>
            </a:r>
            <a:r>
              <a:rPr lang="en-US" sz="2400" dirty="0" smtClean="0">
                <a:solidFill>
                  <a:schemeClr val="tx1"/>
                </a:solidFill>
              </a:rPr>
              <a:t>a cow next to the bridge.</a:t>
            </a:r>
          </a:p>
          <a:p>
            <a:pPr algn="ctr"/>
            <a:endParaRPr lang="en-US" sz="2400" dirty="0" smtClean="0">
              <a:solidFill>
                <a:schemeClr val="tx1"/>
              </a:solidFill>
            </a:endParaRPr>
          </a:p>
          <a:p>
            <a:pPr algn="ctr"/>
            <a:r>
              <a:rPr lang="en-US" sz="2400" dirty="0" smtClean="0">
                <a:solidFill>
                  <a:srgbClr val="00B050"/>
                </a:solidFill>
              </a:rPr>
              <a:t>There are </a:t>
            </a:r>
            <a:r>
              <a:rPr lang="en-US" sz="2400" dirty="0" smtClean="0">
                <a:solidFill>
                  <a:schemeClr val="tx1"/>
                </a:solidFill>
              </a:rPr>
              <a:t>many sheep on the farm.</a:t>
            </a:r>
            <a:endParaRPr lang="ru-RU" sz="2400" dirty="0">
              <a:solidFill>
                <a:srgbClr val="FF0000"/>
              </a:solidFill>
            </a:endParaRPr>
          </a:p>
        </p:txBody>
      </p:sp>
      <p:sp>
        <p:nvSpPr>
          <p:cNvPr id="3" name="Заголовок 2"/>
          <p:cNvSpPr>
            <a:spLocks noGrp="1"/>
          </p:cNvSpPr>
          <p:nvPr>
            <p:ph type="title"/>
          </p:nvPr>
        </p:nvSpPr>
        <p:spPr>
          <a:xfrm>
            <a:off x="611560" y="260648"/>
            <a:ext cx="8352928" cy="1540760"/>
          </a:xfrm>
        </p:spPr>
        <p:txBody>
          <a:bodyPr/>
          <a:lstStyle/>
          <a:p>
            <a:pPr algn="ctr"/>
            <a:r>
              <a:rPr lang="en-US" dirty="0" smtClean="0">
                <a:solidFill>
                  <a:schemeClr val="tx1"/>
                </a:solidFill>
              </a:rPr>
              <a:t>Grammar revision</a:t>
            </a:r>
            <a:br>
              <a:rPr lang="en-US" dirty="0" smtClean="0">
                <a:solidFill>
                  <a:schemeClr val="tx1"/>
                </a:solidFill>
              </a:rPr>
            </a:br>
            <a:r>
              <a:rPr lang="ru-RU" dirty="0" smtClean="0">
                <a:solidFill>
                  <a:srgbClr val="FF0000"/>
                </a:solidFill>
              </a:rPr>
              <a:t>Употребление оборота </a:t>
            </a:r>
            <a:r>
              <a:rPr lang="en-US" dirty="0" smtClean="0">
                <a:solidFill>
                  <a:srgbClr val="FF0000"/>
                </a:solidFill>
              </a:rPr>
              <a:t>There is/There are</a:t>
            </a:r>
            <a:endParaRPr lang="ru-RU" dirty="0">
              <a:solidFill>
                <a:srgbClr val="FF0000"/>
              </a:solidFill>
            </a:endParaRPr>
          </a:p>
        </p:txBody>
      </p:sp>
      <p:sp>
        <p:nvSpPr>
          <p:cNvPr id="4" name="Объект 3"/>
          <p:cNvSpPr>
            <a:spLocks noGrp="1"/>
          </p:cNvSpPr>
          <p:nvPr>
            <p:ph idx="1"/>
          </p:nvPr>
        </p:nvSpPr>
        <p:spPr>
          <a:xfrm flipV="1">
            <a:off x="9144000" y="4509120"/>
            <a:ext cx="180528" cy="144016"/>
          </a:xfrm>
        </p:spPr>
        <p:txBody>
          <a:bodyPr>
            <a:normAutofit fontScale="25000" lnSpcReduction="20000"/>
          </a:bodyPr>
          <a:lstStyle/>
          <a:p>
            <a:r>
              <a:rPr lang="ru-RU" dirty="0" smtClean="0"/>
              <a:t> </a:t>
            </a:r>
            <a:endParaRPr lang="ru-RU" dirty="0"/>
          </a:p>
        </p:txBody>
      </p:sp>
    </p:spTree>
    <p:extLst>
      <p:ext uri="{BB962C8B-B14F-4D97-AF65-F5344CB8AC3E}">
        <p14:creationId xmlns:p14="http://schemas.microsoft.com/office/powerpoint/2010/main" val="3575905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 calcmode="lin" valueType="num">
                                      <p:cBhvr>
                                        <p:cTn id="14" dur="500" fill="hold"/>
                                        <p:tgtEl>
                                          <p:spTgt spid="2">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2">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2">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 calcmode="lin" valueType="num">
                                      <p:cBhvr>
                                        <p:cTn id="21" dur="500" fill="hold"/>
                                        <p:tgtEl>
                                          <p:spTgt spid="2">
                                            <p:txEl>
                                              <p:pRg st="3" end="3"/>
                                            </p:txEl>
                                          </p:spTgt>
                                        </p:tgtEl>
                                        <p:attrNameLst>
                                          <p:attrName>ppt_w</p:attrName>
                                        </p:attrNameLst>
                                      </p:cBhvr>
                                      <p:tavLst>
                                        <p:tav tm="0">
                                          <p:val>
                                            <p:fltVal val="0"/>
                                          </p:val>
                                        </p:tav>
                                        <p:tav tm="100000">
                                          <p:val>
                                            <p:strVal val="#ppt_w"/>
                                          </p:val>
                                        </p:tav>
                                      </p:tavLst>
                                    </p:anim>
                                    <p:anim calcmode="lin" valueType="num">
                                      <p:cBhvr>
                                        <p:cTn id="22" dur="500" fill="hold"/>
                                        <p:tgtEl>
                                          <p:spTgt spid="2">
                                            <p:txEl>
                                              <p:pRg st="3" end="3"/>
                                            </p:txEl>
                                          </p:spTgt>
                                        </p:tgtEl>
                                        <p:attrNameLst>
                                          <p:attrName>ppt_h</p:attrName>
                                        </p:attrNameLst>
                                      </p:cBhvr>
                                      <p:tavLst>
                                        <p:tav tm="0">
                                          <p:val>
                                            <p:fltVal val="0"/>
                                          </p:val>
                                        </p:tav>
                                        <p:tav tm="100000">
                                          <p:val>
                                            <p:strVal val="#ppt_h"/>
                                          </p:val>
                                        </p:tav>
                                      </p:tavLst>
                                    </p:anim>
                                    <p:animEffect transition="in" filter="fade">
                                      <p:cBhvr>
                                        <p:cTn id="23" dur="500"/>
                                        <p:tgtEl>
                                          <p:spTgt spid="2">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 calcmode="lin" valueType="num">
                                      <p:cBhvr>
                                        <p:cTn id="28" dur="500" fill="hold"/>
                                        <p:tgtEl>
                                          <p:spTgt spid="2">
                                            <p:txEl>
                                              <p:pRg st="5" end="5"/>
                                            </p:txEl>
                                          </p:spTgt>
                                        </p:tgtEl>
                                        <p:attrNameLst>
                                          <p:attrName>ppt_w</p:attrName>
                                        </p:attrNameLst>
                                      </p:cBhvr>
                                      <p:tavLst>
                                        <p:tav tm="0">
                                          <p:val>
                                            <p:fltVal val="0"/>
                                          </p:val>
                                        </p:tav>
                                        <p:tav tm="100000">
                                          <p:val>
                                            <p:strVal val="#ppt_w"/>
                                          </p:val>
                                        </p:tav>
                                      </p:tavLst>
                                    </p:anim>
                                    <p:anim calcmode="lin" valueType="num">
                                      <p:cBhvr>
                                        <p:cTn id="29" dur="500" fill="hold"/>
                                        <p:tgtEl>
                                          <p:spTgt spid="2">
                                            <p:txEl>
                                              <p:pRg st="5" end="5"/>
                                            </p:txEl>
                                          </p:spTgt>
                                        </p:tgtEl>
                                        <p:attrNameLst>
                                          <p:attrName>ppt_h</p:attrName>
                                        </p:attrNameLst>
                                      </p:cBhvr>
                                      <p:tavLst>
                                        <p:tav tm="0">
                                          <p:val>
                                            <p:fltVal val="0"/>
                                          </p:val>
                                        </p:tav>
                                        <p:tav tm="100000">
                                          <p:val>
                                            <p:strVal val="#ppt_h"/>
                                          </p:val>
                                        </p:tav>
                                      </p:tavLst>
                                    </p:anim>
                                    <p:animEffect transition="in" filter="fade">
                                      <p:cBhvr>
                                        <p:cTn id="30"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11961" y="338667"/>
            <a:ext cx="4474840" cy="1866197"/>
          </a:xfrm>
        </p:spPr>
        <p:txBody>
          <a:bodyPr/>
          <a:lstStyle/>
          <a:p>
            <a:pPr algn="ctr"/>
            <a:r>
              <a:rPr lang="en-US" b="1" dirty="0" smtClean="0">
                <a:solidFill>
                  <a:schemeClr val="tx1"/>
                </a:solidFill>
                <a:latin typeface="Times New Roman" panose="02020603050405020304" pitchFamily="18" charset="0"/>
                <a:cs typeface="Times New Roman" panose="02020603050405020304" pitchFamily="18" charset="0"/>
              </a:rPr>
              <a:t>Complete the sentences</a:t>
            </a:r>
            <a:endParaRPr lang="ru-RU" b="1" dirty="0">
              <a:solidFill>
                <a:schemeClr val="tx1"/>
              </a:solidFill>
              <a:latin typeface="Times New Roman" panose="02020603050405020304" pitchFamily="18" charset="0"/>
              <a:cs typeface="Times New Roman" panose="02020603050405020304" pitchFamily="18" charset="0"/>
            </a:endParaRPr>
          </a:p>
        </p:txBody>
      </p:sp>
      <p:sp>
        <p:nvSpPr>
          <p:cNvPr id="3" name="Текст 2"/>
          <p:cNvSpPr>
            <a:spLocks noGrp="1"/>
          </p:cNvSpPr>
          <p:nvPr>
            <p:ph type="body" sz="half" idx="2"/>
          </p:nvPr>
        </p:nvSpPr>
        <p:spPr>
          <a:xfrm>
            <a:off x="3635896" y="2276872"/>
            <a:ext cx="5050905" cy="4176464"/>
          </a:xfrm>
        </p:spPr>
        <p:txBody>
          <a:bodyPr>
            <a:noAutofit/>
          </a:bodyPr>
          <a:lstStyle/>
          <a:p>
            <a:pPr marL="342900" indent="-342900">
              <a:buAutoNum type="arabicPeriod"/>
            </a:pPr>
            <a:r>
              <a:rPr lang="en-US" sz="2400" dirty="0" smtClean="0">
                <a:solidFill>
                  <a:schemeClr val="tx1"/>
                </a:solidFill>
                <a:latin typeface="Times New Roman" panose="02020603050405020304" pitchFamily="18" charset="0"/>
                <a:cs typeface="Times New Roman" panose="02020603050405020304" pitchFamily="18" charset="0"/>
              </a:rPr>
              <a:t>1. There …one window in the kitchen.</a:t>
            </a:r>
          </a:p>
          <a:p>
            <a:pPr marL="342900" indent="-342900">
              <a:buAutoNum type="arabicPeriod"/>
            </a:pPr>
            <a:r>
              <a:rPr lang="en-US" sz="2400" dirty="0" smtClean="0">
                <a:solidFill>
                  <a:schemeClr val="tx1"/>
                </a:solidFill>
                <a:latin typeface="Times New Roman" panose="02020603050405020304" pitchFamily="18" charset="0"/>
                <a:cs typeface="Times New Roman" panose="02020603050405020304" pitchFamily="18" charset="0"/>
              </a:rPr>
              <a:t>2. There …no posters in my room.</a:t>
            </a:r>
          </a:p>
          <a:p>
            <a:pPr marL="342900" indent="-342900">
              <a:buAutoNum type="arabicPeriod"/>
            </a:pPr>
            <a:r>
              <a:rPr lang="en-US" sz="2400" dirty="0" smtClean="0">
                <a:solidFill>
                  <a:schemeClr val="tx1"/>
                </a:solidFill>
                <a:latin typeface="Times New Roman" panose="02020603050405020304" pitchFamily="18" charset="0"/>
                <a:cs typeface="Times New Roman" panose="02020603050405020304" pitchFamily="18" charset="0"/>
              </a:rPr>
              <a:t>3. There …many doors in my house.</a:t>
            </a:r>
          </a:p>
          <a:p>
            <a:pPr marL="342900" indent="-342900">
              <a:buAutoNum type="arabicPeriod"/>
            </a:pPr>
            <a:r>
              <a:rPr lang="en-US" sz="2400" dirty="0" smtClean="0">
                <a:solidFill>
                  <a:schemeClr val="tx1"/>
                </a:solidFill>
                <a:latin typeface="Times New Roman" panose="02020603050405020304" pitchFamily="18" charset="0"/>
                <a:cs typeface="Times New Roman" panose="02020603050405020304" pitchFamily="18" charset="0"/>
              </a:rPr>
              <a:t>4. There … a big living room in the flat.</a:t>
            </a:r>
          </a:p>
          <a:p>
            <a:pPr marL="342900" indent="-342900">
              <a:buAutoNum type="arabicPeriod"/>
            </a:pPr>
            <a:r>
              <a:rPr lang="en-US" sz="2400" dirty="0" smtClean="0">
                <a:solidFill>
                  <a:schemeClr val="tx1"/>
                </a:solidFill>
                <a:latin typeface="Times New Roman" panose="02020603050405020304" pitchFamily="18" charset="0"/>
                <a:cs typeface="Times New Roman" panose="02020603050405020304" pitchFamily="18" charset="0"/>
              </a:rPr>
              <a:t>5. There … two bathrooms in the house. </a:t>
            </a:r>
          </a:p>
          <a:p>
            <a:endParaRPr lang="ru-RU" sz="2400" dirty="0"/>
          </a:p>
        </p:txBody>
      </p:sp>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val="0"/>
              </a:ext>
            </a:extLst>
          </a:blip>
          <a:srcRect t="6945" b="6945"/>
          <a:stretch>
            <a:fillRect/>
          </a:stretch>
        </p:blipFill>
        <p:spPr>
          <a:xfrm>
            <a:off x="467544" y="476672"/>
            <a:ext cx="3566160" cy="2926080"/>
          </a:xfrm>
        </p:spPr>
      </p:pic>
    </p:spTree>
    <p:extLst>
      <p:ext uri="{BB962C8B-B14F-4D97-AF65-F5344CB8AC3E}">
        <p14:creationId xmlns:p14="http://schemas.microsoft.com/office/powerpoint/2010/main" val="1809960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74155" y="338667"/>
            <a:ext cx="3812645" cy="1794189"/>
          </a:xfrm>
        </p:spPr>
        <p:txBody>
          <a:bodyPr/>
          <a:lstStyle/>
          <a:p>
            <a:r>
              <a:rPr lang="en-US" dirty="0" smtClean="0">
                <a:solidFill>
                  <a:schemeClr val="tx1"/>
                </a:solidFill>
                <a:latin typeface="Felix Titling" panose="04060505060202020A04" pitchFamily="82" charset="0"/>
                <a:cs typeface="Times New Roman" panose="02020603050405020304" pitchFamily="18" charset="0"/>
              </a:rPr>
              <a:t>Check up</a:t>
            </a:r>
            <a:endParaRPr lang="ru-RU" dirty="0">
              <a:solidFill>
                <a:schemeClr val="tx1"/>
              </a:solidFill>
              <a:latin typeface="Times New Roman" panose="02020603050405020304" pitchFamily="18" charset="0"/>
              <a:cs typeface="Times New Roman" panose="02020603050405020304" pitchFamily="18" charset="0"/>
            </a:endParaRPr>
          </a:p>
        </p:txBody>
      </p:sp>
      <p:sp>
        <p:nvSpPr>
          <p:cNvPr id="3" name="Текст 2"/>
          <p:cNvSpPr>
            <a:spLocks noGrp="1"/>
          </p:cNvSpPr>
          <p:nvPr>
            <p:ph type="body" sz="half" idx="2"/>
          </p:nvPr>
        </p:nvSpPr>
        <p:spPr>
          <a:xfrm>
            <a:off x="3635896" y="2204865"/>
            <a:ext cx="5050905" cy="3960440"/>
          </a:xfrm>
        </p:spPr>
        <p:txBody>
          <a:bodyPr>
            <a:normAutofit fontScale="92500" lnSpcReduction="20000"/>
          </a:bodyPr>
          <a:lstStyle/>
          <a:p>
            <a:pPr marL="342900" indent="-342900">
              <a:buAutoNum type="arabicPeriod"/>
            </a:pPr>
            <a:r>
              <a:rPr lang="en-US" sz="2800" dirty="0">
                <a:solidFill>
                  <a:schemeClr val="tx1"/>
                </a:solidFill>
                <a:latin typeface="Times New Roman" panose="02020603050405020304" pitchFamily="18" charset="0"/>
                <a:cs typeface="Times New Roman" panose="02020603050405020304" pitchFamily="18" charset="0"/>
              </a:rPr>
              <a:t>1. </a:t>
            </a:r>
            <a:r>
              <a:rPr lang="en-US" sz="2800" dirty="0" smtClean="0">
                <a:solidFill>
                  <a:schemeClr val="tx1"/>
                </a:solidFill>
                <a:latin typeface="Times New Roman" panose="02020603050405020304" pitchFamily="18" charset="0"/>
                <a:cs typeface="Times New Roman" panose="02020603050405020304" pitchFamily="18" charset="0"/>
              </a:rPr>
              <a:t>There</a:t>
            </a:r>
            <a:r>
              <a:rPr lang="en-US" sz="2800" dirty="0" smtClean="0">
                <a:latin typeface="Times New Roman" panose="02020603050405020304" pitchFamily="18" charset="0"/>
                <a:cs typeface="Times New Roman" panose="02020603050405020304" pitchFamily="18" charset="0"/>
              </a:rPr>
              <a:t> </a:t>
            </a:r>
            <a:r>
              <a:rPr lang="en-US" sz="2800" dirty="0" smtClean="0">
                <a:solidFill>
                  <a:srgbClr val="FF0000"/>
                </a:solidFill>
                <a:latin typeface="Times New Roman" panose="02020603050405020304" pitchFamily="18" charset="0"/>
                <a:cs typeface="Times New Roman" panose="02020603050405020304" pitchFamily="18" charset="0"/>
              </a:rPr>
              <a:t>is</a:t>
            </a:r>
            <a:r>
              <a:rPr lang="en-US" sz="2800" dirty="0" smtClean="0">
                <a:latin typeface="Times New Roman" panose="02020603050405020304" pitchFamily="18" charset="0"/>
                <a:cs typeface="Times New Roman" panose="02020603050405020304" pitchFamily="18" charset="0"/>
              </a:rPr>
              <a:t> </a:t>
            </a:r>
            <a:r>
              <a:rPr lang="en-US" sz="2800" dirty="0" smtClean="0">
                <a:solidFill>
                  <a:schemeClr val="tx1"/>
                </a:solidFill>
                <a:latin typeface="Times New Roman" panose="02020603050405020304" pitchFamily="18" charset="0"/>
                <a:cs typeface="Times New Roman" panose="02020603050405020304" pitchFamily="18" charset="0"/>
              </a:rPr>
              <a:t>one </a:t>
            </a:r>
            <a:r>
              <a:rPr lang="en-US" sz="2800" dirty="0">
                <a:solidFill>
                  <a:schemeClr val="tx1"/>
                </a:solidFill>
                <a:latin typeface="Times New Roman" panose="02020603050405020304" pitchFamily="18" charset="0"/>
                <a:cs typeface="Times New Roman" panose="02020603050405020304" pitchFamily="18" charset="0"/>
              </a:rPr>
              <a:t>window in the kitchen.</a:t>
            </a:r>
          </a:p>
          <a:p>
            <a:pPr marL="342900" indent="-342900">
              <a:buAutoNum type="arabicPeriod"/>
            </a:pPr>
            <a:r>
              <a:rPr lang="en-US" sz="2800" dirty="0">
                <a:solidFill>
                  <a:schemeClr val="tx1"/>
                </a:solidFill>
                <a:latin typeface="Times New Roman" panose="02020603050405020304" pitchFamily="18" charset="0"/>
                <a:cs typeface="Times New Roman" panose="02020603050405020304" pitchFamily="18" charset="0"/>
              </a:rPr>
              <a:t>2. </a:t>
            </a:r>
            <a:r>
              <a:rPr lang="en-US" sz="2800" dirty="0" smtClean="0">
                <a:solidFill>
                  <a:schemeClr val="tx1"/>
                </a:solidFill>
                <a:latin typeface="Times New Roman" panose="02020603050405020304" pitchFamily="18" charset="0"/>
                <a:cs typeface="Times New Roman" panose="02020603050405020304" pitchFamily="18" charset="0"/>
              </a:rPr>
              <a:t>There </a:t>
            </a:r>
            <a:r>
              <a:rPr lang="en-US" sz="2800" dirty="0" smtClean="0">
                <a:solidFill>
                  <a:srgbClr val="FF0000"/>
                </a:solidFill>
                <a:latin typeface="Times New Roman" panose="02020603050405020304" pitchFamily="18" charset="0"/>
                <a:cs typeface="Times New Roman" panose="02020603050405020304" pitchFamily="18" charset="0"/>
              </a:rPr>
              <a:t>are</a:t>
            </a:r>
            <a:r>
              <a:rPr lang="en-US" sz="2800" dirty="0" smtClean="0">
                <a:latin typeface="Times New Roman" panose="02020603050405020304" pitchFamily="18" charset="0"/>
                <a:cs typeface="Times New Roman" panose="02020603050405020304" pitchFamily="18" charset="0"/>
              </a:rPr>
              <a:t> </a:t>
            </a:r>
            <a:r>
              <a:rPr lang="en-US" sz="2800" dirty="0" smtClean="0">
                <a:solidFill>
                  <a:schemeClr val="tx1"/>
                </a:solidFill>
                <a:latin typeface="Times New Roman" panose="02020603050405020304" pitchFamily="18" charset="0"/>
                <a:cs typeface="Times New Roman" panose="02020603050405020304" pitchFamily="18" charset="0"/>
              </a:rPr>
              <a:t>no </a:t>
            </a:r>
            <a:r>
              <a:rPr lang="en-US" sz="2800" dirty="0">
                <a:solidFill>
                  <a:schemeClr val="tx1"/>
                </a:solidFill>
                <a:latin typeface="Times New Roman" panose="02020603050405020304" pitchFamily="18" charset="0"/>
                <a:cs typeface="Times New Roman" panose="02020603050405020304" pitchFamily="18" charset="0"/>
              </a:rPr>
              <a:t>poster</a:t>
            </a:r>
            <a:r>
              <a:rPr lang="en-US" sz="2800" dirty="0">
                <a:solidFill>
                  <a:srgbClr val="FFFF00"/>
                </a:solidFill>
                <a:latin typeface="Times New Roman" panose="02020603050405020304" pitchFamily="18" charset="0"/>
                <a:cs typeface="Times New Roman" panose="02020603050405020304" pitchFamily="18" charset="0"/>
              </a:rPr>
              <a:t>s</a:t>
            </a:r>
            <a:r>
              <a:rPr lang="en-US" sz="2800" dirty="0">
                <a:latin typeface="Times New Roman" panose="02020603050405020304" pitchFamily="18" charset="0"/>
                <a:cs typeface="Times New Roman" panose="02020603050405020304" pitchFamily="18" charset="0"/>
              </a:rPr>
              <a:t> </a:t>
            </a:r>
            <a:r>
              <a:rPr lang="en-US" sz="2800" dirty="0">
                <a:solidFill>
                  <a:schemeClr val="tx1"/>
                </a:solidFill>
                <a:latin typeface="Times New Roman" panose="02020603050405020304" pitchFamily="18" charset="0"/>
                <a:cs typeface="Times New Roman" panose="02020603050405020304" pitchFamily="18" charset="0"/>
              </a:rPr>
              <a:t>in my room.</a:t>
            </a:r>
          </a:p>
          <a:p>
            <a:pPr marL="342900" indent="-342900">
              <a:buAutoNum type="arabicPeriod"/>
            </a:pPr>
            <a:r>
              <a:rPr lang="en-US" sz="2800" dirty="0">
                <a:solidFill>
                  <a:schemeClr val="tx1"/>
                </a:solidFill>
                <a:latin typeface="Times New Roman" panose="02020603050405020304" pitchFamily="18" charset="0"/>
                <a:cs typeface="Times New Roman" panose="02020603050405020304" pitchFamily="18" charset="0"/>
              </a:rPr>
              <a:t>3. </a:t>
            </a:r>
            <a:r>
              <a:rPr lang="en-US" sz="2800" dirty="0" smtClean="0">
                <a:solidFill>
                  <a:schemeClr val="tx1"/>
                </a:solidFill>
                <a:latin typeface="Times New Roman" panose="02020603050405020304" pitchFamily="18" charset="0"/>
                <a:cs typeface="Times New Roman" panose="02020603050405020304" pitchFamily="18" charset="0"/>
              </a:rPr>
              <a:t>There </a:t>
            </a:r>
            <a:r>
              <a:rPr lang="en-US" sz="2800" dirty="0" smtClean="0">
                <a:solidFill>
                  <a:srgbClr val="FF0000"/>
                </a:solidFill>
                <a:latin typeface="Times New Roman" panose="02020603050405020304" pitchFamily="18" charset="0"/>
                <a:cs typeface="Times New Roman" panose="02020603050405020304" pitchFamily="18" charset="0"/>
              </a:rPr>
              <a:t>are</a:t>
            </a:r>
            <a:r>
              <a:rPr lang="en-US" sz="2800" dirty="0" smtClean="0">
                <a:latin typeface="Times New Roman" panose="02020603050405020304" pitchFamily="18" charset="0"/>
                <a:cs typeface="Times New Roman" panose="02020603050405020304" pitchFamily="18" charset="0"/>
              </a:rPr>
              <a:t> </a:t>
            </a:r>
            <a:r>
              <a:rPr lang="en-US" sz="2800" dirty="0" smtClean="0">
                <a:solidFill>
                  <a:schemeClr val="tx1"/>
                </a:solidFill>
                <a:latin typeface="Times New Roman" panose="02020603050405020304" pitchFamily="18" charset="0"/>
                <a:cs typeface="Times New Roman" panose="02020603050405020304" pitchFamily="18" charset="0"/>
              </a:rPr>
              <a:t>many</a:t>
            </a:r>
            <a:r>
              <a:rPr lang="en-US" sz="2800" dirty="0" smtClean="0">
                <a:latin typeface="Times New Roman" panose="02020603050405020304" pitchFamily="18" charset="0"/>
                <a:cs typeface="Times New Roman" panose="02020603050405020304" pitchFamily="18" charset="0"/>
              </a:rPr>
              <a:t> </a:t>
            </a:r>
            <a:r>
              <a:rPr lang="en-US" sz="2800" dirty="0">
                <a:solidFill>
                  <a:schemeClr val="tx1"/>
                </a:solidFill>
                <a:latin typeface="Times New Roman" panose="02020603050405020304" pitchFamily="18" charset="0"/>
                <a:cs typeface="Times New Roman" panose="02020603050405020304" pitchFamily="18" charset="0"/>
              </a:rPr>
              <a:t>door</a:t>
            </a:r>
            <a:r>
              <a:rPr lang="en-US" sz="2800" dirty="0">
                <a:solidFill>
                  <a:srgbClr val="FFFF00"/>
                </a:solidFill>
                <a:latin typeface="Times New Roman" panose="02020603050405020304" pitchFamily="18" charset="0"/>
                <a:cs typeface="Times New Roman" panose="02020603050405020304" pitchFamily="18" charset="0"/>
              </a:rPr>
              <a:t>s</a:t>
            </a:r>
            <a:r>
              <a:rPr lang="en-US" sz="2800" dirty="0">
                <a:latin typeface="Times New Roman" panose="02020603050405020304" pitchFamily="18" charset="0"/>
                <a:cs typeface="Times New Roman" panose="02020603050405020304" pitchFamily="18" charset="0"/>
              </a:rPr>
              <a:t> </a:t>
            </a:r>
            <a:r>
              <a:rPr lang="en-US" sz="2800" dirty="0">
                <a:solidFill>
                  <a:schemeClr val="tx1"/>
                </a:solidFill>
                <a:latin typeface="Times New Roman" panose="02020603050405020304" pitchFamily="18" charset="0"/>
                <a:cs typeface="Times New Roman" panose="02020603050405020304" pitchFamily="18" charset="0"/>
              </a:rPr>
              <a:t>in my house.</a:t>
            </a:r>
          </a:p>
          <a:p>
            <a:pPr marL="342900" indent="-342900">
              <a:buAutoNum type="arabicPeriod"/>
            </a:pPr>
            <a:r>
              <a:rPr lang="en-US" sz="2800" dirty="0">
                <a:solidFill>
                  <a:schemeClr val="tx1"/>
                </a:solidFill>
                <a:latin typeface="Times New Roman" panose="02020603050405020304" pitchFamily="18" charset="0"/>
                <a:cs typeface="Times New Roman" panose="02020603050405020304" pitchFamily="18" charset="0"/>
              </a:rPr>
              <a:t>4. </a:t>
            </a:r>
            <a:r>
              <a:rPr lang="en-US" sz="2800" dirty="0" smtClean="0">
                <a:solidFill>
                  <a:schemeClr val="tx1"/>
                </a:solidFill>
                <a:latin typeface="Times New Roman" panose="02020603050405020304" pitchFamily="18" charset="0"/>
                <a:cs typeface="Times New Roman" panose="02020603050405020304" pitchFamily="18" charset="0"/>
              </a:rPr>
              <a:t>There </a:t>
            </a:r>
            <a:r>
              <a:rPr lang="en-US" sz="2800" dirty="0" smtClean="0">
                <a:solidFill>
                  <a:srgbClr val="FF0000"/>
                </a:solidFill>
                <a:latin typeface="Times New Roman" panose="02020603050405020304" pitchFamily="18" charset="0"/>
                <a:cs typeface="Times New Roman" panose="02020603050405020304" pitchFamily="18" charset="0"/>
              </a:rPr>
              <a:t>is</a:t>
            </a:r>
            <a:r>
              <a:rPr lang="en-US" sz="2800" dirty="0" smtClean="0">
                <a:latin typeface="Times New Roman" panose="02020603050405020304" pitchFamily="18" charset="0"/>
                <a:cs typeface="Times New Roman" panose="02020603050405020304" pitchFamily="18" charset="0"/>
              </a:rPr>
              <a:t> </a:t>
            </a:r>
            <a:r>
              <a:rPr lang="en-US" sz="2800" dirty="0">
                <a:solidFill>
                  <a:schemeClr val="tx1"/>
                </a:solidFill>
                <a:latin typeface="Times New Roman" panose="02020603050405020304" pitchFamily="18" charset="0"/>
                <a:cs typeface="Times New Roman" panose="02020603050405020304" pitchFamily="18" charset="0"/>
              </a:rPr>
              <a:t>a big living room in the flat.</a:t>
            </a:r>
          </a:p>
          <a:p>
            <a:pPr marL="342900" indent="-342900">
              <a:buAutoNum type="arabicPeriod"/>
            </a:pPr>
            <a:r>
              <a:rPr lang="en-US" sz="2800" dirty="0">
                <a:solidFill>
                  <a:schemeClr val="tx1"/>
                </a:solidFill>
                <a:latin typeface="Times New Roman" panose="02020603050405020304" pitchFamily="18" charset="0"/>
                <a:cs typeface="Times New Roman" panose="02020603050405020304" pitchFamily="18" charset="0"/>
              </a:rPr>
              <a:t>5. </a:t>
            </a:r>
            <a:r>
              <a:rPr lang="en-US" sz="2800" dirty="0" smtClean="0">
                <a:solidFill>
                  <a:schemeClr val="tx1"/>
                </a:solidFill>
                <a:latin typeface="Times New Roman" panose="02020603050405020304" pitchFamily="18" charset="0"/>
                <a:cs typeface="Times New Roman" panose="02020603050405020304" pitchFamily="18" charset="0"/>
              </a:rPr>
              <a:t>There </a:t>
            </a:r>
            <a:r>
              <a:rPr lang="en-US" sz="2800" dirty="0" smtClean="0">
                <a:solidFill>
                  <a:srgbClr val="FF0000"/>
                </a:solidFill>
                <a:latin typeface="Times New Roman" panose="02020603050405020304" pitchFamily="18" charset="0"/>
                <a:cs typeface="Times New Roman" panose="02020603050405020304" pitchFamily="18" charset="0"/>
              </a:rPr>
              <a:t>are</a:t>
            </a:r>
            <a:r>
              <a:rPr lang="en-US" sz="2800" dirty="0" smtClean="0">
                <a:latin typeface="Times New Roman" panose="02020603050405020304" pitchFamily="18" charset="0"/>
                <a:cs typeface="Times New Roman" panose="02020603050405020304" pitchFamily="18" charset="0"/>
              </a:rPr>
              <a:t> </a:t>
            </a:r>
            <a:r>
              <a:rPr lang="en-US" sz="2800" dirty="0">
                <a:solidFill>
                  <a:schemeClr val="tx1"/>
                </a:solidFill>
                <a:latin typeface="Times New Roman" panose="02020603050405020304" pitchFamily="18" charset="0"/>
                <a:cs typeface="Times New Roman" panose="02020603050405020304" pitchFamily="18" charset="0"/>
              </a:rPr>
              <a:t>two bathroom</a:t>
            </a:r>
            <a:r>
              <a:rPr lang="en-US" sz="2800" dirty="0">
                <a:solidFill>
                  <a:srgbClr val="FFFF00"/>
                </a:solidFill>
                <a:latin typeface="Times New Roman" panose="02020603050405020304" pitchFamily="18" charset="0"/>
                <a:cs typeface="Times New Roman" panose="02020603050405020304" pitchFamily="18" charset="0"/>
              </a:rPr>
              <a:t>s</a:t>
            </a:r>
            <a:r>
              <a:rPr lang="en-US" sz="2800" dirty="0">
                <a:latin typeface="Times New Roman" panose="02020603050405020304" pitchFamily="18" charset="0"/>
                <a:cs typeface="Times New Roman" panose="02020603050405020304" pitchFamily="18" charset="0"/>
              </a:rPr>
              <a:t> </a:t>
            </a:r>
            <a:r>
              <a:rPr lang="en-US" sz="2800" dirty="0">
                <a:solidFill>
                  <a:schemeClr val="tx1"/>
                </a:solidFill>
                <a:latin typeface="Times New Roman" panose="02020603050405020304" pitchFamily="18" charset="0"/>
                <a:cs typeface="Times New Roman" panose="02020603050405020304" pitchFamily="18" charset="0"/>
              </a:rPr>
              <a:t>in the house. </a:t>
            </a:r>
          </a:p>
          <a:p>
            <a:endParaRPr lang="ru-RU" sz="2800" dirty="0">
              <a:latin typeface="Times New Roman" panose="02020603050405020304" pitchFamily="18" charset="0"/>
              <a:cs typeface="Times New Roman" panose="02020603050405020304" pitchFamily="18" charset="0"/>
            </a:endParaRPr>
          </a:p>
          <a:p>
            <a:endParaRPr lang="ru-RU" dirty="0"/>
          </a:p>
        </p:txBody>
      </p:sp>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val="0"/>
              </a:ext>
            </a:extLst>
          </a:blip>
          <a:srcRect t="6945" b="6945"/>
          <a:stretch>
            <a:fillRect/>
          </a:stretch>
        </p:blipFill>
        <p:spPr>
          <a:xfrm>
            <a:off x="467544" y="548680"/>
            <a:ext cx="3566160" cy="2926080"/>
          </a:xfrm>
        </p:spPr>
      </p:pic>
    </p:spTree>
    <p:extLst>
      <p:ext uri="{BB962C8B-B14F-4D97-AF65-F5344CB8AC3E}">
        <p14:creationId xmlns:p14="http://schemas.microsoft.com/office/powerpoint/2010/main" val="513545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Vertical)">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barn(inVertical)">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barn(inVertical)">
                                      <p:cBhvr>
                                        <p:cTn id="28" dur="5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barn(inVertical)">
                                      <p:cBhvr>
                                        <p:cTn id="3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04664"/>
            <a:ext cx="8229600" cy="2376264"/>
          </a:xfrm>
        </p:spPr>
        <p:txBody>
          <a:bodyPr>
            <a:normAutofit/>
          </a:bodyPr>
          <a:lstStyle/>
          <a:p>
            <a:pPr algn="l"/>
            <a:r>
              <a:rPr lang="en-US" dirty="0" smtClean="0">
                <a:solidFill>
                  <a:schemeClr val="tx1"/>
                </a:solidFill>
                <a:latin typeface="+mn-lt"/>
              </a:rPr>
              <a:t>Work group </a:t>
            </a:r>
            <a:r>
              <a:rPr lang="en-US" dirty="0">
                <a:solidFill>
                  <a:schemeClr val="tx1"/>
                </a:solidFill>
                <a:latin typeface="+mn-lt"/>
              </a:rPr>
              <a:t/>
            </a:r>
            <a:br>
              <a:rPr lang="en-US" dirty="0">
                <a:solidFill>
                  <a:schemeClr val="tx1"/>
                </a:solidFill>
                <a:latin typeface="+mn-lt"/>
              </a:rPr>
            </a:br>
            <a:r>
              <a:rPr lang="en-US" sz="2000" b="1" dirty="0" smtClean="0">
                <a:solidFill>
                  <a:schemeClr val="tx1"/>
                </a:solidFill>
                <a:latin typeface="Times New Roman" panose="02020603050405020304" pitchFamily="18" charset="0"/>
                <a:cs typeface="Times New Roman" panose="02020603050405020304" pitchFamily="18" charset="0"/>
              </a:rPr>
              <a:t>Ask your classmates from the 2 </a:t>
            </a:r>
            <a:r>
              <a:rPr lang="en-US" sz="2000" b="1" dirty="0" err="1" smtClean="0">
                <a:solidFill>
                  <a:schemeClr val="tx1"/>
                </a:solidFill>
                <a:latin typeface="Times New Roman" panose="02020603050405020304" pitchFamily="18" charset="0"/>
                <a:cs typeface="Times New Roman" panose="02020603050405020304" pitchFamily="18" charset="0"/>
              </a:rPr>
              <a:t>nd</a:t>
            </a:r>
            <a:r>
              <a:rPr lang="en-US" sz="2000" b="1" dirty="0" smtClean="0">
                <a:solidFill>
                  <a:schemeClr val="tx1"/>
                </a:solidFill>
                <a:latin typeface="Times New Roman" panose="02020603050405020304" pitchFamily="18" charset="0"/>
                <a:cs typeface="Times New Roman" panose="02020603050405020304" pitchFamily="18" charset="0"/>
              </a:rPr>
              <a:t> group. Make a list of places next to their house in the country or city and describe their place. </a:t>
            </a:r>
            <a:endParaRPr lang="ru-RU" sz="2000" b="1" dirty="0">
              <a:solidFill>
                <a:schemeClr val="tx1"/>
              </a:solidFill>
              <a:latin typeface="+mn-lt"/>
            </a:endParaRPr>
          </a:p>
        </p:txBody>
      </p:sp>
      <p:sp>
        <p:nvSpPr>
          <p:cNvPr id="3" name="Текст 2"/>
          <p:cNvSpPr>
            <a:spLocks noGrp="1"/>
          </p:cNvSpPr>
          <p:nvPr>
            <p:ph type="body" idx="1"/>
          </p:nvPr>
        </p:nvSpPr>
        <p:spPr/>
        <p:txBody>
          <a:bodyPr/>
          <a:lstStyle/>
          <a:p>
            <a:r>
              <a:rPr lang="en-US" dirty="0" smtClean="0">
                <a:solidFill>
                  <a:schemeClr val="tx1"/>
                </a:solidFill>
              </a:rPr>
              <a:t>country</a:t>
            </a:r>
            <a:endParaRPr lang="ru-RU" dirty="0">
              <a:solidFill>
                <a:schemeClr val="tx1"/>
              </a:solidFill>
            </a:endParaRPr>
          </a:p>
        </p:txBody>
      </p:sp>
      <p:pic>
        <p:nvPicPr>
          <p:cNvPr id="7" name="Объект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83569" y="3356992"/>
            <a:ext cx="3816424" cy="3024336"/>
          </a:xfrm>
        </p:spPr>
      </p:pic>
      <p:sp>
        <p:nvSpPr>
          <p:cNvPr id="5" name="Текст 4"/>
          <p:cNvSpPr>
            <a:spLocks noGrp="1"/>
          </p:cNvSpPr>
          <p:nvPr>
            <p:ph type="body" sz="quarter" idx="3"/>
          </p:nvPr>
        </p:nvSpPr>
        <p:spPr/>
        <p:txBody>
          <a:bodyPr/>
          <a:lstStyle/>
          <a:p>
            <a:r>
              <a:rPr lang="en-US" dirty="0" smtClean="0">
                <a:solidFill>
                  <a:schemeClr val="tx1"/>
                </a:solidFill>
              </a:rPr>
              <a:t>city</a:t>
            </a:r>
            <a:endParaRPr lang="ru-RU" dirty="0">
              <a:solidFill>
                <a:schemeClr val="tx1"/>
              </a:solidFill>
            </a:endParaRPr>
          </a:p>
        </p:txBody>
      </p:sp>
      <p:pic>
        <p:nvPicPr>
          <p:cNvPr id="10" name="Объект 9"/>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4610068" y="3356992"/>
            <a:ext cx="3850364" cy="3024336"/>
          </a:xfrm>
        </p:spPr>
      </p:pic>
    </p:spTree>
    <p:extLst>
      <p:ext uri="{BB962C8B-B14F-4D97-AF65-F5344CB8AC3E}">
        <p14:creationId xmlns:p14="http://schemas.microsoft.com/office/powerpoint/2010/main" val="3224469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1000" fill="hold"/>
                                        <p:tgtEl>
                                          <p:spTgt spid="10"/>
                                        </p:tgtEl>
                                        <p:attrNameLst>
                                          <p:attrName>ppt_w</p:attrName>
                                        </p:attrNameLst>
                                      </p:cBhvr>
                                      <p:tavLst>
                                        <p:tav tm="0">
                                          <p:val>
                                            <p:fltVal val="0"/>
                                          </p:val>
                                        </p:tav>
                                        <p:tav tm="100000">
                                          <p:val>
                                            <p:strVal val="#ppt_w"/>
                                          </p:val>
                                        </p:tav>
                                      </p:tavLst>
                                    </p:anim>
                                    <p:anim calcmode="lin" valueType="num">
                                      <p:cBhvr>
                                        <p:cTn id="26" dur="1000" fill="hold"/>
                                        <p:tgtEl>
                                          <p:spTgt spid="10"/>
                                        </p:tgtEl>
                                        <p:attrNameLst>
                                          <p:attrName>ppt_h</p:attrName>
                                        </p:attrNameLst>
                                      </p:cBhvr>
                                      <p:tavLst>
                                        <p:tav tm="0">
                                          <p:val>
                                            <p:fltVal val="0"/>
                                          </p:val>
                                        </p:tav>
                                        <p:tav tm="100000">
                                          <p:val>
                                            <p:strVal val="#ppt_h"/>
                                          </p:val>
                                        </p:tav>
                                      </p:tavLst>
                                    </p:anim>
                                    <p:anim calcmode="lin" valueType="num">
                                      <p:cBhvr>
                                        <p:cTn id="27" dur="1000" fill="hold"/>
                                        <p:tgtEl>
                                          <p:spTgt spid="10"/>
                                        </p:tgtEl>
                                        <p:attrNameLst>
                                          <p:attrName>style.rotation</p:attrName>
                                        </p:attrNameLst>
                                      </p:cBhvr>
                                      <p:tavLst>
                                        <p:tav tm="0">
                                          <p:val>
                                            <p:fltVal val="90"/>
                                          </p:val>
                                        </p:tav>
                                        <p:tav tm="100000">
                                          <p:val>
                                            <p:fltVal val="0"/>
                                          </p:val>
                                        </p:tav>
                                      </p:tavLst>
                                    </p:anim>
                                    <p:animEffect transition="in" filter="fade">
                                      <p:cBhvr>
                                        <p:cTn id="2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solidFill>
                  <a:schemeClr val="tx1"/>
                </a:solidFill>
              </a:rPr>
              <a:t>Say what </a:t>
            </a:r>
            <a:r>
              <a:rPr lang="en-US" dirty="0">
                <a:solidFill>
                  <a:schemeClr val="tx1"/>
                </a:solidFill>
              </a:rPr>
              <a:t>you </a:t>
            </a:r>
            <a:r>
              <a:rPr lang="en-US" dirty="0" smtClean="0">
                <a:solidFill>
                  <a:schemeClr val="tx1"/>
                </a:solidFill>
              </a:rPr>
              <a:t>have just done</a:t>
            </a:r>
            <a:br>
              <a:rPr lang="en-US" dirty="0" smtClean="0">
                <a:solidFill>
                  <a:schemeClr val="tx1"/>
                </a:solidFill>
              </a:rPr>
            </a:br>
            <a:r>
              <a:rPr lang="en-US" dirty="0" smtClean="0">
                <a:solidFill>
                  <a:schemeClr val="tx1"/>
                </a:solidFill>
              </a:rPr>
              <a:t>I have just</a:t>
            </a:r>
            <a:r>
              <a:rPr lang="ru-RU" dirty="0" smtClean="0">
                <a:solidFill>
                  <a:schemeClr val="tx1"/>
                </a:solidFill>
              </a:rPr>
              <a:t>: </a:t>
            </a:r>
            <a:endParaRPr lang="ru-RU" dirty="0">
              <a:solidFill>
                <a:schemeClr val="tx1"/>
              </a:solidFill>
            </a:endParaRPr>
          </a:p>
        </p:txBody>
      </p:sp>
      <p:sp>
        <p:nvSpPr>
          <p:cNvPr id="3" name="Текст 2"/>
          <p:cNvSpPr>
            <a:spLocks noGrp="1"/>
          </p:cNvSpPr>
          <p:nvPr>
            <p:ph type="body" sz="half" idx="2"/>
          </p:nvPr>
        </p:nvSpPr>
        <p:spPr/>
        <p:txBody>
          <a:bodyPr>
            <a:normAutofit/>
          </a:bodyPr>
          <a:lstStyle/>
          <a:p>
            <a:r>
              <a:rPr lang="en-US" sz="2400" dirty="0" smtClean="0">
                <a:solidFill>
                  <a:schemeClr val="tx1"/>
                </a:solidFill>
              </a:rPr>
              <a:t>practised phonetics</a:t>
            </a:r>
            <a:r>
              <a:rPr lang="ru-RU" sz="2400" dirty="0" smtClean="0">
                <a:solidFill>
                  <a:schemeClr val="tx1"/>
                </a:solidFill>
              </a:rPr>
              <a:t>;</a:t>
            </a:r>
            <a:endParaRPr lang="en-US" sz="2400" dirty="0" smtClean="0">
              <a:solidFill>
                <a:schemeClr val="tx1"/>
              </a:solidFill>
            </a:endParaRPr>
          </a:p>
          <a:p>
            <a:r>
              <a:rPr lang="en-US" sz="2400" dirty="0" smtClean="0">
                <a:solidFill>
                  <a:schemeClr val="tx1"/>
                </a:solidFill>
              </a:rPr>
              <a:t>practised the words</a:t>
            </a:r>
            <a:r>
              <a:rPr lang="ru-RU" sz="2400" dirty="0" smtClean="0">
                <a:solidFill>
                  <a:schemeClr val="tx1"/>
                </a:solidFill>
              </a:rPr>
              <a:t>;</a:t>
            </a:r>
            <a:endParaRPr lang="en-US" sz="2400" dirty="0" smtClean="0">
              <a:solidFill>
                <a:schemeClr val="tx1"/>
              </a:solidFill>
            </a:endParaRPr>
          </a:p>
          <a:p>
            <a:r>
              <a:rPr lang="en-US" sz="2400" dirty="0" smtClean="0">
                <a:solidFill>
                  <a:schemeClr val="tx1"/>
                </a:solidFill>
              </a:rPr>
              <a:t>practised grammar</a:t>
            </a:r>
            <a:r>
              <a:rPr lang="ru-RU" sz="2400" dirty="0" smtClean="0">
                <a:solidFill>
                  <a:schemeClr val="tx1"/>
                </a:solidFill>
              </a:rPr>
              <a:t>;</a:t>
            </a:r>
            <a:endParaRPr lang="en-US" sz="2400" dirty="0" smtClean="0">
              <a:solidFill>
                <a:schemeClr val="tx1"/>
              </a:solidFill>
            </a:endParaRPr>
          </a:p>
          <a:p>
            <a:r>
              <a:rPr lang="en-US" sz="2400" dirty="0" smtClean="0">
                <a:solidFill>
                  <a:schemeClr val="tx1"/>
                </a:solidFill>
              </a:rPr>
              <a:t>answered the questions</a:t>
            </a:r>
            <a:r>
              <a:rPr lang="ru-RU" sz="2400" dirty="0" smtClean="0">
                <a:solidFill>
                  <a:schemeClr val="tx1"/>
                </a:solidFill>
              </a:rPr>
              <a:t>;</a:t>
            </a:r>
            <a:endParaRPr lang="en-US" sz="2400" dirty="0" smtClean="0">
              <a:solidFill>
                <a:schemeClr val="tx1"/>
              </a:solidFill>
            </a:endParaRPr>
          </a:p>
          <a:p>
            <a:r>
              <a:rPr lang="en-US" sz="2400" dirty="0" smtClean="0">
                <a:solidFill>
                  <a:schemeClr val="tx1"/>
                </a:solidFill>
              </a:rPr>
              <a:t>worked in pairs</a:t>
            </a:r>
            <a:r>
              <a:rPr lang="ru-RU" sz="2400" dirty="0">
                <a:solidFill>
                  <a:schemeClr val="tx1"/>
                </a:solidFill>
              </a:rPr>
              <a:t>.</a:t>
            </a:r>
          </a:p>
        </p:txBody>
      </p:sp>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val="0"/>
              </a:ext>
            </a:extLst>
          </a:blip>
          <a:srcRect t="11023" b="11023"/>
          <a:stretch>
            <a:fillRect/>
          </a:stretch>
        </p:blipFill>
        <p:spPr/>
      </p:pic>
    </p:spTree>
    <p:extLst>
      <p:ext uri="{BB962C8B-B14F-4D97-AF65-F5344CB8AC3E}">
        <p14:creationId xmlns:p14="http://schemas.microsoft.com/office/powerpoint/2010/main" val="666927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55976" y="836712"/>
            <a:ext cx="4258816" cy="1794189"/>
          </a:xfrm>
        </p:spPr>
        <p:txBody>
          <a:bodyPr/>
          <a:lstStyle/>
          <a:p>
            <a:r>
              <a:rPr lang="en-US" dirty="0" smtClean="0">
                <a:solidFill>
                  <a:schemeClr val="tx1"/>
                </a:solidFill>
              </a:rPr>
              <a:t>Homework</a:t>
            </a:r>
            <a:r>
              <a:rPr lang="ru-RU" dirty="0" smtClean="0">
                <a:solidFill>
                  <a:schemeClr val="tx1"/>
                </a:solidFill>
              </a:rPr>
              <a:t>:</a:t>
            </a:r>
            <a:endParaRPr lang="ru-RU" dirty="0">
              <a:solidFill>
                <a:schemeClr val="tx1"/>
              </a:solidFill>
            </a:endParaRPr>
          </a:p>
        </p:txBody>
      </p:sp>
      <p:sp>
        <p:nvSpPr>
          <p:cNvPr id="3" name="Текст 2"/>
          <p:cNvSpPr>
            <a:spLocks noGrp="1"/>
          </p:cNvSpPr>
          <p:nvPr>
            <p:ph type="body" sz="half" idx="2"/>
          </p:nvPr>
        </p:nvSpPr>
        <p:spPr>
          <a:xfrm>
            <a:off x="4427985" y="2785533"/>
            <a:ext cx="4258816" cy="2421467"/>
          </a:xfrm>
        </p:spPr>
        <p:txBody>
          <a:bodyPr>
            <a:normAutofit/>
          </a:bodyPr>
          <a:lstStyle/>
          <a:p>
            <a:r>
              <a:rPr lang="en-US" sz="2800" dirty="0" smtClean="0">
                <a:solidFill>
                  <a:schemeClr val="tx1"/>
                </a:solidFill>
              </a:rPr>
              <a:t>Describe the picture</a:t>
            </a:r>
            <a:r>
              <a:rPr lang="ru-RU" sz="2800" dirty="0" smtClean="0">
                <a:solidFill>
                  <a:schemeClr val="tx1"/>
                </a:solidFill>
              </a:rPr>
              <a:t>:</a:t>
            </a:r>
            <a:r>
              <a:rPr lang="en-US" sz="2800" dirty="0" smtClean="0">
                <a:solidFill>
                  <a:schemeClr val="tx1"/>
                </a:solidFill>
              </a:rPr>
              <a:t> the country and the city</a:t>
            </a:r>
            <a:endParaRPr lang="ru-RU" sz="2800" dirty="0">
              <a:solidFill>
                <a:schemeClr val="tx1"/>
              </a:solidFill>
            </a:endParaRPr>
          </a:p>
        </p:txBody>
      </p:sp>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val="0"/>
              </a:ext>
            </a:extLst>
          </a:blip>
          <a:srcRect t="8971" b="8971"/>
          <a:stretch>
            <a:fillRect/>
          </a:stretch>
        </p:blipFill>
        <p:spPr/>
      </p:pic>
    </p:spTree>
    <p:extLst>
      <p:ext uri="{BB962C8B-B14F-4D97-AF65-F5344CB8AC3E}">
        <p14:creationId xmlns:p14="http://schemas.microsoft.com/office/powerpoint/2010/main" val="37776940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14732" y="2674938"/>
            <a:ext cx="4322473" cy="3451225"/>
          </a:xfrm>
        </p:spPr>
      </p:pic>
      <p:sp>
        <p:nvSpPr>
          <p:cNvPr id="3" name="Заголовок 2"/>
          <p:cNvSpPr>
            <a:spLocks noGrp="1"/>
          </p:cNvSpPr>
          <p:nvPr>
            <p:ph type="title"/>
          </p:nvPr>
        </p:nvSpPr>
        <p:spPr/>
        <p:txBody>
          <a:bodyPr>
            <a:normAutofit fontScale="90000"/>
          </a:bodyPr>
          <a:lstStyle/>
          <a:p>
            <a:r>
              <a:rPr lang="en-US" dirty="0" smtClean="0"/>
              <a:t>The lesson is over.</a:t>
            </a:r>
            <a:br>
              <a:rPr lang="en-US" dirty="0" smtClean="0"/>
            </a:br>
            <a:r>
              <a:rPr lang="en-US" dirty="0" smtClean="0"/>
              <a:t>Good bye!</a:t>
            </a:r>
            <a:endParaRPr lang="ru-RU" dirty="0"/>
          </a:p>
        </p:txBody>
      </p:sp>
    </p:spTree>
    <p:extLst>
      <p:ext uri="{BB962C8B-B14F-4D97-AF65-F5344CB8AC3E}">
        <p14:creationId xmlns:p14="http://schemas.microsoft.com/office/powerpoint/2010/main" val="20423476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11560" y="476672"/>
            <a:ext cx="7772400" cy="1080120"/>
          </a:xfrm>
        </p:spPr>
        <p:txBody>
          <a:bodyPr>
            <a:normAutofit/>
          </a:bodyPr>
          <a:lstStyle/>
          <a:p>
            <a:r>
              <a:rPr lang="ru-RU" sz="2800" dirty="0" smtClean="0">
                <a:solidFill>
                  <a:schemeClr val="tx1"/>
                </a:solidFill>
              </a:rPr>
              <a:t>Интернет-ресурсы.</a:t>
            </a:r>
            <a:br>
              <a:rPr lang="ru-RU" sz="2800" dirty="0" smtClean="0">
                <a:solidFill>
                  <a:schemeClr val="tx1"/>
                </a:solidFill>
              </a:rPr>
            </a:br>
            <a:endParaRPr lang="ru-RU" sz="2800" dirty="0">
              <a:solidFill>
                <a:schemeClr val="tx1"/>
              </a:solidFill>
            </a:endParaRPr>
          </a:p>
        </p:txBody>
      </p:sp>
      <p:sp>
        <p:nvSpPr>
          <p:cNvPr id="3" name="Подзаголовок 2"/>
          <p:cNvSpPr>
            <a:spLocks noGrp="1"/>
          </p:cNvSpPr>
          <p:nvPr>
            <p:ph type="subTitle" idx="1"/>
          </p:nvPr>
        </p:nvSpPr>
        <p:spPr>
          <a:xfrm>
            <a:off x="395536" y="1196752"/>
            <a:ext cx="8568952" cy="5661248"/>
          </a:xfrm>
        </p:spPr>
        <p:txBody>
          <a:bodyPr>
            <a:normAutofit fontScale="25000" lnSpcReduction="20000"/>
          </a:bodyPr>
          <a:lstStyle/>
          <a:p>
            <a:pPr algn="l"/>
            <a:r>
              <a:rPr lang="ru-RU" dirty="0" smtClean="0"/>
              <a:t> </a:t>
            </a:r>
            <a:r>
              <a:rPr lang="ru-RU" sz="4400" dirty="0" smtClean="0">
                <a:solidFill>
                  <a:schemeClr val="tx1"/>
                </a:solidFill>
              </a:rPr>
              <a:t>Изображения</a:t>
            </a:r>
          </a:p>
          <a:p>
            <a:pPr algn="l">
              <a:lnSpc>
                <a:spcPct val="115000"/>
              </a:lnSpc>
              <a:spcAft>
                <a:spcPts val="1000"/>
              </a:spcAft>
            </a:pPr>
            <a:r>
              <a:rPr lang="ru-RU" sz="4000" u="sng" dirty="0">
                <a:solidFill>
                  <a:schemeClr val="tx1"/>
                </a:solidFill>
                <a:latin typeface="Arial Narrow" panose="020B0606020202030204" pitchFamily="34" charset="0"/>
                <a:ea typeface="Calibri"/>
                <a:cs typeface="Times New Roman"/>
                <a:hlinkClick r:id="rId2"/>
              </a:rPr>
              <a:t>http://kvartirobzor.ru/tag/%D0%97%D0%98%D0%9B/</a:t>
            </a:r>
            <a:endParaRPr lang="ru-RU" sz="4000" dirty="0">
              <a:solidFill>
                <a:schemeClr val="tx1"/>
              </a:solidFill>
              <a:latin typeface="Arial Narrow" panose="020B0606020202030204" pitchFamily="34" charset="0"/>
              <a:ea typeface="Calibri"/>
              <a:cs typeface="Times New Roman"/>
            </a:endParaRPr>
          </a:p>
          <a:p>
            <a:pPr algn="l">
              <a:lnSpc>
                <a:spcPct val="115000"/>
              </a:lnSpc>
              <a:spcAft>
                <a:spcPts val="1000"/>
              </a:spcAft>
            </a:pPr>
            <a:r>
              <a:rPr lang="ru-RU" sz="4000" u="sng" dirty="0">
                <a:solidFill>
                  <a:schemeClr val="tx1"/>
                </a:solidFill>
                <a:latin typeface="Arial Narrow" panose="020B0606020202030204" pitchFamily="34" charset="0"/>
                <a:ea typeface="Calibri"/>
                <a:cs typeface="Times New Roman"/>
                <a:hlinkClick r:id="rId3"/>
              </a:rPr>
              <a:t>http://</a:t>
            </a:r>
            <a:r>
              <a:rPr lang="ru-RU" sz="4000" u="sng" dirty="0" smtClean="0">
                <a:solidFill>
                  <a:schemeClr val="tx1"/>
                </a:solidFill>
                <a:latin typeface="Arial Narrow" panose="020B0606020202030204" pitchFamily="34" charset="0"/>
                <a:ea typeface="Calibri"/>
                <a:cs typeface="Times New Roman"/>
                <a:hlinkClick r:id="rId3"/>
              </a:rPr>
              <a:t>barami.do.am/blog/2</a:t>
            </a:r>
            <a:endParaRPr lang="ru-RU" sz="4000" dirty="0" smtClean="0">
              <a:solidFill>
                <a:schemeClr val="tx1"/>
              </a:solidFill>
              <a:latin typeface="Arial Narrow" panose="020B0606020202030204" pitchFamily="34" charset="0"/>
              <a:ea typeface="Calibri"/>
              <a:cs typeface="Times New Roman"/>
            </a:endParaRPr>
          </a:p>
          <a:p>
            <a:pPr algn="l">
              <a:lnSpc>
                <a:spcPct val="115000"/>
              </a:lnSpc>
              <a:spcAft>
                <a:spcPts val="1000"/>
              </a:spcAft>
            </a:pPr>
            <a:r>
              <a:rPr lang="ru-RU" sz="4000" u="sng" kern="0" dirty="0" smtClean="0">
                <a:solidFill>
                  <a:schemeClr val="tx1"/>
                </a:solidFill>
                <a:latin typeface="Arial Narrow" panose="020B0606020202030204" pitchFamily="34" charset="0"/>
                <a:ea typeface="Times New Roman"/>
                <a:cs typeface="Times New Roman"/>
                <a:hlinkClick r:id="rId4"/>
              </a:rPr>
              <a:t>http</a:t>
            </a:r>
            <a:r>
              <a:rPr lang="ru-RU" sz="4000" u="sng" kern="0" dirty="0">
                <a:solidFill>
                  <a:schemeClr val="tx1"/>
                </a:solidFill>
                <a:latin typeface="Arial Narrow" panose="020B0606020202030204" pitchFamily="34" charset="0"/>
                <a:ea typeface="Times New Roman"/>
                <a:cs typeface="Times New Roman"/>
                <a:hlinkClick r:id="rId4"/>
              </a:rPr>
              <a:t>://www.liveinternet.ru/users/riko_yamamoto/</a:t>
            </a:r>
            <a:r>
              <a:rPr lang="ru-RU" sz="4000" kern="0" dirty="0">
                <a:solidFill>
                  <a:schemeClr val="tx1"/>
                </a:solidFill>
                <a:latin typeface="Arial Narrow" panose="020B0606020202030204" pitchFamily="34" charset="0"/>
                <a:ea typeface="Times New Roman"/>
                <a:cs typeface="Times New Roman"/>
                <a:hlinkClick r:id="rId4"/>
              </a:rPr>
              <a:t>blog</a:t>
            </a:r>
            <a:r>
              <a:rPr lang="ru-RU" sz="4000" u="sng" kern="0" dirty="0" smtClean="0">
                <a:solidFill>
                  <a:schemeClr val="tx1"/>
                </a:solidFill>
                <a:latin typeface="Arial Narrow" panose="020B0606020202030204" pitchFamily="34" charset="0"/>
                <a:ea typeface="Times New Roman"/>
                <a:cs typeface="Times New Roman"/>
                <a:hlinkClick r:id="rId4"/>
              </a:rPr>
              <a:t>/</a:t>
            </a:r>
            <a:endParaRPr lang="ru-RU" sz="4000" u="sng" kern="0" dirty="0" smtClean="0">
              <a:solidFill>
                <a:schemeClr val="tx1"/>
              </a:solidFill>
              <a:latin typeface="Arial Narrow" panose="020B0606020202030204" pitchFamily="34" charset="0"/>
              <a:ea typeface="Times New Roman"/>
              <a:cs typeface="Times New Roman"/>
            </a:endParaRPr>
          </a:p>
          <a:p>
            <a:pPr algn="l">
              <a:lnSpc>
                <a:spcPct val="115000"/>
              </a:lnSpc>
              <a:spcAft>
                <a:spcPts val="1000"/>
              </a:spcAft>
            </a:pPr>
            <a:r>
              <a:rPr lang="ru-RU" sz="4000" u="sng" dirty="0">
                <a:solidFill>
                  <a:schemeClr val="tx1"/>
                </a:solidFill>
                <a:latin typeface="Arial Narrow" panose="020B0606020202030204" pitchFamily="34" charset="0"/>
                <a:ea typeface="Calibri"/>
                <a:cs typeface="Times New Roman"/>
                <a:hlinkClick r:id="rId5"/>
              </a:rPr>
              <a:t>http://www.fonstola.ru/146789-jabloko-frukt-leto-vkusno-jablonja-sad-urozhai-sochno.html</a:t>
            </a:r>
            <a:endParaRPr lang="ru-RU" sz="4000" dirty="0">
              <a:solidFill>
                <a:schemeClr val="tx1"/>
              </a:solidFill>
              <a:latin typeface="Arial Narrow" panose="020B0606020202030204" pitchFamily="34" charset="0"/>
              <a:ea typeface="Calibri"/>
              <a:cs typeface="Times New Roman"/>
            </a:endParaRPr>
          </a:p>
          <a:p>
            <a:pPr algn="l">
              <a:lnSpc>
                <a:spcPct val="115000"/>
              </a:lnSpc>
              <a:spcAft>
                <a:spcPts val="1000"/>
              </a:spcAft>
            </a:pPr>
            <a:r>
              <a:rPr lang="ru-RU" sz="4000" u="sng" dirty="0">
                <a:solidFill>
                  <a:schemeClr val="tx1"/>
                </a:solidFill>
                <a:latin typeface="Arial Narrow" panose="020B0606020202030204" pitchFamily="34" charset="0"/>
                <a:ea typeface="Calibri"/>
                <a:cs typeface="Times New Roman"/>
                <a:hlinkClick r:id="rId6"/>
              </a:rPr>
              <a:t>http://triinochka.ru/post177252716/</a:t>
            </a:r>
            <a:endParaRPr lang="ru-RU" sz="4000" dirty="0">
              <a:solidFill>
                <a:schemeClr val="tx1"/>
              </a:solidFill>
              <a:latin typeface="Arial Narrow" panose="020B0606020202030204" pitchFamily="34" charset="0"/>
              <a:ea typeface="Calibri"/>
              <a:cs typeface="Times New Roman"/>
            </a:endParaRPr>
          </a:p>
          <a:p>
            <a:pPr algn="l">
              <a:lnSpc>
                <a:spcPct val="115000"/>
              </a:lnSpc>
              <a:spcAft>
                <a:spcPts val="1000"/>
              </a:spcAft>
            </a:pPr>
            <a:r>
              <a:rPr lang="ru-RU" sz="4000" u="sng" dirty="0">
                <a:solidFill>
                  <a:schemeClr val="accent1">
                    <a:lumMod val="50000"/>
                  </a:schemeClr>
                </a:solidFill>
                <a:latin typeface="Arial Narrow" panose="020B0606020202030204" pitchFamily="34" charset="0"/>
                <a:ea typeface="Calibri"/>
                <a:cs typeface="Times New Roman"/>
              </a:rPr>
              <a:t>http://escritora.ru/95-pochemu-korova-svyaschennoe-zhivotnoe-v-indii.html</a:t>
            </a:r>
            <a:endParaRPr lang="ru-RU" sz="4000" dirty="0">
              <a:solidFill>
                <a:schemeClr val="accent1">
                  <a:lumMod val="50000"/>
                </a:schemeClr>
              </a:solidFill>
              <a:latin typeface="Arial Narrow" panose="020B0606020202030204" pitchFamily="34" charset="0"/>
              <a:ea typeface="Calibri"/>
              <a:cs typeface="Times New Roman"/>
            </a:endParaRPr>
          </a:p>
          <a:p>
            <a:pPr algn="l">
              <a:lnSpc>
                <a:spcPct val="115000"/>
              </a:lnSpc>
              <a:spcAft>
                <a:spcPts val="1000"/>
              </a:spcAft>
            </a:pPr>
            <a:r>
              <a:rPr lang="ru-RU" sz="4000" u="sng" dirty="0">
                <a:solidFill>
                  <a:schemeClr val="tx1"/>
                </a:solidFill>
                <a:latin typeface="Arial Narrow" panose="020B0606020202030204" pitchFamily="34" charset="0"/>
                <a:ea typeface="Calibri"/>
                <a:cs typeface="Times New Roman"/>
                <a:hlinkClick r:id="rId7"/>
              </a:rPr>
              <a:t>http://www.turliner.ru/index.php?show_aux_page=109</a:t>
            </a:r>
            <a:endParaRPr lang="ru-RU" sz="4000" dirty="0">
              <a:solidFill>
                <a:schemeClr val="tx1"/>
              </a:solidFill>
              <a:latin typeface="Arial Narrow" panose="020B0606020202030204" pitchFamily="34" charset="0"/>
              <a:ea typeface="Calibri"/>
              <a:cs typeface="Times New Roman"/>
            </a:endParaRPr>
          </a:p>
          <a:p>
            <a:pPr algn="l">
              <a:lnSpc>
                <a:spcPct val="115000"/>
              </a:lnSpc>
              <a:spcAft>
                <a:spcPts val="1000"/>
              </a:spcAft>
            </a:pPr>
            <a:r>
              <a:rPr lang="ru-RU" sz="4000" u="sng" dirty="0">
                <a:solidFill>
                  <a:schemeClr val="tx1"/>
                </a:solidFill>
                <a:latin typeface="Arial Narrow" panose="020B0606020202030204" pitchFamily="34" charset="0"/>
                <a:ea typeface="Calibri"/>
                <a:cs typeface="Times New Roman"/>
                <a:hlinkClick r:id="rId8"/>
              </a:rPr>
              <a:t>http://www.smile-day.net/smile-image/</a:t>
            </a:r>
            <a:endParaRPr lang="ru-RU" sz="4000" dirty="0">
              <a:solidFill>
                <a:schemeClr val="tx1"/>
              </a:solidFill>
              <a:latin typeface="Arial Narrow" panose="020B0606020202030204" pitchFamily="34" charset="0"/>
              <a:ea typeface="Calibri"/>
              <a:cs typeface="Times New Roman"/>
            </a:endParaRPr>
          </a:p>
          <a:p>
            <a:pPr algn="l"/>
            <a:r>
              <a:rPr lang="ru-RU" sz="4000" u="sng" dirty="0" smtClean="0">
                <a:solidFill>
                  <a:schemeClr val="tx1"/>
                </a:solidFill>
                <a:latin typeface="Arial Narrow" panose="020B0606020202030204" pitchFamily="34" charset="0"/>
                <a:ea typeface="Calibri"/>
                <a:cs typeface="Times New Roman"/>
                <a:hlinkClick r:id="rId9"/>
              </a:rPr>
              <a:t>http</a:t>
            </a:r>
            <a:r>
              <a:rPr lang="ru-RU" sz="4000" u="sng" dirty="0">
                <a:solidFill>
                  <a:schemeClr val="tx1"/>
                </a:solidFill>
                <a:latin typeface="Arial Narrow" panose="020B0606020202030204" pitchFamily="34" charset="0"/>
                <a:ea typeface="Calibri"/>
                <a:cs typeface="Times New Roman"/>
                <a:hlinkClick r:id="rId9"/>
              </a:rPr>
              <a:t>://www.gastro.ru/?do=gdz-7-geografiya</a:t>
            </a:r>
            <a:endParaRPr lang="ru-RU" sz="4000" dirty="0">
              <a:solidFill>
                <a:schemeClr val="tx1"/>
              </a:solidFill>
              <a:latin typeface="Arial Narrow" panose="020B0606020202030204" pitchFamily="34" charset="0"/>
              <a:ea typeface="Calibri"/>
              <a:cs typeface="Times New Roman"/>
            </a:endParaRPr>
          </a:p>
          <a:p>
            <a:pPr algn="l">
              <a:lnSpc>
                <a:spcPct val="115000"/>
              </a:lnSpc>
              <a:spcAft>
                <a:spcPts val="1000"/>
              </a:spcAft>
            </a:pPr>
            <a:r>
              <a:rPr lang="ru-RU" sz="4000" u="sng" dirty="0">
                <a:solidFill>
                  <a:schemeClr val="tx1"/>
                </a:solidFill>
                <a:latin typeface="Arial Narrow" panose="020B0606020202030204" pitchFamily="34" charset="0"/>
                <a:ea typeface="Calibri"/>
                <a:cs typeface="Times New Roman"/>
                <a:hlinkClick r:id="rId10"/>
              </a:rPr>
              <a:t>http://club.itdrom.com/gallery/gal_graf/pict/2716.html</a:t>
            </a:r>
            <a:endParaRPr lang="ru-RU" sz="4000" dirty="0">
              <a:solidFill>
                <a:schemeClr val="tx1"/>
              </a:solidFill>
              <a:latin typeface="Arial Narrow" panose="020B0606020202030204" pitchFamily="34" charset="0"/>
              <a:ea typeface="Calibri"/>
              <a:cs typeface="Times New Roman"/>
            </a:endParaRPr>
          </a:p>
          <a:p>
            <a:pPr algn="l">
              <a:lnSpc>
                <a:spcPct val="115000"/>
              </a:lnSpc>
              <a:spcAft>
                <a:spcPts val="1000"/>
              </a:spcAft>
            </a:pPr>
            <a:r>
              <a:rPr lang="ru-RU" sz="4000" dirty="0">
                <a:solidFill>
                  <a:schemeClr val="tx1"/>
                </a:solidFill>
                <a:latin typeface="Arial Narrow" panose="020B0606020202030204" pitchFamily="34" charset="0"/>
                <a:ea typeface="Calibri"/>
                <a:cs typeface="Times New Roman"/>
              </a:rPr>
              <a:t>  </a:t>
            </a:r>
            <a:r>
              <a:rPr lang="ru-RU" sz="4000" u="sng" dirty="0">
                <a:solidFill>
                  <a:schemeClr val="tx1"/>
                </a:solidFill>
                <a:latin typeface="Arial Narrow" panose="020B0606020202030204" pitchFamily="34" charset="0"/>
                <a:ea typeface="Calibri"/>
                <a:cs typeface="Times New Roman"/>
                <a:hlinkClick r:id="rId11"/>
              </a:rPr>
              <a:t>http://www.liveinternet.ru/users/4986528/post291004478/</a:t>
            </a:r>
            <a:endParaRPr lang="ru-RU" sz="4000" dirty="0">
              <a:solidFill>
                <a:schemeClr val="tx1"/>
              </a:solidFill>
              <a:latin typeface="Arial Narrow" panose="020B0606020202030204" pitchFamily="34" charset="0"/>
              <a:ea typeface="Calibri"/>
              <a:cs typeface="Times New Roman"/>
            </a:endParaRPr>
          </a:p>
          <a:p>
            <a:pPr algn="l">
              <a:lnSpc>
                <a:spcPct val="115000"/>
              </a:lnSpc>
              <a:spcAft>
                <a:spcPts val="1000"/>
              </a:spcAft>
            </a:pPr>
            <a:r>
              <a:rPr lang="ru-RU" sz="4000" u="sng" dirty="0" smtClean="0">
                <a:solidFill>
                  <a:schemeClr val="tx1"/>
                </a:solidFill>
                <a:latin typeface="Arial Narrow" panose="020B0606020202030204" pitchFamily="34" charset="0"/>
                <a:ea typeface="Calibri"/>
                <a:cs typeface="Times New Roman"/>
              </a:rPr>
              <a:t> </a:t>
            </a:r>
            <a:r>
              <a:rPr lang="ru-RU" sz="4000" u="sng" dirty="0">
                <a:solidFill>
                  <a:schemeClr val="tx1"/>
                </a:solidFill>
                <a:latin typeface="Arial Narrow" panose="020B0606020202030204" pitchFamily="34" charset="0"/>
                <a:ea typeface="Calibri"/>
                <a:cs typeface="Times New Roman"/>
                <a:hlinkClick r:id="rId12"/>
              </a:rPr>
              <a:t>http://blog.yarcenter.ru/proba.php?catid=89</a:t>
            </a:r>
            <a:r>
              <a:rPr lang="ru-RU" sz="4000" u="sng" dirty="0">
                <a:solidFill>
                  <a:schemeClr val="tx1"/>
                </a:solidFill>
                <a:latin typeface="Arial Narrow" panose="020B0606020202030204" pitchFamily="34" charset="0"/>
                <a:ea typeface="Calibri"/>
                <a:cs typeface="Times New Roman"/>
              </a:rPr>
              <a:t>   </a:t>
            </a:r>
            <a:endParaRPr lang="ru-RU" sz="4000" dirty="0">
              <a:solidFill>
                <a:schemeClr val="tx1"/>
              </a:solidFill>
              <a:latin typeface="Arial Narrow" panose="020B0606020202030204" pitchFamily="34" charset="0"/>
              <a:ea typeface="Calibri"/>
              <a:cs typeface="Times New Roman"/>
            </a:endParaRPr>
          </a:p>
          <a:p>
            <a:pPr algn="l">
              <a:lnSpc>
                <a:spcPct val="115000"/>
              </a:lnSpc>
              <a:spcAft>
                <a:spcPts val="1000"/>
              </a:spcAft>
            </a:pPr>
            <a:r>
              <a:rPr lang="ru-RU" sz="4000" u="sng" dirty="0">
                <a:solidFill>
                  <a:schemeClr val="tx1"/>
                </a:solidFill>
                <a:latin typeface="Arial Narrow" panose="020B0606020202030204" pitchFamily="34" charset="0"/>
                <a:ea typeface="Calibri"/>
                <a:cs typeface="Times New Roman"/>
                <a:hlinkClick r:id="rId13"/>
              </a:rPr>
              <a:t>http://avaqip.ru/2010/12/19/prikolnye-smajliki-dlya-kontakta.html</a:t>
            </a:r>
            <a:endParaRPr lang="ru-RU" sz="4000" dirty="0">
              <a:solidFill>
                <a:schemeClr val="tx1"/>
              </a:solidFill>
              <a:latin typeface="Arial Narrow" panose="020B0606020202030204" pitchFamily="34" charset="0"/>
              <a:ea typeface="Calibri"/>
              <a:cs typeface="Times New Roman"/>
            </a:endParaRPr>
          </a:p>
          <a:p>
            <a:pPr algn="l">
              <a:lnSpc>
                <a:spcPct val="115000"/>
              </a:lnSpc>
              <a:spcAft>
                <a:spcPts val="1000"/>
              </a:spcAft>
            </a:pPr>
            <a:r>
              <a:rPr lang="ru-RU" sz="4000" dirty="0">
                <a:solidFill>
                  <a:schemeClr val="tx1"/>
                </a:solidFill>
                <a:latin typeface="Arial Narrow" panose="020B0606020202030204" pitchFamily="34" charset="0"/>
                <a:ea typeface="Calibri"/>
                <a:cs typeface="Times New Roman"/>
              </a:rPr>
              <a:t> </a:t>
            </a:r>
            <a:r>
              <a:rPr lang="ru-RU" sz="4000" dirty="0" smtClean="0">
                <a:solidFill>
                  <a:schemeClr val="tx1"/>
                </a:solidFill>
                <a:latin typeface="Arial Narrow" panose="020B0606020202030204" pitchFamily="34" charset="0"/>
                <a:ea typeface="Calibri"/>
                <a:cs typeface="Times New Roman"/>
              </a:rPr>
              <a:t>Звуковое сопровождение</a:t>
            </a:r>
          </a:p>
          <a:p>
            <a:pPr algn="l">
              <a:lnSpc>
                <a:spcPct val="115000"/>
              </a:lnSpc>
              <a:spcAft>
                <a:spcPts val="1000"/>
              </a:spcAft>
            </a:pPr>
            <a:r>
              <a:rPr lang="ru-RU" sz="4000" u="sng" dirty="0" smtClean="0">
                <a:solidFill>
                  <a:schemeClr val="tx1"/>
                </a:solidFill>
                <a:latin typeface="Arial Narrow" panose="020B0606020202030204" pitchFamily="34" charset="0"/>
                <a:ea typeface="Calibri"/>
                <a:cs typeface="Times New Roman"/>
                <a:hlinkClick r:id="rId14"/>
              </a:rPr>
              <a:t>http</a:t>
            </a:r>
            <a:r>
              <a:rPr lang="ru-RU" sz="4000" u="sng" dirty="0">
                <a:solidFill>
                  <a:schemeClr val="tx1"/>
                </a:solidFill>
                <a:latin typeface="Arial Narrow" panose="020B0606020202030204" pitchFamily="34" charset="0"/>
                <a:ea typeface="Calibri"/>
                <a:cs typeface="Times New Roman"/>
                <a:hlinkClick r:id="rId14"/>
              </a:rPr>
              <a:t>://iplayer.fm/q/%D0%BF%D0%B5%D1%81%D0%B5%D0%BD%D0%BA%D0%B0+%D0%B7%D0%B0%D1%80%D1%8F%D0%B4%D0%BA%D0%B0+%D0%BD%D0%B0+%D0%B0%D0%BD%D0%B3%D0%BB%D0%B8%D0%B9%D1%81%D0%BA%D0%BE%D0%BC</a:t>
            </a:r>
            <a:r>
              <a:rPr lang="ru-RU" sz="4000" u="sng" dirty="0">
                <a:solidFill>
                  <a:schemeClr val="tx1"/>
                </a:solidFill>
                <a:latin typeface="Calibri"/>
                <a:ea typeface="Calibri"/>
                <a:cs typeface="Times New Roman"/>
                <a:hlinkClick r:id="rId14"/>
              </a:rPr>
              <a:t>/</a:t>
            </a:r>
            <a:r>
              <a:rPr lang="ru-RU" sz="4000" dirty="0">
                <a:solidFill>
                  <a:schemeClr val="tx1"/>
                </a:solidFill>
                <a:latin typeface="Calibri"/>
                <a:ea typeface="Calibri"/>
                <a:cs typeface="Times New Roman"/>
              </a:rPr>
              <a:t> </a:t>
            </a:r>
          </a:p>
          <a:p>
            <a:pPr algn="l">
              <a:lnSpc>
                <a:spcPct val="115000"/>
              </a:lnSpc>
              <a:spcAft>
                <a:spcPts val="1000"/>
              </a:spcAft>
            </a:pPr>
            <a:endParaRPr lang="ru-RU" sz="2400" dirty="0">
              <a:solidFill>
                <a:schemeClr val="tx1"/>
              </a:solidFill>
              <a:latin typeface="Calibri"/>
              <a:ea typeface="Calibri"/>
              <a:cs typeface="Times New Roman"/>
            </a:endParaRPr>
          </a:p>
          <a:p>
            <a:pPr algn="l"/>
            <a:endParaRPr lang="ru-RU" sz="2400" u="sng" dirty="0" smtClean="0">
              <a:solidFill>
                <a:srgbClr val="0000FF"/>
              </a:solidFill>
              <a:latin typeface="Calibri"/>
              <a:ea typeface="Calibri"/>
              <a:cs typeface="Times New Roman"/>
            </a:endParaRPr>
          </a:p>
          <a:p>
            <a:pPr algn="l"/>
            <a:endParaRPr lang="ru-RU" sz="2400" b="1" kern="0" dirty="0">
              <a:solidFill>
                <a:srgbClr val="365F91"/>
              </a:solidFill>
              <a:latin typeface="Cambria"/>
              <a:ea typeface="Times New Roman"/>
              <a:cs typeface="Times New Roman"/>
            </a:endParaRPr>
          </a:p>
          <a:p>
            <a:pPr algn="l">
              <a:lnSpc>
                <a:spcPct val="115000"/>
              </a:lnSpc>
              <a:spcAft>
                <a:spcPts val="1000"/>
              </a:spcAft>
            </a:pPr>
            <a:r>
              <a:rPr lang="ru-RU" sz="1800" dirty="0">
                <a:latin typeface="Calibri"/>
                <a:ea typeface="Calibri"/>
                <a:cs typeface="Times New Roman"/>
              </a:rPr>
              <a:t> </a:t>
            </a:r>
          </a:p>
          <a:p>
            <a:pPr algn="l"/>
            <a:endParaRPr lang="ru-RU" dirty="0"/>
          </a:p>
        </p:txBody>
      </p:sp>
    </p:spTree>
    <p:extLst>
      <p:ext uri="{BB962C8B-B14F-4D97-AF65-F5344CB8AC3E}">
        <p14:creationId xmlns:p14="http://schemas.microsoft.com/office/powerpoint/2010/main" val="5023727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solidFill>
                  <a:schemeClr val="tx1"/>
                </a:solidFill>
              </a:rPr>
              <a:t>The theme</a:t>
            </a:r>
            <a:r>
              <a:rPr lang="ru-RU" dirty="0" smtClean="0">
                <a:solidFill>
                  <a:schemeClr val="tx1"/>
                </a:solidFill>
              </a:rPr>
              <a:t>:</a:t>
            </a:r>
            <a:endParaRPr lang="ru-RU" dirty="0">
              <a:solidFill>
                <a:schemeClr val="tx1"/>
              </a:solidFill>
            </a:endParaRPr>
          </a:p>
        </p:txBody>
      </p:sp>
      <p:sp>
        <p:nvSpPr>
          <p:cNvPr id="3" name="Текст 2"/>
          <p:cNvSpPr>
            <a:spLocks noGrp="1"/>
          </p:cNvSpPr>
          <p:nvPr>
            <p:ph type="body" idx="1"/>
          </p:nvPr>
        </p:nvSpPr>
        <p:spPr>
          <a:xfrm>
            <a:off x="676656" y="2678114"/>
            <a:ext cx="5623536" cy="639762"/>
          </a:xfrm>
        </p:spPr>
        <p:txBody>
          <a:bodyPr>
            <a:normAutofit/>
          </a:bodyPr>
          <a:lstStyle/>
          <a:p>
            <a:r>
              <a:rPr lang="ru-RU" sz="3200" b="1" dirty="0" smtClean="0">
                <a:solidFill>
                  <a:schemeClr val="tx1"/>
                </a:solidFill>
                <a:latin typeface="Times New Roman" panose="02020603050405020304" pitchFamily="18" charset="0"/>
                <a:cs typeface="Times New Roman" panose="02020603050405020304" pitchFamily="18" charset="0"/>
              </a:rPr>
              <a:t>Т</a:t>
            </a:r>
            <a:r>
              <a:rPr lang="en-US" sz="3200" b="1" dirty="0" smtClean="0">
                <a:solidFill>
                  <a:schemeClr val="tx1"/>
                </a:solidFill>
                <a:latin typeface="Times New Roman" panose="02020603050405020304" pitchFamily="18" charset="0"/>
                <a:cs typeface="Times New Roman" panose="02020603050405020304" pitchFamily="18" charset="0"/>
              </a:rPr>
              <a:t>he</a:t>
            </a:r>
            <a:r>
              <a:rPr lang="ru-RU" sz="3200" b="1" dirty="0" smtClean="0">
                <a:solidFill>
                  <a:schemeClr val="tx1"/>
                </a:solidFill>
                <a:latin typeface="Times New Roman" panose="02020603050405020304" pitchFamily="18" charset="0"/>
                <a:cs typeface="Times New Roman" panose="02020603050405020304" pitchFamily="18" charset="0"/>
              </a:rPr>
              <a:t> </a:t>
            </a:r>
            <a:r>
              <a:rPr lang="en-US" sz="3200" b="1" dirty="0" smtClean="0">
                <a:solidFill>
                  <a:schemeClr val="tx1"/>
                </a:solidFill>
                <a:latin typeface="Times New Roman" panose="02020603050405020304" pitchFamily="18" charset="0"/>
                <a:cs typeface="Times New Roman" panose="02020603050405020304" pitchFamily="18" charset="0"/>
              </a:rPr>
              <a:t>city         and        </a:t>
            </a:r>
            <a:endParaRPr lang="ru-RU" sz="3200" b="1" dirty="0">
              <a:solidFill>
                <a:schemeClr val="tx1"/>
              </a:solidFill>
              <a:latin typeface="Times New Roman" panose="02020603050405020304" pitchFamily="18" charset="0"/>
              <a:cs typeface="Times New Roman" panose="02020603050405020304" pitchFamily="18" charset="0"/>
            </a:endParaRPr>
          </a:p>
        </p:txBody>
      </p:sp>
      <p:pic>
        <p:nvPicPr>
          <p:cNvPr id="7" name="Объект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95536" y="3356992"/>
            <a:ext cx="4173429" cy="2787850"/>
          </a:xfrm>
        </p:spPr>
      </p:pic>
      <p:sp>
        <p:nvSpPr>
          <p:cNvPr id="5" name="Текст 4"/>
          <p:cNvSpPr>
            <a:spLocks noGrp="1"/>
          </p:cNvSpPr>
          <p:nvPr>
            <p:ph type="body" sz="quarter" idx="3"/>
          </p:nvPr>
        </p:nvSpPr>
        <p:spPr>
          <a:xfrm>
            <a:off x="4067944" y="2678113"/>
            <a:ext cx="4402448" cy="639762"/>
          </a:xfrm>
        </p:spPr>
        <p:txBody>
          <a:bodyPr>
            <a:normAutofit/>
          </a:bodyPr>
          <a:lstStyle/>
          <a:p>
            <a:r>
              <a:rPr lang="en-US" sz="3200" b="1" dirty="0" smtClean="0">
                <a:solidFill>
                  <a:schemeClr val="tx1"/>
                </a:solidFill>
                <a:latin typeface="Times New Roman" panose="02020603050405020304" pitchFamily="18" charset="0"/>
                <a:cs typeface="Times New Roman" panose="02020603050405020304" pitchFamily="18" charset="0"/>
              </a:rPr>
              <a:t>the country</a:t>
            </a:r>
            <a:endParaRPr lang="ru-RU" sz="3200" b="1" dirty="0">
              <a:solidFill>
                <a:schemeClr val="tx1"/>
              </a:solidFill>
              <a:latin typeface="Times New Roman" panose="02020603050405020304" pitchFamily="18" charset="0"/>
              <a:cs typeface="Times New Roman" panose="02020603050405020304" pitchFamily="18" charset="0"/>
            </a:endParaRPr>
          </a:p>
        </p:txBody>
      </p:sp>
      <p:pic>
        <p:nvPicPr>
          <p:cNvPr id="8" name="Объект 7"/>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4716016" y="3338990"/>
            <a:ext cx="3888432" cy="2808313"/>
          </a:xfrm>
        </p:spPr>
      </p:pic>
    </p:spTree>
    <p:extLst>
      <p:ext uri="{BB962C8B-B14F-4D97-AF65-F5344CB8AC3E}">
        <p14:creationId xmlns:p14="http://schemas.microsoft.com/office/powerpoint/2010/main" val="3565860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arn(inVertical)">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51920" y="404664"/>
            <a:ext cx="3610744" cy="2082221"/>
          </a:xfrm>
        </p:spPr>
        <p:txBody>
          <a:bodyPr/>
          <a:lstStyle/>
          <a:p>
            <a:r>
              <a:rPr lang="en-US" b="1" dirty="0">
                <a:solidFill>
                  <a:srgbClr val="000000"/>
                </a:solidFill>
                <a:latin typeface="Times New Roman"/>
              </a:rPr>
              <a:t>PHONETIC </a:t>
            </a:r>
            <a:r>
              <a:rPr lang="en-US" b="1" dirty="0" smtClean="0">
                <a:solidFill>
                  <a:srgbClr val="000000"/>
                </a:solidFill>
                <a:latin typeface="Times New Roman"/>
              </a:rPr>
              <a:t>DRILLS</a:t>
            </a:r>
            <a:r>
              <a:rPr lang="ru-RU" b="1" dirty="0" smtClean="0">
                <a:solidFill>
                  <a:srgbClr val="000000"/>
                </a:solidFill>
                <a:latin typeface="Times New Roman"/>
              </a:rPr>
              <a:t/>
            </a:r>
            <a:br>
              <a:rPr lang="ru-RU" b="1" dirty="0" smtClean="0">
                <a:solidFill>
                  <a:srgbClr val="000000"/>
                </a:solidFill>
                <a:latin typeface="Times New Roman"/>
              </a:rPr>
            </a:br>
            <a:r>
              <a:rPr lang="en-US" b="1" dirty="0" smtClean="0">
                <a:solidFill>
                  <a:srgbClr val="000000"/>
                </a:solidFill>
                <a:latin typeface="Times New Roman"/>
              </a:rPr>
              <a:t>Listen and repeat</a:t>
            </a:r>
            <a:endParaRPr lang="ru-RU" dirty="0"/>
          </a:p>
        </p:txBody>
      </p:sp>
      <p:sp>
        <p:nvSpPr>
          <p:cNvPr id="3" name="Текст 2"/>
          <p:cNvSpPr>
            <a:spLocks noGrp="1"/>
          </p:cNvSpPr>
          <p:nvPr>
            <p:ph type="body" sz="half" idx="2"/>
          </p:nvPr>
        </p:nvSpPr>
        <p:spPr>
          <a:xfrm>
            <a:off x="467544" y="2924944"/>
            <a:ext cx="8568952" cy="2714104"/>
          </a:xfrm>
        </p:spPr>
        <p:txBody>
          <a:bodyPr/>
          <a:lstStyle/>
          <a:p>
            <a:endParaRPr lang="ru-RU" dirty="0"/>
          </a:p>
        </p:txBody>
      </p:sp>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val="0"/>
              </a:ext>
            </a:extLst>
          </a:blip>
          <a:srcRect l="5472" r="5472"/>
          <a:stretch>
            <a:fillRect/>
          </a:stretch>
        </p:blipFill>
        <p:spPr>
          <a:xfrm>
            <a:off x="323528" y="332656"/>
            <a:ext cx="3071591" cy="2520280"/>
          </a:xfrm>
        </p:spPr>
      </p:pic>
      <p:graphicFrame>
        <p:nvGraphicFramePr>
          <p:cNvPr id="7" name="Таблица 6"/>
          <p:cNvGraphicFramePr>
            <a:graphicFrameLocks noGrp="1"/>
          </p:cNvGraphicFramePr>
          <p:nvPr>
            <p:extLst>
              <p:ext uri="{D42A27DB-BD31-4B8C-83A1-F6EECF244321}">
                <p14:modId xmlns:p14="http://schemas.microsoft.com/office/powerpoint/2010/main" val="3892643000"/>
              </p:ext>
            </p:extLst>
          </p:nvPr>
        </p:nvGraphicFramePr>
        <p:xfrm>
          <a:off x="323529" y="3068960"/>
          <a:ext cx="8568951" cy="2804160"/>
        </p:xfrm>
        <a:graphic>
          <a:graphicData uri="http://schemas.openxmlformats.org/drawingml/2006/table">
            <a:tbl>
              <a:tblPr firstRow="1" firstCol="1" bandRow="1">
                <a:tableStyleId>{5C22544A-7EE6-4342-B048-85BDC9FD1C3A}</a:tableStyleId>
              </a:tblPr>
              <a:tblGrid>
                <a:gridCol w="2856018"/>
                <a:gridCol w="2856018"/>
                <a:gridCol w="2856915"/>
              </a:tblGrid>
              <a:tr h="546430">
                <a:tc>
                  <a:txBody>
                    <a:bodyPr/>
                    <a:lstStyle/>
                    <a:p>
                      <a:pPr>
                        <a:lnSpc>
                          <a:spcPct val="115000"/>
                        </a:lnSpc>
                        <a:spcAft>
                          <a:spcPts val="0"/>
                        </a:spcAft>
                      </a:pPr>
                      <a:r>
                        <a:rPr lang="ru-RU" sz="3200" dirty="0">
                          <a:solidFill>
                            <a:schemeClr val="tx1"/>
                          </a:solidFill>
                          <a:effectLst/>
                          <a:latin typeface="Times New Roman" panose="02020603050405020304" pitchFamily="18" charset="0"/>
                          <a:cs typeface="Times New Roman" panose="02020603050405020304" pitchFamily="18" charset="0"/>
                        </a:rPr>
                        <a:t>[</a:t>
                      </a:r>
                      <a:r>
                        <a:rPr lang="ru-RU" sz="3200" dirty="0">
                          <a:solidFill>
                            <a:srgbClr val="FF0000"/>
                          </a:solidFill>
                          <a:effectLst/>
                          <a:latin typeface="Times New Roman" panose="02020603050405020304" pitchFamily="18" charset="0"/>
                          <a:cs typeface="Times New Roman" panose="02020603050405020304" pitchFamily="18" charset="0"/>
                        </a:rPr>
                        <a:t>a:</a:t>
                      </a:r>
                      <a:r>
                        <a:rPr lang="ru-RU" sz="3200" dirty="0">
                          <a:solidFill>
                            <a:schemeClr val="tx1"/>
                          </a:solidFill>
                          <a:effectLst/>
                          <a:latin typeface="Times New Roman" panose="02020603050405020304" pitchFamily="18" charset="0"/>
                          <a:cs typeface="Times New Roman" panose="02020603050405020304" pitchFamily="18" charset="0"/>
                        </a:rPr>
                        <a:t>]</a:t>
                      </a:r>
                      <a:r>
                        <a:rPr lang="ru-RU" sz="3200" dirty="0">
                          <a:effectLst/>
                          <a:latin typeface="Times New Roman" panose="02020603050405020304" pitchFamily="18" charset="0"/>
                          <a:cs typeface="Times New Roman" panose="02020603050405020304" pitchFamily="18" charset="0"/>
                        </a:rPr>
                        <a:t>       </a:t>
                      </a:r>
                      <a:endParaRPr lang="ru-RU" sz="32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15000"/>
                        </a:lnSpc>
                        <a:spcAft>
                          <a:spcPts val="0"/>
                        </a:spcAft>
                      </a:pPr>
                      <a:r>
                        <a:rPr lang="ru-RU" sz="3200" dirty="0">
                          <a:solidFill>
                            <a:schemeClr val="tx1"/>
                          </a:solidFill>
                          <a:effectLst/>
                          <a:latin typeface="Times New Roman" panose="02020603050405020304" pitchFamily="18" charset="0"/>
                          <a:cs typeface="Times New Roman" panose="02020603050405020304" pitchFamily="18" charset="0"/>
                        </a:rPr>
                        <a:t>[</a:t>
                      </a:r>
                      <a:r>
                        <a:rPr lang="ru-RU" sz="3200" dirty="0" err="1">
                          <a:solidFill>
                            <a:srgbClr val="FF0000"/>
                          </a:solidFill>
                          <a:effectLst/>
                          <a:latin typeface="Times New Roman" panose="02020603050405020304" pitchFamily="18" charset="0"/>
                          <a:cs typeface="Times New Roman" panose="02020603050405020304" pitchFamily="18" charset="0"/>
                        </a:rPr>
                        <a:t>au</a:t>
                      </a:r>
                      <a:r>
                        <a:rPr lang="ru-RU" sz="3200" dirty="0">
                          <a:solidFill>
                            <a:schemeClr val="tx1"/>
                          </a:solidFill>
                          <a:effectLst/>
                          <a:latin typeface="Times New Roman" panose="02020603050405020304" pitchFamily="18" charset="0"/>
                          <a:cs typeface="Times New Roman" panose="02020603050405020304" pitchFamily="18" charset="0"/>
                        </a:rPr>
                        <a:t>]</a:t>
                      </a:r>
                      <a:endParaRPr lang="ru-RU" sz="3200" dirty="0">
                        <a:solidFill>
                          <a:schemeClr val="tx1"/>
                        </a:solidFill>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15000"/>
                        </a:lnSpc>
                        <a:spcAft>
                          <a:spcPts val="0"/>
                        </a:spcAft>
                      </a:pPr>
                      <a:r>
                        <a:rPr lang="en-US" sz="3200" dirty="0">
                          <a:solidFill>
                            <a:schemeClr val="tx1"/>
                          </a:solidFill>
                          <a:effectLst/>
                          <a:latin typeface="Times New Roman" panose="02020603050405020304" pitchFamily="18" charset="0"/>
                          <a:cs typeface="Times New Roman" panose="02020603050405020304" pitchFamily="18" charset="0"/>
                        </a:rPr>
                        <a:t>[</a:t>
                      </a:r>
                      <a:r>
                        <a:rPr lang="en-US" sz="3200" dirty="0" err="1">
                          <a:solidFill>
                            <a:srgbClr val="FF0000"/>
                          </a:solidFill>
                          <a:effectLst/>
                          <a:latin typeface="Times New Roman" panose="02020603050405020304" pitchFamily="18" charset="0"/>
                          <a:cs typeface="Times New Roman" panose="02020603050405020304" pitchFamily="18" charset="0"/>
                        </a:rPr>
                        <a:t>i</a:t>
                      </a:r>
                      <a:r>
                        <a:rPr lang="en-US" sz="3200" dirty="0">
                          <a:solidFill>
                            <a:schemeClr val="tx1"/>
                          </a:solidFill>
                          <a:effectLst/>
                          <a:latin typeface="Times New Roman" panose="02020603050405020304" pitchFamily="18" charset="0"/>
                          <a:cs typeface="Times New Roman" panose="02020603050405020304" pitchFamily="18" charset="0"/>
                        </a:rPr>
                        <a:t>]</a:t>
                      </a:r>
                      <a:endParaRPr lang="ru-RU" sz="3200" dirty="0">
                        <a:solidFill>
                          <a:schemeClr val="tx1"/>
                        </a:solidFill>
                        <a:effectLst/>
                        <a:latin typeface="Times New Roman" panose="02020603050405020304" pitchFamily="18" charset="0"/>
                        <a:ea typeface="Calibri"/>
                        <a:cs typeface="Times New Roman" panose="02020603050405020304" pitchFamily="18" charset="0"/>
                      </a:endParaRPr>
                    </a:p>
                  </a:txBody>
                  <a:tcPr marL="68580" marR="68580" marT="0" marB="0"/>
                </a:tc>
              </a:tr>
              <a:tr h="2185722">
                <a:tc>
                  <a:txBody>
                    <a:bodyPr/>
                    <a:lstStyle/>
                    <a:p>
                      <a:pPr>
                        <a:lnSpc>
                          <a:spcPct val="115000"/>
                        </a:lnSpc>
                        <a:spcAft>
                          <a:spcPts val="0"/>
                        </a:spcAft>
                      </a:pPr>
                      <a:r>
                        <a:rPr lang="ru-RU" sz="3200" dirty="0">
                          <a:solidFill>
                            <a:schemeClr val="tx1"/>
                          </a:solidFill>
                          <a:effectLst/>
                          <a:latin typeface="Times New Roman" panose="02020603050405020304" pitchFamily="18" charset="0"/>
                          <a:cs typeface="Times New Roman" panose="02020603050405020304" pitchFamily="18" charset="0"/>
                        </a:rPr>
                        <a:t>C</a:t>
                      </a:r>
                      <a:r>
                        <a:rPr lang="ru-RU" sz="3200" dirty="0">
                          <a:solidFill>
                            <a:srgbClr val="FF0000"/>
                          </a:solidFill>
                          <a:effectLst/>
                          <a:latin typeface="Times New Roman" panose="02020603050405020304" pitchFamily="18" charset="0"/>
                          <a:cs typeface="Times New Roman" panose="02020603050405020304" pitchFamily="18" charset="0"/>
                        </a:rPr>
                        <a:t>ar</a:t>
                      </a:r>
                    </a:p>
                    <a:p>
                      <a:pPr>
                        <a:lnSpc>
                          <a:spcPct val="115000"/>
                        </a:lnSpc>
                        <a:spcAft>
                          <a:spcPts val="0"/>
                        </a:spcAft>
                      </a:pPr>
                      <a:r>
                        <a:rPr lang="ru-RU" sz="3200" dirty="0">
                          <a:solidFill>
                            <a:schemeClr val="tx1"/>
                          </a:solidFill>
                          <a:effectLst/>
                          <a:latin typeface="Times New Roman" panose="02020603050405020304" pitchFamily="18" charset="0"/>
                          <a:cs typeface="Times New Roman" panose="02020603050405020304" pitchFamily="18" charset="0"/>
                        </a:rPr>
                        <a:t>L</a:t>
                      </a:r>
                      <a:r>
                        <a:rPr lang="ru-RU" sz="3200" dirty="0">
                          <a:solidFill>
                            <a:srgbClr val="FF0000"/>
                          </a:solidFill>
                          <a:effectLst/>
                          <a:latin typeface="Times New Roman" panose="02020603050405020304" pitchFamily="18" charset="0"/>
                          <a:cs typeface="Times New Roman" panose="02020603050405020304" pitchFamily="18" charset="0"/>
                        </a:rPr>
                        <a:t>ar</a:t>
                      </a:r>
                      <a:r>
                        <a:rPr lang="ru-RU" sz="3200" dirty="0">
                          <a:solidFill>
                            <a:schemeClr val="tx1"/>
                          </a:solidFill>
                          <a:effectLst/>
                          <a:latin typeface="Times New Roman" panose="02020603050405020304" pitchFamily="18" charset="0"/>
                          <a:cs typeface="Times New Roman" panose="02020603050405020304" pitchFamily="18" charset="0"/>
                        </a:rPr>
                        <a:t>ge</a:t>
                      </a:r>
                    </a:p>
                    <a:p>
                      <a:pPr>
                        <a:lnSpc>
                          <a:spcPct val="115000"/>
                        </a:lnSpc>
                        <a:spcAft>
                          <a:spcPts val="0"/>
                        </a:spcAft>
                      </a:pPr>
                      <a:r>
                        <a:rPr lang="ru-RU" sz="3200" dirty="0">
                          <a:solidFill>
                            <a:schemeClr val="tx1"/>
                          </a:solidFill>
                          <a:effectLst/>
                          <a:latin typeface="Times New Roman" panose="02020603050405020304" pitchFamily="18" charset="0"/>
                          <a:cs typeface="Times New Roman" panose="02020603050405020304" pitchFamily="18" charset="0"/>
                        </a:rPr>
                        <a:t>F</a:t>
                      </a:r>
                      <a:r>
                        <a:rPr lang="ru-RU" sz="3200" dirty="0">
                          <a:solidFill>
                            <a:srgbClr val="FF0000"/>
                          </a:solidFill>
                          <a:effectLst/>
                          <a:latin typeface="Times New Roman" panose="02020603050405020304" pitchFamily="18" charset="0"/>
                          <a:cs typeface="Times New Roman" panose="02020603050405020304" pitchFamily="18" charset="0"/>
                        </a:rPr>
                        <a:t>ar</a:t>
                      </a:r>
                      <a:r>
                        <a:rPr lang="ru-RU" sz="3200" dirty="0">
                          <a:solidFill>
                            <a:schemeClr val="tx1"/>
                          </a:solidFill>
                          <a:effectLst/>
                          <a:latin typeface="Times New Roman" panose="02020603050405020304" pitchFamily="18" charset="0"/>
                          <a:cs typeface="Times New Roman" panose="02020603050405020304" pitchFamily="18" charset="0"/>
                        </a:rPr>
                        <a:t>m</a:t>
                      </a:r>
                      <a:endParaRPr lang="ru-RU" sz="3200" dirty="0">
                        <a:solidFill>
                          <a:schemeClr val="tx1"/>
                        </a:solidFill>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15000"/>
                        </a:lnSpc>
                        <a:spcAft>
                          <a:spcPts val="0"/>
                        </a:spcAft>
                      </a:pPr>
                      <a:r>
                        <a:rPr lang="en-US" sz="3200" b="1" dirty="0">
                          <a:effectLst/>
                          <a:latin typeface="Times New Roman" panose="02020603050405020304" pitchFamily="18" charset="0"/>
                          <a:cs typeface="Times New Roman" panose="02020603050405020304" pitchFamily="18" charset="0"/>
                        </a:rPr>
                        <a:t>C</a:t>
                      </a:r>
                      <a:r>
                        <a:rPr lang="en-US" sz="3200" b="1" dirty="0">
                          <a:solidFill>
                            <a:srgbClr val="FF0000"/>
                          </a:solidFill>
                          <a:effectLst/>
                          <a:latin typeface="Times New Roman" panose="02020603050405020304" pitchFamily="18" charset="0"/>
                          <a:cs typeface="Times New Roman" panose="02020603050405020304" pitchFamily="18" charset="0"/>
                        </a:rPr>
                        <a:t>ow</a:t>
                      </a:r>
                      <a:r>
                        <a:rPr lang="en-US" sz="3200" b="1" dirty="0">
                          <a:effectLst/>
                          <a:latin typeface="Times New Roman" panose="02020603050405020304" pitchFamily="18" charset="0"/>
                          <a:cs typeface="Times New Roman" panose="02020603050405020304" pitchFamily="18" charset="0"/>
                        </a:rPr>
                        <a:t> </a:t>
                      </a:r>
                      <a:endParaRPr lang="ru-RU" sz="3200" b="1" dirty="0">
                        <a:effectLst/>
                        <a:latin typeface="Times New Roman" panose="02020603050405020304" pitchFamily="18" charset="0"/>
                        <a:cs typeface="Times New Roman" panose="02020603050405020304" pitchFamily="18" charset="0"/>
                      </a:endParaRPr>
                    </a:p>
                    <a:p>
                      <a:pPr>
                        <a:lnSpc>
                          <a:spcPct val="115000"/>
                        </a:lnSpc>
                        <a:spcAft>
                          <a:spcPts val="0"/>
                        </a:spcAft>
                      </a:pPr>
                      <a:r>
                        <a:rPr lang="en-US" sz="3200" b="1" dirty="0">
                          <a:effectLst/>
                          <a:latin typeface="Times New Roman" panose="02020603050405020304" pitchFamily="18" charset="0"/>
                          <a:cs typeface="Times New Roman" panose="02020603050405020304" pitchFamily="18" charset="0"/>
                        </a:rPr>
                        <a:t>T</a:t>
                      </a:r>
                      <a:r>
                        <a:rPr lang="en-US" sz="3200" b="1" dirty="0">
                          <a:solidFill>
                            <a:srgbClr val="FF0000"/>
                          </a:solidFill>
                          <a:effectLst/>
                          <a:latin typeface="Times New Roman" panose="02020603050405020304" pitchFamily="18" charset="0"/>
                          <a:cs typeface="Times New Roman" panose="02020603050405020304" pitchFamily="18" charset="0"/>
                        </a:rPr>
                        <a:t>ow</a:t>
                      </a:r>
                      <a:r>
                        <a:rPr lang="en-US" sz="3200" b="1" dirty="0">
                          <a:effectLst/>
                          <a:latin typeface="Times New Roman" panose="02020603050405020304" pitchFamily="18" charset="0"/>
                          <a:cs typeface="Times New Roman" panose="02020603050405020304" pitchFamily="18" charset="0"/>
                        </a:rPr>
                        <a:t>n </a:t>
                      </a:r>
                      <a:endParaRPr lang="ru-RU" sz="3200" b="1" dirty="0">
                        <a:effectLst/>
                        <a:latin typeface="Times New Roman" panose="02020603050405020304" pitchFamily="18" charset="0"/>
                        <a:cs typeface="Times New Roman" panose="02020603050405020304" pitchFamily="18" charset="0"/>
                      </a:endParaRPr>
                    </a:p>
                    <a:p>
                      <a:pPr>
                        <a:lnSpc>
                          <a:spcPct val="115000"/>
                        </a:lnSpc>
                        <a:spcAft>
                          <a:spcPts val="0"/>
                        </a:spcAft>
                      </a:pPr>
                      <a:r>
                        <a:rPr lang="en-US" sz="3200" b="1" dirty="0">
                          <a:effectLst/>
                          <a:latin typeface="Times New Roman" panose="02020603050405020304" pitchFamily="18" charset="0"/>
                          <a:cs typeface="Times New Roman" panose="02020603050405020304" pitchFamily="18" charset="0"/>
                        </a:rPr>
                        <a:t>Br</a:t>
                      </a:r>
                      <a:r>
                        <a:rPr lang="en-US" sz="3200" b="1" dirty="0">
                          <a:solidFill>
                            <a:srgbClr val="FF0000"/>
                          </a:solidFill>
                          <a:effectLst/>
                          <a:latin typeface="Times New Roman" panose="02020603050405020304" pitchFamily="18" charset="0"/>
                          <a:cs typeface="Times New Roman" panose="02020603050405020304" pitchFamily="18" charset="0"/>
                        </a:rPr>
                        <a:t>ow</a:t>
                      </a:r>
                      <a:r>
                        <a:rPr lang="en-US" sz="3200" b="1" dirty="0">
                          <a:effectLst/>
                          <a:latin typeface="Times New Roman" panose="02020603050405020304" pitchFamily="18" charset="0"/>
                          <a:cs typeface="Times New Roman" panose="02020603050405020304" pitchFamily="18" charset="0"/>
                        </a:rPr>
                        <a:t>n </a:t>
                      </a:r>
                      <a:endParaRPr lang="ru-RU" sz="3200" b="1"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15000"/>
                        </a:lnSpc>
                        <a:spcAft>
                          <a:spcPts val="0"/>
                        </a:spcAft>
                      </a:pPr>
                      <a:r>
                        <a:rPr lang="en-US" sz="3200" b="1" dirty="0">
                          <a:effectLst/>
                          <a:latin typeface="Times New Roman" panose="02020603050405020304" pitchFamily="18" charset="0"/>
                          <a:cs typeface="Times New Roman" panose="02020603050405020304" pitchFamily="18" charset="0"/>
                        </a:rPr>
                        <a:t>B</a:t>
                      </a:r>
                      <a:r>
                        <a:rPr lang="en-US" sz="3200" b="1" dirty="0">
                          <a:solidFill>
                            <a:srgbClr val="FF0000"/>
                          </a:solidFill>
                          <a:effectLst/>
                          <a:latin typeface="Times New Roman" panose="02020603050405020304" pitchFamily="18" charset="0"/>
                          <a:cs typeface="Times New Roman" panose="02020603050405020304" pitchFamily="18" charset="0"/>
                        </a:rPr>
                        <a:t>i</a:t>
                      </a:r>
                      <a:r>
                        <a:rPr lang="en-US" sz="3200" b="1" dirty="0">
                          <a:effectLst/>
                          <a:latin typeface="Times New Roman" panose="02020603050405020304" pitchFamily="18" charset="0"/>
                          <a:cs typeface="Times New Roman" panose="02020603050405020304" pitchFamily="18" charset="0"/>
                        </a:rPr>
                        <a:t>g</a:t>
                      </a:r>
                      <a:endParaRPr lang="ru-RU" sz="3200" b="1" dirty="0">
                        <a:effectLst/>
                        <a:latin typeface="Times New Roman" panose="02020603050405020304" pitchFamily="18" charset="0"/>
                        <a:cs typeface="Times New Roman" panose="02020603050405020304" pitchFamily="18" charset="0"/>
                      </a:endParaRPr>
                    </a:p>
                    <a:p>
                      <a:pPr>
                        <a:lnSpc>
                          <a:spcPct val="115000"/>
                        </a:lnSpc>
                        <a:spcAft>
                          <a:spcPts val="0"/>
                        </a:spcAft>
                      </a:pPr>
                      <a:r>
                        <a:rPr lang="en-US" sz="3200" b="1" dirty="0">
                          <a:effectLst/>
                          <a:latin typeface="Times New Roman" panose="02020603050405020304" pitchFamily="18" charset="0"/>
                          <a:cs typeface="Times New Roman" panose="02020603050405020304" pitchFamily="18" charset="0"/>
                        </a:rPr>
                        <a:t>L</a:t>
                      </a:r>
                      <a:r>
                        <a:rPr lang="en-US" sz="3200" b="1" dirty="0">
                          <a:solidFill>
                            <a:srgbClr val="FF0000"/>
                          </a:solidFill>
                          <a:effectLst/>
                          <a:latin typeface="Times New Roman" panose="02020603050405020304" pitchFamily="18" charset="0"/>
                          <a:cs typeface="Times New Roman" panose="02020603050405020304" pitchFamily="18" charset="0"/>
                        </a:rPr>
                        <a:t>i</a:t>
                      </a:r>
                      <a:r>
                        <a:rPr lang="en-US" sz="3200" b="1" dirty="0">
                          <a:effectLst/>
                          <a:latin typeface="Times New Roman" panose="02020603050405020304" pitchFamily="18" charset="0"/>
                          <a:cs typeface="Times New Roman" panose="02020603050405020304" pitchFamily="18" charset="0"/>
                        </a:rPr>
                        <a:t>ve </a:t>
                      </a:r>
                      <a:endParaRPr lang="ru-RU" sz="3200" b="1" dirty="0">
                        <a:effectLst/>
                        <a:latin typeface="Times New Roman" panose="02020603050405020304" pitchFamily="18" charset="0"/>
                        <a:cs typeface="Times New Roman" panose="02020603050405020304" pitchFamily="18" charset="0"/>
                      </a:endParaRPr>
                    </a:p>
                    <a:p>
                      <a:pPr>
                        <a:lnSpc>
                          <a:spcPct val="115000"/>
                        </a:lnSpc>
                        <a:spcAft>
                          <a:spcPts val="0"/>
                        </a:spcAft>
                      </a:pPr>
                      <a:r>
                        <a:rPr lang="en-US" sz="3200" b="1" dirty="0">
                          <a:effectLst/>
                          <a:latin typeface="Times New Roman" panose="02020603050405020304" pitchFamily="18" charset="0"/>
                          <a:cs typeface="Times New Roman" panose="02020603050405020304" pitchFamily="18" charset="0"/>
                        </a:rPr>
                        <a:t>Br</a:t>
                      </a:r>
                      <a:r>
                        <a:rPr lang="en-US" sz="3200" b="1" dirty="0">
                          <a:solidFill>
                            <a:srgbClr val="FF0000"/>
                          </a:solidFill>
                          <a:effectLst/>
                          <a:latin typeface="Times New Roman" panose="02020603050405020304" pitchFamily="18" charset="0"/>
                          <a:cs typeface="Times New Roman" panose="02020603050405020304" pitchFamily="18" charset="0"/>
                        </a:rPr>
                        <a:t>i</a:t>
                      </a:r>
                      <a:r>
                        <a:rPr lang="en-US" sz="3200" b="1" dirty="0">
                          <a:effectLst/>
                          <a:latin typeface="Times New Roman" panose="02020603050405020304" pitchFamily="18" charset="0"/>
                          <a:cs typeface="Times New Roman" panose="02020603050405020304" pitchFamily="18" charset="0"/>
                        </a:rPr>
                        <a:t>dge</a:t>
                      </a:r>
                      <a:endParaRPr lang="ru-RU" sz="3200" b="1" dirty="0">
                        <a:effectLst/>
                        <a:latin typeface="Times New Roman" panose="02020603050405020304" pitchFamily="18" charset="0"/>
                        <a:cs typeface="Times New Roman" panose="02020603050405020304" pitchFamily="18" charset="0"/>
                      </a:endParaRPr>
                    </a:p>
                    <a:p>
                      <a:pPr>
                        <a:lnSpc>
                          <a:spcPct val="115000"/>
                        </a:lnSpc>
                        <a:spcAft>
                          <a:spcPts val="0"/>
                        </a:spcAft>
                      </a:pPr>
                      <a:r>
                        <a:rPr lang="en-US" sz="3200" dirty="0">
                          <a:effectLst/>
                          <a:latin typeface="Times New Roman" panose="02020603050405020304" pitchFamily="18" charset="0"/>
                          <a:cs typeface="Times New Roman" panose="02020603050405020304" pitchFamily="18" charset="0"/>
                        </a:rPr>
                        <a:t> </a:t>
                      </a:r>
                      <a:endParaRPr lang="ru-RU" sz="3200" dirty="0">
                        <a:effectLst/>
                        <a:latin typeface="Times New Roman" panose="02020603050405020304" pitchFamily="18" charset="0"/>
                        <a:ea typeface="Calibri"/>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3618323274"/>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solidFill>
                  <a:schemeClr val="tx1"/>
                </a:solidFill>
              </a:rPr>
              <a:t>What is it</a:t>
            </a:r>
            <a:r>
              <a:rPr lang="ru-RU" dirty="0" smtClean="0">
                <a:solidFill>
                  <a:schemeClr val="tx1"/>
                </a:solidFill>
              </a:rPr>
              <a:t>?</a:t>
            </a:r>
            <a:r>
              <a:rPr lang="en-US" dirty="0" smtClean="0">
                <a:solidFill>
                  <a:schemeClr val="tx1"/>
                </a:solidFill>
              </a:rPr>
              <a:t> It is…</a:t>
            </a:r>
            <a:endParaRPr lang="ru-RU" dirty="0">
              <a:solidFill>
                <a:schemeClr val="tx1"/>
              </a:solidFill>
            </a:endParaRPr>
          </a:p>
        </p:txBody>
      </p:sp>
      <p:sp>
        <p:nvSpPr>
          <p:cNvPr id="3" name="Текст 2"/>
          <p:cNvSpPr>
            <a:spLocks noGrp="1"/>
          </p:cNvSpPr>
          <p:nvPr>
            <p:ph type="body" sz="half" idx="2"/>
          </p:nvPr>
        </p:nvSpPr>
        <p:spPr/>
        <p:txBody>
          <a:bodyPr/>
          <a:lstStyle/>
          <a:p>
            <a:r>
              <a:rPr lang="en-US" dirty="0" smtClean="0">
                <a:solidFill>
                  <a:schemeClr val="tx1"/>
                </a:solidFill>
              </a:rPr>
              <a:t>An apple tree</a:t>
            </a:r>
            <a:endParaRPr lang="ru-RU" dirty="0">
              <a:solidFill>
                <a:schemeClr val="tx1"/>
              </a:solidFill>
            </a:endParaRPr>
          </a:p>
        </p:txBody>
      </p:sp>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val="0"/>
              </a:ext>
            </a:extLst>
          </a:blip>
          <a:srcRect l="11935" r="11935"/>
          <a:stretch>
            <a:fillRect/>
          </a:stretch>
        </p:blipFill>
        <p:spPr/>
      </p:pic>
    </p:spTree>
    <p:extLst>
      <p:ext uri="{BB962C8B-B14F-4D97-AF65-F5344CB8AC3E}">
        <p14:creationId xmlns:p14="http://schemas.microsoft.com/office/powerpoint/2010/main" val="1220077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solidFill>
                  <a:schemeClr val="tx1"/>
                </a:solidFill>
              </a:rPr>
              <a:t>What is it</a:t>
            </a:r>
            <a:r>
              <a:rPr lang="ru-RU" dirty="0">
                <a:solidFill>
                  <a:schemeClr val="tx1"/>
                </a:solidFill>
              </a:rPr>
              <a:t>?</a:t>
            </a:r>
            <a:r>
              <a:rPr lang="en-US" dirty="0">
                <a:solidFill>
                  <a:schemeClr val="tx1"/>
                </a:solidFill>
              </a:rPr>
              <a:t> It is…</a:t>
            </a:r>
            <a:endParaRPr lang="ru-RU" dirty="0">
              <a:solidFill>
                <a:schemeClr val="tx1"/>
              </a:solidFill>
            </a:endParaRPr>
          </a:p>
        </p:txBody>
      </p:sp>
      <p:sp>
        <p:nvSpPr>
          <p:cNvPr id="3" name="Текст 2"/>
          <p:cNvSpPr>
            <a:spLocks noGrp="1"/>
          </p:cNvSpPr>
          <p:nvPr>
            <p:ph type="body" sz="half" idx="2"/>
          </p:nvPr>
        </p:nvSpPr>
        <p:spPr/>
        <p:txBody>
          <a:bodyPr/>
          <a:lstStyle/>
          <a:p>
            <a:pPr algn="ctr"/>
            <a:r>
              <a:rPr lang="en-US" dirty="0" smtClean="0">
                <a:solidFill>
                  <a:schemeClr val="tx1"/>
                </a:solidFill>
              </a:rPr>
              <a:t>A bridge</a:t>
            </a:r>
            <a:endParaRPr lang="ru-RU" dirty="0">
              <a:solidFill>
                <a:schemeClr val="tx1"/>
              </a:solidFill>
            </a:endParaRPr>
          </a:p>
        </p:txBody>
      </p:sp>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val="0"/>
              </a:ext>
            </a:extLst>
          </a:blip>
          <a:srcRect l="4253" r="4253"/>
          <a:stretch>
            <a:fillRect/>
          </a:stretch>
        </p:blipFill>
        <p:spPr/>
      </p:pic>
    </p:spTree>
    <p:extLst>
      <p:ext uri="{BB962C8B-B14F-4D97-AF65-F5344CB8AC3E}">
        <p14:creationId xmlns:p14="http://schemas.microsoft.com/office/powerpoint/2010/main" val="2552434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solidFill>
                  <a:schemeClr val="tx1"/>
                </a:solidFill>
              </a:rPr>
              <a:t>What is it</a:t>
            </a:r>
            <a:r>
              <a:rPr lang="ru-RU" dirty="0">
                <a:solidFill>
                  <a:schemeClr val="tx1"/>
                </a:solidFill>
              </a:rPr>
              <a:t>?</a:t>
            </a:r>
            <a:r>
              <a:rPr lang="en-US" dirty="0">
                <a:solidFill>
                  <a:schemeClr val="tx1"/>
                </a:solidFill>
              </a:rPr>
              <a:t> It is…</a:t>
            </a:r>
            <a:endParaRPr lang="ru-RU" dirty="0">
              <a:solidFill>
                <a:schemeClr val="tx1"/>
              </a:solidFill>
            </a:endParaRPr>
          </a:p>
        </p:txBody>
      </p:sp>
      <p:sp>
        <p:nvSpPr>
          <p:cNvPr id="3" name="Текст 2"/>
          <p:cNvSpPr>
            <a:spLocks noGrp="1"/>
          </p:cNvSpPr>
          <p:nvPr>
            <p:ph type="body" sz="half" idx="2"/>
          </p:nvPr>
        </p:nvSpPr>
        <p:spPr/>
        <p:txBody>
          <a:bodyPr/>
          <a:lstStyle/>
          <a:p>
            <a:pPr algn="ctr"/>
            <a:r>
              <a:rPr lang="en-US" dirty="0" smtClean="0">
                <a:solidFill>
                  <a:schemeClr val="tx1"/>
                </a:solidFill>
              </a:rPr>
              <a:t>A cow</a:t>
            </a:r>
            <a:endParaRPr lang="ru-RU" dirty="0">
              <a:solidFill>
                <a:schemeClr val="tx1"/>
              </a:solidFill>
            </a:endParaRPr>
          </a:p>
        </p:txBody>
      </p:sp>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val="0"/>
              </a:ext>
            </a:extLst>
          </a:blip>
          <a:srcRect l="4300" r="4300"/>
          <a:stretch>
            <a:fillRect/>
          </a:stretch>
        </p:blipFill>
        <p:spPr/>
      </p:pic>
    </p:spTree>
    <p:extLst>
      <p:ext uri="{BB962C8B-B14F-4D97-AF65-F5344CB8AC3E}">
        <p14:creationId xmlns:p14="http://schemas.microsoft.com/office/powerpoint/2010/main" val="3393856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solidFill>
                  <a:schemeClr val="tx1"/>
                </a:solidFill>
              </a:rPr>
              <a:t>What is it</a:t>
            </a:r>
            <a:r>
              <a:rPr lang="ru-RU" dirty="0">
                <a:solidFill>
                  <a:schemeClr val="tx1"/>
                </a:solidFill>
              </a:rPr>
              <a:t>?</a:t>
            </a:r>
            <a:r>
              <a:rPr lang="en-US" dirty="0">
                <a:solidFill>
                  <a:schemeClr val="tx1"/>
                </a:solidFill>
              </a:rPr>
              <a:t> It is…</a:t>
            </a:r>
            <a:endParaRPr lang="ru-RU" dirty="0">
              <a:solidFill>
                <a:schemeClr val="tx1"/>
              </a:solidFill>
            </a:endParaRPr>
          </a:p>
        </p:txBody>
      </p:sp>
      <p:sp>
        <p:nvSpPr>
          <p:cNvPr id="3" name="Текст 2"/>
          <p:cNvSpPr>
            <a:spLocks noGrp="1"/>
          </p:cNvSpPr>
          <p:nvPr>
            <p:ph type="body" sz="half" idx="2"/>
          </p:nvPr>
        </p:nvSpPr>
        <p:spPr/>
        <p:txBody>
          <a:bodyPr>
            <a:normAutofit/>
          </a:bodyPr>
          <a:lstStyle/>
          <a:p>
            <a:pPr algn="ctr"/>
            <a:r>
              <a:rPr lang="en-US" sz="3600" dirty="0" smtClean="0">
                <a:solidFill>
                  <a:schemeClr val="tx1"/>
                </a:solidFill>
              </a:rPr>
              <a:t>A river</a:t>
            </a:r>
            <a:endParaRPr lang="ru-RU" sz="3600" dirty="0">
              <a:solidFill>
                <a:schemeClr val="tx1"/>
              </a:solidFill>
            </a:endParaRPr>
          </a:p>
        </p:txBody>
      </p:sp>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val="0"/>
              </a:ext>
            </a:extLst>
          </a:blip>
          <a:srcRect l="9664" r="9664"/>
          <a:stretch>
            <a:fillRect/>
          </a:stretch>
        </p:blipFill>
        <p:spPr>
          <a:xfrm>
            <a:off x="395536" y="620688"/>
            <a:ext cx="3566160" cy="2926080"/>
          </a:xfrm>
        </p:spPr>
      </p:pic>
    </p:spTree>
    <p:extLst>
      <p:ext uri="{BB962C8B-B14F-4D97-AF65-F5344CB8AC3E}">
        <p14:creationId xmlns:p14="http://schemas.microsoft.com/office/powerpoint/2010/main" val="4061217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700808"/>
            <a:ext cx="8568952" cy="4608512"/>
          </a:xfrm>
        </p:spPr>
        <p:txBody>
          <a:bodyPr>
            <a:normAutofit/>
          </a:bodyPr>
          <a:lstStyle/>
          <a:p>
            <a:pPr algn="l"/>
            <a:r>
              <a:rPr lang="en-US" sz="3600" dirty="0" smtClean="0">
                <a:solidFill>
                  <a:schemeClr val="tx1"/>
                </a:solidFill>
              </a:rPr>
              <a:t>1.</a:t>
            </a:r>
            <a:r>
              <a:rPr lang="en-US" sz="3600" dirty="0" smtClean="0"/>
              <a:t> </a:t>
            </a:r>
            <a:r>
              <a:rPr lang="en-US" sz="3600" dirty="0" smtClean="0">
                <a:solidFill>
                  <a:schemeClr val="tx1"/>
                </a:solidFill>
              </a:rPr>
              <a:t>There are no gardens in the country.</a:t>
            </a:r>
            <a:br>
              <a:rPr lang="en-US" sz="3600" dirty="0" smtClean="0">
                <a:solidFill>
                  <a:schemeClr val="tx1"/>
                </a:solidFill>
              </a:rPr>
            </a:br>
            <a:r>
              <a:rPr lang="en-US" sz="3600" dirty="0" smtClean="0">
                <a:solidFill>
                  <a:schemeClr val="tx1"/>
                </a:solidFill>
              </a:rPr>
              <a:t>2. There are small houses in the city.</a:t>
            </a:r>
            <a:br>
              <a:rPr lang="en-US" sz="3600" dirty="0" smtClean="0">
                <a:solidFill>
                  <a:schemeClr val="tx1"/>
                </a:solidFill>
              </a:rPr>
            </a:br>
            <a:r>
              <a:rPr lang="en-US" sz="3600" dirty="0" smtClean="0">
                <a:solidFill>
                  <a:schemeClr val="tx1"/>
                </a:solidFill>
              </a:rPr>
              <a:t>3. There are  green fields and hills in the country.</a:t>
            </a:r>
            <a:br>
              <a:rPr lang="en-US" sz="3600" dirty="0" smtClean="0">
                <a:solidFill>
                  <a:schemeClr val="tx1"/>
                </a:solidFill>
              </a:rPr>
            </a:br>
            <a:r>
              <a:rPr lang="en-US" sz="3600" dirty="0" smtClean="0">
                <a:solidFill>
                  <a:schemeClr val="tx1"/>
                </a:solidFill>
              </a:rPr>
              <a:t>4. The streets are wide and long in the city.</a:t>
            </a:r>
            <a:br>
              <a:rPr lang="en-US" sz="3600" dirty="0" smtClean="0">
                <a:solidFill>
                  <a:schemeClr val="tx1"/>
                </a:solidFill>
              </a:rPr>
            </a:br>
            <a:r>
              <a:rPr lang="en-US" sz="3600" dirty="0" smtClean="0">
                <a:solidFill>
                  <a:schemeClr val="tx1"/>
                </a:solidFill>
              </a:rPr>
              <a:t>5. You can see a lot of horses</a:t>
            </a:r>
            <a:r>
              <a:rPr lang="ru-RU" sz="3600" dirty="0" smtClean="0">
                <a:solidFill>
                  <a:schemeClr val="tx1"/>
                </a:solidFill>
              </a:rPr>
              <a:t> </a:t>
            </a:r>
            <a:r>
              <a:rPr lang="en-US" sz="3600" dirty="0" smtClean="0">
                <a:solidFill>
                  <a:schemeClr val="tx1"/>
                </a:solidFill>
              </a:rPr>
              <a:t>and sheep in the city.</a:t>
            </a:r>
            <a:br>
              <a:rPr lang="en-US" sz="3600" dirty="0" smtClean="0">
                <a:solidFill>
                  <a:schemeClr val="tx1"/>
                </a:solidFill>
              </a:rPr>
            </a:br>
            <a:endParaRPr lang="ru-RU" sz="3600" dirty="0"/>
          </a:p>
        </p:txBody>
      </p:sp>
      <p:sp>
        <p:nvSpPr>
          <p:cNvPr id="3" name="Текст 2"/>
          <p:cNvSpPr>
            <a:spLocks noGrp="1"/>
          </p:cNvSpPr>
          <p:nvPr>
            <p:ph type="body" idx="1"/>
          </p:nvPr>
        </p:nvSpPr>
        <p:spPr>
          <a:xfrm>
            <a:off x="1403648" y="548680"/>
            <a:ext cx="6417734" cy="939801"/>
          </a:xfrm>
        </p:spPr>
        <p:txBody>
          <a:bodyPr>
            <a:normAutofit/>
          </a:bodyPr>
          <a:lstStyle/>
          <a:p>
            <a:r>
              <a:rPr lang="en-US" sz="3600" dirty="0" smtClean="0">
                <a:solidFill>
                  <a:schemeClr val="tx1"/>
                </a:solidFill>
                <a:latin typeface="Times New Roman" panose="02020603050405020304" pitchFamily="18" charset="0"/>
                <a:cs typeface="Times New Roman" panose="02020603050405020304" pitchFamily="18" charset="0"/>
              </a:rPr>
              <a:t>Is it true or false</a:t>
            </a:r>
            <a:r>
              <a:rPr lang="ru-RU" sz="3600" dirty="0" smtClean="0">
                <a:solidFill>
                  <a:schemeClr val="tx1"/>
                </a:solidFill>
                <a:latin typeface="Times New Roman" panose="02020603050405020304" pitchFamily="18" charset="0"/>
                <a:cs typeface="Times New Roman" panose="02020603050405020304" pitchFamily="18" charset="0"/>
              </a:rPr>
              <a:t>?</a:t>
            </a:r>
            <a:endParaRPr lang="ru-RU" sz="36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45040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smtClean="0">
                <a:solidFill>
                  <a:schemeClr val="tx1"/>
                </a:solidFill>
              </a:rPr>
              <a:t>WORK IN PAIRS</a:t>
            </a:r>
            <a:br>
              <a:rPr lang="en-US" b="1" dirty="0" smtClean="0">
                <a:solidFill>
                  <a:schemeClr val="tx1"/>
                </a:solidFill>
              </a:rPr>
            </a:br>
            <a:r>
              <a:rPr lang="en-US" sz="2700" b="1" dirty="0" smtClean="0">
                <a:solidFill>
                  <a:schemeClr val="tx1"/>
                </a:solidFill>
              </a:rPr>
              <a:t>Ask your classmate. Where does he/she like to live and w</a:t>
            </a:r>
            <a:r>
              <a:rPr lang="en-US" sz="2700" dirty="0" smtClean="0">
                <a:solidFill>
                  <a:schemeClr val="tx1"/>
                </a:solidFill>
              </a:rPr>
              <a:t>hy</a:t>
            </a:r>
            <a:r>
              <a:rPr lang="ru-RU" sz="2700" dirty="0" smtClean="0">
                <a:solidFill>
                  <a:schemeClr val="tx1"/>
                </a:solidFill>
              </a:rPr>
              <a:t>?</a:t>
            </a:r>
            <a:endParaRPr lang="ru-RU" sz="2700" dirty="0">
              <a:solidFill>
                <a:schemeClr val="tx1"/>
              </a:solidFill>
            </a:endParaRPr>
          </a:p>
        </p:txBody>
      </p:sp>
      <p:pic>
        <p:nvPicPr>
          <p:cNvPr id="5" name="Объект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395536" y="2276872"/>
            <a:ext cx="3822700" cy="2554206"/>
          </a:xfrm>
        </p:spPr>
      </p:pic>
      <p:sp>
        <p:nvSpPr>
          <p:cNvPr id="4" name="Объект 3"/>
          <p:cNvSpPr>
            <a:spLocks noGrp="1"/>
          </p:cNvSpPr>
          <p:nvPr>
            <p:ph sz="quarter" idx="14"/>
          </p:nvPr>
        </p:nvSpPr>
        <p:spPr>
          <a:xfrm>
            <a:off x="4499992" y="1844824"/>
            <a:ext cx="3822192" cy="3447288"/>
          </a:xfrm>
        </p:spPr>
        <p:txBody>
          <a:bodyPr>
            <a:normAutofit lnSpcReduction="10000"/>
          </a:bodyPr>
          <a:lstStyle/>
          <a:p>
            <a:r>
              <a:rPr lang="en-US" b="1" dirty="0" smtClean="0"/>
              <a:t>Use these words</a:t>
            </a:r>
            <a:r>
              <a:rPr lang="ru-RU" b="1" dirty="0" smtClean="0"/>
              <a:t>:</a:t>
            </a:r>
          </a:p>
          <a:p>
            <a:r>
              <a:rPr lang="en-US" b="1" dirty="0" smtClean="0"/>
              <a:t>A lot of people, cars, cows, horses, sheep, farms, fields, hills</a:t>
            </a:r>
            <a:r>
              <a:rPr lang="ru-RU" b="1" dirty="0" smtClean="0"/>
              <a:t>;</a:t>
            </a:r>
            <a:endParaRPr lang="en-US" b="1" dirty="0" smtClean="0"/>
          </a:p>
          <a:p>
            <a:r>
              <a:rPr lang="en-US" b="1" dirty="0" smtClean="0"/>
              <a:t>The houses are  big, small</a:t>
            </a:r>
            <a:r>
              <a:rPr lang="ru-RU" b="1" dirty="0" smtClean="0"/>
              <a:t>;</a:t>
            </a:r>
          </a:p>
          <a:p>
            <a:r>
              <a:rPr lang="ru-RU" b="1" dirty="0" smtClean="0"/>
              <a:t> </a:t>
            </a:r>
            <a:r>
              <a:rPr lang="en-US" b="1" dirty="0" smtClean="0"/>
              <a:t>beautiful, nice, wide, long, green</a:t>
            </a:r>
            <a:r>
              <a:rPr lang="ru-RU" b="1" dirty="0" smtClean="0"/>
              <a:t>;</a:t>
            </a:r>
            <a:endParaRPr lang="en-US" b="1" dirty="0" smtClean="0"/>
          </a:p>
          <a:p>
            <a:r>
              <a:rPr lang="en-US" b="1" dirty="0"/>
              <a:t> </a:t>
            </a:r>
            <a:r>
              <a:rPr lang="en-US" b="1" dirty="0" smtClean="0"/>
              <a:t>because, I like to.</a:t>
            </a:r>
          </a:p>
          <a:p>
            <a:endParaRPr lang="ru-RU" dirty="0"/>
          </a:p>
        </p:txBody>
      </p:sp>
    </p:spTree>
    <p:extLst>
      <p:ext uri="{BB962C8B-B14F-4D97-AF65-F5344CB8AC3E}">
        <p14:creationId xmlns:p14="http://schemas.microsoft.com/office/powerpoint/2010/main" val="4129161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749</TotalTime>
  <Words>410</Words>
  <Application>Microsoft Office PowerPoint</Application>
  <PresentationFormat>Экран (4:3)</PresentationFormat>
  <Paragraphs>89</Paragraphs>
  <Slides>18</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Волна</vt:lpstr>
      <vt:lpstr>Берёзина Мария Владимировна учитель английского языка МБОУ СОШ № 78</vt:lpstr>
      <vt:lpstr>The theme:</vt:lpstr>
      <vt:lpstr>PHONETIC DRILLS Listen and repeat</vt:lpstr>
      <vt:lpstr>What is it? It is…</vt:lpstr>
      <vt:lpstr>What is it? It is…</vt:lpstr>
      <vt:lpstr>What is it? It is…</vt:lpstr>
      <vt:lpstr>What is it? It is…</vt:lpstr>
      <vt:lpstr>1. There are no gardens in the country. 2. There are small houses in the city. 3. There are  green fields and hills in the country. 4. The streets are wide and long in the city. 5. You can see a lot of horses and sheep in the city. </vt:lpstr>
      <vt:lpstr>WORK IN PAIRS Ask your classmate. Where does he/she like to live and why?</vt:lpstr>
      <vt:lpstr>Let`s sing and dance !!!</vt:lpstr>
      <vt:lpstr>Grammar revision Употребление оборота There is/There are</vt:lpstr>
      <vt:lpstr>Complete the sentences</vt:lpstr>
      <vt:lpstr>Check up</vt:lpstr>
      <vt:lpstr>Work group  Ask your classmates from the 2 nd group. Make a list of places next to their house in the country or city and describe their place. </vt:lpstr>
      <vt:lpstr>Say what you have just done I have just: </vt:lpstr>
      <vt:lpstr>Homework:</vt:lpstr>
      <vt:lpstr>The lesson is over. Good bye!</vt:lpstr>
      <vt:lpstr>Интернет-ресурсы.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Берёзина Мария Владимировна учитель английского языка МБОУ СОШ № 78</dc:title>
  <dc:creator>RooT</dc:creator>
  <cp:lastModifiedBy>RooT</cp:lastModifiedBy>
  <cp:revision>59</cp:revision>
  <dcterms:created xsi:type="dcterms:W3CDTF">2015-02-17T15:34:17Z</dcterms:created>
  <dcterms:modified xsi:type="dcterms:W3CDTF">2015-03-24T11:01:37Z</dcterms:modified>
</cp:coreProperties>
</file>