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notesMasterIdLst>
    <p:notesMasterId r:id="rId26"/>
  </p:notesMasterIdLst>
  <p:sldIdLst>
    <p:sldId id="303" r:id="rId2"/>
    <p:sldId id="327" r:id="rId3"/>
    <p:sldId id="325" r:id="rId4"/>
    <p:sldId id="328" r:id="rId5"/>
    <p:sldId id="256" r:id="rId6"/>
    <p:sldId id="307" r:id="rId7"/>
    <p:sldId id="312" r:id="rId8"/>
    <p:sldId id="313" r:id="rId9"/>
    <p:sldId id="314" r:id="rId10"/>
    <p:sldId id="315" r:id="rId11"/>
    <p:sldId id="311" r:id="rId12"/>
    <p:sldId id="267" r:id="rId13"/>
    <p:sldId id="279" r:id="rId14"/>
    <p:sldId id="283" r:id="rId15"/>
    <p:sldId id="302" r:id="rId16"/>
    <p:sldId id="321" r:id="rId17"/>
    <p:sldId id="301" r:id="rId18"/>
    <p:sldId id="290" r:id="rId19"/>
    <p:sldId id="295" r:id="rId20"/>
    <p:sldId id="291" r:id="rId21"/>
    <p:sldId id="293" r:id="rId22"/>
    <p:sldId id="297" r:id="rId23"/>
    <p:sldId id="300" r:id="rId24"/>
    <p:sldId id="305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  <a:srgbClr val="6600CC"/>
    <a:srgbClr val="FF9900"/>
    <a:srgbClr val="663300"/>
    <a:srgbClr val="FFFF00"/>
    <a:srgbClr val="0000FF"/>
    <a:srgbClr val="009900"/>
    <a:srgbClr val="FF0000"/>
    <a:srgbClr val="0099FF"/>
  </p:clrMru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178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8ECFAB-427E-4E8F-9DBC-83013DDF15C2}" type="datetimeFigureOut">
              <a:rPr lang="ru-RU" smtClean="0"/>
              <a:pPr/>
              <a:t>07.04.2016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77C819-E4D3-46C5-9312-89624267A09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81ABE9-A5C8-4528-8AA7-DE3F92F977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EE525C-A245-4C30-9B71-82FB21A47F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ABB122-29C4-4F3F-B560-F11B1FB88D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9812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41148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6C2B4-58E2-47EE-8701-BECB4A5CF0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8229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4114800"/>
            <a:ext cx="8229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E410E-E742-46D6-B3A4-64736FEF99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8229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4114800"/>
            <a:ext cx="8229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59FE26-86FE-43EA-B0A4-5EF12BFDB5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C9AF1A-448C-47CE-9770-1597D78DC7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58444C-DDC5-4AC8-A4C1-CA37E23477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9812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41148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C6DAE3-6641-4AD5-BB62-5026FA36F7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Заголовок и два объекта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9812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57200" y="4114800"/>
            <a:ext cx="8229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0AE3CD-B0D6-4F5E-A2A3-23C16EA87C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B121EA-845D-4DBF-B26D-95F1F77966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D3A48C-D919-40A9-A0A6-4D3F82BED7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6F607E-8AB8-481D-AE33-4A3F0F8830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8A9A19-4371-46BE-920D-B6013D34CE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B42D54-78ED-4A74-9568-AA14852BAD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49CED-A95E-4AD6-AD1B-39DEA329EC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F64761-92CC-45A8-BEAA-55B5665E12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77FF17-A38A-4458-B28E-45D040FAE7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C6058E-FDC1-4D4F-86D0-5652B2B745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C65242-69BA-4FEA-BBFE-8BD4EC2EC8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79B05CF2-CA6D-4414-9D02-D2510F01CC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  <p:sldLayoutId id="2147483672" r:id="rId17"/>
    <p:sldLayoutId id="2147483673" r:id="rId18"/>
    <p:sldLayoutId id="2147483674" r:id="rId19"/>
    <p:sldLayoutId id="2147483675" r:id="rId20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6.jpeg"/><Relationship Id="rId11" Type="http://schemas.openxmlformats.org/officeDocument/2006/relationships/image" Target="../media/image3.jpeg"/><Relationship Id="rId5" Type="http://schemas.openxmlformats.org/officeDocument/2006/relationships/image" Target="../media/image15.jpeg"/><Relationship Id="rId10" Type="http://schemas.openxmlformats.org/officeDocument/2006/relationships/slide" Target="slide2.xml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2.gif"/><Relationship Id="rId7" Type="http://schemas.openxmlformats.org/officeDocument/2006/relationships/slide" Target="slide2.xml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slide" Target="slide2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1.gif"/><Relationship Id="rId5" Type="http://schemas.openxmlformats.org/officeDocument/2006/relationships/image" Target="../media/image2.gif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33.png"/><Relationship Id="rId7" Type="http://schemas.openxmlformats.org/officeDocument/2006/relationships/slide" Target="slide2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.gif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slide" Target="slide24.xml"/><Relationship Id="rId3" Type="http://schemas.openxmlformats.org/officeDocument/2006/relationships/audio" Target="../media/audio1.wav"/><Relationship Id="rId7" Type="http://schemas.openxmlformats.org/officeDocument/2006/relationships/slide" Target="slide12.xml"/><Relationship Id="rId12" Type="http://schemas.openxmlformats.org/officeDocument/2006/relationships/audio" Target="../media/audio2.wav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11" Type="http://schemas.openxmlformats.org/officeDocument/2006/relationships/slide" Target="slide20.xml"/><Relationship Id="rId5" Type="http://schemas.openxmlformats.org/officeDocument/2006/relationships/slide" Target="slide5.xml"/><Relationship Id="rId10" Type="http://schemas.openxmlformats.org/officeDocument/2006/relationships/slide" Target="slide17.xml"/><Relationship Id="rId4" Type="http://schemas.openxmlformats.org/officeDocument/2006/relationships/slide" Target="slide4.xml"/><Relationship Id="rId9" Type="http://schemas.openxmlformats.org/officeDocument/2006/relationships/slide" Target="slide1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10" Type="http://schemas.openxmlformats.org/officeDocument/2006/relationships/image" Target="../media/image3.jpeg"/><Relationship Id="rId4" Type="http://schemas.openxmlformats.org/officeDocument/2006/relationships/image" Target="../media/image54.png"/><Relationship Id="rId9" Type="http://schemas.openxmlformats.org/officeDocument/2006/relationships/slide" Target="slide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jpeg"/><Relationship Id="rId4" Type="http://schemas.openxmlformats.org/officeDocument/2006/relationships/slide" Target="slide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yandex.ru/images/search?text=&#1087;&#1086;&#1083;&#1077;&#1079;&#1085;&#1099;&#1077;%20&#1080;&#1089;&#1082;&#1086;&#1087;&#1072;&#1077;&#1084;&#1099;&#1077;%20&#1102;&#1078;&#1085;&#1086;&#1075;&#1086;%20&#1091;&#1088;&#1072;&#1083;&#1072;%20&#1092;&#1086;&#1090;&#1086;&amp;stype=image&amp;lr=15&amp;noreask=1&amp;source=wiz" TargetMode="External"/><Relationship Id="rId3" Type="http://schemas.openxmlformats.org/officeDocument/2006/relationships/image" Target="../media/image3.jpeg"/><Relationship Id="rId7" Type="http://schemas.openxmlformats.org/officeDocument/2006/relationships/hyperlink" Target="https://yandex.ru/images/search?text=&#1092;&#1086;&#1090;&#1086;%20&#1089;&#1072;&#1084;&#1086;&#1094;&#1074;&#1077;&#1090;&#1099;%20&#1091;&#1088;&#1072;&#1083;&#1100;&#1089;&#1082;&#1080;&#1093;%20%20&#1075;&#1086;&#1088;&amp;stype=image&amp;lr=15&amp;noreask=1&amp;source=wiz" TargetMode="External"/><Relationship Id="rId2" Type="http://schemas.openxmlformats.org/officeDocument/2006/relationships/slide" Target="slide2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yandex.ru/images/search?text=&#1092;&#1086;&#1090;&#1086;%20&#1091;&#1088;&#1072;&#1083;&#1100;&#1089;&#1082;&#1080;&#1077;%20&#1075;&#1086;&#1088;&#1099;&amp;stype=image&amp;lr=15&amp;noreask=1&amp;source=wiz" TargetMode="External"/><Relationship Id="rId5" Type="http://schemas.openxmlformats.org/officeDocument/2006/relationships/hyperlink" Target="https://yandex.ru/images/search?text=&#1082;&#1072;&#1088;&#1090;&#1080;&#1085;&#1082;&#1072;%20&#1092;&#1080;&#1079;&#1080;&#1095;&#1077;&#1089;&#1082;&#1072;&#1103;%20&#1082;&#1072;&#1088;&#1090;&#1072;%20&#1088;&#1086;&#1089;&#1089;&#1080;&#1080;&amp;stype=image&amp;lr=15&amp;noreask=1&amp;source=wiz" TargetMode="External"/><Relationship Id="rId4" Type="http://schemas.openxmlformats.org/officeDocument/2006/relationships/hyperlink" Target="https://yandex.ru/images/search?text=&#1082;&#1072;&#1088;&#1090;&#1080;&#1085;&#1082;&#1072;%20&#1073;&#1072;&#1078;&#1086;&#1074;%20&#1089;&#1082;&#1072;&#1079;&#1099;&amp;noreask=1&amp;lr=15" TargetMode="External"/><Relationship Id="rId9" Type="http://schemas.openxmlformats.org/officeDocument/2006/relationships/hyperlink" Target="http://pedsovet.su/powerpoint/5677_kak_sdelat_animirovannuyu_sorbonku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http://www.fonstola.ru/pic/201212/1400x1050/fonstola.ru-8495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 descr="E:\МАРИНА\Презентации из Интернета\Для классного руководителя\11155430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9586" y="5572140"/>
            <a:ext cx="1490662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5" descr="E:\МАРИНА\Презентации из Интернета\Для классного руководителя\11155430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53338" y="0"/>
            <a:ext cx="1490662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 descr="E:\МАРИНА\Презентации из Интернета\Для классного руководителя\11155430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53338" y="5143500"/>
            <a:ext cx="1490662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4"/>
          <p:cNvSpPr>
            <a:spLocks noChangeArrowheads="1"/>
          </p:cNvSpPr>
          <p:nvPr/>
        </p:nvSpPr>
        <p:spPr bwMode="auto">
          <a:xfrm>
            <a:off x="1500166" y="214290"/>
            <a:ext cx="64293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 smtClean="0"/>
              <a:t>Муниципальное бюджетное общеобразовательное учреждение  «Центр образования № 19»</a:t>
            </a:r>
            <a:r>
              <a:rPr lang="ru-RU" sz="2400" b="1" dirty="0" smtClean="0">
                <a:solidFill>
                  <a:srgbClr val="92D050"/>
                </a:solidFill>
              </a:rPr>
              <a:t> </a:t>
            </a:r>
            <a:endParaRPr lang="ru-RU" sz="2400" b="1" dirty="0">
              <a:solidFill>
                <a:srgbClr val="92D050"/>
              </a:solidFill>
            </a:endParaRPr>
          </a:p>
        </p:txBody>
      </p:sp>
      <p:sp>
        <p:nvSpPr>
          <p:cNvPr id="15" name="Rectangle 4"/>
          <p:cNvSpPr txBox="1">
            <a:spLocks noChangeArrowheads="1"/>
          </p:cNvSpPr>
          <p:nvPr/>
        </p:nvSpPr>
        <p:spPr bwMode="auto">
          <a:xfrm>
            <a:off x="357158" y="2857496"/>
            <a:ext cx="8501122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kern="0" dirty="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«Удивительный мир уральских сказов»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sz="2400" b="1" kern="0" dirty="0" smtClean="0"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kern="0" dirty="0" smtClean="0">
                <a:solidFill>
                  <a:schemeClr val="bg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Литературное чтение 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kern="0" dirty="0" smtClean="0">
                <a:solidFill>
                  <a:schemeClr val="bg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 окружающий мир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kern="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4 касс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sz="3200" b="1" kern="0" dirty="0" smtClean="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4857752" y="5429264"/>
            <a:ext cx="3971932" cy="71438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b="1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Разработчик: </a:t>
            </a:r>
            <a:r>
              <a:rPr lang="ru-RU" b="1" kern="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Ступникова</a:t>
            </a:r>
            <a:r>
              <a:rPr lang="ru-RU" b="1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М.С., учитель начальных классов</a:t>
            </a:r>
            <a:endParaRPr lang="ru-RU" b="1" kern="0" dirty="0"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428992" y="6143644"/>
            <a:ext cx="19062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ru-RU" sz="2400" b="1" kern="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Тула, 2016</a:t>
            </a:r>
          </a:p>
        </p:txBody>
      </p:sp>
      <p:pic>
        <p:nvPicPr>
          <p:cNvPr id="18" name="Picture 5" descr="E:\МАРИНА\Презентации из Интернета\Для классного руководителя\11155430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85776"/>
            <a:ext cx="1490662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5" descr="E:\МАРИНА\Презентации из Интернета\Для классного руководителя\11155430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357812"/>
            <a:ext cx="1490662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514650" y="5322400"/>
            <a:ext cx="2464170" cy="1285884"/>
          </a:xfrm>
          <a:prstGeom prst="roundRect">
            <a:avLst/>
          </a:prstGeom>
          <a:solidFill>
            <a:srgbClr val="FF99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Bookman Old Style" pitchFamily="18" charset="0"/>
              </a:rPr>
              <a:t>Увы, неверно</a:t>
            </a:r>
            <a:endParaRPr lang="ru-RU" sz="2800" dirty="0">
              <a:latin typeface="Bookman Old Style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514650" y="5351111"/>
            <a:ext cx="2474638" cy="128588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Bookman Old Style" pitchFamily="18" charset="0"/>
              </a:rPr>
              <a:t>«Каменный цветок»</a:t>
            </a:r>
            <a:endParaRPr lang="ru-RU" sz="2000" b="1" dirty="0">
              <a:latin typeface="Bookman Old Style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28596" y="5286388"/>
            <a:ext cx="2476982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462762" y="5351147"/>
            <a:ext cx="2328956" cy="1285884"/>
          </a:xfrm>
          <a:prstGeom prst="roundRect">
            <a:avLst/>
          </a:prstGeom>
          <a:solidFill>
            <a:srgbClr val="FF99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Bookman Old Style" pitchFamily="18" charset="0"/>
              </a:rPr>
              <a:t>Неверно </a:t>
            </a:r>
            <a:endParaRPr lang="ru-RU" sz="2800" dirty="0">
              <a:latin typeface="Bookman Old Style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467639" y="5351147"/>
            <a:ext cx="2328956" cy="128588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Bookman Old Style" pitchFamily="18" charset="0"/>
              </a:rPr>
              <a:t>«</a:t>
            </a:r>
            <a:r>
              <a:rPr lang="ru-RU" sz="2000" b="1" dirty="0" err="1" smtClean="0">
                <a:latin typeface="Bookman Old Style" pitchFamily="18" charset="0"/>
              </a:rPr>
              <a:t>Таюткино</a:t>
            </a:r>
            <a:r>
              <a:rPr lang="ru-RU" sz="2000" b="1" dirty="0" smtClean="0">
                <a:latin typeface="Bookman Old Style" pitchFamily="18" charset="0"/>
              </a:rPr>
              <a:t> зеркальце</a:t>
            </a:r>
            <a:r>
              <a:rPr lang="ru-RU" sz="3000" dirty="0" smtClean="0">
                <a:latin typeface="Bookman Old Style" pitchFamily="18" charset="0"/>
              </a:rPr>
              <a:t>»</a:t>
            </a:r>
            <a:endParaRPr lang="ru-RU" sz="3000" dirty="0">
              <a:latin typeface="Bookman Old Style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00430" y="5357826"/>
            <a:ext cx="2328956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248922" y="5321036"/>
            <a:ext cx="2467978" cy="1285884"/>
          </a:xfrm>
          <a:prstGeom prst="roundRect">
            <a:avLst/>
          </a:prstGeom>
          <a:solidFill>
            <a:srgbClr val="FF99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Bookman Old Style" pitchFamily="18" charset="0"/>
              </a:rPr>
              <a:t>Подумай хорошо</a:t>
            </a:r>
            <a:endParaRPr lang="ru-RU" sz="2800" dirty="0">
              <a:latin typeface="Bookman Old Style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221028" y="5322400"/>
            <a:ext cx="2467978" cy="128588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Bookman Old Style" pitchFamily="18" charset="0"/>
              </a:rPr>
              <a:t>«</a:t>
            </a:r>
            <a:r>
              <a:rPr lang="ru-RU" sz="2000" b="1" dirty="0" err="1" smtClean="0">
                <a:latin typeface="Bookman Old Style" pitchFamily="18" charset="0"/>
              </a:rPr>
              <a:t>Огневушка-поскакушка</a:t>
            </a:r>
            <a:r>
              <a:rPr lang="ru-RU" sz="2000" b="1" dirty="0" smtClean="0">
                <a:latin typeface="Bookman Old Style" pitchFamily="18" charset="0"/>
              </a:rPr>
              <a:t>»</a:t>
            </a:r>
            <a:endParaRPr lang="ru-RU" sz="2000" b="1" dirty="0">
              <a:latin typeface="Bookman Old Style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286512" y="5286388"/>
            <a:ext cx="2467978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27462" y="3885112"/>
            <a:ext cx="2464170" cy="1285884"/>
          </a:xfrm>
          <a:prstGeom prst="roundRect">
            <a:avLst/>
          </a:prstGeom>
          <a:solidFill>
            <a:srgbClr val="FF99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Bookman Old Style" pitchFamily="18" charset="0"/>
              </a:rPr>
              <a:t>Подумай хорошо</a:t>
            </a:r>
            <a:endParaRPr lang="ru-RU" sz="2800" dirty="0">
              <a:latin typeface="Bookman Old Style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25118" y="3885112"/>
            <a:ext cx="2464170" cy="128588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Bookman Old Style" pitchFamily="18" charset="0"/>
              </a:rPr>
              <a:t>«Сочневы камешки»</a:t>
            </a:r>
            <a:endParaRPr lang="ru-RU" sz="2000" b="1" dirty="0">
              <a:latin typeface="Bookman Old Style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453008" y="3913413"/>
            <a:ext cx="2338710" cy="1285884"/>
          </a:xfrm>
          <a:prstGeom prst="roundRect">
            <a:avLst/>
          </a:prstGeom>
          <a:solidFill>
            <a:srgbClr val="FF99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Bookman Old Style" pitchFamily="18" charset="0"/>
              </a:rPr>
              <a:t>Подумай еще</a:t>
            </a:r>
            <a:endParaRPr lang="ru-RU" sz="2800" dirty="0">
              <a:latin typeface="Bookman Old Style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462762" y="3913413"/>
            <a:ext cx="2338710" cy="128588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Bookman Old Style" pitchFamily="18" charset="0"/>
              </a:rPr>
              <a:t>«Серебряное копытце»</a:t>
            </a:r>
            <a:endParaRPr lang="ru-RU" sz="2000" b="1" dirty="0">
              <a:latin typeface="Bookman Old Style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71472" y="3857628"/>
            <a:ext cx="2435252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571868" y="3786190"/>
            <a:ext cx="2345337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dirty="0">
              <a:latin typeface="Bookman Old Style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197711" y="3891993"/>
            <a:ext cx="2519188" cy="128588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Bookman Old Style" pitchFamily="18" charset="0"/>
              </a:rPr>
              <a:t>Правильно</a:t>
            </a:r>
            <a:endParaRPr lang="ru-RU" sz="2800" dirty="0">
              <a:latin typeface="Bookman Old Style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195315" y="3913413"/>
            <a:ext cx="2519189" cy="128588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Bookman Old Style" pitchFamily="18" charset="0"/>
              </a:rPr>
              <a:t>«</a:t>
            </a:r>
            <a:r>
              <a:rPr lang="ru-RU" sz="2000" b="1" dirty="0" err="1" smtClean="0">
                <a:latin typeface="Bookman Old Style" pitchFamily="18" charset="0"/>
              </a:rPr>
              <a:t>Голубая</a:t>
            </a:r>
            <a:r>
              <a:rPr lang="ru-RU" sz="2000" b="1" dirty="0" smtClean="0">
                <a:latin typeface="Bookman Old Style" pitchFamily="18" charset="0"/>
              </a:rPr>
              <a:t> змейка»</a:t>
            </a:r>
            <a:endParaRPr lang="ru-RU" sz="2000" b="1" dirty="0">
              <a:latin typeface="Bookman Old Style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43636" y="3929066"/>
            <a:ext cx="2526603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24" name="Заголовок 7"/>
          <p:cNvSpPr txBox="1">
            <a:spLocks/>
          </p:cNvSpPr>
          <p:nvPr/>
        </p:nvSpPr>
        <p:spPr>
          <a:xfrm>
            <a:off x="1285852" y="1500174"/>
            <a:ext cx="6715172" cy="2337856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ru-RU" sz="3600" b="1" dirty="0" smtClean="0"/>
              <a:t>«Змейка всё же их перехитрила., - меж ног у ребят прокатила. У каждого одна штанина золочёной оказалась, другая как дёгтем вымазана. Ребята этого не заметили, смотрят, что дальше будет» </a:t>
            </a:r>
          </a:p>
          <a:p>
            <a:pPr algn="just"/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Заголовок 7"/>
          <p:cNvSpPr txBox="1">
            <a:spLocks/>
          </p:cNvSpPr>
          <p:nvPr/>
        </p:nvSpPr>
        <p:spPr>
          <a:xfrm>
            <a:off x="1071538" y="1142984"/>
            <a:ext cx="6979076" cy="2692002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ru-RU" sz="3600" b="1" dirty="0" smtClean="0">
                <a:solidFill>
                  <a:schemeClr val="tx1"/>
                </a:solidFill>
              </a:rPr>
              <a:t>    Простые рабочие поселков Урала, члены их семей чаще всего становились действующими лицами историй, которые описывал в своих произведениях Бажов. "</a:t>
            </a:r>
            <a:r>
              <a:rPr lang="ru-RU" sz="3600" b="1" dirty="0" err="1" smtClean="0">
                <a:solidFill>
                  <a:schemeClr val="tx1"/>
                </a:solidFill>
              </a:rPr>
              <a:t>Голубая</a:t>
            </a:r>
            <a:r>
              <a:rPr lang="ru-RU" sz="3600" b="1" dirty="0" smtClean="0">
                <a:solidFill>
                  <a:schemeClr val="tx1"/>
                </a:solidFill>
              </a:rPr>
              <a:t> змейка", главные герои которой - два маленьких мальчика, не является исключением. 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Штриховая стрелка вправо 22">
            <a:hlinkClick r:id="" action="ppaction://hlinkshowjump?jump=nextslide"/>
          </p:cNvPr>
          <p:cNvSpPr/>
          <p:nvPr/>
        </p:nvSpPr>
        <p:spPr>
          <a:xfrm>
            <a:off x="8739245" y="6536905"/>
            <a:ext cx="297251" cy="260509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Picture 5" descr="E:\МАРИНА\Презентации из Интернета\Для классного руководителя\11155430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90662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5" descr="E:\МАРИНА\Презентации из Интернета\Для классного руководителя\11155430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53338" y="2428868"/>
            <a:ext cx="1490662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5" descr="E:\МАРИНА\Презентации из Интернета\Для классного руководителя\11155430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53338" y="0"/>
            <a:ext cx="1490662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5" descr="E:\МАРИНА\Презентации из Интернета\Для классного руководителя\11155430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285992"/>
            <a:ext cx="1490662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Прямоугольник 4"/>
          <p:cNvSpPr>
            <a:spLocks noChangeArrowheads="1"/>
          </p:cNvSpPr>
          <p:nvPr/>
        </p:nvSpPr>
        <p:spPr bwMode="auto">
          <a:xfrm>
            <a:off x="1428728" y="214290"/>
            <a:ext cx="642937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/>
              <a:t>  </a:t>
            </a:r>
            <a:r>
              <a:rPr lang="ru-RU" sz="2800" b="1" dirty="0">
                <a:solidFill>
                  <a:schemeClr val="bg1"/>
                </a:solidFill>
              </a:rPr>
              <a:t>Викторина «Малахитовая шкатулка» 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1742332"/>
      </p:ext>
    </p:extLst>
  </p:cSld>
  <p:clrMapOvr>
    <a:masterClrMapping/>
  </p:clrMapOvr>
  <p:transition spd="slow" advClick="0">
    <p:wipe dir="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9" grpId="0" animBg="1"/>
      <p:bldP spid="19" grpId="1" animBg="1"/>
      <p:bldP spid="20" grpId="0" animBg="1"/>
      <p:bldP spid="20" grpId="1" animBg="1"/>
      <p:bldP spid="24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514650" y="5322400"/>
            <a:ext cx="2464170" cy="1285884"/>
          </a:xfrm>
          <a:prstGeom prst="roundRect">
            <a:avLst/>
          </a:prstGeom>
          <a:solidFill>
            <a:srgbClr val="FF99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Bookman Old Style" pitchFamily="18" charset="0"/>
              </a:rPr>
              <a:t>Увы, неверно</a:t>
            </a:r>
            <a:endParaRPr lang="ru-RU" sz="2800" dirty="0">
              <a:latin typeface="Bookman Old Style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514650" y="5351111"/>
            <a:ext cx="2474638" cy="128588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Bookman Old Style" pitchFamily="18" charset="0"/>
              </a:rPr>
              <a:t>«Каменный цветок» </a:t>
            </a:r>
            <a:endParaRPr lang="ru-RU" sz="2000" b="1" dirty="0">
              <a:latin typeface="Bookman Old Style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00034" y="5357826"/>
            <a:ext cx="2476982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462762" y="5351147"/>
            <a:ext cx="2328956" cy="1285884"/>
          </a:xfrm>
          <a:prstGeom prst="roundRect">
            <a:avLst/>
          </a:prstGeom>
          <a:solidFill>
            <a:srgbClr val="FF99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Bookman Old Style" pitchFamily="18" charset="0"/>
              </a:rPr>
              <a:t>Подумай ещё</a:t>
            </a:r>
            <a:endParaRPr lang="ru-RU" sz="2800" dirty="0">
              <a:latin typeface="Bookman Old Style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479809" y="5351147"/>
            <a:ext cx="2328956" cy="128588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Bookman Old Style" pitchFamily="18" charset="0"/>
              </a:rPr>
              <a:t>«Хрупкая веточка»</a:t>
            </a:r>
            <a:endParaRPr lang="ru-RU" sz="2000" b="1" dirty="0">
              <a:latin typeface="Bookman Old Style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428992" y="5357826"/>
            <a:ext cx="2328956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248922" y="5321036"/>
            <a:ext cx="2467978" cy="1285884"/>
          </a:xfrm>
          <a:prstGeom prst="roundRect">
            <a:avLst/>
          </a:prstGeom>
          <a:solidFill>
            <a:srgbClr val="FF99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Bookman Old Style" pitchFamily="18" charset="0"/>
              </a:rPr>
              <a:t>Неверно</a:t>
            </a:r>
            <a:endParaRPr lang="ru-RU" sz="2800" dirty="0">
              <a:latin typeface="Bookman Old Style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230490" y="5351147"/>
            <a:ext cx="2467978" cy="128588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Bookman Old Style" pitchFamily="18" charset="0"/>
              </a:rPr>
              <a:t>«</a:t>
            </a:r>
            <a:r>
              <a:rPr lang="ru-RU" sz="2000" b="1" dirty="0" err="1" smtClean="0">
                <a:latin typeface="Bookman Old Style" pitchFamily="18" charset="0"/>
              </a:rPr>
              <a:t>Таюткино</a:t>
            </a:r>
            <a:r>
              <a:rPr lang="ru-RU" sz="2000" b="1" dirty="0" smtClean="0">
                <a:latin typeface="Bookman Old Style" pitchFamily="18" charset="0"/>
              </a:rPr>
              <a:t> зеркальце»</a:t>
            </a:r>
            <a:endParaRPr lang="ru-RU" sz="2000" b="1" dirty="0">
              <a:latin typeface="Bookman Old Style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286512" y="5286388"/>
            <a:ext cx="2467978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27462" y="3885112"/>
            <a:ext cx="2464170" cy="1285884"/>
          </a:xfrm>
          <a:prstGeom prst="roundRect">
            <a:avLst/>
          </a:prstGeom>
          <a:solidFill>
            <a:srgbClr val="FF99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Bookman Old Style" pitchFamily="18" charset="0"/>
              </a:rPr>
              <a:t>Подумай хорошо</a:t>
            </a:r>
            <a:endParaRPr lang="ru-RU" sz="2800" dirty="0">
              <a:latin typeface="Bookman Old Style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27462" y="3904669"/>
            <a:ext cx="2464170" cy="128588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Bookman Old Style" pitchFamily="18" charset="0"/>
              </a:rPr>
              <a:t>«Медной горы хозяйка»»</a:t>
            </a:r>
            <a:endParaRPr lang="ru-RU" sz="2000" b="1" dirty="0">
              <a:latin typeface="Bookman Old Style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453008" y="3913413"/>
            <a:ext cx="2338710" cy="128588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Bookman Old Style" pitchFamily="18" charset="0"/>
              </a:rPr>
              <a:t>Правильно</a:t>
            </a:r>
            <a:endParaRPr lang="ru-RU" sz="2800" dirty="0">
              <a:latin typeface="Bookman Old Style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453008" y="3947144"/>
            <a:ext cx="2338710" cy="128588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Bookman Old Style" pitchFamily="18" charset="0"/>
              </a:rPr>
              <a:t>«Малахитовая шкатулка»</a:t>
            </a:r>
            <a:endParaRPr lang="ru-RU" sz="2000" b="1" dirty="0">
              <a:latin typeface="Bookman Old Style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71472" y="3929066"/>
            <a:ext cx="2449014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500430" y="3929066"/>
            <a:ext cx="2345337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dirty="0">
              <a:latin typeface="Bookman Old Style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197711" y="3891993"/>
            <a:ext cx="2519188" cy="1285884"/>
          </a:xfrm>
          <a:prstGeom prst="roundRect">
            <a:avLst/>
          </a:prstGeom>
          <a:solidFill>
            <a:srgbClr val="FF99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Bookman Old Style" pitchFamily="18" charset="0"/>
              </a:rPr>
              <a:t>Подумай хорошо</a:t>
            </a:r>
            <a:endParaRPr lang="ru-RU" sz="2800" dirty="0">
              <a:latin typeface="Bookman Old Style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197710" y="3913413"/>
            <a:ext cx="2519189" cy="128588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Bookman Old Style" pitchFamily="18" charset="0"/>
              </a:rPr>
              <a:t>«</a:t>
            </a:r>
            <a:r>
              <a:rPr lang="ru-RU" sz="2000" b="1" dirty="0" err="1" smtClean="0">
                <a:latin typeface="Bookman Old Style" pitchFamily="18" charset="0"/>
              </a:rPr>
              <a:t>Голубая</a:t>
            </a:r>
            <a:r>
              <a:rPr lang="ru-RU" sz="2000" b="1" dirty="0" smtClean="0">
                <a:latin typeface="Bookman Old Style" pitchFamily="18" charset="0"/>
              </a:rPr>
              <a:t> змейка»</a:t>
            </a:r>
            <a:endParaRPr lang="ru-RU" sz="2000" b="1" dirty="0">
              <a:latin typeface="Bookman Old Style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286512" y="3929066"/>
            <a:ext cx="2526603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24" name="Заголовок 7"/>
          <p:cNvSpPr txBox="1">
            <a:spLocks/>
          </p:cNvSpPr>
          <p:nvPr/>
        </p:nvSpPr>
        <p:spPr>
          <a:xfrm>
            <a:off x="1285852" y="1500174"/>
            <a:ext cx="6624736" cy="2428892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ru-RU" sz="3600" b="1" dirty="0" smtClean="0"/>
              <a:t> «Прямо перед  Танюшкой, как вот в зеркале, стоит красавица, про каких только в сказках сказывают. Волосы как ночь, а глаза зелёные. И вся-то она изукрашена дорогими каменьями, а платье на ней из </a:t>
            </a:r>
            <a:r>
              <a:rPr lang="ru-RU" sz="3400" b="1" dirty="0" smtClean="0"/>
              <a:t>золотого бархату с переливом»   </a:t>
            </a:r>
            <a:endParaRPr lang="ru-RU" sz="3400" dirty="0" smtClean="0"/>
          </a:p>
          <a:p>
            <a:endParaRPr lang="ru-RU" sz="3400" b="1" dirty="0" smtClean="0"/>
          </a:p>
          <a:p>
            <a:endParaRPr lang="ru-RU" sz="3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Заголовок 7"/>
          <p:cNvSpPr txBox="1">
            <a:spLocks/>
          </p:cNvSpPr>
          <p:nvPr/>
        </p:nvSpPr>
        <p:spPr>
          <a:xfrm>
            <a:off x="1214414" y="1357298"/>
            <a:ext cx="7072362" cy="235745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sz="2800" b="1" dirty="0" smtClean="0"/>
          </a:p>
          <a:p>
            <a:pPr algn="just"/>
            <a:r>
              <a:rPr lang="ru-RU" sz="2800" b="1" dirty="0" smtClean="0"/>
              <a:t>     В 1943 году за книгу «Малахитовая шкатулка»  автор был удостоен Государственной премии</a:t>
            </a:r>
          </a:p>
          <a:p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Picture 5" descr="E:\МАРИНА\Презентации из Интернета\Для классного руководителя\11155430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53338" y="0"/>
            <a:ext cx="1490662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5" descr="E:\МАРИНА\Презентации из Интернета\Для классного руководителя\11155430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90662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5" descr="E:\МАРИНА\Презентации из Интернета\Для классного руководителя\11155430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53338" y="2285992"/>
            <a:ext cx="1490662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5" descr="E:\МАРИНА\Презентации из Интернета\Для классного руководителя\11155430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85992"/>
            <a:ext cx="1490662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AutoShape 136" descr="Пергамент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04250" y="6308725"/>
            <a:ext cx="431800" cy="433388"/>
          </a:xfrm>
          <a:prstGeom prst="actionButtonReturn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" name="Прямоугольник 4"/>
          <p:cNvSpPr>
            <a:spLocks noChangeArrowheads="1"/>
          </p:cNvSpPr>
          <p:nvPr/>
        </p:nvSpPr>
        <p:spPr bwMode="auto">
          <a:xfrm>
            <a:off x="1428728" y="214290"/>
            <a:ext cx="642937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/>
              <a:t>  </a:t>
            </a:r>
            <a:r>
              <a:rPr lang="ru-RU" sz="2800" b="1" dirty="0">
                <a:solidFill>
                  <a:schemeClr val="bg1"/>
                </a:solidFill>
              </a:rPr>
              <a:t>Викторина «Малахитовая шкатулка» 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22516153"/>
      </p:ext>
    </p:extLst>
  </p:cSld>
  <p:clrMapOvr>
    <a:masterClrMapping/>
  </p:clrMapOvr>
  <p:transition spd="slow" advClick="0">
    <p:wipe dir="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9" grpId="0" animBg="1"/>
      <p:bldP spid="19" grpId="1" animBg="1"/>
      <p:bldP spid="20" grpId="0" animBg="1"/>
      <p:bldP spid="20" grpId="1" animBg="1"/>
      <p:bldP spid="24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8" name="Rectangle 6"/>
          <p:cNvSpPr>
            <a:spLocks noGrp="1" noChangeArrowheads="1"/>
          </p:cNvSpPr>
          <p:nvPr>
            <p:ph type="title"/>
          </p:nvPr>
        </p:nvSpPr>
        <p:spPr>
          <a:xfrm>
            <a:off x="0" y="6391275"/>
            <a:ext cx="8229600" cy="538163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1800" u="sng" dirty="0" smtClean="0">
                <a:solidFill>
                  <a:schemeClr val="hlink"/>
                </a:solidFill>
              </a:rPr>
              <a:t/>
            </a:r>
            <a:br>
              <a:rPr lang="en-US" sz="1800" u="sng" dirty="0" smtClean="0">
                <a:solidFill>
                  <a:schemeClr val="hlink"/>
                </a:solidFill>
              </a:rPr>
            </a:br>
            <a:endParaRPr lang="ru-RU" sz="1800" u="sng" dirty="0" smtClean="0">
              <a:solidFill>
                <a:schemeClr val="hlink"/>
              </a:solidFill>
            </a:endParaRPr>
          </a:p>
        </p:txBody>
      </p:sp>
      <p:sp>
        <p:nvSpPr>
          <p:cNvPr id="8195" name="Прямоугольник 7"/>
          <p:cNvSpPr>
            <a:spLocks noChangeArrowheads="1"/>
          </p:cNvSpPr>
          <p:nvPr/>
        </p:nvSpPr>
        <p:spPr bwMode="auto">
          <a:xfrm>
            <a:off x="1285875" y="285750"/>
            <a:ext cx="39338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folHlink"/>
                </a:solidFill>
              </a:rPr>
              <a:t>1. Золотые таракашки-</a:t>
            </a:r>
            <a:endParaRPr lang="ru-RU" sz="2400" b="1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285875" y="785813"/>
            <a:ext cx="4643438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а) насекомые желтого цвета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б) крупинки золота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в) украшение</a:t>
            </a: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3357563" y="1643063"/>
            <a:ext cx="2071687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2400" b="1" kern="0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2. Прииск</a:t>
            </a:r>
            <a:r>
              <a:rPr lang="ru-RU" sz="2400" kern="0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-</a:t>
            </a: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1785938" y="2214563"/>
            <a:ext cx="65008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а) уральский поселок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б) станция на железной дороге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в) место добычи драгоценных металлов и  камней</a:t>
            </a: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1214415" y="3286125"/>
            <a:ext cx="2357437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2400" b="1" kern="0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3. Сохатый-</a:t>
            </a: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1357290" y="3929063"/>
            <a:ext cx="2571750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а) лось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б) олень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в) медведь</a:t>
            </a: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4857750" y="5357813"/>
            <a:ext cx="2185988" cy="123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а) зеркальце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б) разлом горы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в) горное озеро</a:t>
            </a: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4429125" y="4857750"/>
            <a:ext cx="3114675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2400" b="1" kern="0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4. </a:t>
            </a:r>
            <a:r>
              <a:rPr lang="ru-RU" sz="2400" b="1" kern="0" dirty="0" err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Глядельце</a:t>
            </a:r>
            <a:r>
              <a:rPr lang="ru-RU" sz="2400" b="1" kern="0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-</a:t>
            </a:r>
          </a:p>
        </p:txBody>
      </p:sp>
      <p:sp>
        <p:nvSpPr>
          <p:cNvPr id="8203" name="WordArt 5"/>
          <p:cNvSpPr>
            <a:spLocks noChangeArrowheads="1" noChangeShapeType="1" noTextEdit="1"/>
          </p:cNvSpPr>
          <p:nvPr/>
        </p:nvSpPr>
        <p:spPr bwMode="auto">
          <a:xfrm rot="5400000">
            <a:off x="-2426494" y="3069432"/>
            <a:ext cx="6357937" cy="647700"/>
          </a:xfrm>
          <a:prstGeom prst="rect">
            <a:avLst/>
          </a:prstGeom>
        </p:spPr>
        <p:txBody>
          <a:bodyPr vert="wordArtVert" wrap="none" fromWordArt="1">
            <a:prstTxWarp prst="textDeflate">
              <a:avLst>
                <a:gd name="adj" fmla="val 18750"/>
              </a:avLst>
            </a:prstTxWarp>
          </a:bodyPr>
          <a:lstStyle/>
          <a:p>
            <a:pPr algn="ctr" fontAlgn="auto"/>
            <a:r>
              <a:rPr lang="ru-RU" sz="3600" kern="10">
                <a:ln w="28575">
                  <a:solidFill>
                    <a:srgbClr val="92D05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Литературные</a:t>
            </a:r>
          </a:p>
        </p:txBody>
      </p:sp>
      <p:sp>
        <p:nvSpPr>
          <p:cNvPr id="8204" name="WordArt 6"/>
          <p:cNvSpPr>
            <a:spLocks noChangeArrowheads="1" noChangeShapeType="1" noTextEdit="1"/>
          </p:cNvSpPr>
          <p:nvPr/>
        </p:nvSpPr>
        <p:spPr bwMode="auto">
          <a:xfrm rot="5400000">
            <a:off x="5395913" y="3033713"/>
            <a:ext cx="6286500" cy="647700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ru-RU" sz="3600" kern="10">
                <a:ln w="28575">
                  <a:solidFill>
                    <a:srgbClr val="92D05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объяснялки</a:t>
            </a:r>
          </a:p>
        </p:txBody>
      </p:sp>
      <p:pic>
        <p:nvPicPr>
          <p:cNvPr id="8205" name="Picture 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3290" y="3429000"/>
            <a:ext cx="2230437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6" name="Picture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0" y="428625"/>
            <a:ext cx="21812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7" name="Picture 1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1688" y="5143500"/>
            <a:ext cx="2071687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8" name="WordArt 16"/>
          <p:cNvSpPr>
            <a:spLocks noChangeArrowheads="1" noChangeShapeType="1" noTextEdit="1"/>
          </p:cNvSpPr>
          <p:nvPr/>
        </p:nvSpPr>
        <p:spPr bwMode="auto">
          <a:xfrm>
            <a:off x="7215188" y="1285875"/>
            <a:ext cx="909637" cy="1285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 algn="ctr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?</a:t>
            </a:r>
          </a:p>
        </p:txBody>
      </p:sp>
      <p:sp>
        <p:nvSpPr>
          <p:cNvPr id="19" name="WordArt 16"/>
          <p:cNvSpPr>
            <a:spLocks noChangeArrowheads="1" noChangeShapeType="1" noTextEdit="1"/>
          </p:cNvSpPr>
          <p:nvPr/>
        </p:nvSpPr>
        <p:spPr bwMode="auto">
          <a:xfrm>
            <a:off x="7215188" y="5143500"/>
            <a:ext cx="909637" cy="1285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12700" algn="ctr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?</a:t>
            </a:r>
          </a:p>
        </p:txBody>
      </p:sp>
      <p:sp>
        <p:nvSpPr>
          <p:cNvPr id="20" name="WordArt 16"/>
          <p:cNvSpPr>
            <a:spLocks noChangeArrowheads="1" noChangeShapeType="1" noTextEdit="1"/>
          </p:cNvSpPr>
          <p:nvPr/>
        </p:nvSpPr>
        <p:spPr bwMode="auto">
          <a:xfrm>
            <a:off x="6000750" y="3500438"/>
            <a:ext cx="909638" cy="1285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 algn="ctr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?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8208" grpId="0"/>
      <p:bldP spid="19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0" y="6254750"/>
            <a:ext cx="8229600" cy="6032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1200" u="sng" dirty="0" smtClean="0">
                <a:solidFill>
                  <a:schemeClr val="hlink"/>
                </a:solidFill>
              </a:rPr>
              <a:t/>
            </a:r>
            <a:br>
              <a:rPr lang="en-US" sz="1200" u="sng" dirty="0" smtClean="0">
                <a:solidFill>
                  <a:schemeClr val="hlink"/>
                </a:solidFill>
              </a:rPr>
            </a:br>
            <a:endParaRPr lang="ru-RU" sz="1200" u="sng" dirty="0" smtClean="0">
              <a:solidFill>
                <a:schemeClr val="hlink"/>
              </a:solidFill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1143000" y="214313"/>
            <a:ext cx="2543175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2400" b="1" kern="0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5. </a:t>
            </a:r>
            <a:r>
              <a:rPr lang="ru-RU" sz="2400" b="1" kern="0" dirty="0" err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Теплуха</a:t>
            </a:r>
            <a:r>
              <a:rPr lang="ru-RU" sz="2400" b="1" kern="0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-</a:t>
            </a: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1428750" y="857250"/>
            <a:ext cx="2686050" cy="94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а) теплица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б) печурка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в) теплая одежда</a:t>
            </a: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3357563" y="1643063"/>
            <a:ext cx="2786062" cy="83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2400" b="1" kern="0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6. Листвянка-</a:t>
            </a: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3500438" y="2214563"/>
            <a:ext cx="4186237" cy="1090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а) подстилка из листвы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б) дерево – лиственница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в) маленькая таёжная птичка</a:t>
            </a:r>
          </a:p>
        </p:txBody>
      </p:sp>
      <p:sp>
        <p:nvSpPr>
          <p:cNvPr id="9223" name="WordArt 5"/>
          <p:cNvSpPr>
            <a:spLocks noChangeArrowheads="1" noChangeShapeType="1" noTextEdit="1"/>
          </p:cNvSpPr>
          <p:nvPr/>
        </p:nvSpPr>
        <p:spPr bwMode="auto">
          <a:xfrm rot="5400000">
            <a:off x="-2426494" y="3069432"/>
            <a:ext cx="6357937" cy="647700"/>
          </a:xfrm>
          <a:prstGeom prst="rect">
            <a:avLst/>
          </a:prstGeom>
        </p:spPr>
        <p:txBody>
          <a:bodyPr vert="wordArtVert" wrap="none" fromWordArt="1">
            <a:prstTxWarp prst="textDeflate">
              <a:avLst>
                <a:gd name="adj" fmla="val 18750"/>
              </a:avLst>
            </a:prstTxWarp>
          </a:bodyPr>
          <a:lstStyle/>
          <a:p>
            <a:pPr algn="ctr" fontAlgn="auto"/>
            <a:r>
              <a:rPr lang="ru-RU" sz="3600" kern="10">
                <a:ln w="28575">
                  <a:solidFill>
                    <a:srgbClr val="92D05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Литературные</a:t>
            </a:r>
          </a:p>
        </p:txBody>
      </p:sp>
      <p:sp>
        <p:nvSpPr>
          <p:cNvPr id="9224" name="WordArt 6"/>
          <p:cNvSpPr>
            <a:spLocks noChangeArrowheads="1" noChangeShapeType="1" noTextEdit="1"/>
          </p:cNvSpPr>
          <p:nvPr/>
        </p:nvSpPr>
        <p:spPr bwMode="auto">
          <a:xfrm rot="5400000">
            <a:off x="5395913" y="3033713"/>
            <a:ext cx="6286500" cy="647700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ru-RU" sz="3600" kern="10" dirty="0" err="1">
                <a:ln w="28575">
                  <a:solidFill>
                    <a:srgbClr val="92D05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объяснялки</a:t>
            </a:r>
            <a:endParaRPr lang="ru-RU" sz="3600" kern="10" dirty="0">
              <a:ln w="28575">
                <a:solidFill>
                  <a:srgbClr val="92D050"/>
                </a:solidFill>
                <a:round/>
                <a:headEnd/>
                <a:tailEnd/>
              </a:ln>
              <a:solidFill>
                <a:srgbClr val="FFFFFF"/>
              </a:solidFill>
              <a:latin typeface="Arial Black"/>
            </a:endParaRP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1071539" y="3143250"/>
            <a:ext cx="28289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2400" b="1" kern="0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7. Синюха-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1500164" y="3714750"/>
            <a:ext cx="3043238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а) краска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б) синий цветок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в) болотный газ</a:t>
            </a:r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4714875" y="5072063"/>
            <a:ext cx="2828925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2400" b="1" kern="0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8. </a:t>
            </a:r>
            <a:r>
              <a:rPr lang="ru-RU" sz="2400" b="1" kern="0" dirty="0" err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Туесочек</a:t>
            </a:r>
            <a:r>
              <a:rPr lang="ru-RU" sz="2400" b="1" kern="0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-</a:t>
            </a: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5072063" y="5572125"/>
            <a:ext cx="2971800" cy="1090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а) берестяной короб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б) болотное растение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в) маленький поясок</a:t>
            </a:r>
          </a:p>
        </p:txBody>
      </p:sp>
      <p:pic>
        <p:nvPicPr>
          <p:cNvPr id="9229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4929188"/>
            <a:ext cx="2428875" cy="161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0" name="Picture 14"/>
          <p:cNvPicPr>
            <a:picLocks noChangeAspect="1" noChangeArrowheads="1"/>
          </p:cNvPicPr>
          <p:nvPr/>
        </p:nvPicPr>
        <p:blipFill>
          <a:blip r:embed="rId3" cstate="print"/>
          <a:srcRect r="18539" b="-2"/>
          <a:stretch>
            <a:fillRect/>
          </a:stretch>
        </p:blipFill>
        <p:spPr bwMode="auto">
          <a:xfrm>
            <a:off x="4714875" y="3429000"/>
            <a:ext cx="2286000" cy="157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1" name="Picture 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3375" y="214313"/>
            <a:ext cx="2190750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WordArt 16"/>
          <p:cNvSpPr>
            <a:spLocks noChangeArrowheads="1" noChangeShapeType="1" noTextEdit="1"/>
          </p:cNvSpPr>
          <p:nvPr/>
        </p:nvSpPr>
        <p:spPr bwMode="auto">
          <a:xfrm>
            <a:off x="6715125" y="357188"/>
            <a:ext cx="909638" cy="1285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 algn="ctr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?</a:t>
            </a:r>
          </a:p>
        </p:txBody>
      </p:sp>
      <p:sp>
        <p:nvSpPr>
          <p:cNvPr id="21" name="WordArt 16"/>
          <p:cNvSpPr>
            <a:spLocks noChangeArrowheads="1" noChangeShapeType="1" noTextEdit="1"/>
          </p:cNvSpPr>
          <p:nvPr/>
        </p:nvSpPr>
        <p:spPr bwMode="auto">
          <a:xfrm>
            <a:off x="3786188" y="5072063"/>
            <a:ext cx="909637" cy="1285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12700" algn="ctr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?</a:t>
            </a:r>
          </a:p>
        </p:txBody>
      </p:sp>
      <p:sp>
        <p:nvSpPr>
          <p:cNvPr id="22" name="WordArt 16"/>
          <p:cNvSpPr>
            <a:spLocks noChangeArrowheads="1" noChangeShapeType="1" noTextEdit="1"/>
          </p:cNvSpPr>
          <p:nvPr/>
        </p:nvSpPr>
        <p:spPr bwMode="auto">
          <a:xfrm>
            <a:off x="7143750" y="3571875"/>
            <a:ext cx="909638" cy="1285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 algn="ctr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?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7" grpId="0"/>
      <p:bldP spid="18" grpId="0"/>
      <p:bldP spid="19" grpId="0"/>
      <p:bldP spid="20" grpId="0"/>
      <p:bldP spid="16" grpId="0"/>
      <p:bldP spid="21" grpId="0"/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0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0" y="6327775"/>
            <a:ext cx="8229600" cy="5302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1200" u="sng" dirty="0" smtClean="0">
                <a:solidFill>
                  <a:schemeClr val="hlink"/>
                </a:solidFill>
              </a:rPr>
              <a:t/>
            </a:r>
            <a:br>
              <a:rPr lang="en-US" sz="1200" u="sng" dirty="0" smtClean="0">
                <a:solidFill>
                  <a:schemeClr val="hlink"/>
                </a:solidFill>
              </a:rPr>
            </a:br>
            <a:endParaRPr lang="ru-RU" sz="1200" u="sng" dirty="0" smtClean="0">
              <a:solidFill>
                <a:schemeClr val="hlink"/>
              </a:solidFill>
            </a:endParaRPr>
          </a:p>
        </p:txBody>
      </p:sp>
      <p:pic>
        <p:nvPicPr>
          <p:cNvPr id="8" name="Picture 12" descr="ecfzia8bfga8ahmow3ykeaovfqfr95z7"/>
          <p:cNvPicPr>
            <a:picLocks noChangeAspect="1" noChangeArrowheads="1"/>
          </p:cNvPicPr>
          <p:nvPr/>
        </p:nvPicPr>
        <p:blipFill>
          <a:blip r:embed="rId2" cstate="print"/>
          <a:srcRect l="2757" b="764"/>
          <a:stretch>
            <a:fillRect/>
          </a:stretch>
        </p:blipFill>
        <p:spPr bwMode="auto">
          <a:xfrm>
            <a:off x="6357950" y="428625"/>
            <a:ext cx="2520938" cy="1857367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15" descr="d_035i"/>
          <p:cNvPicPr>
            <a:picLocks noChangeAspect="1" noChangeArrowheads="1"/>
          </p:cNvPicPr>
          <p:nvPr/>
        </p:nvPicPr>
        <p:blipFill>
          <a:blip r:embed="rId3" cstate="print"/>
          <a:srcRect l="3030" t="27229"/>
          <a:stretch>
            <a:fillRect/>
          </a:stretch>
        </p:blipFill>
        <p:spPr bwMode="auto">
          <a:xfrm>
            <a:off x="3357554" y="428604"/>
            <a:ext cx="2500330" cy="1909238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276" name="Picture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7290" y="2500306"/>
            <a:ext cx="2643206" cy="2000264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278" name="Picture 14"/>
          <p:cNvPicPr>
            <a:picLocks noChangeAspect="1" noChangeArrowheads="1"/>
          </p:cNvPicPr>
          <p:nvPr/>
        </p:nvPicPr>
        <p:blipFill>
          <a:blip r:embed="rId5" cstate="print"/>
          <a:srcRect r="7079" b="793"/>
          <a:stretch>
            <a:fillRect/>
          </a:stretch>
        </p:blipFill>
        <p:spPr bwMode="auto">
          <a:xfrm>
            <a:off x="428596" y="4643446"/>
            <a:ext cx="2500330" cy="2000264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279" name="Picture 1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57950" y="4643446"/>
            <a:ext cx="2500298" cy="2076402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280" name="Picture 16"/>
          <p:cNvPicPr>
            <a:picLocks noChangeAspect="1" noChangeArrowheads="1"/>
          </p:cNvPicPr>
          <p:nvPr/>
        </p:nvPicPr>
        <p:blipFill>
          <a:blip r:embed="rId7" cstate="print"/>
          <a:srcRect l="2743" b="-1263"/>
          <a:stretch>
            <a:fillRect/>
          </a:stretch>
        </p:blipFill>
        <p:spPr bwMode="auto">
          <a:xfrm>
            <a:off x="5214942" y="2428868"/>
            <a:ext cx="2533623" cy="2071702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281" name="Picture 1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8596" y="428604"/>
            <a:ext cx="2476504" cy="1857378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282" name="Picture 18"/>
          <p:cNvPicPr>
            <a:picLocks noChangeAspect="1" noChangeArrowheads="1"/>
          </p:cNvPicPr>
          <p:nvPr/>
        </p:nvPicPr>
        <p:blipFill>
          <a:blip r:embed="rId9" cstate="print"/>
          <a:srcRect r="11705"/>
          <a:stretch>
            <a:fillRect/>
          </a:stretch>
        </p:blipFill>
        <p:spPr bwMode="auto">
          <a:xfrm>
            <a:off x="3357554" y="4643446"/>
            <a:ext cx="2571768" cy="2000264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252" name="AutoShape 19"/>
          <p:cNvSpPr>
            <a:spLocks noChangeArrowheads="1"/>
          </p:cNvSpPr>
          <p:nvPr/>
        </p:nvSpPr>
        <p:spPr bwMode="auto">
          <a:xfrm>
            <a:off x="8072438" y="4786313"/>
            <a:ext cx="590550" cy="371475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ru-RU" sz="2000" b="1">
                <a:solidFill>
                  <a:srgbClr val="6600CC"/>
                </a:solidFill>
                <a:latin typeface="Calibri" pitchFamily="34" charset="0"/>
              </a:rPr>
              <a:t>8- а</a:t>
            </a:r>
            <a:endParaRPr lang="ru-RU" sz="2000">
              <a:solidFill>
                <a:srgbClr val="6600CC"/>
              </a:solidFill>
            </a:endParaRPr>
          </a:p>
        </p:txBody>
      </p:sp>
      <p:sp>
        <p:nvSpPr>
          <p:cNvPr id="10253" name="AutoShape 20"/>
          <p:cNvSpPr>
            <a:spLocks noChangeArrowheads="1"/>
          </p:cNvSpPr>
          <p:nvPr/>
        </p:nvSpPr>
        <p:spPr bwMode="auto">
          <a:xfrm>
            <a:off x="5143500" y="4786313"/>
            <a:ext cx="642938" cy="371475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ru-RU" sz="2000" b="1">
                <a:solidFill>
                  <a:srgbClr val="7030A0"/>
                </a:solidFill>
                <a:latin typeface="Calibri" pitchFamily="34" charset="0"/>
              </a:rPr>
              <a:t>7--в</a:t>
            </a:r>
            <a:endParaRPr lang="ru-RU"/>
          </a:p>
        </p:txBody>
      </p:sp>
      <p:sp>
        <p:nvSpPr>
          <p:cNvPr id="10254" name="AutoShape 21"/>
          <p:cNvSpPr>
            <a:spLocks noChangeArrowheads="1"/>
          </p:cNvSpPr>
          <p:nvPr/>
        </p:nvSpPr>
        <p:spPr bwMode="auto">
          <a:xfrm>
            <a:off x="2071688" y="4786313"/>
            <a:ext cx="638175" cy="371475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ru-RU" sz="2000" b="1">
                <a:solidFill>
                  <a:srgbClr val="7030A0"/>
                </a:solidFill>
                <a:latin typeface="Calibri" pitchFamily="34" charset="0"/>
              </a:rPr>
              <a:t>6--б</a:t>
            </a:r>
            <a:endParaRPr lang="ru-RU"/>
          </a:p>
        </p:txBody>
      </p:sp>
      <p:sp>
        <p:nvSpPr>
          <p:cNvPr id="10255" name="AutoShape 22"/>
          <p:cNvSpPr>
            <a:spLocks noChangeArrowheads="1"/>
          </p:cNvSpPr>
          <p:nvPr/>
        </p:nvSpPr>
        <p:spPr bwMode="auto">
          <a:xfrm>
            <a:off x="7000875" y="2500313"/>
            <a:ext cx="642938" cy="371475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ru-RU" sz="2000" b="1">
                <a:solidFill>
                  <a:srgbClr val="7030A0"/>
                </a:solidFill>
                <a:latin typeface="Calibri" pitchFamily="34" charset="0"/>
              </a:rPr>
              <a:t>5--б</a:t>
            </a:r>
            <a:endParaRPr lang="ru-RU"/>
          </a:p>
        </p:txBody>
      </p:sp>
      <p:sp>
        <p:nvSpPr>
          <p:cNvPr id="10256" name="AutoShape 23"/>
          <p:cNvSpPr>
            <a:spLocks noChangeArrowheads="1"/>
          </p:cNvSpPr>
          <p:nvPr/>
        </p:nvSpPr>
        <p:spPr bwMode="auto">
          <a:xfrm>
            <a:off x="3000375" y="2571750"/>
            <a:ext cx="666750" cy="371475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ru-RU" sz="2000" b="1">
                <a:solidFill>
                  <a:srgbClr val="7030A0"/>
                </a:solidFill>
                <a:latin typeface="Calibri" pitchFamily="34" charset="0"/>
              </a:rPr>
              <a:t>4--в</a:t>
            </a:r>
            <a:endParaRPr lang="ru-RU"/>
          </a:p>
        </p:txBody>
      </p:sp>
      <p:sp>
        <p:nvSpPr>
          <p:cNvPr id="10257" name="AutoShape 24"/>
          <p:cNvSpPr>
            <a:spLocks noChangeArrowheads="1"/>
          </p:cNvSpPr>
          <p:nvPr/>
        </p:nvSpPr>
        <p:spPr bwMode="auto">
          <a:xfrm>
            <a:off x="8072438" y="500063"/>
            <a:ext cx="647700" cy="371475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ru-RU" sz="2000" b="1">
                <a:solidFill>
                  <a:srgbClr val="7030A0"/>
                </a:solidFill>
                <a:latin typeface="Calibri" pitchFamily="34" charset="0"/>
              </a:rPr>
              <a:t>3--а</a:t>
            </a:r>
            <a:endParaRPr lang="ru-RU"/>
          </a:p>
        </p:txBody>
      </p:sp>
      <p:sp>
        <p:nvSpPr>
          <p:cNvPr id="10258" name="AutoShape 25"/>
          <p:cNvSpPr>
            <a:spLocks noChangeArrowheads="1"/>
          </p:cNvSpPr>
          <p:nvPr/>
        </p:nvSpPr>
        <p:spPr bwMode="auto">
          <a:xfrm>
            <a:off x="5072063" y="571500"/>
            <a:ext cx="647700" cy="371475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ru-RU" sz="2000" b="1">
                <a:solidFill>
                  <a:srgbClr val="7030A0"/>
                </a:solidFill>
                <a:latin typeface="Calibri" pitchFamily="34" charset="0"/>
              </a:rPr>
              <a:t>2--в</a:t>
            </a:r>
            <a:endParaRPr lang="ru-RU"/>
          </a:p>
        </p:txBody>
      </p:sp>
      <p:sp>
        <p:nvSpPr>
          <p:cNvPr id="10259" name="AutoShape 26"/>
          <p:cNvSpPr>
            <a:spLocks noChangeArrowheads="1"/>
          </p:cNvSpPr>
          <p:nvPr/>
        </p:nvSpPr>
        <p:spPr bwMode="auto">
          <a:xfrm>
            <a:off x="2000250" y="571500"/>
            <a:ext cx="695325" cy="371475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ru-RU" sz="2000" b="1">
                <a:solidFill>
                  <a:srgbClr val="7030A0"/>
                </a:solidFill>
                <a:latin typeface="Calibri" pitchFamily="34" charset="0"/>
              </a:rPr>
              <a:t>1--б</a:t>
            </a:r>
            <a:endParaRPr lang="ru-RU"/>
          </a:p>
        </p:txBody>
      </p:sp>
      <p:sp>
        <p:nvSpPr>
          <p:cNvPr id="10260" name="WordArt 20"/>
          <p:cNvSpPr>
            <a:spLocks noChangeArrowheads="1" noChangeShapeType="1" noTextEdit="1"/>
          </p:cNvSpPr>
          <p:nvPr/>
        </p:nvSpPr>
        <p:spPr bwMode="auto">
          <a:xfrm>
            <a:off x="3714750" y="3500438"/>
            <a:ext cx="184785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Ответы</a:t>
            </a:r>
          </a:p>
        </p:txBody>
      </p:sp>
      <p:sp>
        <p:nvSpPr>
          <p:cNvPr id="21" name="AutoShape 136" descr="Пергамент">
            <a:hlinkClick r:id="rId10" action="ppaction://hlinksldjump" highlightClick="1"/>
          </p:cNvPr>
          <p:cNvSpPr>
            <a:spLocks noChangeArrowheads="1"/>
          </p:cNvSpPr>
          <p:nvPr/>
        </p:nvSpPr>
        <p:spPr bwMode="auto">
          <a:xfrm flipH="1">
            <a:off x="8748464" y="6424612"/>
            <a:ext cx="395536" cy="433388"/>
          </a:xfrm>
          <a:prstGeom prst="actionButtonReturn">
            <a:avLst/>
          </a:prstGeom>
          <a:blipFill dpi="0" rotWithShape="1">
            <a:blip r:embed="rId11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1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11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1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5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5" dur="5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8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3" dur="500"/>
                                        <p:tgtEl>
                                          <p:spTgt spid="11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6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2" grpId="0" animBg="1"/>
      <p:bldP spid="10253" grpId="0" animBg="1"/>
      <p:bldP spid="10254" grpId="0" animBg="1"/>
      <p:bldP spid="10255" grpId="0" animBg="1"/>
      <p:bldP spid="10256" grpId="0" animBg="1"/>
      <p:bldP spid="10257" grpId="0" animBg="1"/>
      <p:bldP spid="10258" grpId="0" animBg="1"/>
      <p:bldP spid="1025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6"/>
          <p:cNvSpPr>
            <a:spLocks noChangeArrowheads="1"/>
          </p:cNvSpPr>
          <p:nvPr/>
        </p:nvSpPr>
        <p:spPr bwMode="auto">
          <a:xfrm>
            <a:off x="1643063" y="142875"/>
            <a:ext cx="62515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ru-RU" sz="1200" dirty="0">
                <a:solidFill>
                  <a:srgbClr val="FFFF00"/>
                </a:solidFill>
                <a:cs typeface="Times New Roman" pitchFamily="18" charset="0"/>
              </a:rPr>
              <a:t>-</a:t>
            </a:r>
            <a:r>
              <a:rPr lang="ru-RU" sz="2800" b="1" dirty="0">
                <a:solidFill>
                  <a:schemeClr val="bg1"/>
                </a:solidFill>
                <a:cs typeface="Times New Roman" pitchFamily="18" charset="0"/>
              </a:rPr>
              <a:t>В чём различие сказа и сказки?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1267" name="Rectangle 7"/>
          <p:cNvSpPr>
            <a:spLocks noChangeArrowheads="1"/>
          </p:cNvSpPr>
          <p:nvPr/>
        </p:nvSpPr>
        <p:spPr bwMode="auto">
          <a:xfrm>
            <a:off x="714375" y="785813"/>
            <a:ext cx="8035925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ru-RU" sz="2800" b="1" i="1" dirty="0">
                <a:solidFill>
                  <a:srgbClr val="FFC000"/>
                </a:solidFill>
                <a:cs typeface="Times New Roman" pitchFamily="18" charset="0"/>
              </a:rPr>
              <a:t>Сказы </a:t>
            </a:r>
            <a:r>
              <a:rPr lang="ru-RU" sz="2400" b="1" i="1" dirty="0">
                <a:cs typeface="Times New Roman" pitchFamily="18" charset="0"/>
              </a:rPr>
              <a:t>-</a:t>
            </a:r>
            <a:r>
              <a:rPr lang="ru-RU" sz="2400" b="1" dirty="0">
                <a:cs typeface="Times New Roman" pitchFamily="18" charset="0"/>
              </a:rPr>
              <a:t> </a:t>
            </a:r>
            <a:r>
              <a:rPr lang="ru-RU" sz="2400" b="1" i="1" dirty="0">
                <a:cs typeface="Times New Roman" pitchFamily="18" charset="0"/>
              </a:rPr>
              <a:t>устные предания, в которых сказка </a:t>
            </a:r>
          </a:p>
          <a:p>
            <a:pPr algn="ctr" eaLnBrk="0" hangingPunct="0"/>
            <a:r>
              <a:rPr lang="ru-RU" sz="2400" b="1" i="1" dirty="0">
                <a:cs typeface="Times New Roman" pitchFamily="18" charset="0"/>
              </a:rPr>
              <a:t>причудливо переплетается с реальной жизнью. </a:t>
            </a:r>
          </a:p>
          <a:p>
            <a:pPr algn="ctr" eaLnBrk="0" hangingPunct="0"/>
            <a:r>
              <a:rPr lang="ru-RU" sz="2400" b="1" i="1" dirty="0">
                <a:cs typeface="Times New Roman" pitchFamily="18" charset="0"/>
              </a:rPr>
              <a:t>Впервые героями стали не волшебницы, </a:t>
            </a:r>
          </a:p>
          <a:p>
            <a:pPr algn="ctr" eaLnBrk="0" hangingPunct="0"/>
            <a:r>
              <a:rPr lang="ru-RU" sz="2400" b="1" i="1" dirty="0">
                <a:cs typeface="Times New Roman" pitchFamily="18" charset="0"/>
              </a:rPr>
              <a:t>не богатыри, а рабочие люди.</a:t>
            </a:r>
            <a:endParaRPr lang="ru-RU" dirty="0"/>
          </a:p>
        </p:txBody>
      </p:sp>
      <p:sp>
        <p:nvSpPr>
          <p:cNvPr id="11268" name="Прямоугольник 7"/>
          <p:cNvSpPr>
            <a:spLocks noChangeArrowheads="1"/>
          </p:cNvSpPr>
          <p:nvPr/>
        </p:nvSpPr>
        <p:spPr bwMode="auto">
          <a:xfrm>
            <a:off x="2428875" y="2500313"/>
            <a:ext cx="49847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Что между ними общего?</a:t>
            </a:r>
          </a:p>
        </p:txBody>
      </p:sp>
      <p:sp>
        <p:nvSpPr>
          <p:cNvPr id="11269" name="Прямоугольник 8"/>
          <p:cNvSpPr>
            <a:spLocks noChangeArrowheads="1"/>
          </p:cNvSpPr>
          <p:nvPr/>
        </p:nvSpPr>
        <p:spPr bwMode="auto">
          <a:xfrm>
            <a:off x="214313" y="2857500"/>
            <a:ext cx="8929687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 dirty="0"/>
              <a:t>Есть необыкновенные превращения, </a:t>
            </a:r>
          </a:p>
          <a:p>
            <a:pPr algn="ctr"/>
            <a:r>
              <a:rPr lang="ru-RU" sz="2400" b="1" i="1" dirty="0"/>
              <a:t>волшебные герои,  добро побеждает зло.</a:t>
            </a:r>
            <a:endParaRPr lang="ru-RU" sz="2400" b="1" dirty="0"/>
          </a:p>
        </p:txBody>
      </p:sp>
      <p:pic>
        <p:nvPicPr>
          <p:cNvPr id="10" name="Picture 3" descr="E:\МАРИНА\Презентации из Интернета\Для классного руководителя\106389868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171945">
            <a:off x="6869113" y="1357313"/>
            <a:ext cx="2605087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5" descr="E:\МАРИНА\Презентации из Интернета\Для классного руководителя\11155430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-214313"/>
            <a:ext cx="1490662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5" descr="E:\МАРИНА\Презентации из Интернета\Для классного руководителя\11155430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25" y="4286250"/>
            <a:ext cx="1490663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3" name="Picture 5" descr="E:\МАРИНА\Презентации из Интернета\Для классного руководителя\11155430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313" y="4286250"/>
            <a:ext cx="1490662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4" name="Picture 5" descr="E:\МАРИНА\Презентации из Интернета\Для классного руководителя\11155430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1857375"/>
            <a:ext cx="1490663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5" name="Picture 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813" y="4000500"/>
            <a:ext cx="1782762" cy="259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6" name="Picture 1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86188" y="3929063"/>
            <a:ext cx="1925637" cy="269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8" name="Picture 1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00875" y="3929063"/>
            <a:ext cx="1928813" cy="274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AutoShape 136" descr="Пергамент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 flipH="1">
            <a:off x="8748464" y="6424612"/>
            <a:ext cx="395536" cy="433388"/>
          </a:xfrm>
          <a:prstGeom prst="actionButtonReturn">
            <a:avLst/>
          </a:prstGeom>
          <a:blipFill dpi="0" rotWithShape="1">
            <a:blip r:embed="rId8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/>
      <p:bldP spid="1126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3" name="AutoShape 15"/>
          <p:cNvSpPr>
            <a:spLocks noChangeArrowheads="1"/>
          </p:cNvSpPr>
          <p:nvPr/>
        </p:nvSpPr>
        <p:spPr bwMode="auto">
          <a:xfrm>
            <a:off x="3571868" y="2714620"/>
            <a:ext cx="1800225" cy="7207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000" b="1" dirty="0" err="1" smtClean="0">
                <a:solidFill>
                  <a:srgbClr val="000066"/>
                </a:solidFill>
              </a:rPr>
              <a:t>Огневушка</a:t>
            </a:r>
            <a:endParaRPr lang="ru-RU" sz="2000" b="1" dirty="0">
              <a:solidFill>
                <a:srgbClr val="000066"/>
              </a:solidFill>
            </a:endParaRPr>
          </a:p>
        </p:txBody>
      </p:sp>
      <p:sp>
        <p:nvSpPr>
          <p:cNvPr id="12305" name="AutoShape 17"/>
          <p:cNvSpPr>
            <a:spLocks noChangeArrowheads="1"/>
          </p:cNvSpPr>
          <p:nvPr/>
        </p:nvSpPr>
        <p:spPr bwMode="auto">
          <a:xfrm>
            <a:off x="6500826" y="1428736"/>
            <a:ext cx="1800225" cy="7207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</a:rPr>
              <a:t>Медной горы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</a:rPr>
              <a:t> хозяйка</a:t>
            </a:r>
            <a:endParaRPr lang="ru-RU" sz="2000" b="1" dirty="0">
              <a:solidFill>
                <a:srgbClr val="000066"/>
              </a:solidFill>
            </a:endParaRPr>
          </a:p>
        </p:txBody>
      </p:sp>
      <p:sp>
        <p:nvSpPr>
          <p:cNvPr id="12306" name="AutoShape 18"/>
          <p:cNvSpPr>
            <a:spLocks noChangeArrowheads="1"/>
          </p:cNvSpPr>
          <p:nvPr/>
        </p:nvSpPr>
        <p:spPr bwMode="auto">
          <a:xfrm>
            <a:off x="785786" y="2643182"/>
            <a:ext cx="1800225" cy="7207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000" b="1" dirty="0" err="1" smtClean="0">
                <a:solidFill>
                  <a:srgbClr val="000066"/>
                </a:solidFill>
              </a:rPr>
              <a:t>Левонтий</a:t>
            </a:r>
            <a:endParaRPr lang="ru-RU" sz="2000" b="1" dirty="0">
              <a:solidFill>
                <a:srgbClr val="000066"/>
              </a:solidFill>
            </a:endParaRPr>
          </a:p>
        </p:txBody>
      </p:sp>
      <p:sp>
        <p:nvSpPr>
          <p:cNvPr id="12307" name="AutoShape 19"/>
          <p:cNvSpPr>
            <a:spLocks noChangeArrowheads="1"/>
          </p:cNvSpPr>
          <p:nvPr/>
        </p:nvSpPr>
        <p:spPr bwMode="auto">
          <a:xfrm>
            <a:off x="785786" y="1428736"/>
            <a:ext cx="1800225" cy="7207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000" b="1" dirty="0" err="1" smtClean="0">
                <a:solidFill>
                  <a:srgbClr val="000066"/>
                </a:solidFill>
              </a:rPr>
              <a:t>Айлып</a:t>
            </a:r>
            <a:endParaRPr lang="ru-RU" sz="2000" b="1" dirty="0">
              <a:solidFill>
                <a:srgbClr val="000066"/>
              </a:solidFill>
            </a:endParaRPr>
          </a:p>
        </p:txBody>
      </p:sp>
      <p:sp>
        <p:nvSpPr>
          <p:cNvPr id="12308" name="AutoShape 20"/>
          <p:cNvSpPr>
            <a:spLocks noChangeArrowheads="1"/>
          </p:cNvSpPr>
          <p:nvPr/>
        </p:nvSpPr>
        <p:spPr bwMode="auto">
          <a:xfrm>
            <a:off x="3571868" y="1428736"/>
            <a:ext cx="1800225" cy="7207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</a:rPr>
              <a:t>Данила</a:t>
            </a:r>
            <a:endParaRPr lang="ru-RU" sz="2000" b="1" dirty="0">
              <a:solidFill>
                <a:srgbClr val="000066"/>
              </a:solidFill>
            </a:endParaRPr>
          </a:p>
        </p:txBody>
      </p:sp>
      <p:sp>
        <p:nvSpPr>
          <p:cNvPr id="12309" name="AutoShape 21"/>
          <p:cNvSpPr>
            <a:spLocks noChangeArrowheads="1"/>
          </p:cNvSpPr>
          <p:nvPr/>
        </p:nvSpPr>
        <p:spPr bwMode="auto">
          <a:xfrm>
            <a:off x="785786" y="3929066"/>
            <a:ext cx="1800225" cy="7207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000" b="1" dirty="0" err="1" smtClean="0">
                <a:solidFill>
                  <a:srgbClr val="000066"/>
                </a:solidFill>
              </a:rPr>
              <a:t>Синюшка</a:t>
            </a:r>
            <a:endParaRPr lang="ru-RU" sz="2000" b="1" dirty="0">
              <a:solidFill>
                <a:srgbClr val="000066"/>
              </a:solidFill>
            </a:endParaRPr>
          </a:p>
        </p:txBody>
      </p:sp>
      <p:sp>
        <p:nvSpPr>
          <p:cNvPr id="12311" name="AutoShape 23"/>
          <p:cNvSpPr>
            <a:spLocks noChangeArrowheads="1"/>
          </p:cNvSpPr>
          <p:nvPr/>
        </p:nvSpPr>
        <p:spPr bwMode="auto">
          <a:xfrm>
            <a:off x="3571868" y="3929066"/>
            <a:ext cx="1800225" cy="7207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000" b="1" dirty="0" err="1" smtClean="0">
                <a:solidFill>
                  <a:srgbClr val="000066"/>
                </a:solidFill>
              </a:rPr>
              <a:t>Дарёнка</a:t>
            </a:r>
            <a:endParaRPr lang="ru-RU" sz="2000" b="1" dirty="0">
              <a:solidFill>
                <a:srgbClr val="000066"/>
              </a:solidFill>
            </a:endParaRPr>
          </a:p>
        </p:txBody>
      </p:sp>
      <p:sp>
        <p:nvSpPr>
          <p:cNvPr id="12313" name="AutoShape 25"/>
          <p:cNvSpPr>
            <a:spLocks noChangeArrowheads="1"/>
          </p:cNvSpPr>
          <p:nvPr/>
        </p:nvSpPr>
        <p:spPr bwMode="auto">
          <a:xfrm>
            <a:off x="3571868" y="5072074"/>
            <a:ext cx="1800225" cy="7207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</a:rPr>
              <a:t>Полоз</a:t>
            </a:r>
            <a:endParaRPr lang="ru-RU" sz="2000" b="1" dirty="0">
              <a:solidFill>
                <a:srgbClr val="000066"/>
              </a:solidFill>
            </a:endParaRPr>
          </a:p>
        </p:txBody>
      </p:sp>
      <p:sp>
        <p:nvSpPr>
          <p:cNvPr id="12314" name="AutoShape 26"/>
          <p:cNvSpPr>
            <a:spLocks noChangeArrowheads="1"/>
          </p:cNvSpPr>
          <p:nvPr/>
        </p:nvSpPr>
        <p:spPr bwMode="auto">
          <a:xfrm>
            <a:off x="6500826" y="2714620"/>
            <a:ext cx="1800225" cy="7207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000" b="1" dirty="0" err="1" smtClean="0">
                <a:solidFill>
                  <a:srgbClr val="000066"/>
                </a:solidFill>
              </a:rPr>
              <a:t>Кокованя</a:t>
            </a:r>
            <a:endParaRPr lang="ru-RU" sz="2000" b="1" dirty="0">
              <a:solidFill>
                <a:srgbClr val="000066"/>
              </a:solidFill>
            </a:endParaRPr>
          </a:p>
        </p:txBody>
      </p:sp>
      <p:sp>
        <p:nvSpPr>
          <p:cNvPr id="12317" name="AutoShape 29"/>
          <p:cNvSpPr>
            <a:spLocks noChangeArrowheads="1"/>
          </p:cNvSpPr>
          <p:nvPr/>
        </p:nvSpPr>
        <p:spPr bwMode="auto">
          <a:xfrm>
            <a:off x="6572264" y="4000504"/>
            <a:ext cx="1800225" cy="7207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000" b="1" dirty="0" err="1" smtClean="0">
                <a:solidFill>
                  <a:srgbClr val="000066"/>
                </a:solidFill>
              </a:rPr>
              <a:t>Таютка</a:t>
            </a:r>
            <a:endParaRPr lang="ru-RU" sz="2000" b="1" dirty="0">
              <a:solidFill>
                <a:srgbClr val="000066"/>
              </a:solidFill>
            </a:endParaRPr>
          </a:p>
        </p:txBody>
      </p:sp>
      <p:pic>
        <p:nvPicPr>
          <p:cNvPr id="18" name="Picture 5" descr="E:\МАРИНА\Презентации из Интернета\Для классного руководителя\11155430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8148" y="0"/>
            <a:ext cx="1490662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5" descr="E:\МАРИНА\Презентации из Интернета\Для классного руководителя\11155430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4346" y="0"/>
            <a:ext cx="1490662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5000636"/>
            <a:ext cx="1237243" cy="16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13"/>
          <p:cNvPicPr>
            <a:picLocks noChangeAspect="1" noChangeArrowheads="1"/>
          </p:cNvPicPr>
          <p:nvPr/>
        </p:nvPicPr>
        <p:blipFill>
          <a:blip r:embed="rId4" cstate="print"/>
          <a:srcRect b="7143"/>
          <a:stretch>
            <a:fillRect/>
          </a:stretch>
        </p:blipFill>
        <p:spPr bwMode="auto">
          <a:xfrm>
            <a:off x="6715140" y="5072074"/>
            <a:ext cx="1179506" cy="1577552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3" name="Rectangle 6"/>
          <p:cNvSpPr>
            <a:spLocks noChangeArrowheads="1"/>
          </p:cNvSpPr>
          <p:nvPr/>
        </p:nvSpPr>
        <p:spPr bwMode="auto">
          <a:xfrm>
            <a:off x="1142976" y="500042"/>
            <a:ext cx="6789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ru-RU" sz="1200" dirty="0" smtClean="0">
                <a:solidFill>
                  <a:srgbClr val="FFFF00"/>
                </a:solidFill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chemeClr val="bg1"/>
                </a:solidFill>
                <a:cs typeface="Times New Roman" pitchFamily="18" charset="0"/>
              </a:rPr>
              <a:t>Найди не «земных» героев сказов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25" name="AutoShape 136" descr="Пергамент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 flipH="1">
            <a:off x="8748464" y="6424612"/>
            <a:ext cx="395536" cy="433388"/>
          </a:xfrm>
          <a:prstGeom prst="actionButtonReturn">
            <a:avLst/>
          </a:prstGeom>
          <a:blipFill dpi="0" rotWithShape="1">
            <a:blip r:embed="rId6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22" name="Picture 5" descr="E:\МАРИНА\Презентации из Интернета\Для классного руководителя\11155430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44" y="5357812"/>
            <a:ext cx="1490662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23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2000" fill="hold"/>
                                        <p:tgtEl>
                                          <p:spTgt spid="1230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6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23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0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23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2000" fill="hold"/>
                                        <p:tgtEl>
                                          <p:spTgt spid="12305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6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23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23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23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05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23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" dur="500" fill="hold"/>
                                        <p:tgtEl>
                                          <p:spTgt spid="1230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500" fill="hold"/>
                                        <p:tgtEl>
                                          <p:spTgt spid="1230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07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23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" dur="500" fill="hold"/>
                                        <p:tgtEl>
                                          <p:spTgt spid="1230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500" fill="hold"/>
                                        <p:tgtEl>
                                          <p:spTgt spid="1230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0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23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1" dur="500" fill="hold"/>
                                        <p:tgtEl>
                                          <p:spTgt spid="1230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2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23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23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23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0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23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1" dur="500" fill="hold"/>
                                        <p:tgtEl>
                                          <p:spTgt spid="1231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4" dur="500" fill="hold"/>
                                        <p:tgtEl>
                                          <p:spTgt spid="1231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11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23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9" dur="500" fill="hold"/>
                                        <p:tgtEl>
                                          <p:spTgt spid="1231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0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23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23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23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13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23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9" dur="500" fill="hold"/>
                                        <p:tgtEl>
                                          <p:spTgt spid="1231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2" dur="500" fill="hold"/>
                                        <p:tgtEl>
                                          <p:spTgt spid="1231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14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23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7" dur="500" fill="hold"/>
                                        <p:tgtEl>
                                          <p:spTgt spid="1231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0" dur="500" fill="hold"/>
                                        <p:tgtEl>
                                          <p:spTgt spid="1231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17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123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5" dur="500" fill="hold"/>
                                        <p:tgtEl>
                                          <p:spTgt spid="1230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8" dur="500" fill="hold"/>
                                        <p:tgtEl>
                                          <p:spTgt spid="1230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06"/>
                  </p:tgtEl>
                </p:cond>
              </p:nextCondLst>
            </p:seq>
          </p:childTnLst>
        </p:cTn>
      </p:par>
    </p:tnLst>
    <p:bldLst>
      <p:bldP spid="12303" grpId="0"/>
      <p:bldP spid="12303" grpId="1" animBg="1"/>
      <p:bldP spid="12305" grpId="0"/>
      <p:bldP spid="12305" grpId="1" animBg="1"/>
      <p:bldP spid="12306" grpId="0"/>
      <p:bldP spid="12306" grpId="1"/>
      <p:bldP spid="12307" grpId="0"/>
      <p:bldP spid="12307" grpId="1"/>
      <p:bldP spid="12308" grpId="0"/>
      <p:bldP spid="12308" grpId="1"/>
      <p:bldP spid="12309" grpId="0"/>
      <p:bldP spid="12309" grpId="1" animBg="1"/>
      <p:bldP spid="12311" grpId="0"/>
      <p:bldP spid="12311" grpId="1"/>
      <p:bldP spid="12313" grpId="0"/>
      <p:bldP spid="12313" grpId="1" animBg="1"/>
      <p:bldP spid="12314" grpId="0"/>
      <p:bldP spid="12314" grpId="1"/>
      <p:bldP spid="12317" grpId="0"/>
      <p:bldP spid="12317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" y="357188"/>
            <a:ext cx="8143875" cy="601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2285992"/>
            <a:ext cx="473391" cy="5000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571472" y="5517233"/>
            <a:ext cx="8143903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</a:rPr>
              <a:t>Найдите Уральские горы. </a:t>
            </a:r>
            <a:endParaRPr lang="ru-RU" b="1" dirty="0" smtClean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ru-RU" b="1" dirty="0" smtClean="0">
                <a:solidFill>
                  <a:srgbClr val="00B050"/>
                </a:solidFill>
              </a:rPr>
              <a:t>(Подсказка- </a:t>
            </a:r>
            <a:r>
              <a:rPr lang="ru-RU" b="1" dirty="0" smtClean="0">
                <a:solidFill>
                  <a:schemeClr val="bg1"/>
                </a:solidFill>
              </a:rPr>
              <a:t>нажми левой кнопкой мыши на Серебряное копытце)</a:t>
            </a:r>
          </a:p>
          <a:p>
            <a:pPr algn="ctr">
              <a:defRPr/>
            </a:pP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368 0.04464 C -0.03629 0.04533 -0.03872 0.04626 -0.04132 0.04672 C -0.04549 0.04765 -0.04965 0.04788 -0.05365 0.0488 C -0.05868 0.04996 -0.06268 0.05481 -0.06754 0.0569 C -0.07222 0.06337 -0.07465 0.06892 -0.07674 0.07748 C -0.07674 0.07817 -0.0783 0.10176 -0.07986 0.10616 C -0.08299 0.11541 -0.09236 0.13391 -0.09827 0.139 C -0.10417 0.14385 -0.11372 0.15727 -0.11372 0.15727 C -0.11441 0.16975 -0.11337 0.20514 -0.12604 0.21069 C -0.12761 0.21346 -0.12865 0.2167 -0.13056 0.21878 C -0.13177 0.22017 -0.13403 0.21948 -0.13524 0.22086 C -0.14514 0.23173 -0.13108 0.22387 -0.14288 0.22919 C -0.14601 0.23335 -0.1507 0.2359 -0.15209 0.24145 C -0.15313 0.24561 -0.15521 0.2537 -0.15521 0.2537 C -0.15278 0.26295 -0.15521 0.25972 -0.14601 0.25972 " pathEditMode="relative" ptsTypes="ffffffffffffffA">
                                      <p:cBhvr>
                                        <p:cTn id="11" dur="2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0" name="Rectangle 4"/>
          <p:cNvSpPr>
            <a:spLocks noGrp="1" noChangeArrowheads="1"/>
          </p:cNvSpPr>
          <p:nvPr>
            <p:ph type="title"/>
          </p:nvPr>
        </p:nvSpPr>
        <p:spPr>
          <a:xfrm>
            <a:off x="2000232" y="2428868"/>
            <a:ext cx="5500726" cy="928694"/>
          </a:xfrm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ru-RU" dirty="0" smtClean="0">
                <a:solidFill>
                  <a:srgbClr val="FFC000"/>
                </a:solidFill>
              </a:rPr>
              <a:t>Уральские  горы</a:t>
            </a:r>
          </a:p>
        </p:txBody>
      </p:sp>
      <p:pic>
        <p:nvPicPr>
          <p:cNvPr id="13318" name="Picture 6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4283" y="214291"/>
            <a:ext cx="3085646" cy="2214577"/>
          </a:xfr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214290"/>
            <a:ext cx="2967534" cy="2214578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321" name="Picture 9"/>
          <p:cNvPicPr>
            <a:picLocks noChangeAspect="1" noChangeArrowheads="1"/>
          </p:cNvPicPr>
          <p:nvPr/>
        </p:nvPicPr>
        <p:blipFill>
          <a:blip r:embed="rId4" cstate="print"/>
          <a:srcRect r="8856" b="6896"/>
          <a:stretch>
            <a:fillRect/>
          </a:stretch>
        </p:blipFill>
        <p:spPr bwMode="auto">
          <a:xfrm>
            <a:off x="214283" y="4136237"/>
            <a:ext cx="3071833" cy="2150283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342" name="Прямоугольник 11"/>
          <p:cNvSpPr>
            <a:spLocks noChangeArrowheads="1"/>
          </p:cNvSpPr>
          <p:nvPr/>
        </p:nvSpPr>
        <p:spPr bwMode="auto">
          <a:xfrm>
            <a:off x="142875" y="3143248"/>
            <a:ext cx="90011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i="1" dirty="0"/>
              <a:t>Уральские горы узкой полосой протянулись вдоль восточной окраины Русской равнины. Урал издавна считался границей между двумя частями света: Европой и Азией. </a:t>
            </a:r>
            <a:endParaRPr lang="ru-RU" b="1" dirty="0"/>
          </a:p>
        </p:txBody>
      </p:sp>
      <p:sp>
        <p:nvSpPr>
          <p:cNvPr id="14344" name="Прямоугольник 12"/>
          <p:cNvSpPr>
            <a:spLocks noChangeArrowheads="1"/>
          </p:cNvSpPr>
          <p:nvPr/>
        </p:nvSpPr>
        <p:spPr bwMode="auto">
          <a:xfrm>
            <a:off x="3428992" y="428604"/>
            <a:ext cx="2357454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i="1" dirty="0"/>
              <a:t>В переводе с тюркского языка </a:t>
            </a:r>
          </a:p>
          <a:p>
            <a:pPr algn="ctr"/>
            <a:r>
              <a:rPr lang="ru-RU" sz="2000" b="1" i="1" dirty="0"/>
              <a:t>«</a:t>
            </a:r>
            <a:r>
              <a:rPr lang="ru-RU" sz="2000" b="1" i="1" dirty="0" err="1"/>
              <a:t>урал</a:t>
            </a:r>
            <a:r>
              <a:rPr lang="ru-RU" sz="2000" b="1" i="1" dirty="0"/>
              <a:t>» означает </a:t>
            </a:r>
            <a:r>
              <a:rPr lang="ru-RU" sz="2000" b="1" i="1" dirty="0">
                <a:solidFill>
                  <a:schemeClr val="bg1"/>
                </a:solidFill>
              </a:rPr>
              <a:t>«пояс</a:t>
            </a:r>
            <a:r>
              <a:rPr lang="ru-RU" sz="2000" b="1" i="1" dirty="0" smtClean="0">
                <a:solidFill>
                  <a:schemeClr val="bg1"/>
                </a:solidFill>
              </a:rPr>
              <a:t>».</a:t>
            </a:r>
            <a:endParaRPr lang="ru-RU" sz="2000" i="1" dirty="0">
              <a:solidFill>
                <a:schemeClr val="bg1"/>
              </a:solidFill>
            </a:endParaRPr>
          </a:p>
        </p:txBody>
      </p:sp>
      <p:sp>
        <p:nvSpPr>
          <p:cNvPr id="14345" name="Rectangle 10"/>
          <p:cNvSpPr>
            <a:spLocks noChangeArrowheads="1"/>
          </p:cNvSpPr>
          <p:nvPr/>
        </p:nvSpPr>
        <p:spPr bwMode="auto">
          <a:xfrm>
            <a:off x="3357563" y="4572000"/>
            <a:ext cx="5786437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b="1" i="1" dirty="0">
                <a:cs typeface="Tahoma" pitchFamily="34" charset="0"/>
              </a:rPr>
              <a:t>Уральские горы невысоки. Лишь несколько вершин поднимаются выше 1500 км</a:t>
            </a:r>
          </a:p>
          <a:p>
            <a:pPr algn="ctr" eaLnBrk="0" hangingPunct="0"/>
            <a:r>
              <a:rPr lang="ru-RU" b="1" i="1" dirty="0">
                <a:cs typeface="Tahoma" pitchFamily="34" charset="0"/>
              </a:rPr>
              <a:t> </a:t>
            </a:r>
            <a:r>
              <a:rPr lang="ru-RU" b="1" i="1" dirty="0">
                <a:solidFill>
                  <a:srgbClr val="FFFF00"/>
                </a:solidFill>
                <a:cs typeface="Tahoma" pitchFamily="34" charset="0"/>
              </a:rPr>
              <a:t>Самая высокая среди них – </a:t>
            </a:r>
          </a:p>
          <a:p>
            <a:pPr algn="ctr" eaLnBrk="0" hangingPunct="0"/>
            <a:r>
              <a:rPr lang="ru-RU" b="1" i="1" dirty="0">
                <a:solidFill>
                  <a:srgbClr val="FFFF00"/>
                </a:solidFill>
                <a:cs typeface="Tahoma" pitchFamily="34" charset="0"/>
              </a:rPr>
              <a:t>гора Народная (1895 м).  </a:t>
            </a:r>
          </a:p>
          <a:p>
            <a:pPr algn="ctr" eaLnBrk="0" hangingPunct="0"/>
            <a:r>
              <a:rPr lang="ru-RU" b="1" i="1" dirty="0">
                <a:cs typeface="Tahoma" pitchFamily="34" charset="0"/>
              </a:rPr>
              <a:t>Самые низкие перевалы имеют высоты всего</a:t>
            </a:r>
          </a:p>
          <a:p>
            <a:pPr algn="ctr" eaLnBrk="0" hangingPunct="0"/>
            <a:r>
              <a:rPr lang="ru-RU" b="1" i="1" dirty="0">
                <a:cs typeface="Tahoma" pitchFamily="34" charset="0"/>
              </a:rPr>
              <a:t> 450-500 м.  Через них проходят железные дороги.</a:t>
            </a:r>
            <a:endParaRPr lang="ru-RU" i="1" dirty="0">
              <a:cs typeface="Tahoma" pitchFamily="34" charset="0"/>
            </a:endParaRPr>
          </a:p>
        </p:txBody>
      </p:sp>
      <p:pic>
        <p:nvPicPr>
          <p:cNvPr id="14346" name="Picture 5" descr="E:\МАРИНА\Презентации из Интернета\Для классного руководителя\11155430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15250" y="-214313"/>
            <a:ext cx="1428750" cy="1438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7" name="Picture 4" descr="E:\МАРИНА\Презентации из Интернета\Для классного руководителя\920400731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2025650" cy="176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8" name="Picture 5" descr="E:\МАРИНА\Презентации из Интернета\Для классного руководителя\11155430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0125" y="5572125"/>
            <a:ext cx="1490663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9" name="Picture 5" descr="E:\МАРИНА\Презентации из Интернета\Для классного руководителя\11155430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29438" y="3286125"/>
            <a:ext cx="1500187" cy="150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Содержимое 1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2" grpId="0"/>
      <p:bldP spid="14344" grpId="0"/>
      <p:bldP spid="1434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500034" y="1142984"/>
            <a:ext cx="45720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92D050"/>
                </a:solidFill>
              </a:rPr>
              <a:t>     </a:t>
            </a:r>
            <a:r>
              <a:rPr lang="ru-RU" sz="2000" b="1" dirty="0" smtClean="0">
                <a:solidFill>
                  <a:srgbClr val="FFC000"/>
                </a:solidFill>
              </a:rPr>
              <a:t>Вершины </a:t>
            </a:r>
            <a:r>
              <a:rPr lang="ru-RU" sz="2000" b="1" dirty="0">
                <a:solidFill>
                  <a:srgbClr val="FFC000"/>
                </a:solidFill>
              </a:rPr>
              <a:t>покрыты хвойными породами деревьев, </a:t>
            </a:r>
            <a:r>
              <a:rPr lang="ru-RU" sz="2000" b="1" dirty="0"/>
              <a:t>такими, как:  ель, пихта,  сосна, лиственница. А </a:t>
            </a:r>
            <a:r>
              <a:rPr lang="ru-RU" sz="2000" b="1" dirty="0" err="1"/>
              <a:t>берёзово</a:t>
            </a:r>
            <a:r>
              <a:rPr lang="ru-RU" sz="2000" b="1" dirty="0"/>
              <a:t> – осиновые леса распространены по всей территории Урала. </a:t>
            </a:r>
            <a:endParaRPr lang="ru-RU" sz="2000" dirty="0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4000500" y="3571875"/>
            <a:ext cx="485775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b="1" dirty="0" smtClean="0">
                <a:solidFill>
                  <a:srgbClr val="FFC000"/>
                </a:solidFill>
              </a:rPr>
              <a:t>   Здесь </a:t>
            </a:r>
            <a:r>
              <a:rPr lang="ru-RU" b="1" dirty="0">
                <a:solidFill>
                  <a:srgbClr val="FFC000"/>
                </a:solidFill>
              </a:rPr>
              <a:t>встречаются представители 3 природных зон: тундры, леса и степи. </a:t>
            </a:r>
            <a:r>
              <a:rPr lang="ru-RU" b="1" dirty="0"/>
              <a:t>Среди обитателей тундровой зоны вы можете увидеть леммингов, песца, белую куропатку, полярную сову. Животные леса: лось, бурый медведь, соболь, белка, косуля, глухарь, рябчик и другие.  В степях встречаются сурки, суслики, хомяк, степные орлы, лисицы.</a:t>
            </a:r>
            <a:endParaRPr lang="ru-RU" dirty="0"/>
          </a:p>
        </p:txBody>
      </p:sp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1214422"/>
            <a:ext cx="2947995" cy="2244666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428596" y="214290"/>
            <a:ext cx="822960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3200" b="1" dirty="0"/>
              <a:t>Урал – «редчайшее место и по мастерам и </a:t>
            </a:r>
            <a:r>
              <a:rPr lang="ru-RU" sz="3200" b="1" dirty="0" smtClean="0"/>
              <a:t>по красоте» </a:t>
            </a:r>
            <a:r>
              <a:rPr lang="ru-RU" sz="3200" b="1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 П.Бажов</a:t>
            </a:r>
            <a:br>
              <a:rPr lang="ru-RU" sz="3200" b="1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ru-RU" sz="3200" b="1" kern="0" dirty="0"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357562"/>
            <a:ext cx="1876425" cy="142875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41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5214950"/>
            <a:ext cx="1905000" cy="142875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416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28794" y="4143380"/>
            <a:ext cx="1905000" cy="142875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69" name="Picture 5" descr="E:\МАРИНА\Презентации из Интернета\Для классного руководителя\111554301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53338" y="0"/>
            <a:ext cx="1490662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0" name="Picture 5" descr="E:\МАРИНА\Презентации из Интернета\Для классного руководителя\111554301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71750" y="5357813"/>
            <a:ext cx="1490663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AutoShape 136" descr="Пергамент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 flipH="1">
            <a:off x="8748464" y="6424612"/>
            <a:ext cx="395536" cy="433388"/>
          </a:xfrm>
          <a:prstGeom prst="actionButtonReturn">
            <a:avLst/>
          </a:prstGeom>
          <a:blipFill dpi="0" rotWithShape="1">
            <a:blip r:embed="rId8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"/>
          <p:cNvSpPr txBox="1">
            <a:spLocks noChangeArrowheads="1"/>
          </p:cNvSpPr>
          <p:nvPr/>
        </p:nvSpPr>
        <p:spPr bwMode="auto">
          <a:xfrm>
            <a:off x="684213" y="1"/>
            <a:ext cx="8229600" cy="54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Содержание</a:t>
            </a: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6" name="AutoShape 13">
            <a:hlinkClick r:id="rId2" action="ppaction://hlinksldjump" highlightClick="1">
              <a:snd r:embed="rId3" name="apert.wav"/>
            </a:hlinkClick>
          </p:cNvPr>
          <p:cNvSpPr>
            <a:spLocks noChangeArrowheads="1"/>
          </p:cNvSpPr>
          <p:nvPr/>
        </p:nvSpPr>
        <p:spPr bwMode="auto">
          <a:xfrm>
            <a:off x="539552" y="285728"/>
            <a:ext cx="863600" cy="576262"/>
          </a:xfrm>
          <a:prstGeom prst="actionButtonBlank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1</a:t>
            </a:r>
          </a:p>
        </p:txBody>
      </p:sp>
      <p:sp>
        <p:nvSpPr>
          <p:cNvPr id="27" name="Text Box 17"/>
          <p:cNvSpPr txBox="1">
            <a:spLocks noChangeArrowheads="1"/>
          </p:cNvSpPr>
          <p:nvPr/>
        </p:nvSpPr>
        <p:spPr bwMode="auto">
          <a:xfrm>
            <a:off x="1475656" y="357736"/>
            <a:ext cx="7019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-введение;</a:t>
            </a:r>
            <a:endParaRPr lang="ru-RU" sz="2200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8" name="AutoShape 18">
            <a:hlinkClick r:id="rId4" action="ppaction://hlinksldjump" highlightClick="1">
              <a:snd r:embed="rId3" name="apert.wav"/>
            </a:hlinkClick>
          </p:cNvPr>
          <p:cNvSpPr>
            <a:spLocks noChangeArrowheads="1"/>
          </p:cNvSpPr>
          <p:nvPr/>
        </p:nvSpPr>
        <p:spPr bwMode="auto">
          <a:xfrm>
            <a:off x="539552" y="933800"/>
            <a:ext cx="863600" cy="576262"/>
          </a:xfrm>
          <a:prstGeom prst="actionButtonBlank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2</a:t>
            </a:r>
          </a:p>
        </p:txBody>
      </p:sp>
      <p:sp>
        <p:nvSpPr>
          <p:cNvPr id="29" name="Text Box 20"/>
          <p:cNvSpPr txBox="1">
            <a:spLocks noChangeArrowheads="1"/>
          </p:cNvSpPr>
          <p:nvPr/>
        </p:nvSpPr>
        <p:spPr bwMode="auto">
          <a:xfrm>
            <a:off x="1475656" y="1005808"/>
            <a:ext cx="7019925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ru-RU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-справочная система;;</a:t>
            </a:r>
            <a:endParaRPr lang="ru-RU" sz="2200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30" name="AutoShape 21">
            <a:hlinkClick r:id="rId5" action="ppaction://hlinksldjump" highlightClick="1">
              <a:snd r:embed="rId3" name="apert.wav"/>
            </a:hlinkClick>
          </p:cNvPr>
          <p:cNvSpPr>
            <a:spLocks noChangeArrowheads="1"/>
          </p:cNvSpPr>
          <p:nvPr/>
        </p:nvSpPr>
        <p:spPr bwMode="auto">
          <a:xfrm>
            <a:off x="539552" y="1581872"/>
            <a:ext cx="863600" cy="576262"/>
          </a:xfrm>
          <a:prstGeom prst="actionButtonBlank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3</a:t>
            </a:r>
          </a:p>
        </p:txBody>
      </p:sp>
      <p:sp>
        <p:nvSpPr>
          <p:cNvPr id="31" name="AutoShape 22">
            <a:hlinkClick r:id="rId6" action="ppaction://hlinksldjump" highlightClick="1">
              <a:snd r:embed="rId3" name="apert.wav"/>
            </a:hlinkClick>
          </p:cNvPr>
          <p:cNvSpPr>
            <a:spLocks noChangeArrowheads="1"/>
          </p:cNvSpPr>
          <p:nvPr/>
        </p:nvSpPr>
        <p:spPr bwMode="auto">
          <a:xfrm>
            <a:off x="539552" y="2229944"/>
            <a:ext cx="863600" cy="576263"/>
          </a:xfrm>
          <a:prstGeom prst="actionButtonBlank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4</a:t>
            </a:r>
          </a:p>
        </p:txBody>
      </p:sp>
      <p:sp>
        <p:nvSpPr>
          <p:cNvPr id="32" name="AutoShape 23">
            <a:hlinkClick r:id="rId7" action="ppaction://hlinksldjump" highlightClick="1">
              <a:snd r:embed="rId3" name="apert.wav"/>
            </a:hlinkClick>
          </p:cNvPr>
          <p:cNvSpPr>
            <a:spLocks noChangeArrowheads="1"/>
          </p:cNvSpPr>
          <p:nvPr/>
        </p:nvSpPr>
        <p:spPr bwMode="auto">
          <a:xfrm>
            <a:off x="539552" y="2878016"/>
            <a:ext cx="863600" cy="576263"/>
          </a:xfrm>
          <a:prstGeom prst="actionButtonBlank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5</a:t>
            </a:r>
          </a:p>
        </p:txBody>
      </p:sp>
      <p:sp>
        <p:nvSpPr>
          <p:cNvPr id="33" name="AutoShape 24">
            <a:hlinkClick r:id="rId8" action="ppaction://hlinksldjump" highlightClick="1">
              <a:snd r:embed="rId3" name="apert.wav"/>
            </a:hlinkClick>
          </p:cNvPr>
          <p:cNvSpPr>
            <a:spLocks noChangeArrowheads="1"/>
          </p:cNvSpPr>
          <p:nvPr/>
        </p:nvSpPr>
        <p:spPr bwMode="auto">
          <a:xfrm>
            <a:off x="539552" y="3526088"/>
            <a:ext cx="863600" cy="576263"/>
          </a:xfrm>
          <a:prstGeom prst="actionButtonBlank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6</a:t>
            </a:r>
          </a:p>
        </p:txBody>
      </p:sp>
      <p:sp>
        <p:nvSpPr>
          <p:cNvPr id="34" name="AutoShape 25">
            <a:hlinkClick r:id="rId9" action="ppaction://hlinksldjump" highlightClick="1">
              <a:snd r:embed="rId3" name="apert.wav"/>
            </a:hlinkClick>
          </p:cNvPr>
          <p:cNvSpPr>
            <a:spLocks noChangeArrowheads="1"/>
          </p:cNvSpPr>
          <p:nvPr/>
        </p:nvSpPr>
        <p:spPr bwMode="auto">
          <a:xfrm>
            <a:off x="539552" y="4174160"/>
            <a:ext cx="863600" cy="576263"/>
          </a:xfrm>
          <a:prstGeom prst="actionButtonBlank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7</a:t>
            </a:r>
          </a:p>
        </p:txBody>
      </p:sp>
      <p:sp>
        <p:nvSpPr>
          <p:cNvPr id="35" name="AutoShape 26">
            <a:hlinkClick r:id="rId10" action="ppaction://hlinksldjump" highlightClick="1">
              <a:snd r:embed="rId3" name="apert.wav"/>
            </a:hlinkClick>
          </p:cNvPr>
          <p:cNvSpPr>
            <a:spLocks noChangeArrowheads="1"/>
          </p:cNvSpPr>
          <p:nvPr/>
        </p:nvSpPr>
        <p:spPr bwMode="auto">
          <a:xfrm>
            <a:off x="539552" y="4822232"/>
            <a:ext cx="863600" cy="576262"/>
          </a:xfrm>
          <a:prstGeom prst="actionButtonBlank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8</a:t>
            </a:r>
          </a:p>
        </p:txBody>
      </p:sp>
      <p:sp>
        <p:nvSpPr>
          <p:cNvPr id="36" name="AutoShape 27">
            <a:hlinkClick r:id="rId11" action="ppaction://hlinksldjump" highlightClick="1">
              <a:snd r:embed="rId3" name="apert.wav"/>
            </a:hlinkClick>
          </p:cNvPr>
          <p:cNvSpPr>
            <a:spLocks noChangeArrowheads="1"/>
          </p:cNvSpPr>
          <p:nvPr/>
        </p:nvSpPr>
        <p:spPr bwMode="auto">
          <a:xfrm>
            <a:off x="539552" y="5470304"/>
            <a:ext cx="863600" cy="576263"/>
          </a:xfrm>
          <a:prstGeom prst="actionButtonBlank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9</a:t>
            </a:r>
          </a:p>
        </p:txBody>
      </p:sp>
      <p:sp>
        <p:nvSpPr>
          <p:cNvPr id="37" name="Text Box 28"/>
          <p:cNvSpPr txBox="1">
            <a:spLocks noChangeArrowheads="1"/>
          </p:cNvSpPr>
          <p:nvPr/>
        </p:nvSpPr>
        <p:spPr bwMode="auto">
          <a:xfrm>
            <a:off x="1403648" y="1653880"/>
            <a:ext cx="7019925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ru-RU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-эпиграф урока;</a:t>
            </a:r>
            <a:endParaRPr lang="ru-RU" sz="2200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38" name="Text Box 29"/>
          <p:cNvSpPr txBox="1">
            <a:spLocks noChangeArrowheads="1"/>
          </p:cNvSpPr>
          <p:nvPr/>
        </p:nvSpPr>
        <p:spPr bwMode="auto">
          <a:xfrm>
            <a:off x="1475656" y="2301952"/>
            <a:ext cx="7488238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ru-RU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-викторина «Малахитовая  шкатулка»;</a:t>
            </a:r>
            <a:endParaRPr lang="ru-RU" sz="2200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39" name="Text Box 30"/>
          <p:cNvSpPr txBox="1">
            <a:spLocks noChangeArrowheads="1"/>
          </p:cNvSpPr>
          <p:nvPr/>
        </p:nvSpPr>
        <p:spPr bwMode="auto">
          <a:xfrm>
            <a:off x="1475656" y="2950024"/>
            <a:ext cx="7488238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- тест «Литературные </a:t>
            </a:r>
            <a:r>
              <a:rPr lang="ru-RU" sz="22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объяснялки</a:t>
            </a:r>
            <a:r>
              <a:rPr lang="ru-RU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; </a:t>
            </a:r>
            <a:endParaRPr lang="ru-RU" sz="2200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40" name="Text Box 31"/>
          <p:cNvSpPr txBox="1">
            <a:spLocks noChangeArrowheads="1"/>
          </p:cNvSpPr>
          <p:nvPr/>
        </p:nvSpPr>
        <p:spPr bwMode="auto">
          <a:xfrm>
            <a:off x="1475656" y="3598096"/>
            <a:ext cx="7488238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- сказ и сказка;</a:t>
            </a:r>
            <a:endParaRPr lang="ru-RU" sz="2200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41" name="Text Box 32"/>
          <p:cNvSpPr txBox="1">
            <a:spLocks noChangeArrowheads="1"/>
          </p:cNvSpPr>
          <p:nvPr/>
        </p:nvSpPr>
        <p:spPr bwMode="auto">
          <a:xfrm>
            <a:off x="1403648" y="4246168"/>
            <a:ext cx="7488238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- задание с выбором ответов;</a:t>
            </a:r>
            <a:endParaRPr lang="ru-RU" sz="2200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42" name="Text Box 33"/>
          <p:cNvSpPr txBox="1">
            <a:spLocks noChangeArrowheads="1"/>
          </p:cNvSpPr>
          <p:nvPr/>
        </p:nvSpPr>
        <p:spPr bwMode="auto">
          <a:xfrm>
            <a:off x="1403648" y="4822232"/>
            <a:ext cx="7488238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- информационный блок «Уральские горы»</a:t>
            </a:r>
            <a:r>
              <a:rPr lang="en-US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;</a:t>
            </a:r>
            <a:r>
              <a:rPr lang="ru-RU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;</a:t>
            </a:r>
            <a:endParaRPr lang="ru-RU" sz="2200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43" name="Text Box 34"/>
          <p:cNvSpPr txBox="1">
            <a:spLocks noChangeArrowheads="1"/>
          </p:cNvSpPr>
          <p:nvPr/>
        </p:nvSpPr>
        <p:spPr bwMode="auto">
          <a:xfrm>
            <a:off x="1475656" y="5470304"/>
            <a:ext cx="7488238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-контрольный блок «Минералы»;</a:t>
            </a:r>
            <a:endParaRPr lang="ru-RU" sz="2200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44" name="AutoShape 35">
            <a:hlinkClick r:id="" action="ppaction://hlinkshowjump?jump=endshow" highlightClick="1">
              <a:snd r:embed="rId12" name="arrow.wav"/>
            </a:hlinkClick>
          </p:cNvPr>
          <p:cNvSpPr>
            <a:spLocks noChangeArrowheads="1"/>
          </p:cNvSpPr>
          <p:nvPr/>
        </p:nvSpPr>
        <p:spPr bwMode="auto">
          <a:xfrm>
            <a:off x="8604250" y="6117781"/>
            <a:ext cx="539750" cy="549275"/>
          </a:xfrm>
          <a:prstGeom prst="actionButtonHome">
            <a:avLst/>
          </a:prstGeom>
          <a:solidFill>
            <a:srgbClr val="E5EAB4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" name="AutoShape 27">
            <a:hlinkClick r:id="rId13" action="ppaction://hlinksldjump" highlightClick="1">
              <a:snd r:embed="rId3" name="apert.wav"/>
            </a:hlinkClick>
          </p:cNvPr>
          <p:cNvSpPr>
            <a:spLocks noChangeArrowheads="1"/>
          </p:cNvSpPr>
          <p:nvPr/>
        </p:nvSpPr>
        <p:spPr bwMode="auto">
          <a:xfrm>
            <a:off x="539552" y="6090793"/>
            <a:ext cx="863600" cy="576263"/>
          </a:xfrm>
          <a:prstGeom prst="actionButtonBlank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10</a:t>
            </a:r>
            <a:endParaRPr lang="ru-RU" sz="3200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46" name="Text Box 34"/>
          <p:cNvSpPr txBox="1">
            <a:spLocks noChangeArrowheads="1"/>
          </p:cNvSpPr>
          <p:nvPr/>
        </p:nvSpPr>
        <p:spPr bwMode="auto">
          <a:xfrm>
            <a:off x="1403648" y="6118376"/>
            <a:ext cx="676875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-интернет-ресурсы.</a:t>
            </a:r>
            <a:endParaRPr lang="ru-RU" sz="2200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11" descr="каменный уголь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 t="3543" r="8873" b="4330"/>
          <a:stretch>
            <a:fillRect/>
          </a:stretch>
        </p:blipFill>
        <p:spPr>
          <a:xfrm>
            <a:off x="359970" y="1428736"/>
            <a:ext cx="2078180" cy="1428749"/>
          </a:xfr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66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6" y="1500174"/>
            <a:ext cx="2150027" cy="1481137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67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0430" y="5192970"/>
            <a:ext cx="2095486" cy="145074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70" name="Picture 15"/>
          <p:cNvPicPr>
            <a:picLocks noChangeAspect="1" noChangeArrowheads="1"/>
          </p:cNvPicPr>
          <p:nvPr/>
        </p:nvPicPr>
        <p:blipFill>
          <a:blip r:embed="rId5" cstate="print"/>
          <a:srcRect l="-5882" t="19354" r="2940" b="6451"/>
          <a:stretch>
            <a:fillRect/>
          </a:stretch>
        </p:blipFill>
        <p:spPr bwMode="auto">
          <a:xfrm>
            <a:off x="3440884" y="3357562"/>
            <a:ext cx="2143140" cy="1469591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71" name="Picture 1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8048" y="5072074"/>
            <a:ext cx="2140102" cy="1495263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72" name="Picture 1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72264" y="3357562"/>
            <a:ext cx="2078193" cy="1428736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73" name="Picture 1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40893" y="1571612"/>
            <a:ext cx="2143123" cy="1449759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362" name="Прямоугольник 17"/>
          <p:cNvSpPr>
            <a:spLocks noChangeArrowheads="1"/>
          </p:cNvSpPr>
          <p:nvPr/>
        </p:nvSpPr>
        <p:spPr bwMode="auto">
          <a:xfrm>
            <a:off x="214282" y="642918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FFFF00"/>
                </a:solidFill>
              </a:rPr>
              <a:t>Что хранят подземные кладовые  </a:t>
            </a:r>
            <a:r>
              <a:rPr lang="ru-RU" sz="2400" b="1" dirty="0" smtClean="0">
                <a:solidFill>
                  <a:srgbClr val="FFFF00"/>
                </a:solidFill>
              </a:rPr>
              <a:t>Уральских </a:t>
            </a:r>
            <a:r>
              <a:rPr lang="ru-RU" sz="2400" b="1" dirty="0">
                <a:solidFill>
                  <a:srgbClr val="FFFF00"/>
                </a:solidFill>
              </a:rPr>
              <a:t>гор? </a:t>
            </a:r>
            <a:r>
              <a:rPr lang="ru-RU" sz="2400" b="1" dirty="0"/>
              <a:t>Найди «лишнее»</a:t>
            </a:r>
            <a:endParaRPr lang="ru-RU" sz="2400" dirty="0"/>
          </a:p>
        </p:txBody>
      </p:sp>
      <p:pic>
        <p:nvPicPr>
          <p:cNvPr id="15365" name="Picture 1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85720" y="3286124"/>
            <a:ext cx="2152430" cy="1500198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3" name="Rectangle 4"/>
          <p:cNvSpPr>
            <a:spLocks noGrp="1" noChangeArrowheads="1"/>
          </p:cNvSpPr>
          <p:nvPr>
            <p:ph type="title"/>
          </p:nvPr>
        </p:nvSpPr>
        <p:spPr>
          <a:xfrm>
            <a:off x="714348" y="0"/>
            <a:ext cx="8001056" cy="785835"/>
          </a:xfrm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rgbClr val="FFC000"/>
                </a:solidFill>
                <a:effectLst/>
              </a:rPr>
              <a:t>Минералы  и полезные ископаемые</a:t>
            </a:r>
          </a:p>
        </p:txBody>
      </p:sp>
      <p:pic>
        <p:nvPicPr>
          <p:cNvPr id="15368" name="Picture 1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500826" y="5143512"/>
            <a:ext cx="2105816" cy="1482667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50" y="214313"/>
            <a:ext cx="8858250" cy="668337"/>
          </a:xfrm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rgbClr val="FFC000"/>
                </a:solidFill>
              </a:rPr>
              <a:t>«Россыпь самоцветов в сказах»</a:t>
            </a: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214313" y="857250"/>
            <a:ext cx="8715375" cy="67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/>
              <a:t>Вспомните названия поделочных камней, минералов, драгоценных металлов из </a:t>
            </a:r>
            <a:r>
              <a:rPr lang="ru-RU" sz="2000" b="1" dirty="0"/>
              <a:t>произведений П.П. Бажова</a:t>
            </a:r>
            <a:r>
              <a:rPr lang="ru-RU" sz="2000" dirty="0"/>
              <a:t> </a:t>
            </a:r>
          </a:p>
        </p:txBody>
      </p:sp>
      <p:sp>
        <p:nvSpPr>
          <p:cNvPr id="16393" name="AutoShape 9"/>
          <p:cNvSpPr>
            <a:spLocks noChangeArrowheads="1"/>
          </p:cNvSpPr>
          <p:nvPr/>
        </p:nvSpPr>
        <p:spPr bwMode="auto">
          <a:xfrm>
            <a:off x="428625" y="1500188"/>
            <a:ext cx="2214563" cy="685800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ru-RU" sz="3200" b="1" dirty="0">
                <a:solidFill>
                  <a:schemeClr val="bg1"/>
                </a:solidFill>
                <a:latin typeface="Calibri" pitchFamily="34" charset="0"/>
              </a:rPr>
              <a:t>малахит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14" name="AutoShape 9"/>
          <p:cNvSpPr>
            <a:spLocks noChangeArrowheads="1"/>
          </p:cNvSpPr>
          <p:nvPr/>
        </p:nvSpPr>
        <p:spPr bwMode="auto">
          <a:xfrm>
            <a:off x="6643688" y="1500188"/>
            <a:ext cx="2214562" cy="685800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ru-RU" sz="3200" b="1">
                <a:solidFill>
                  <a:schemeClr val="bg1"/>
                </a:solidFill>
                <a:latin typeface="Calibri" pitchFamily="34" charset="0"/>
              </a:rPr>
              <a:t>изумруд</a:t>
            </a:r>
            <a:endParaRPr lang="ru-RU" sz="3200">
              <a:solidFill>
                <a:schemeClr val="bg1"/>
              </a:solidFill>
            </a:endParaRPr>
          </a:p>
        </p:txBody>
      </p:sp>
      <p:sp>
        <p:nvSpPr>
          <p:cNvPr id="15" name="AutoShape 9"/>
          <p:cNvSpPr>
            <a:spLocks noChangeArrowheads="1"/>
          </p:cNvSpPr>
          <p:nvPr/>
        </p:nvSpPr>
        <p:spPr bwMode="auto">
          <a:xfrm>
            <a:off x="2571750" y="4357688"/>
            <a:ext cx="2214563" cy="685800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ru-RU" sz="3200" b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хризолит</a:t>
            </a:r>
          </a:p>
        </p:txBody>
      </p:sp>
      <p:sp>
        <p:nvSpPr>
          <p:cNvPr id="16" name="AutoShape 9"/>
          <p:cNvSpPr>
            <a:spLocks noChangeArrowheads="1"/>
          </p:cNvSpPr>
          <p:nvPr/>
        </p:nvSpPr>
        <p:spPr bwMode="auto">
          <a:xfrm>
            <a:off x="3571875" y="1500188"/>
            <a:ext cx="2214563" cy="685800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ru-RU" sz="3200" b="1">
                <a:solidFill>
                  <a:schemeClr val="bg1"/>
                </a:solidFill>
                <a:latin typeface="Calibri" pitchFamily="34" charset="0"/>
              </a:rPr>
              <a:t>яшма</a:t>
            </a:r>
            <a:endParaRPr lang="ru-RU" sz="3200">
              <a:solidFill>
                <a:schemeClr val="bg1"/>
              </a:solidFill>
            </a:endParaRPr>
          </a:p>
        </p:txBody>
      </p:sp>
      <p:sp>
        <p:nvSpPr>
          <p:cNvPr id="17" name="AutoShape 9"/>
          <p:cNvSpPr>
            <a:spLocks noChangeArrowheads="1"/>
          </p:cNvSpPr>
          <p:nvPr/>
        </p:nvSpPr>
        <p:spPr bwMode="auto">
          <a:xfrm>
            <a:off x="4643438" y="3643313"/>
            <a:ext cx="2214562" cy="685800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ru-RU" sz="3200" b="1">
                <a:solidFill>
                  <a:schemeClr val="bg1"/>
                </a:solidFill>
                <a:latin typeface="Calibri" pitchFamily="34" charset="0"/>
              </a:rPr>
              <a:t>змеевик</a:t>
            </a:r>
            <a:endParaRPr lang="ru-RU" sz="3200">
              <a:solidFill>
                <a:schemeClr val="bg1"/>
              </a:solidFill>
            </a:endParaRPr>
          </a:p>
        </p:txBody>
      </p:sp>
      <p:sp>
        <p:nvSpPr>
          <p:cNvPr id="18" name="AutoShape 9"/>
          <p:cNvSpPr>
            <a:spLocks noChangeArrowheads="1"/>
          </p:cNvSpPr>
          <p:nvPr/>
        </p:nvSpPr>
        <p:spPr bwMode="auto">
          <a:xfrm>
            <a:off x="6715125" y="5786438"/>
            <a:ext cx="2214563" cy="685800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ru-RU" sz="3200" b="1">
                <a:solidFill>
                  <a:schemeClr val="bg1"/>
                </a:solidFill>
                <a:latin typeface="Calibri" pitchFamily="34" charset="0"/>
              </a:rPr>
              <a:t>золото</a:t>
            </a:r>
            <a:endParaRPr lang="ru-RU" sz="3200">
              <a:solidFill>
                <a:schemeClr val="bg1"/>
              </a:solidFill>
            </a:endParaRPr>
          </a:p>
        </p:txBody>
      </p:sp>
      <p:sp>
        <p:nvSpPr>
          <p:cNvPr id="19" name="AutoShape 9"/>
          <p:cNvSpPr>
            <a:spLocks noChangeArrowheads="1"/>
          </p:cNvSpPr>
          <p:nvPr/>
        </p:nvSpPr>
        <p:spPr bwMode="auto">
          <a:xfrm>
            <a:off x="214313" y="5786438"/>
            <a:ext cx="2214562" cy="685800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ru-RU" sz="3200" b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серебро</a:t>
            </a:r>
          </a:p>
        </p:txBody>
      </p:sp>
      <p:pic>
        <p:nvPicPr>
          <p:cNvPr id="16394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071678"/>
            <a:ext cx="1976438" cy="142875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395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6" y="2071678"/>
            <a:ext cx="1857388" cy="142875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396" name="Picture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4744" y="2000240"/>
            <a:ext cx="1933575" cy="142875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397" name="Picture 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3786190"/>
            <a:ext cx="2000264" cy="142875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398" name="Picture 1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29454" y="3857628"/>
            <a:ext cx="1828799" cy="142875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399" name="Picture 1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00298" y="5214950"/>
            <a:ext cx="1928826" cy="142875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400" name="Picture 1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72000" y="5214950"/>
            <a:ext cx="1928813" cy="142875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16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16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16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39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2" name="Rectangle 4"/>
          <p:cNvSpPr>
            <a:spLocks noGrp="1" noChangeArrowheads="1"/>
          </p:cNvSpPr>
          <p:nvPr>
            <p:ph type="title" sz="quarter"/>
          </p:nvPr>
        </p:nvSpPr>
        <p:spPr>
          <a:xfrm>
            <a:off x="0" y="6391275"/>
            <a:ext cx="8229600" cy="466725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1800" u="sng" dirty="0" smtClean="0">
                <a:solidFill>
                  <a:schemeClr val="hlink"/>
                </a:solidFill>
              </a:rPr>
              <a:t/>
            </a:r>
            <a:br>
              <a:rPr lang="ru-RU" sz="1800" u="sng" dirty="0" smtClean="0">
                <a:solidFill>
                  <a:schemeClr val="hlink"/>
                </a:solidFill>
              </a:rPr>
            </a:br>
            <a:endParaRPr lang="ru-RU" sz="1800" u="sng" dirty="0" smtClean="0">
              <a:solidFill>
                <a:schemeClr val="hlink"/>
              </a:solidFill>
            </a:endParaRP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214414" y="0"/>
            <a:ext cx="68453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/>
              <a:t> </a:t>
            </a:r>
            <a:r>
              <a:rPr lang="ru-RU" sz="3200" b="1" dirty="0">
                <a:solidFill>
                  <a:srgbClr val="FFC000"/>
                </a:solidFill>
              </a:rPr>
              <a:t>В Уральских горах добывают: </a:t>
            </a:r>
          </a:p>
        </p:txBody>
      </p:sp>
      <p:sp>
        <p:nvSpPr>
          <p:cNvPr id="16" name="AutoShape 9"/>
          <p:cNvSpPr>
            <a:spLocks noChangeArrowheads="1"/>
          </p:cNvSpPr>
          <p:nvPr/>
        </p:nvSpPr>
        <p:spPr bwMode="auto">
          <a:xfrm>
            <a:off x="357188" y="642938"/>
            <a:ext cx="2214562" cy="685800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ru-RU" sz="3200" b="1">
                <a:solidFill>
                  <a:schemeClr val="bg1"/>
                </a:solidFill>
                <a:latin typeface="Calibri" pitchFamily="34" charset="0"/>
              </a:rPr>
              <a:t>аметист</a:t>
            </a:r>
            <a:endParaRPr lang="ru-RU" sz="3200">
              <a:solidFill>
                <a:schemeClr val="bg1"/>
              </a:solidFill>
            </a:endParaRPr>
          </a:p>
        </p:txBody>
      </p:sp>
      <p:sp>
        <p:nvSpPr>
          <p:cNvPr id="17" name="AutoShape 9"/>
          <p:cNvSpPr>
            <a:spLocks noChangeArrowheads="1"/>
          </p:cNvSpPr>
          <p:nvPr/>
        </p:nvSpPr>
        <p:spPr bwMode="auto">
          <a:xfrm>
            <a:off x="6643688" y="2571750"/>
            <a:ext cx="2214562" cy="685800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ru-RU" sz="3200" b="1">
                <a:solidFill>
                  <a:schemeClr val="bg1"/>
                </a:solidFill>
                <a:latin typeface="Calibri" pitchFamily="34" charset="0"/>
              </a:rPr>
              <a:t>турмалин</a:t>
            </a:r>
            <a:endParaRPr lang="ru-RU" sz="3200">
              <a:solidFill>
                <a:schemeClr val="bg1"/>
              </a:solidFill>
            </a:endParaRPr>
          </a:p>
        </p:txBody>
      </p:sp>
      <p:sp>
        <p:nvSpPr>
          <p:cNvPr id="18" name="AutoShape 9"/>
          <p:cNvSpPr>
            <a:spLocks noChangeArrowheads="1"/>
          </p:cNvSpPr>
          <p:nvPr/>
        </p:nvSpPr>
        <p:spPr bwMode="auto">
          <a:xfrm>
            <a:off x="6643688" y="642938"/>
            <a:ext cx="2214562" cy="685800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ru-RU" sz="3200" b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сапфир</a:t>
            </a:r>
          </a:p>
        </p:txBody>
      </p:sp>
      <p:sp>
        <p:nvSpPr>
          <p:cNvPr id="19" name="AutoShape 9"/>
          <p:cNvSpPr>
            <a:spLocks noChangeArrowheads="1"/>
          </p:cNvSpPr>
          <p:nvPr/>
        </p:nvSpPr>
        <p:spPr bwMode="auto">
          <a:xfrm>
            <a:off x="2928938" y="642938"/>
            <a:ext cx="3357562" cy="685800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ru-RU" sz="3200" b="1">
                <a:solidFill>
                  <a:schemeClr val="bg1"/>
                </a:solidFill>
                <a:latin typeface="Calibri" pitchFamily="34" charset="0"/>
              </a:rPr>
              <a:t>горный хрусталь</a:t>
            </a:r>
            <a:endParaRPr lang="ru-RU" sz="3200">
              <a:solidFill>
                <a:schemeClr val="bg1"/>
              </a:solidFill>
            </a:endParaRPr>
          </a:p>
        </p:txBody>
      </p:sp>
      <p:sp>
        <p:nvSpPr>
          <p:cNvPr id="20" name="AutoShape 9"/>
          <p:cNvSpPr>
            <a:spLocks noChangeArrowheads="1"/>
          </p:cNvSpPr>
          <p:nvPr/>
        </p:nvSpPr>
        <p:spPr bwMode="auto">
          <a:xfrm>
            <a:off x="3429000" y="2571750"/>
            <a:ext cx="2214563" cy="685800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ru-RU" sz="3200" b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рубин</a:t>
            </a:r>
          </a:p>
        </p:txBody>
      </p:sp>
      <p:sp>
        <p:nvSpPr>
          <p:cNvPr id="21" name="AutoShape 9"/>
          <p:cNvSpPr>
            <a:spLocks noChangeArrowheads="1"/>
          </p:cNvSpPr>
          <p:nvPr/>
        </p:nvSpPr>
        <p:spPr bwMode="auto">
          <a:xfrm>
            <a:off x="357188" y="2571750"/>
            <a:ext cx="2214562" cy="685800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ru-RU" sz="3200" b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топаз</a:t>
            </a:r>
          </a:p>
        </p:txBody>
      </p:sp>
      <p:pic>
        <p:nvPicPr>
          <p:cNvPr id="18440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7950" y="4643446"/>
            <a:ext cx="2600330" cy="2000254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439" name="Rectangle 7"/>
          <p:cNvSpPr>
            <a:spLocks noChangeArrowheads="1"/>
          </p:cNvSpPr>
          <p:nvPr/>
        </p:nvSpPr>
        <p:spPr bwMode="auto">
          <a:xfrm>
            <a:off x="285720" y="4488120"/>
            <a:ext cx="5857916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 eaLnBrk="0" hangingPunct="0"/>
            <a:r>
              <a:rPr lang="ru-RU" sz="2400" b="1" dirty="0" smtClean="0">
                <a:latin typeface="Calibri" pitchFamily="34" charset="0"/>
                <a:cs typeface="Times New Roman" pitchFamily="18" charset="0"/>
              </a:rPr>
              <a:t>     Для </a:t>
            </a:r>
            <a:r>
              <a:rPr lang="ru-RU" sz="2400" b="1" dirty="0">
                <a:latin typeface="Calibri" pitchFamily="34" charset="0"/>
                <a:cs typeface="Times New Roman" pitchFamily="18" charset="0"/>
              </a:rPr>
              <a:t>охраны минеральных богатств Урала был создан </a:t>
            </a:r>
            <a:r>
              <a:rPr lang="ru-RU" sz="2800" b="1" dirty="0" err="1">
                <a:solidFill>
                  <a:srgbClr val="FF9900"/>
                </a:solidFill>
                <a:latin typeface="Calibri" pitchFamily="34" charset="0"/>
                <a:cs typeface="Times New Roman" pitchFamily="18" charset="0"/>
              </a:rPr>
              <a:t>Ильменский</a:t>
            </a:r>
            <a:r>
              <a:rPr lang="ru-RU" sz="2400" b="1" dirty="0">
                <a:solidFill>
                  <a:srgbClr val="FF990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9900"/>
                </a:solidFill>
                <a:latin typeface="Calibri" pitchFamily="34" charset="0"/>
                <a:cs typeface="Times New Roman" pitchFamily="18" charset="0"/>
              </a:rPr>
              <a:t>заповедник. </a:t>
            </a:r>
            <a:r>
              <a:rPr lang="ru-RU" sz="2400" b="1" dirty="0" smtClean="0">
                <a:latin typeface="Calibri" pitchFamily="34" charset="0"/>
                <a:cs typeface="Times New Roman" pitchFamily="18" charset="0"/>
              </a:rPr>
              <a:t>В </a:t>
            </a:r>
            <a:r>
              <a:rPr lang="ru-RU" sz="2400" b="1" dirty="0">
                <a:latin typeface="Calibri" pitchFamily="34" charset="0"/>
                <a:cs typeface="Times New Roman" pitchFamily="18" charset="0"/>
              </a:rPr>
              <a:t>заповеднике обнаружено 200 разновидностей минералов! Один из них </a:t>
            </a:r>
            <a:r>
              <a:rPr lang="ru-RU" sz="2400" b="1" dirty="0" smtClean="0">
                <a:latin typeface="Calibri" pitchFamily="34" charset="0"/>
                <a:cs typeface="Times New Roman" pitchFamily="18" charset="0"/>
              </a:rPr>
              <a:t>был найден </a:t>
            </a:r>
            <a:r>
              <a:rPr lang="ru-RU" sz="2400" b="1" dirty="0">
                <a:latin typeface="Calibri" pitchFamily="34" charset="0"/>
                <a:cs typeface="Times New Roman" pitchFamily="18" charset="0"/>
              </a:rPr>
              <a:t>здесь впервые и получил название ильменит.                                    </a:t>
            </a:r>
            <a:endParaRPr lang="ru-RU" sz="2400" b="1" dirty="0"/>
          </a:p>
        </p:txBody>
      </p:sp>
      <p:pic>
        <p:nvPicPr>
          <p:cNvPr id="18441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214422"/>
            <a:ext cx="1752600" cy="142875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443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68" y="1214422"/>
            <a:ext cx="1857388" cy="142875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444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00892" y="1214422"/>
            <a:ext cx="1643074" cy="142875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445" name="Picture 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472" y="3143248"/>
            <a:ext cx="1785950" cy="142875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446" name="Picture 1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1868" y="3143248"/>
            <a:ext cx="1933576" cy="142875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447" name="Picture 1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929454" y="3214686"/>
            <a:ext cx="1714512" cy="1357312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3" name="AutoShape 136" descr="Пергамент">
            <a:hlinkClick r:id="rId9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04250" y="6308725"/>
            <a:ext cx="431800" cy="433388"/>
          </a:xfrm>
          <a:prstGeom prst="actionButtonReturn">
            <a:avLst/>
          </a:prstGeom>
          <a:blipFill dpi="0" rotWithShape="1">
            <a:blip r:embed="rId10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1843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8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620713"/>
            <a:ext cx="8229600" cy="2232025"/>
          </a:xfrm>
        </p:spPr>
        <p:txBody>
          <a:bodyPr/>
          <a:lstStyle/>
          <a:p>
            <a:pPr eaLnBrk="1" hangingPunct="1">
              <a:defRPr/>
            </a:pPr>
            <a:r>
              <a:rPr lang="ru-RU" sz="5400" dirty="0" smtClean="0">
                <a:solidFill>
                  <a:srgbClr val="0099FF"/>
                </a:solidFill>
              </a:rPr>
              <a:t>Р</a:t>
            </a:r>
            <a:r>
              <a:rPr lang="ru-RU" sz="5400" dirty="0" smtClean="0">
                <a:solidFill>
                  <a:srgbClr val="33CC33"/>
                </a:solidFill>
              </a:rPr>
              <a:t>О</a:t>
            </a:r>
            <a:r>
              <a:rPr lang="ru-RU" sz="5400" dirty="0" smtClean="0">
                <a:solidFill>
                  <a:srgbClr val="FFFF00"/>
                </a:solidFill>
              </a:rPr>
              <a:t>С</a:t>
            </a:r>
            <a:r>
              <a:rPr lang="ru-RU" sz="5400" dirty="0" smtClean="0">
                <a:solidFill>
                  <a:srgbClr val="FF0000"/>
                </a:solidFill>
              </a:rPr>
              <a:t>С</a:t>
            </a:r>
            <a:r>
              <a:rPr lang="ru-RU" sz="5400" dirty="0" smtClean="0">
                <a:solidFill>
                  <a:srgbClr val="FF9900"/>
                </a:solidFill>
              </a:rPr>
              <a:t>Ы</a:t>
            </a:r>
            <a:r>
              <a:rPr lang="ru-RU" sz="5400" dirty="0" smtClean="0">
                <a:solidFill>
                  <a:srgbClr val="009900"/>
                </a:solidFill>
              </a:rPr>
              <a:t>П</a:t>
            </a:r>
            <a:r>
              <a:rPr lang="ru-RU" sz="5400" dirty="0" smtClean="0">
                <a:solidFill>
                  <a:srgbClr val="0000FF"/>
                </a:solidFill>
              </a:rPr>
              <a:t>И</a:t>
            </a:r>
            <a:r>
              <a:rPr lang="ru-RU" sz="5400" dirty="0" smtClean="0">
                <a:solidFill>
                  <a:schemeClr val="tx1"/>
                </a:solidFill>
              </a:rPr>
              <a:t> </a:t>
            </a:r>
            <a:r>
              <a:rPr lang="ru-RU" sz="5400" dirty="0" smtClean="0">
                <a:solidFill>
                  <a:srgbClr val="FF0000"/>
                </a:solidFill>
              </a:rPr>
              <a:t>С</a:t>
            </a:r>
            <a:r>
              <a:rPr lang="ru-RU" sz="5400" dirty="0" smtClean="0">
                <a:solidFill>
                  <a:srgbClr val="FF9900"/>
                </a:solidFill>
              </a:rPr>
              <a:t>А</a:t>
            </a:r>
            <a:r>
              <a:rPr lang="ru-RU" sz="5400" dirty="0" smtClean="0">
                <a:solidFill>
                  <a:srgbClr val="FFFF00"/>
                </a:solidFill>
              </a:rPr>
              <a:t>М</a:t>
            </a:r>
            <a:r>
              <a:rPr lang="ru-RU" sz="5400" dirty="0" smtClean="0">
                <a:solidFill>
                  <a:srgbClr val="009900"/>
                </a:solidFill>
              </a:rPr>
              <a:t>О</a:t>
            </a:r>
            <a:r>
              <a:rPr lang="ru-RU" sz="5400" dirty="0" smtClean="0">
                <a:solidFill>
                  <a:schemeClr val="hlink"/>
                </a:solidFill>
              </a:rPr>
              <a:t>Ц</a:t>
            </a:r>
            <a:r>
              <a:rPr lang="ru-RU" sz="5400" dirty="0" smtClean="0">
                <a:solidFill>
                  <a:srgbClr val="0000FF"/>
                </a:solidFill>
              </a:rPr>
              <a:t>В</a:t>
            </a:r>
            <a:r>
              <a:rPr lang="ru-RU" sz="5400" dirty="0" smtClean="0">
                <a:solidFill>
                  <a:srgbClr val="6600CC"/>
                </a:solidFill>
              </a:rPr>
              <a:t>Е</a:t>
            </a:r>
            <a:r>
              <a:rPr lang="ru-RU" sz="5400" dirty="0" smtClean="0">
                <a:solidFill>
                  <a:srgbClr val="33CC33"/>
                </a:solidFill>
              </a:rPr>
              <a:t>Т</a:t>
            </a:r>
            <a:r>
              <a:rPr lang="ru-RU" sz="5400" dirty="0" smtClean="0">
                <a:solidFill>
                  <a:srgbClr val="0099FF"/>
                </a:solidFill>
              </a:rPr>
              <a:t>О</a:t>
            </a:r>
            <a:r>
              <a:rPr lang="ru-RU" sz="5400" dirty="0" smtClean="0">
                <a:solidFill>
                  <a:srgbClr val="FF0000"/>
                </a:solidFill>
              </a:rPr>
              <a:t>В</a:t>
            </a:r>
            <a:r>
              <a:rPr lang="ru-RU" sz="5400" dirty="0" smtClean="0">
                <a:solidFill>
                  <a:srgbClr val="FFFF00"/>
                </a:solidFill>
              </a:rPr>
              <a:t>-</a:t>
            </a: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000" dirty="0" smtClean="0"/>
              <a:t>это  не только драгоценные камни, но и люди, умеющие видеть красоту природы и любящие свою родину!</a:t>
            </a:r>
          </a:p>
        </p:txBody>
      </p:sp>
      <p:sp>
        <p:nvSpPr>
          <p:cNvPr id="100361" name="Rectangle 9"/>
          <p:cNvSpPr>
            <a:spLocks noGrp="1" noChangeArrowheads="1"/>
          </p:cNvSpPr>
          <p:nvPr>
            <p:ph type="body" sz="half" idx="2"/>
          </p:nvPr>
        </p:nvSpPr>
        <p:spPr>
          <a:xfrm>
            <a:off x="0" y="6237288"/>
            <a:ext cx="8229600" cy="43497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sz="1200" u="sng" dirty="0" smtClean="0">
              <a:solidFill>
                <a:schemeClr val="hlink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ru-RU" sz="1200" dirty="0" smtClean="0"/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3786190"/>
            <a:ext cx="3130883" cy="2396084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3714752"/>
            <a:ext cx="3090871" cy="245898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AutoShape 136" descr="Пергамент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04250" y="6308725"/>
            <a:ext cx="431800" cy="433388"/>
          </a:xfrm>
          <a:prstGeom prst="actionButtonReturn">
            <a:avLst/>
          </a:prstGeom>
          <a:blipFill dpi="0" rotWithShape="1">
            <a:blip r:embed="rId5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03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03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03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61" name="Rectangle 9"/>
          <p:cNvSpPr>
            <a:spLocks noGrp="1" noChangeArrowheads="1"/>
          </p:cNvSpPr>
          <p:nvPr>
            <p:ph type="body" sz="half" idx="2"/>
          </p:nvPr>
        </p:nvSpPr>
        <p:spPr>
          <a:xfrm>
            <a:off x="0" y="6237288"/>
            <a:ext cx="8229600" cy="43497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sz="1200" u="sng" dirty="0" smtClean="0">
              <a:solidFill>
                <a:schemeClr val="hlink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ru-RU" sz="1200" dirty="0" smtClean="0"/>
          </a:p>
        </p:txBody>
      </p:sp>
      <p:sp>
        <p:nvSpPr>
          <p:cNvPr id="4" name="AutoShape 136" descr="Пергамент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04250" y="6308725"/>
            <a:ext cx="431800" cy="433388"/>
          </a:xfrm>
          <a:prstGeom prst="actionButtonReturn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500034" y="500042"/>
            <a:ext cx="8358246" cy="634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ИНТЕРНЕТ-РЕСУРСЫ: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4"/>
              </a:rPr>
              <a:t>https://yandex.ru/images/search?text=картинка%20бажов%20сказы&amp;noreask=1&amp;lr=15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5"/>
              </a:rPr>
              <a:t>https://yandex.ru/images/search?text=картинка%20физическая%20карта%20россии&amp;stype=image&amp;lr=15&amp;noreask=1&amp;source=wiz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6"/>
              </a:rPr>
              <a:t>https://yandex.ru/images/search?text=фото%20уральские%20горы&amp;stype=image&amp;lr=15&amp;noreask=1&amp;source=wiz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7"/>
              </a:rPr>
              <a:t>https://yandex.ru/images/search?text=фото%20самоцветы%20уральских%20%20гор&amp;stype=image&amp;lr=15&amp;noreask=1&amp;source=wiz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8"/>
              </a:rPr>
              <a:t>https://yandex.ru/images/search?text=полезные%20ископаемые%20южного%20урала%20фото&amp;stype=image&amp;lr=15&amp;noreask=1&amp;source=wiz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9"/>
              </a:rPr>
              <a:t>http://pedsovet.su/powerpoint/5677_kak_sdelat_animirovannuyu_sorbonku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61" name="Rectangle 9"/>
          <p:cNvSpPr>
            <a:spLocks noGrp="1" noChangeArrowheads="1"/>
          </p:cNvSpPr>
          <p:nvPr>
            <p:ph type="body" sz="half" idx="2"/>
          </p:nvPr>
        </p:nvSpPr>
        <p:spPr>
          <a:xfrm>
            <a:off x="0" y="6237288"/>
            <a:ext cx="8229600" cy="43497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sz="1200" u="sng" dirty="0" smtClean="0">
              <a:solidFill>
                <a:schemeClr val="hlink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ru-RU" sz="1200" dirty="0" smtClean="0"/>
          </a:p>
        </p:txBody>
      </p:sp>
      <p:sp>
        <p:nvSpPr>
          <p:cNvPr id="3" name="Прямоугольник 4"/>
          <p:cNvSpPr>
            <a:spLocks noChangeArrowheads="1"/>
          </p:cNvSpPr>
          <p:nvPr/>
        </p:nvSpPr>
        <p:spPr bwMode="auto">
          <a:xfrm>
            <a:off x="1500166" y="214290"/>
            <a:ext cx="64293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</a:rPr>
              <a:t>Введение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785794"/>
            <a:ext cx="807249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FFC000"/>
                </a:solidFill>
              </a:rPr>
              <a:t>Образовательная цель </a:t>
            </a:r>
            <a:r>
              <a:rPr lang="ru-RU" sz="2000" b="1" dirty="0" smtClean="0"/>
              <a:t>– создание условий для  расширения знания учащихся о жизни и творчестве П.П.Бажова; актуализация знаний об Уральских горах. </a:t>
            </a:r>
            <a:endParaRPr lang="ru-RU" sz="2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1857364"/>
            <a:ext cx="807249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FFC000"/>
                </a:solidFill>
              </a:rPr>
              <a:t>Задачи:  </a:t>
            </a:r>
          </a:p>
          <a:p>
            <a:pPr algn="just"/>
            <a:r>
              <a:rPr lang="ru-RU" sz="2000" i="1" u="sng" dirty="0" smtClean="0"/>
              <a:t>Развивающая: </a:t>
            </a:r>
            <a:endParaRPr lang="ru-RU" sz="2000" dirty="0" smtClean="0"/>
          </a:p>
          <a:p>
            <a:pPr algn="just"/>
            <a:r>
              <a:rPr lang="ru-RU" sz="2000" dirty="0" smtClean="0"/>
              <a:t>обогащать словарный запас детей; развивать самоконтроль учащихся, произвольное внимание, память, мышление.</a:t>
            </a:r>
          </a:p>
          <a:p>
            <a:pPr algn="just"/>
            <a:r>
              <a:rPr lang="ru-RU" sz="2000" i="1" u="sng" dirty="0" smtClean="0"/>
              <a:t>Воспитывающая:</a:t>
            </a:r>
            <a:endParaRPr lang="ru-RU" sz="2000" dirty="0" smtClean="0"/>
          </a:p>
          <a:p>
            <a:pPr algn="just"/>
            <a:r>
              <a:rPr lang="ru-RU" sz="2000" dirty="0" smtClean="0"/>
              <a:t>воспитывать культуру поведения, учиться договариваться, контролировать эмоциональное состояние, пользоваться правилами работы в группе.</a:t>
            </a:r>
          </a:p>
          <a:p>
            <a:pPr algn="just"/>
            <a:r>
              <a:rPr lang="ru-RU" sz="2000" i="1" u="sng" dirty="0" smtClean="0"/>
              <a:t>Обучающая:</a:t>
            </a:r>
            <a:endParaRPr lang="ru-RU" sz="2000" dirty="0" smtClean="0"/>
          </a:p>
          <a:p>
            <a:pPr algn="just"/>
            <a:r>
              <a:rPr lang="ru-RU" sz="2000" dirty="0" smtClean="0"/>
              <a:t>уметь применять знания в новой ситуации;</a:t>
            </a:r>
          </a:p>
          <a:p>
            <a:pPr algn="just"/>
            <a:r>
              <a:rPr lang="ru-RU" sz="2000" dirty="0" smtClean="0"/>
              <a:t>формировать умение анализировать поступки литературных героев, давать оценку их поступкам;</a:t>
            </a:r>
          </a:p>
          <a:p>
            <a:pPr algn="just"/>
            <a:r>
              <a:rPr lang="ru-RU" sz="2000" dirty="0" smtClean="0"/>
              <a:t>формировать умение работать с физической картой России;</a:t>
            </a:r>
          </a:p>
          <a:p>
            <a:pPr algn="just"/>
            <a:r>
              <a:rPr lang="ru-RU" sz="2000" dirty="0" smtClean="0"/>
              <a:t>формировать умение работать с различными источниками информации</a:t>
            </a:r>
          </a:p>
          <a:p>
            <a:pPr algn="just"/>
            <a:endParaRPr lang="ru-RU" sz="2000" b="1" dirty="0" smtClean="0"/>
          </a:p>
          <a:p>
            <a:pPr algn="just"/>
            <a:endParaRPr lang="ru-RU" sz="2000" b="1" dirty="0"/>
          </a:p>
        </p:txBody>
      </p:sp>
      <p:sp>
        <p:nvSpPr>
          <p:cNvPr id="6" name="AutoShape 136" descr="Пергамент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04250" y="6308725"/>
            <a:ext cx="431800" cy="433388"/>
          </a:xfrm>
          <a:prstGeom prst="actionButtonReturn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1"/>
            <a:ext cx="6502400" cy="57148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Справочная  система</a:t>
            </a:r>
          </a:p>
        </p:txBody>
      </p:sp>
      <p:sp>
        <p:nvSpPr>
          <p:cNvPr id="6147" name="Text Box 4"/>
          <p:cNvSpPr txBox="1">
            <a:spLocks noChangeArrowheads="1"/>
          </p:cNvSpPr>
          <p:nvPr/>
        </p:nvSpPr>
        <p:spPr bwMode="auto">
          <a:xfrm>
            <a:off x="395288" y="571480"/>
            <a:ext cx="8424862" cy="7171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/>
              <a:t>    ЭОР содержит 8 заданий для фронтальной, групповой   и индивидуальной работы.                             </a:t>
            </a:r>
          </a:p>
          <a:p>
            <a:r>
              <a:rPr lang="ru-RU" sz="2000" b="1" dirty="0" smtClean="0"/>
              <a:t>     Порядок следования заданий можно изменить. Для этого на слайде-меню нужно кликнуть левой кнопкой мыши по его номеру, нажатие       кнопки  завершает показ слайдов. Нажатие кнопки       на каждом слайде – возврат на слайд-меню.</a:t>
            </a:r>
          </a:p>
          <a:p>
            <a:pPr algn="just"/>
            <a:r>
              <a:rPr lang="ru-RU" sz="2000" b="1" dirty="0" smtClean="0"/>
              <a:t>     При выполнении информационного блока в заданиях             </a:t>
            </a:r>
            <a:r>
              <a:rPr lang="ru-RU" sz="2000" b="1" dirty="0" smtClean="0">
                <a:solidFill>
                  <a:srgbClr val="FFC000"/>
                </a:solidFill>
              </a:rPr>
              <a:t>№ 1,  3, 4, 6, 7, 8  </a:t>
            </a:r>
            <a:r>
              <a:rPr lang="ru-RU" sz="2000" b="1" dirty="0" smtClean="0"/>
              <a:t>нужно кликнуть левой кнопкой мыши по слайду.</a:t>
            </a:r>
          </a:p>
          <a:p>
            <a:pPr algn="just"/>
            <a:r>
              <a:rPr lang="ru-RU" sz="2000" b="1" dirty="0" smtClean="0">
                <a:solidFill>
                  <a:srgbClr val="FFC000"/>
                </a:solidFill>
              </a:rPr>
              <a:t>    В задании № 2 </a:t>
            </a:r>
            <a:r>
              <a:rPr lang="ru-RU" sz="2000" b="1" dirty="0" smtClean="0"/>
              <a:t>– нажимай поочерёдно левой кнопкой мыши на карточку с названием сказа, пока не будет запись – «Правильно». Переход к следующей загадке по кнопке        .</a:t>
            </a:r>
          </a:p>
          <a:p>
            <a:pPr algn="just"/>
            <a:r>
              <a:rPr lang="ru-RU" sz="2000" b="1" dirty="0" smtClean="0"/>
              <a:t>     </a:t>
            </a:r>
            <a:r>
              <a:rPr lang="ru-RU" sz="2000" b="1" dirty="0" smtClean="0">
                <a:solidFill>
                  <a:srgbClr val="FFC000"/>
                </a:solidFill>
              </a:rPr>
              <a:t>В задании № 5 </a:t>
            </a:r>
            <a:r>
              <a:rPr lang="ru-RU" sz="2000" b="1" dirty="0" smtClean="0"/>
              <a:t>– нажимай левой кнопкой мыши на карточку с именем героя; если нет ответа – нажимай поочерёдно на каждую карточку, пока не найдешь 4 слова-отгадки. </a:t>
            </a:r>
          </a:p>
          <a:p>
            <a:pPr algn="ctr"/>
            <a:r>
              <a:rPr lang="ru-RU" sz="2000" b="1" dirty="0" smtClean="0"/>
              <a:t>     Старайся не перебирать ответы, а рассуждать. </a:t>
            </a:r>
          </a:p>
          <a:p>
            <a:pPr algn="ctr"/>
            <a:r>
              <a:rPr lang="ru-RU" sz="2000" b="1" dirty="0" smtClean="0"/>
              <a:t>Желаю удачи!</a:t>
            </a:r>
          </a:p>
          <a:p>
            <a:pPr algn="just"/>
            <a:r>
              <a:rPr lang="ru-RU" sz="2000" b="1" dirty="0" smtClean="0"/>
              <a:t>	</a:t>
            </a:r>
          </a:p>
          <a:p>
            <a:r>
              <a:rPr lang="ru-RU" sz="2000" b="1" dirty="0" smtClean="0"/>
              <a:t> </a:t>
            </a:r>
          </a:p>
          <a:p>
            <a:r>
              <a:rPr lang="ru-RU" sz="2000" b="1" dirty="0" smtClean="0"/>
              <a:t> </a:t>
            </a:r>
          </a:p>
          <a:p>
            <a:pPr algn="just"/>
            <a:endParaRPr lang="ru-RU" sz="2000" b="1" i="1" dirty="0"/>
          </a:p>
        </p:txBody>
      </p:sp>
      <p:sp>
        <p:nvSpPr>
          <p:cNvPr id="6148" name="AutoShape 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786050" y="2214554"/>
            <a:ext cx="360362" cy="288925"/>
          </a:xfrm>
          <a:prstGeom prst="actionButtonReturn">
            <a:avLst/>
          </a:prstGeom>
          <a:solidFill>
            <a:srgbClr val="D4CA9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0" name="AutoShape 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357554" y="1857364"/>
            <a:ext cx="360363" cy="288925"/>
          </a:xfrm>
          <a:prstGeom prst="actionButtonHome">
            <a:avLst/>
          </a:prstGeom>
          <a:solidFill>
            <a:srgbClr val="D4CA9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Штриховая стрелка вправо 7">
            <a:hlinkClick r:id="" action="ppaction://hlinkshowjump?jump=nextslide"/>
          </p:cNvPr>
          <p:cNvSpPr/>
          <p:nvPr/>
        </p:nvSpPr>
        <p:spPr>
          <a:xfrm>
            <a:off x="8100392" y="4293096"/>
            <a:ext cx="297251" cy="260509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AutoShape 136" descr="Пергамент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04250" y="6308725"/>
            <a:ext cx="431800" cy="433388"/>
          </a:xfrm>
          <a:prstGeom prst="actionButtonReturn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2571750"/>
            <a:ext cx="8229600" cy="1014413"/>
          </a:xfrm>
          <a:effectLst>
            <a:outerShdw dist="45791" dir="2021404" algn="ctr" rotWithShape="0">
              <a:schemeClr val="tx1"/>
            </a:outerShdw>
          </a:effectLst>
        </p:spPr>
        <p:txBody>
          <a:bodyPr/>
          <a:lstStyle/>
          <a:p>
            <a:pPr eaLnBrk="1" hangingPunct="1">
              <a:defRPr/>
            </a:pPr>
            <a:endParaRPr lang="ru-RU" sz="4800" dirty="0" smtClean="0">
              <a:solidFill>
                <a:srgbClr val="FFFF00"/>
              </a:solidFill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285728"/>
            <a:ext cx="3343270" cy="26369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785794"/>
            <a:ext cx="5572132" cy="100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«Русский человек без радуги не живет»</a:t>
            </a:r>
            <a:b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500034" y="54864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0" cap="none" spc="0" normalizeH="0" baseline="0" noProof="0" dirty="0" smtClean="0">
                <a:ln>
                  <a:noFill/>
                </a:ln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Павел Петрович Бажов</a:t>
            </a:r>
          </a:p>
        </p:txBody>
      </p:sp>
      <p:sp>
        <p:nvSpPr>
          <p:cNvPr id="8" name="Rectangle 7"/>
          <p:cNvSpPr txBox="1">
            <a:spLocks noChangeArrowheads="1"/>
          </p:cNvSpPr>
          <p:nvPr/>
        </p:nvSpPr>
        <p:spPr>
          <a:xfrm>
            <a:off x="357158" y="2714620"/>
            <a:ext cx="7215238" cy="3000396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Собиратель уральских преданий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Автор 52 сказов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Писатель, передавший красоту Урала, сохранивший особенности народного языка</a:t>
            </a:r>
          </a:p>
        </p:txBody>
      </p:sp>
      <p:sp>
        <p:nvSpPr>
          <p:cNvPr id="10" name="AutoShape 136" descr="Пергамент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04250" y="6308725"/>
            <a:ext cx="431800" cy="433388"/>
          </a:xfrm>
          <a:prstGeom prst="actionButtonReturn">
            <a:avLst/>
          </a:prstGeom>
          <a:blipFill dpi="0" rotWithShape="1">
            <a:blip r:embed="rId5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514650" y="5322400"/>
            <a:ext cx="2464170" cy="1285884"/>
          </a:xfrm>
          <a:prstGeom prst="roundRect">
            <a:avLst/>
          </a:prstGeom>
          <a:solidFill>
            <a:srgbClr val="FF99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Bookman Old Style" pitchFamily="18" charset="0"/>
              </a:rPr>
              <a:t>Увы, неверно</a:t>
            </a:r>
            <a:endParaRPr lang="ru-RU" sz="2800" dirty="0">
              <a:latin typeface="Bookman Old Style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514650" y="5351111"/>
            <a:ext cx="2474638" cy="128588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Bookman Old Style" pitchFamily="18" charset="0"/>
              </a:rPr>
              <a:t>«Каменный цветок» </a:t>
            </a:r>
            <a:endParaRPr lang="ru-RU" sz="2000" b="1" dirty="0">
              <a:latin typeface="Bookman Old Style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00034" y="5357826"/>
            <a:ext cx="2476982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462762" y="5351147"/>
            <a:ext cx="2328956" cy="1285884"/>
          </a:xfrm>
          <a:prstGeom prst="roundRect">
            <a:avLst/>
          </a:prstGeom>
          <a:solidFill>
            <a:srgbClr val="FF99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Bookman Old Style" pitchFamily="18" charset="0"/>
              </a:rPr>
              <a:t>Подумай ещё</a:t>
            </a:r>
            <a:endParaRPr lang="ru-RU" sz="2800" dirty="0">
              <a:latin typeface="Bookman Old Style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479809" y="5351147"/>
            <a:ext cx="2328956" cy="128588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Bookman Old Style" pitchFamily="18" charset="0"/>
              </a:rPr>
              <a:t>«Хрупкая веточка»</a:t>
            </a:r>
            <a:endParaRPr lang="ru-RU" sz="2000" b="1" dirty="0">
              <a:latin typeface="Bookman Old Style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428992" y="5357826"/>
            <a:ext cx="2328956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248922" y="5321036"/>
            <a:ext cx="2467978" cy="1285884"/>
          </a:xfrm>
          <a:prstGeom prst="roundRect">
            <a:avLst/>
          </a:prstGeom>
          <a:solidFill>
            <a:srgbClr val="FF99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Bookman Old Style" pitchFamily="18" charset="0"/>
              </a:rPr>
              <a:t>Неверно</a:t>
            </a:r>
            <a:endParaRPr lang="ru-RU" sz="2800" dirty="0">
              <a:latin typeface="Bookman Old Style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230490" y="5351147"/>
            <a:ext cx="2467978" cy="128588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Bookman Old Style" pitchFamily="18" charset="0"/>
              </a:rPr>
              <a:t>«</a:t>
            </a:r>
            <a:r>
              <a:rPr lang="ru-RU" sz="2000" b="1" dirty="0" err="1" smtClean="0">
                <a:latin typeface="Bookman Old Style" pitchFamily="18" charset="0"/>
              </a:rPr>
              <a:t>Таюткино</a:t>
            </a:r>
            <a:r>
              <a:rPr lang="ru-RU" sz="2000" b="1" dirty="0" smtClean="0">
                <a:latin typeface="Bookman Old Style" pitchFamily="18" charset="0"/>
              </a:rPr>
              <a:t> зеркальце»</a:t>
            </a:r>
            <a:endParaRPr lang="ru-RU" sz="2000" b="1" dirty="0">
              <a:latin typeface="Bookman Old Style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286512" y="5286388"/>
            <a:ext cx="2467978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27462" y="3885112"/>
            <a:ext cx="2464170" cy="1285884"/>
          </a:xfrm>
          <a:prstGeom prst="roundRect">
            <a:avLst/>
          </a:prstGeom>
          <a:solidFill>
            <a:srgbClr val="FF99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Bookman Old Style" pitchFamily="18" charset="0"/>
              </a:rPr>
              <a:t>Подумай хорошо</a:t>
            </a:r>
            <a:endParaRPr lang="ru-RU" sz="2800" dirty="0">
              <a:latin typeface="Bookman Old Style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27462" y="3904669"/>
            <a:ext cx="2464170" cy="128588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Bookman Old Style" pitchFamily="18" charset="0"/>
              </a:rPr>
              <a:t>«Малахитовая шкатулка»</a:t>
            </a:r>
            <a:endParaRPr lang="ru-RU" sz="2000" b="1" dirty="0">
              <a:latin typeface="Bookman Old Style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453008" y="3913413"/>
            <a:ext cx="2338710" cy="128588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Bookman Old Style" pitchFamily="18" charset="0"/>
              </a:rPr>
              <a:t>Правильно</a:t>
            </a:r>
            <a:endParaRPr lang="ru-RU" sz="2800" dirty="0">
              <a:latin typeface="Bookman Old Style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453008" y="3947144"/>
            <a:ext cx="2338710" cy="128588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Bookman Old Style" pitchFamily="18" charset="0"/>
              </a:rPr>
              <a:t>«Серебряное копытце»</a:t>
            </a:r>
            <a:endParaRPr lang="ru-RU" sz="2000" b="1" dirty="0">
              <a:latin typeface="Bookman Old Style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00034" y="3929066"/>
            <a:ext cx="2449014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428992" y="3857628"/>
            <a:ext cx="2345337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dirty="0">
              <a:latin typeface="Bookman Old Style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197711" y="3891993"/>
            <a:ext cx="2519188" cy="1285884"/>
          </a:xfrm>
          <a:prstGeom prst="roundRect">
            <a:avLst/>
          </a:prstGeom>
          <a:solidFill>
            <a:srgbClr val="FF99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Bookman Old Style" pitchFamily="18" charset="0"/>
              </a:rPr>
              <a:t>Подумай хорошо</a:t>
            </a:r>
            <a:endParaRPr lang="ru-RU" sz="2800" dirty="0">
              <a:latin typeface="Bookman Old Style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197710" y="3913413"/>
            <a:ext cx="2519189" cy="128588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Bookman Old Style" pitchFamily="18" charset="0"/>
              </a:rPr>
              <a:t>«</a:t>
            </a:r>
            <a:r>
              <a:rPr lang="ru-RU" sz="2000" b="1" dirty="0" err="1" smtClean="0">
                <a:latin typeface="Bookman Old Style" pitchFamily="18" charset="0"/>
              </a:rPr>
              <a:t>Голубая</a:t>
            </a:r>
            <a:r>
              <a:rPr lang="ru-RU" sz="2000" b="1" dirty="0" smtClean="0">
                <a:latin typeface="Bookman Old Style" pitchFamily="18" charset="0"/>
              </a:rPr>
              <a:t> змейка»</a:t>
            </a:r>
            <a:endParaRPr lang="ru-RU" sz="2000" b="1" dirty="0">
              <a:latin typeface="Bookman Old Style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286512" y="3929066"/>
            <a:ext cx="2526603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8" name="Штриховая стрелка вправо 7">
            <a:hlinkClick r:id="" action="ppaction://hlinkshowjump?jump=nextslide"/>
          </p:cNvPr>
          <p:cNvSpPr/>
          <p:nvPr/>
        </p:nvSpPr>
        <p:spPr>
          <a:xfrm>
            <a:off x="8739245" y="6536905"/>
            <a:ext cx="297251" cy="260509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Заголовок 7"/>
          <p:cNvSpPr txBox="1">
            <a:spLocks/>
          </p:cNvSpPr>
          <p:nvPr/>
        </p:nvSpPr>
        <p:spPr>
          <a:xfrm>
            <a:off x="1285852" y="1357298"/>
            <a:ext cx="6624736" cy="2571768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ru-RU" sz="3600" b="1" dirty="0" smtClean="0"/>
              <a:t> «К этой поре как раз </a:t>
            </a:r>
            <a:r>
              <a:rPr lang="ru-RU" sz="3600" b="1" dirty="0" err="1" smtClean="0"/>
              <a:t>Кокованя</a:t>
            </a:r>
            <a:r>
              <a:rPr lang="ru-RU" sz="3600" b="1" dirty="0" smtClean="0"/>
              <a:t> и вернулся. Узнать своего балагана не может. Весь он как ворох дорогих камней стал. Так и горит-переливается разными огнями…» </a:t>
            </a:r>
          </a:p>
          <a:p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Заголовок 7"/>
          <p:cNvSpPr txBox="1">
            <a:spLocks/>
          </p:cNvSpPr>
          <p:nvPr/>
        </p:nvSpPr>
        <p:spPr>
          <a:xfrm>
            <a:off x="1000100" y="1142984"/>
            <a:ext cx="7072362" cy="281260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sz="3000" b="1" dirty="0" smtClean="0"/>
          </a:p>
          <a:p>
            <a:pPr algn="just"/>
            <a:r>
              <a:rPr lang="ru-RU" sz="2800" b="1" dirty="0" smtClean="0"/>
              <a:t>      Еще с раннего детства Бажов любил собирать уральские легенды, которые рассказывали ему местные старожилы  Это одна из первых</a:t>
            </a:r>
            <a:r>
              <a:rPr lang="ru-RU" sz="2800" dirty="0" smtClean="0"/>
              <a:t>.</a:t>
            </a:r>
          </a:p>
          <a:p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4"/>
          <p:cNvSpPr>
            <a:spLocks noChangeArrowheads="1"/>
          </p:cNvSpPr>
          <p:nvPr/>
        </p:nvSpPr>
        <p:spPr bwMode="auto">
          <a:xfrm>
            <a:off x="1428728" y="214290"/>
            <a:ext cx="642937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/>
              <a:t>  </a:t>
            </a:r>
            <a:r>
              <a:rPr lang="ru-RU" sz="2800" b="1" dirty="0">
                <a:solidFill>
                  <a:schemeClr val="bg1"/>
                </a:solidFill>
              </a:rPr>
              <a:t>Викторина «Малахитовая шкатулка» 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30" name="Picture 5" descr="E:\МАРИНА\Презентации из Интернета\Для классного руководителя\11155430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9586" y="2285992"/>
            <a:ext cx="1490662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5" descr="E:\МАРИНА\Презентации из Интернета\Для классного руководителя\11155430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53338" y="0"/>
            <a:ext cx="1490662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5" descr="E:\МАРИНА\Презентации из Интернета\Для классного руководителя\11155430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85992"/>
            <a:ext cx="1490662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5" descr="E:\МАРИНА\Презентации из Интернета\Для классного руководителя\11155430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90662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422516153"/>
      </p:ext>
    </p:extLst>
  </p:cSld>
  <p:clrMapOvr>
    <a:masterClrMapping/>
  </p:clrMapOvr>
  <p:transition spd="slow" advClick="0">
    <p:wipe dir="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9" grpId="0" animBg="1"/>
      <p:bldP spid="19" grpId="1" animBg="1"/>
      <p:bldP spid="20" grpId="0" animBg="1"/>
      <p:bldP spid="20" grpId="1" animBg="1"/>
      <p:bldP spid="24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514650" y="5322400"/>
            <a:ext cx="2464170" cy="128588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Bookman Old Style" pitchFamily="18" charset="0"/>
              </a:rPr>
              <a:t>Правильно</a:t>
            </a:r>
            <a:endParaRPr lang="ru-RU" sz="2800" dirty="0">
              <a:latin typeface="Bookman Old Style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514650" y="5322400"/>
            <a:ext cx="2474638" cy="128588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dirty="0" smtClean="0">
                <a:latin typeface="Bookman Old Style" pitchFamily="18" charset="0"/>
              </a:rPr>
              <a:t>«</a:t>
            </a:r>
            <a:r>
              <a:rPr lang="ru-RU" sz="2000" b="1" dirty="0" err="1" smtClean="0">
                <a:latin typeface="Bookman Old Style" pitchFamily="18" charset="0"/>
              </a:rPr>
              <a:t>Таюткино</a:t>
            </a:r>
            <a:r>
              <a:rPr lang="ru-RU" sz="2000" b="1" dirty="0" smtClean="0">
                <a:latin typeface="Bookman Old Style" pitchFamily="18" charset="0"/>
              </a:rPr>
              <a:t> зеркальце»</a:t>
            </a:r>
            <a:endParaRPr lang="ru-RU" sz="2000" b="1" dirty="0">
              <a:latin typeface="Bookman Old Style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71472" y="5286388"/>
            <a:ext cx="2476982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462762" y="5351147"/>
            <a:ext cx="2328956" cy="1285884"/>
          </a:xfrm>
          <a:prstGeom prst="roundRect">
            <a:avLst/>
          </a:prstGeom>
          <a:solidFill>
            <a:srgbClr val="FF99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Bookman Old Style" pitchFamily="18" charset="0"/>
              </a:rPr>
              <a:t>Подумай ещё</a:t>
            </a:r>
            <a:endParaRPr lang="ru-RU" sz="2800" dirty="0">
              <a:latin typeface="Bookman Old Style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479809" y="5351147"/>
            <a:ext cx="2328956" cy="128588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Bookman Old Style" pitchFamily="18" charset="0"/>
              </a:rPr>
              <a:t>«Хрупкая веточка»</a:t>
            </a:r>
            <a:endParaRPr lang="ru-RU" sz="2000" b="1" dirty="0">
              <a:latin typeface="Bookman Old Style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643306" y="5357826"/>
            <a:ext cx="2328956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248922" y="5321036"/>
            <a:ext cx="2467978" cy="1285884"/>
          </a:xfrm>
          <a:prstGeom prst="roundRect">
            <a:avLst/>
          </a:prstGeom>
          <a:solidFill>
            <a:srgbClr val="FF99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Bookman Old Style" pitchFamily="18" charset="0"/>
              </a:rPr>
              <a:t>Неверно</a:t>
            </a:r>
            <a:endParaRPr lang="ru-RU" sz="2800" dirty="0">
              <a:latin typeface="Bookman Old Style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230490" y="5351147"/>
            <a:ext cx="2467978" cy="128588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Bookman Old Style" pitchFamily="18" charset="0"/>
              </a:rPr>
              <a:t>«Серебряное копытце»</a:t>
            </a:r>
            <a:endParaRPr lang="ru-RU" sz="2000" b="1" dirty="0">
              <a:latin typeface="Bookman Old Style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215074" y="5286388"/>
            <a:ext cx="2467978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27462" y="3885112"/>
            <a:ext cx="2464170" cy="1285884"/>
          </a:xfrm>
          <a:prstGeom prst="roundRect">
            <a:avLst/>
          </a:prstGeom>
          <a:solidFill>
            <a:srgbClr val="FF99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Bookman Old Style" pitchFamily="18" charset="0"/>
              </a:rPr>
              <a:t>Подумай хорошо</a:t>
            </a:r>
            <a:endParaRPr lang="ru-RU" sz="2800" dirty="0">
              <a:latin typeface="Bookman Old Style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27462" y="3904669"/>
            <a:ext cx="2464170" cy="128588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latin typeface="Bookman Old Style" pitchFamily="18" charset="0"/>
            </a:endParaRPr>
          </a:p>
          <a:p>
            <a:pPr algn="ctr"/>
            <a:r>
              <a:rPr lang="ru-RU" sz="2000" b="1" dirty="0" smtClean="0">
                <a:latin typeface="Bookman Old Style" pitchFamily="18" charset="0"/>
              </a:rPr>
              <a:t>«Малахитовая шкатулка»</a:t>
            </a:r>
          </a:p>
          <a:p>
            <a:pPr algn="ctr"/>
            <a:endParaRPr lang="ru-RU" sz="2800" dirty="0">
              <a:latin typeface="Bookman Old Style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453008" y="3913413"/>
            <a:ext cx="2338710" cy="1285884"/>
          </a:xfrm>
          <a:prstGeom prst="roundRect">
            <a:avLst/>
          </a:prstGeom>
          <a:solidFill>
            <a:srgbClr val="FF99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Bookman Old Style" pitchFamily="18" charset="0"/>
              </a:rPr>
              <a:t>Увы, неверно</a:t>
            </a:r>
            <a:endParaRPr lang="ru-RU" sz="2800" dirty="0">
              <a:latin typeface="Bookman Old Style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479809" y="3934202"/>
            <a:ext cx="2338710" cy="128588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Bookman Old Style" pitchFamily="18" charset="0"/>
              </a:rPr>
              <a:t>«</a:t>
            </a:r>
            <a:r>
              <a:rPr lang="ru-RU" sz="2000" b="1" dirty="0" err="1" smtClean="0">
                <a:latin typeface="Bookman Old Style" pitchFamily="18" charset="0"/>
              </a:rPr>
              <a:t>Огневушка-поскакушка</a:t>
            </a:r>
            <a:r>
              <a:rPr lang="ru-RU" sz="2000" b="1" dirty="0" smtClean="0">
                <a:latin typeface="Bookman Old Style" pitchFamily="18" charset="0"/>
              </a:rPr>
              <a:t>»</a:t>
            </a:r>
            <a:endParaRPr lang="ru-RU" sz="2000" b="1" dirty="0">
              <a:latin typeface="Bookman Old Style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00034" y="3929066"/>
            <a:ext cx="2449014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428992" y="3929066"/>
            <a:ext cx="2345337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dirty="0">
              <a:latin typeface="Bookman Old Style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197711" y="3891993"/>
            <a:ext cx="2519188" cy="1285884"/>
          </a:xfrm>
          <a:prstGeom prst="roundRect">
            <a:avLst/>
          </a:prstGeom>
          <a:solidFill>
            <a:srgbClr val="FF99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Bookman Old Style" pitchFamily="18" charset="0"/>
              </a:rPr>
              <a:t>Подумай хорошо</a:t>
            </a:r>
            <a:endParaRPr lang="ru-RU" sz="2800" dirty="0">
              <a:latin typeface="Bookman Old Style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197710" y="3913413"/>
            <a:ext cx="2519189" cy="128588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latin typeface="Bookman Old Style" pitchFamily="18" charset="0"/>
              </a:rPr>
              <a:t>«</a:t>
            </a:r>
            <a:r>
              <a:rPr lang="ru-RU" sz="2000" b="1" dirty="0" err="1" smtClean="0">
                <a:latin typeface="Bookman Old Style" pitchFamily="18" charset="0"/>
              </a:rPr>
              <a:t>Синюшкин</a:t>
            </a:r>
            <a:r>
              <a:rPr lang="ru-RU" sz="2000" b="1" dirty="0" smtClean="0">
                <a:latin typeface="Bookman Old Style" pitchFamily="18" charset="0"/>
              </a:rPr>
              <a:t> колодец»</a:t>
            </a:r>
            <a:endParaRPr lang="ru-RU" sz="2000" b="1" dirty="0">
              <a:latin typeface="Bookman Old Style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215074" y="3857628"/>
            <a:ext cx="2526603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8" name="Штриховая стрелка вправо 7">
            <a:hlinkClick r:id="" action="ppaction://hlinkshowjump?jump=nextslide"/>
          </p:cNvPr>
          <p:cNvSpPr/>
          <p:nvPr/>
        </p:nvSpPr>
        <p:spPr>
          <a:xfrm>
            <a:off x="8739245" y="6536905"/>
            <a:ext cx="297251" cy="260509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Заголовок 7"/>
          <p:cNvSpPr txBox="1">
            <a:spLocks/>
          </p:cNvSpPr>
          <p:nvPr/>
        </p:nvSpPr>
        <p:spPr>
          <a:xfrm>
            <a:off x="1000100" y="1285860"/>
            <a:ext cx="6997078" cy="2571768"/>
          </a:xfrm>
          <a:prstGeom prst="rect">
            <a:avLst/>
          </a:prstGeom>
        </p:spPr>
        <p:txBody>
          <a:bodyPr>
            <a:normAutofit fontScale="4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ru-RU" sz="5900" b="1" dirty="0" smtClean="0"/>
              <a:t>«Прибежали, видят -  верно, над забоем зеркало наклонилось, и кругом из породы явственно рама обозначилась, как рука высечена. Зеркало не доской, а чашей: в середине поглубже, а по краям на нет сошло» </a:t>
            </a:r>
          </a:p>
          <a:p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Заголовок 7"/>
          <p:cNvSpPr txBox="1">
            <a:spLocks/>
          </p:cNvSpPr>
          <p:nvPr/>
        </p:nvSpPr>
        <p:spPr>
          <a:xfrm>
            <a:off x="1000100" y="1285860"/>
            <a:ext cx="7072362" cy="224310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ru-RU" sz="2800" b="1" dirty="0" smtClean="0"/>
              <a:t>     </a:t>
            </a:r>
            <a:r>
              <a:rPr lang="ru-RU" sz="2800" b="1" dirty="0" err="1" smtClean="0"/>
              <a:t>Малахитница</a:t>
            </a:r>
            <a:r>
              <a:rPr lang="ru-RU" sz="2800" b="1" dirty="0" smtClean="0"/>
              <a:t> не позволила, чтобы с ребёнком случилась беда. </a:t>
            </a:r>
            <a:r>
              <a:rPr lang="ru-RU" sz="2800" b="1" dirty="0" err="1" smtClean="0"/>
              <a:t>Таютке</a:t>
            </a:r>
            <a:r>
              <a:rPr lang="ru-RU" sz="2800" b="1" dirty="0" smtClean="0"/>
              <a:t> удалось найти зеркало и отвести от людей несчастье.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Picture 5" descr="E:\МАРИНА\Презентации из Интернета\Для классного руководителя\11155430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53338" y="2428868"/>
            <a:ext cx="1490662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5" descr="E:\МАРИНА\Презентации из Интернета\Для классного руководителя\11155430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57430"/>
            <a:ext cx="1490662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5" descr="E:\МАРИНА\Презентации из Интернета\Для классного руководителя\11155430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53338" y="0"/>
            <a:ext cx="1490662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5" descr="E:\МАРИНА\Презентации из Интернета\Для классного руководителя\11155430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90662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Прямоугольник 4"/>
          <p:cNvSpPr>
            <a:spLocks noChangeArrowheads="1"/>
          </p:cNvSpPr>
          <p:nvPr/>
        </p:nvSpPr>
        <p:spPr bwMode="auto">
          <a:xfrm>
            <a:off x="1428728" y="214290"/>
            <a:ext cx="642937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/>
              <a:t>  </a:t>
            </a:r>
            <a:r>
              <a:rPr lang="ru-RU" sz="2800" b="1" dirty="0">
                <a:solidFill>
                  <a:schemeClr val="bg1"/>
                </a:solidFill>
              </a:rPr>
              <a:t>Викторина «Малахитовая шкатулка» 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7178999"/>
      </p:ext>
    </p:extLst>
  </p:cSld>
  <p:clrMapOvr>
    <a:masterClrMapping/>
  </p:clrMapOvr>
  <p:transition spd="slow" advClick="0">
    <p:wipe dir="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9" grpId="0" animBg="1"/>
      <p:bldP spid="19" grpId="1" animBg="1"/>
      <p:bldP spid="20" grpId="0" animBg="1"/>
      <p:bldP spid="20" grpId="1" animBg="1"/>
      <p:bldP spid="24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514650" y="5322400"/>
            <a:ext cx="2464170" cy="1285884"/>
          </a:xfrm>
          <a:prstGeom prst="roundRect">
            <a:avLst/>
          </a:prstGeom>
          <a:solidFill>
            <a:srgbClr val="FF99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Bookman Old Style" pitchFamily="18" charset="0"/>
              </a:rPr>
              <a:t>Увы, неверно</a:t>
            </a:r>
            <a:endParaRPr lang="ru-RU" sz="2800" dirty="0">
              <a:latin typeface="Bookman Old Style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514650" y="5351111"/>
            <a:ext cx="2474638" cy="128588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Bookman Old Style" pitchFamily="18" charset="0"/>
              </a:rPr>
              <a:t>«Малахитовая шкатулка</a:t>
            </a:r>
            <a:r>
              <a:rPr lang="ru-RU" sz="3000" b="1" dirty="0" smtClean="0">
                <a:latin typeface="Bookman Old Style" pitchFamily="18" charset="0"/>
              </a:rPr>
              <a:t>»</a:t>
            </a:r>
            <a:endParaRPr lang="ru-RU" sz="3000" dirty="0">
              <a:latin typeface="Bookman Old Style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00034" y="5286388"/>
            <a:ext cx="2476982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462762" y="5351147"/>
            <a:ext cx="2328956" cy="128588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Bookman Old Style" pitchFamily="18" charset="0"/>
              </a:rPr>
              <a:t>Правильно</a:t>
            </a:r>
            <a:endParaRPr lang="ru-RU" sz="2800" dirty="0">
              <a:latin typeface="Bookman Old Style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500430" y="5357826"/>
            <a:ext cx="2328956" cy="128588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Bookman Old Style" pitchFamily="18" charset="0"/>
              </a:rPr>
              <a:t>«Каменный цветок»</a:t>
            </a:r>
            <a:endParaRPr lang="ru-RU" sz="2000" b="1" dirty="0">
              <a:latin typeface="Bookman Old Style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71868" y="5357826"/>
            <a:ext cx="2328956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248922" y="5321036"/>
            <a:ext cx="2467978" cy="1285884"/>
          </a:xfrm>
          <a:prstGeom prst="roundRect">
            <a:avLst/>
          </a:prstGeom>
          <a:solidFill>
            <a:srgbClr val="FF99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Bookman Old Style" pitchFamily="18" charset="0"/>
              </a:rPr>
              <a:t>Неверно</a:t>
            </a:r>
            <a:endParaRPr lang="ru-RU" sz="2800" dirty="0">
              <a:latin typeface="Bookman Old Style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230490" y="5351147"/>
            <a:ext cx="2467978" cy="128588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Bookman Old Style" pitchFamily="18" charset="0"/>
              </a:rPr>
              <a:t>«Медной горы хозяйка»</a:t>
            </a:r>
            <a:endParaRPr lang="ru-RU" sz="2000" b="1" dirty="0">
              <a:latin typeface="Bookman Old Style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215074" y="5357826"/>
            <a:ext cx="2467978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27462" y="3885112"/>
            <a:ext cx="2464170" cy="1285884"/>
          </a:xfrm>
          <a:prstGeom prst="roundRect">
            <a:avLst/>
          </a:prstGeom>
          <a:solidFill>
            <a:srgbClr val="FF99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Bookman Old Style" pitchFamily="18" charset="0"/>
              </a:rPr>
              <a:t>Подумай хорошо</a:t>
            </a:r>
            <a:endParaRPr lang="ru-RU" sz="2800" dirty="0">
              <a:latin typeface="Bookman Old Style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25118" y="3885112"/>
            <a:ext cx="2464170" cy="128588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Bookman Old Style" pitchFamily="18" charset="0"/>
              </a:rPr>
              <a:t>«Горный мастер»</a:t>
            </a:r>
            <a:endParaRPr lang="ru-RU" sz="2000" b="1" dirty="0">
              <a:latin typeface="Bookman Old Style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453008" y="3913413"/>
            <a:ext cx="2338710" cy="1285884"/>
          </a:xfrm>
          <a:prstGeom prst="roundRect">
            <a:avLst/>
          </a:prstGeom>
          <a:solidFill>
            <a:srgbClr val="FF99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Bookman Old Style" pitchFamily="18" charset="0"/>
              </a:rPr>
              <a:t>Подумай еще</a:t>
            </a:r>
            <a:endParaRPr lang="ru-RU" sz="2800" dirty="0">
              <a:latin typeface="Bookman Old Style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462762" y="3913413"/>
            <a:ext cx="2338710" cy="128588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Bookman Old Style" pitchFamily="18" charset="0"/>
              </a:rPr>
              <a:t>«Две ящерки»</a:t>
            </a:r>
            <a:endParaRPr lang="ru-RU" sz="2000" b="1" dirty="0">
              <a:latin typeface="Bookman Old Style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71472" y="3857628"/>
            <a:ext cx="2435252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428992" y="3857628"/>
            <a:ext cx="2345337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dirty="0">
              <a:latin typeface="Bookman Old Style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197711" y="3891993"/>
            <a:ext cx="2519188" cy="1285884"/>
          </a:xfrm>
          <a:prstGeom prst="roundRect">
            <a:avLst/>
          </a:prstGeom>
          <a:solidFill>
            <a:srgbClr val="FF99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Bookman Old Style" pitchFamily="18" charset="0"/>
              </a:rPr>
              <a:t>Подумай хорошо</a:t>
            </a:r>
            <a:endParaRPr lang="ru-RU" sz="2800" dirty="0">
              <a:latin typeface="Bookman Old Style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197710" y="3913413"/>
            <a:ext cx="2519189" cy="128588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Bookman Old Style" pitchFamily="18" charset="0"/>
              </a:rPr>
              <a:t>«</a:t>
            </a:r>
            <a:r>
              <a:rPr lang="ru-RU" sz="2000" b="1" dirty="0" err="1" smtClean="0">
                <a:latin typeface="Bookman Old Style" pitchFamily="18" charset="0"/>
              </a:rPr>
              <a:t>Голубая</a:t>
            </a:r>
            <a:r>
              <a:rPr lang="ru-RU" sz="2000" b="1" dirty="0" smtClean="0">
                <a:latin typeface="Bookman Old Style" pitchFamily="18" charset="0"/>
              </a:rPr>
              <a:t> змейка</a:t>
            </a:r>
            <a:r>
              <a:rPr lang="ru-RU" sz="2400" b="1" dirty="0" smtClean="0">
                <a:latin typeface="Bookman Old Style" pitchFamily="18" charset="0"/>
              </a:rPr>
              <a:t>»</a:t>
            </a:r>
            <a:endParaRPr lang="ru-RU" sz="2400" b="1" dirty="0">
              <a:latin typeface="Bookman Old Style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215074" y="3857628"/>
            <a:ext cx="2526603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8" name="Штриховая стрелка вправо 7">
            <a:hlinkClick r:id="" action="ppaction://hlinkshowjump?jump=nextslide"/>
          </p:cNvPr>
          <p:cNvSpPr/>
          <p:nvPr/>
        </p:nvSpPr>
        <p:spPr>
          <a:xfrm>
            <a:off x="8739245" y="6536905"/>
            <a:ext cx="297251" cy="260509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Заголовок 7"/>
          <p:cNvSpPr txBox="1">
            <a:spLocks/>
          </p:cNvSpPr>
          <p:nvPr/>
        </p:nvSpPr>
        <p:spPr>
          <a:xfrm>
            <a:off x="1142976" y="1428736"/>
            <a:ext cx="7443782" cy="2000264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ru-RU" sz="3300" b="1" dirty="0" smtClean="0"/>
              <a:t>«Занялся </a:t>
            </a:r>
            <a:r>
              <a:rPr lang="ru-RU" sz="3300" b="1" dirty="0" err="1" smtClean="0"/>
              <a:t>Данилушка</a:t>
            </a:r>
            <a:r>
              <a:rPr lang="ru-RU" sz="3300" b="1" dirty="0" smtClean="0"/>
              <a:t> чашей. Работы в ней много - в один год не </a:t>
            </a:r>
            <a:r>
              <a:rPr lang="ru-RU" sz="3300" b="1" dirty="0" err="1" smtClean="0"/>
              <a:t>укладёшь</a:t>
            </a:r>
            <a:r>
              <a:rPr lang="ru-RU" sz="3300" b="1" dirty="0" smtClean="0"/>
              <a:t>. Работает усердно, про дурман-цветок не поминает. </a:t>
            </a:r>
            <a:r>
              <a:rPr lang="ru-RU" sz="3300" b="1" dirty="0" err="1" smtClean="0"/>
              <a:t>Прокопьич</a:t>
            </a:r>
            <a:r>
              <a:rPr lang="ru-RU" sz="3300" b="1" dirty="0" smtClean="0"/>
              <a:t>  и стал про женитьбу заговаривать…» </a:t>
            </a:r>
          </a:p>
          <a:p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Заголовок 7"/>
          <p:cNvSpPr txBox="1">
            <a:spLocks/>
          </p:cNvSpPr>
          <p:nvPr/>
        </p:nvSpPr>
        <p:spPr>
          <a:xfrm>
            <a:off x="1285852" y="1214422"/>
            <a:ext cx="6765902" cy="2520279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sz="2800" b="1" dirty="0" smtClean="0">
              <a:solidFill>
                <a:schemeClr val="tx1"/>
              </a:solidFill>
            </a:endParaRPr>
          </a:p>
          <a:p>
            <a:pPr algn="just"/>
            <a:r>
              <a:rPr lang="ru-RU" sz="2800" b="1" dirty="0" smtClean="0">
                <a:solidFill>
                  <a:schemeClr val="tx1"/>
                </a:solidFill>
              </a:rPr>
              <a:t>     Первая публикация была в «Литературной газете» (май 1938) и в альманахе «Уральский современник»</a:t>
            </a:r>
            <a:endParaRPr lang="ru-RU" sz="2800" b="1" dirty="0">
              <a:solidFill>
                <a:schemeClr val="tx1"/>
              </a:solidFill>
              <a:cs typeface="Times New Roman" pitchFamily="18" charset="0"/>
            </a:endParaRPr>
          </a:p>
        </p:txBody>
      </p:sp>
      <p:pic>
        <p:nvPicPr>
          <p:cNvPr id="25" name="Picture 5" descr="E:\МАРИНА\Презентации из Интернета\Для классного руководителя\11155430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90662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5" descr="E:\МАРИНА\Презентации из Интернета\Для классного руководителя\11155430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14554"/>
            <a:ext cx="1490662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5" descr="E:\МАРИНА\Презентации из Интернета\Для классного руководителя\11155430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8148" y="2285992"/>
            <a:ext cx="1490662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5" descr="E:\МАРИНА\Презентации из Интернета\Для классного руководителя\11155430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8148" y="0"/>
            <a:ext cx="1490662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Прямоугольник 4"/>
          <p:cNvSpPr>
            <a:spLocks noChangeArrowheads="1"/>
          </p:cNvSpPr>
          <p:nvPr/>
        </p:nvSpPr>
        <p:spPr bwMode="auto">
          <a:xfrm>
            <a:off x="1428728" y="214290"/>
            <a:ext cx="642937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/>
              <a:t>  </a:t>
            </a:r>
            <a:r>
              <a:rPr lang="ru-RU" sz="2800" b="1" dirty="0">
                <a:solidFill>
                  <a:schemeClr val="bg1"/>
                </a:solidFill>
              </a:rPr>
              <a:t>Викторина «Малахитовая шкатулка» 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54800251"/>
      </p:ext>
    </p:extLst>
  </p:cSld>
  <p:clrMapOvr>
    <a:masterClrMapping/>
  </p:clrMapOvr>
  <p:transition spd="slow" advClick="0">
    <p:wipe dir="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9" grpId="0" animBg="1"/>
      <p:bldP spid="19" grpId="1" animBg="1"/>
      <p:bldP spid="20" grpId="0" animBg="1"/>
      <p:bldP spid="20" grpId="1" animBg="1"/>
      <p:bldP spid="24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514650" y="5322400"/>
            <a:ext cx="2464170" cy="1285884"/>
          </a:xfrm>
          <a:prstGeom prst="roundRect">
            <a:avLst/>
          </a:prstGeom>
          <a:solidFill>
            <a:srgbClr val="FF99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Bookman Old Style" pitchFamily="18" charset="0"/>
              </a:rPr>
              <a:t>Увы, неверно</a:t>
            </a:r>
            <a:endParaRPr lang="ru-RU" sz="2800" dirty="0">
              <a:latin typeface="Bookman Old Style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514650" y="5351111"/>
            <a:ext cx="2474638" cy="128588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dirty="0" smtClean="0">
                <a:latin typeface="Bookman Old Style" pitchFamily="18" charset="0"/>
              </a:rPr>
              <a:t>«</a:t>
            </a:r>
            <a:r>
              <a:rPr lang="ru-RU" sz="2000" b="1" dirty="0" err="1" smtClean="0">
                <a:latin typeface="Bookman Old Style" pitchFamily="18" charset="0"/>
              </a:rPr>
              <a:t>Синюшкин</a:t>
            </a:r>
            <a:r>
              <a:rPr lang="ru-RU" sz="2000" b="1" dirty="0" smtClean="0">
                <a:latin typeface="Bookman Old Style" pitchFamily="18" charset="0"/>
              </a:rPr>
              <a:t> колодец»</a:t>
            </a:r>
            <a:endParaRPr lang="ru-RU" sz="2000" b="1" dirty="0">
              <a:latin typeface="Bookman Old Style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00034" y="5357826"/>
            <a:ext cx="2476982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462762" y="5351147"/>
            <a:ext cx="2328956" cy="1285884"/>
          </a:xfrm>
          <a:prstGeom prst="roundRect">
            <a:avLst/>
          </a:prstGeom>
          <a:solidFill>
            <a:srgbClr val="FF99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Bookman Old Style" pitchFamily="18" charset="0"/>
              </a:rPr>
              <a:t>Подумай ещё</a:t>
            </a:r>
            <a:endParaRPr lang="ru-RU" sz="2800" dirty="0">
              <a:latin typeface="Bookman Old Style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479809" y="5351147"/>
            <a:ext cx="2328956" cy="128588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dirty="0" smtClean="0">
                <a:latin typeface="Bookman Old Style" pitchFamily="18" charset="0"/>
              </a:rPr>
              <a:t>«</a:t>
            </a:r>
            <a:r>
              <a:rPr lang="ru-RU" sz="2000" b="1" dirty="0" smtClean="0">
                <a:latin typeface="Bookman Old Style" pitchFamily="18" charset="0"/>
              </a:rPr>
              <a:t>Каменный цветок»</a:t>
            </a:r>
            <a:endParaRPr lang="ru-RU" sz="2000" b="1" dirty="0">
              <a:latin typeface="Bookman Old Style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428992" y="5357826"/>
            <a:ext cx="2328956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248922" y="5321036"/>
            <a:ext cx="2467978" cy="1285884"/>
          </a:xfrm>
          <a:prstGeom prst="roundRect">
            <a:avLst/>
          </a:prstGeom>
          <a:solidFill>
            <a:srgbClr val="FF99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Bookman Old Style" pitchFamily="18" charset="0"/>
              </a:rPr>
              <a:t>Неверно</a:t>
            </a:r>
            <a:endParaRPr lang="ru-RU" sz="2800" dirty="0">
              <a:latin typeface="Bookman Old Style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230490" y="5351147"/>
            <a:ext cx="2467978" cy="128588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Bookman Old Style" pitchFamily="18" charset="0"/>
              </a:rPr>
              <a:t>«Хрупкая веточка»</a:t>
            </a:r>
            <a:endParaRPr lang="ru-RU" sz="2000" b="1" dirty="0">
              <a:latin typeface="Bookman Old Style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215074" y="5286388"/>
            <a:ext cx="2467978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27462" y="3885112"/>
            <a:ext cx="2464170" cy="128588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Bookman Old Style" pitchFamily="18" charset="0"/>
              </a:rPr>
              <a:t>Правильно</a:t>
            </a:r>
            <a:endParaRPr lang="ru-RU" sz="2800" dirty="0">
              <a:latin typeface="Bookman Old Style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25118" y="3913413"/>
            <a:ext cx="2464170" cy="128588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Bookman Old Style" pitchFamily="18" charset="0"/>
              </a:rPr>
              <a:t>«Малахитовая шкатулка»</a:t>
            </a:r>
            <a:endParaRPr lang="ru-RU" sz="2000" b="1" dirty="0">
              <a:latin typeface="Bookman Old Style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453008" y="3913413"/>
            <a:ext cx="2338710" cy="1285884"/>
          </a:xfrm>
          <a:prstGeom prst="roundRect">
            <a:avLst/>
          </a:prstGeom>
          <a:solidFill>
            <a:srgbClr val="FF99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Bookman Old Style" pitchFamily="18" charset="0"/>
              </a:rPr>
              <a:t>Подумай еще</a:t>
            </a:r>
            <a:endParaRPr lang="ru-RU" sz="2800" dirty="0">
              <a:latin typeface="Bookman Old Style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462762" y="3913413"/>
            <a:ext cx="2338710" cy="128588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Bookman Old Style" pitchFamily="18" charset="0"/>
              </a:rPr>
              <a:t>«Медной горы хозяйка»</a:t>
            </a:r>
            <a:endParaRPr lang="ru-RU" sz="2000" b="1" dirty="0">
              <a:latin typeface="Bookman Old Style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28596" y="3857628"/>
            <a:ext cx="2435252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428992" y="3857628"/>
            <a:ext cx="2345337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dirty="0">
              <a:latin typeface="Bookman Old Style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197711" y="3891993"/>
            <a:ext cx="2519188" cy="1285884"/>
          </a:xfrm>
          <a:prstGeom prst="roundRect">
            <a:avLst/>
          </a:prstGeom>
          <a:solidFill>
            <a:srgbClr val="FF99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Bookman Old Style" pitchFamily="18" charset="0"/>
              </a:rPr>
              <a:t>Подумай хорошо</a:t>
            </a:r>
            <a:endParaRPr lang="ru-RU" sz="2800" dirty="0">
              <a:latin typeface="Bookman Old Style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197710" y="3913413"/>
            <a:ext cx="2519189" cy="128588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Bookman Old Style" pitchFamily="18" charset="0"/>
              </a:rPr>
              <a:t>«</a:t>
            </a:r>
            <a:r>
              <a:rPr lang="ru-RU" sz="2000" b="1" dirty="0" smtClean="0">
                <a:latin typeface="Bookman Old Style" pitchFamily="18" charset="0"/>
              </a:rPr>
              <a:t>Горный мастер»</a:t>
            </a:r>
            <a:endParaRPr lang="ru-RU" sz="2000" b="1" dirty="0">
              <a:latin typeface="Bookman Old Style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43636" y="3929066"/>
            <a:ext cx="2526603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8" name="Штриховая стрелка вправо 7">
            <a:hlinkClick r:id="" action="ppaction://hlinkshowjump?jump=nextslide"/>
          </p:cNvPr>
          <p:cNvSpPr/>
          <p:nvPr/>
        </p:nvSpPr>
        <p:spPr>
          <a:xfrm>
            <a:off x="8739245" y="6536905"/>
            <a:ext cx="297251" cy="260509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Заголовок 7"/>
          <p:cNvSpPr txBox="1">
            <a:spLocks/>
          </p:cNvSpPr>
          <p:nvPr/>
        </p:nvSpPr>
        <p:spPr>
          <a:xfrm>
            <a:off x="1142976" y="1285860"/>
            <a:ext cx="7143800" cy="2357454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ru-RU" sz="3600" b="1" dirty="0" smtClean="0"/>
              <a:t>«Все ящерки-то сбились в одно место, - как пол узорчатый под ногами стал. Глядит Степан – батюшки, да ведь это руда медная! Всяких сортов и хорошо отшлифована. И </a:t>
            </a:r>
            <a:r>
              <a:rPr lang="ru-RU" sz="3600" b="1" dirty="0" err="1" smtClean="0"/>
              <a:t>слюдка</a:t>
            </a:r>
            <a:r>
              <a:rPr lang="ru-RU" sz="3600" b="1" dirty="0" smtClean="0"/>
              <a:t> тут же, и обманка, и блёски всякие, кои на малахит походят"                            </a:t>
            </a:r>
          </a:p>
          <a:p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Заголовок 7"/>
          <p:cNvSpPr txBox="1">
            <a:spLocks/>
          </p:cNvSpPr>
          <p:nvPr/>
        </p:nvSpPr>
        <p:spPr>
          <a:xfrm>
            <a:off x="1214414" y="1357298"/>
            <a:ext cx="7000924" cy="2357454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ru-RU" sz="2800" b="1" dirty="0" smtClean="0">
                <a:solidFill>
                  <a:schemeClr val="tx1"/>
                </a:solidFill>
                <a:cs typeface="Times New Roman" pitchFamily="18" charset="0"/>
              </a:rPr>
              <a:t>      С</a:t>
            </a:r>
            <a:r>
              <a:rPr lang="ru-RU" sz="2800" b="1" dirty="0" smtClean="0"/>
              <a:t>тепан честно признался, что обещал жениться на девушке </a:t>
            </a:r>
            <a:r>
              <a:rPr lang="ru-RU" sz="2800" b="1" dirty="0" err="1" smtClean="0"/>
              <a:t>Настёне</a:t>
            </a:r>
            <a:r>
              <a:rPr lang="ru-RU" sz="2800" b="1" dirty="0" smtClean="0"/>
              <a:t>. Хозяйка оценила эту прямоту и подарила его невесте малахитовую шкатулку с украшениями.</a:t>
            </a:r>
            <a:r>
              <a:rPr lang="ru-RU" sz="2800" b="1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endParaRPr lang="ru-RU" sz="2800" b="1" dirty="0">
              <a:solidFill>
                <a:schemeClr val="tx1"/>
              </a:solidFill>
              <a:cs typeface="Times New Roman" pitchFamily="18" charset="0"/>
            </a:endParaRPr>
          </a:p>
        </p:txBody>
      </p:sp>
      <p:pic>
        <p:nvPicPr>
          <p:cNvPr id="25" name="Picture 5" descr="E:\МАРИНА\Презентации из Интернета\Для классного руководителя\11155430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285992"/>
            <a:ext cx="1490662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5" descr="E:\МАРИНА\Презентации из Интернета\Для классного руководителя\11155430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90662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5" descr="E:\МАРИНА\Презентации из Интернета\Для классного руководителя\11155430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53338" y="2285992"/>
            <a:ext cx="1490662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5" descr="E:\МАРИНА\Презентации из Интернета\Для классного руководителя\11155430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8148" y="0"/>
            <a:ext cx="1490662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Прямоугольник 4"/>
          <p:cNvSpPr>
            <a:spLocks noChangeArrowheads="1"/>
          </p:cNvSpPr>
          <p:nvPr/>
        </p:nvSpPr>
        <p:spPr bwMode="auto">
          <a:xfrm>
            <a:off x="1357290" y="214290"/>
            <a:ext cx="642937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/>
              <a:t>  </a:t>
            </a:r>
            <a:r>
              <a:rPr lang="ru-RU" sz="2800" b="1" dirty="0">
                <a:solidFill>
                  <a:schemeClr val="bg1"/>
                </a:solidFill>
              </a:rPr>
              <a:t>Викторина «Малахитовая шкатулка» 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54800251"/>
      </p:ext>
    </p:extLst>
  </p:cSld>
  <p:clrMapOvr>
    <a:masterClrMapping/>
  </p:clrMapOvr>
  <p:transition spd="slow" advClick="0">
    <p:wipe dir="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9" grpId="0" animBg="1"/>
      <p:bldP spid="19" grpId="1" animBg="1"/>
      <p:bldP spid="20" grpId="0" animBg="1"/>
      <p:bldP spid="20" grpId="1" animBg="1"/>
      <p:bldP spid="24" grpId="0"/>
      <p:bldP spid="22" grpId="0"/>
    </p:bldLst>
  </p:timing>
</p:sld>
</file>

<file path=ppt/theme/theme1.xml><?xml version="1.0" encoding="utf-8"?>
<a:theme xmlns:a="http://schemas.openxmlformats.org/drawingml/2006/main" name="Текстура">
  <a:themeElements>
    <a:clrScheme name="Текстура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Тексту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кстура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кстура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2316</TotalTime>
  <Words>1536</Words>
  <Application>Microsoft Office PowerPoint</Application>
  <PresentationFormat>Экран (4:3)</PresentationFormat>
  <Paragraphs>269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Текстура</vt:lpstr>
      <vt:lpstr>Слайд 1</vt:lpstr>
      <vt:lpstr>Слайд 2</vt:lpstr>
      <vt:lpstr>Слайд 3</vt:lpstr>
      <vt:lpstr>Справочная  система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 </vt:lpstr>
      <vt:lpstr>Слайд 13</vt:lpstr>
      <vt:lpstr>Слайд 14</vt:lpstr>
      <vt:lpstr>Слайд 15</vt:lpstr>
      <vt:lpstr>Слайд 16</vt:lpstr>
      <vt:lpstr>Слайд 17</vt:lpstr>
      <vt:lpstr>Уральские  горы</vt:lpstr>
      <vt:lpstr>Слайд 19</vt:lpstr>
      <vt:lpstr>Минералы  и полезные ископаемые</vt:lpstr>
      <vt:lpstr>«Россыпь самоцветов в сказах»</vt:lpstr>
      <vt:lpstr> </vt:lpstr>
      <vt:lpstr>РОССЫПИ САМОЦВЕТОВ- это  не только драгоценные камни, но и люди, умеющие видеть красоту природы и любящие свою родину!</vt:lpstr>
      <vt:lpstr>Слайд 24</vt:lpstr>
    </vt:vector>
  </TitlesOfParts>
  <Company>SamForum.ws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Радужная россыпь самоцветов на снегу</dc:title>
  <dc:creator>SamLab.ws</dc:creator>
  <cp:lastModifiedBy>User</cp:lastModifiedBy>
  <cp:revision>199</cp:revision>
  <dcterms:created xsi:type="dcterms:W3CDTF">2009-11-17T15:15:19Z</dcterms:created>
  <dcterms:modified xsi:type="dcterms:W3CDTF">2016-04-07T16:07:52Z</dcterms:modified>
</cp:coreProperties>
</file>