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71" r:id="rId3"/>
    <p:sldId id="257" r:id="rId4"/>
    <p:sldId id="261" r:id="rId5"/>
    <p:sldId id="268" r:id="rId6"/>
    <p:sldId id="258" r:id="rId7"/>
    <p:sldId id="269" r:id="rId8"/>
    <p:sldId id="270" r:id="rId9"/>
    <p:sldId id="259" r:id="rId10"/>
    <p:sldId id="260" r:id="rId11"/>
    <p:sldId id="262" r:id="rId12"/>
    <p:sldId id="263" r:id="rId13"/>
    <p:sldId id="264" r:id="rId14"/>
    <p:sldId id="265" r:id="rId15"/>
    <p:sldId id="266" r:id="rId16"/>
    <p:sldId id="267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2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383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6495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0860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758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455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1576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284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297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8354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3364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067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9710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484785"/>
            <a:ext cx="7846640" cy="2115666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CC2494"/>
                </a:solidFill>
              </a:rPr>
              <a:t>ПРЯМОУГОЛЬНИК</a:t>
            </a:r>
            <a:br>
              <a:rPr lang="ru-RU" dirty="0">
                <a:solidFill>
                  <a:srgbClr val="CC2494"/>
                </a:solidFill>
              </a:rPr>
            </a:br>
            <a:r>
              <a:rPr lang="ru-RU" dirty="0">
                <a:solidFill>
                  <a:srgbClr val="CC2494"/>
                </a:solidFill>
              </a:rPr>
              <a:t>5 класс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/>
            <a:r>
              <a:rPr lang="ru-RU" sz="2400" dirty="0" smtClean="0">
                <a:solidFill>
                  <a:srgbClr val="CC2494"/>
                </a:solidFill>
              </a:rPr>
              <a:t>Учитель математики</a:t>
            </a:r>
          </a:p>
          <a:p>
            <a:pPr algn="r"/>
            <a:r>
              <a:rPr lang="ru-RU" sz="2400" dirty="0" smtClean="0">
                <a:solidFill>
                  <a:srgbClr val="CC2494"/>
                </a:solidFill>
              </a:rPr>
              <a:t> МБОУ СОШ № 15 </a:t>
            </a:r>
          </a:p>
          <a:p>
            <a:pPr algn="r"/>
            <a:r>
              <a:rPr lang="ru-RU" sz="2400" dirty="0" smtClean="0">
                <a:solidFill>
                  <a:srgbClr val="CC2494"/>
                </a:solidFill>
              </a:rPr>
              <a:t>г-к Кисловодска</a:t>
            </a:r>
          </a:p>
          <a:p>
            <a:pPr algn="r"/>
            <a:r>
              <a:rPr lang="ru-RU" sz="2400" dirty="0" smtClean="0">
                <a:solidFill>
                  <a:srgbClr val="CC2494"/>
                </a:solidFill>
              </a:rPr>
              <a:t>Фабрикова С.В.</a:t>
            </a:r>
            <a:endParaRPr lang="ru-RU" sz="2400" dirty="0">
              <a:solidFill>
                <a:srgbClr val="CC2494"/>
              </a:solidFill>
            </a:endParaRPr>
          </a:p>
        </p:txBody>
      </p:sp>
      <p:pic>
        <p:nvPicPr>
          <p:cNvPr id="1026" name="Picture 2" descr="https://im1-tub-ru.yandex.net/i?id=1653cde7854722ade64fc26309e08586&amp;n=33&amp;h=215&amp;w=26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366" y="3068960"/>
            <a:ext cx="4068618" cy="3344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4928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2 </a:t>
            </a:r>
            <a:r>
              <a:rPr lang="ru-RU" sz="3600" dirty="0"/>
              <a:t>задание</a:t>
            </a:r>
            <a:br>
              <a:rPr lang="ru-RU" sz="3600" dirty="0"/>
            </a:br>
            <a:r>
              <a:rPr lang="ru-RU" sz="3600" dirty="0"/>
              <a:t>найти площадь фигуры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3172675"/>
              </p:ext>
            </p:extLst>
          </p:nvPr>
        </p:nvGraphicFramePr>
        <p:xfrm>
          <a:off x="1979713" y="2132859"/>
          <a:ext cx="4896544" cy="36004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10612"/>
                <a:gridCol w="612276"/>
                <a:gridCol w="612276"/>
                <a:gridCol w="612276"/>
                <a:gridCol w="612276"/>
                <a:gridCol w="612276"/>
                <a:gridCol w="612276"/>
                <a:gridCol w="612276"/>
              </a:tblGrid>
              <a:tr h="51434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/>
                    </a:solidFill>
                  </a:tcPr>
                </a:tc>
              </a:tr>
              <a:tr h="51434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/>
                    </a:solidFill>
                  </a:tcPr>
                </a:tc>
              </a:tr>
              <a:tr h="51434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/>
                    </a:solidFill>
                  </a:tcPr>
                </a:tc>
                <a:tc rowSpan="3" grid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/>
                    </a:solidFill>
                  </a:tcPr>
                </a:tc>
              </a:tr>
              <a:tr h="51434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/>
                    </a:solidFill>
                  </a:tcPr>
                </a:tc>
                <a:tc gridSpan="4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/>
                    </a:solidFill>
                  </a:tcPr>
                </a:tc>
              </a:tr>
              <a:tr h="51434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/>
                    </a:solidFill>
                  </a:tcPr>
                </a:tc>
                <a:tc gridSpan="4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/>
                    </a:solidFill>
                  </a:tcPr>
                </a:tc>
              </a:tr>
              <a:tr h="51434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/>
                    </a:solidFill>
                  </a:tcPr>
                </a:tc>
              </a:tr>
              <a:tr h="51434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/>
                    </a:solidFill>
                  </a:tcPr>
                </a:tc>
              </a:tr>
            </a:tbl>
          </a:graphicData>
        </a:graphic>
      </p:graphicFrame>
      <p:pic>
        <p:nvPicPr>
          <p:cNvPr id="7170" name="Picture 2" descr="http://mirsoln.ru/images/luchik/lessons/geometry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437112"/>
            <a:ext cx="4338850" cy="3115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9512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ru-RU" sz="2800" dirty="0" smtClean="0"/>
              <a:t>3. Чему равна сторона квадрата, площадь которого равна площади прямоугольника со сторонами 4 см и 9 см ?</a:t>
            </a:r>
            <a:endParaRPr lang="ru-RU" sz="28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8772210"/>
              </p:ext>
            </p:extLst>
          </p:nvPr>
        </p:nvGraphicFramePr>
        <p:xfrm>
          <a:off x="3707901" y="1340768"/>
          <a:ext cx="4824540" cy="216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060"/>
                <a:gridCol w="536060"/>
                <a:gridCol w="536060"/>
                <a:gridCol w="536060"/>
                <a:gridCol w="536060"/>
                <a:gridCol w="536060"/>
                <a:gridCol w="536060"/>
                <a:gridCol w="536060"/>
                <a:gridCol w="536060"/>
              </a:tblGrid>
              <a:tr h="54006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54006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54006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54006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4368648"/>
              </p:ext>
            </p:extLst>
          </p:nvPr>
        </p:nvGraphicFramePr>
        <p:xfrm>
          <a:off x="899592" y="3429000"/>
          <a:ext cx="3312368" cy="2808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12368"/>
              </a:tblGrid>
              <a:tr h="2808312">
                <a:tc>
                  <a:txBody>
                    <a:bodyPr/>
                    <a:lstStyle/>
                    <a:p>
                      <a:r>
                        <a:rPr lang="ru-RU" sz="6000" dirty="0" smtClean="0"/>
                        <a:t>?</a:t>
                      </a:r>
                      <a:endParaRPr lang="ru-RU" sz="60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194" name="Picture 2" descr="http://mirsoln.ru/images/luchik/lessons/geometry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365104"/>
            <a:ext cx="3837366" cy="2755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6934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4 задание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>найти площадь </a:t>
            </a:r>
            <a:r>
              <a:rPr lang="ru-RU" sz="3200" dirty="0" smtClean="0"/>
              <a:t>фигуры</a:t>
            </a:r>
            <a:endParaRPr lang="ru-RU" sz="3200" dirty="0"/>
          </a:p>
        </p:txBody>
      </p:sp>
      <p:pic>
        <p:nvPicPr>
          <p:cNvPr id="4" name="Объект 3" descr="http://reshuege.ru/get_file?id=5501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484784"/>
            <a:ext cx="2880320" cy="4392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9218" name="Picture 2" descr="http://mirsoln.ru/images/luchik/lessons/geometry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509120"/>
            <a:ext cx="3837366" cy="2755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2397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5 </a:t>
            </a:r>
            <a:r>
              <a:rPr lang="ru-RU" sz="3200" dirty="0"/>
              <a:t>задание</a:t>
            </a:r>
            <a:br>
              <a:rPr lang="ru-RU" sz="3200" dirty="0"/>
            </a:br>
            <a:r>
              <a:rPr lang="ru-RU" sz="3200" dirty="0"/>
              <a:t>найти площадь фигуры</a:t>
            </a:r>
          </a:p>
        </p:txBody>
      </p:sp>
      <p:pic>
        <p:nvPicPr>
          <p:cNvPr id="5" name="Объект 4" descr="http://reshuege.ru/get_file?id=1432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484784"/>
            <a:ext cx="3960440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42" name="Picture 2" descr="http://mirsoln.ru/images/luchik/lessons/geometry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149080"/>
            <a:ext cx="4338850" cy="3115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1743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Продолжи, пожалуйста, предложение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lvl="0"/>
            <a:r>
              <a:rPr lang="ru-RU" i="1" dirty="0"/>
              <a:t>С</a:t>
            </a:r>
            <a:r>
              <a:rPr lang="ru-RU" i="1" dirty="0" smtClean="0"/>
              <a:t>егодня </a:t>
            </a:r>
            <a:r>
              <a:rPr lang="ru-RU" i="1" dirty="0"/>
              <a:t>я узнал…</a:t>
            </a:r>
            <a:endParaRPr lang="ru-RU" dirty="0"/>
          </a:p>
          <a:p>
            <a:pPr lvl="0"/>
            <a:r>
              <a:rPr lang="ru-RU" i="1" dirty="0"/>
              <a:t>Б</a:t>
            </a:r>
            <a:r>
              <a:rPr lang="ru-RU" i="1" dirty="0" smtClean="0"/>
              <a:t>ыло </a:t>
            </a:r>
            <a:r>
              <a:rPr lang="ru-RU" i="1" dirty="0"/>
              <a:t>интересно…</a:t>
            </a:r>
            <a:endParaRPr lang="ru-RU" dirty="0"/>
          </a:p>
          <a:p>
            <a:pPr lvl="0"/>
            <a:r>
              <a:rPr lang="ru-RU" i="1" dirty="0"/>
              <a:t>Б</a:t>
            </a:r>
            <a:r>
              <a:rPr lang="ru-RU" i="1" dirty="0" smtClean="0"/>
              <a:t>ыло </a:t>
            </a:r>
            <a:r>
              <a:rPr lang="ru-RU" i="1" dirty="0"/>
              <a:t>трудно…</a:t>
            </a:r>
            <a:endParaRPr lang="ru-RU" dirty="0"/>
          </a:p>
          <a:p>
            <a:pPr lvl="0"/>
            <a:r>
              <a:rPr lang="ru-RU" i="1" dirty="0" smtClean="0"/>
              <a:t>Я </a:t>
            </a:r>
            <a:r>
              <a:rPr lang="ru-RU" i="1" dirty="0"/>
              <a:t>выполнял задания…</a:t>
            </a:r>
            <a:endParaRPr lang="ru-RU" dirty="0"/>
          </a:p>
          <a:p>
            <a:pPr lvl="0"/>
            <a:r>
              <a:rPr lang="ru-RU" i="1" dirty="0"/>
              <a:t>Я</a:t>
            </a:r>
            <a:r>
              <a:rPr lang="ru-RU" i="1" dirty="0" smtClean="0"/>
              <a:t> </a:t>
            </a:r>
            <a:r>
              <a:rPr lang="ru-RU" i="1" dirty="0"/>
              <a:t>понял, что…</a:t>
            </a:r>
            <a:endParaRPr lang="ru-RU" dirty="0"/>
          </a:p>
          <a:p>
            <a:pPr lvl="0"/>
            <a:r>
              <a:rPr lang="ru-RU" i="1" dirty="0"/>
              <a:t>Т</a:t>
            </a:r>
            <a:r>
              <a:rPr lang="ru-RU" i="1" dirty="0" smtClean="0"/>
              <a:t>еперь </a:t>
            </a:r>
            <a:r>
              <a:rPr lang="ru-RU" i="1" dirty="0"/>
              <a:t>я могу…</a:t>
            </a:r>
            <a:endParaRPr lang="ru-RU" dirty="0"/>
          </a:p>
          <a:p>
            <a:pPr lvl="0"/>
            <a:r>
              <a:rPr lang="ru-RU" i="1" dirty="0" smtClean="0"/>
              <a:t>Я </a:t>
            </a:r>
            <a:r>
              <a:rPr lang="ru-RU" i="1" dirty="0"/>
              <a:t>почувствовал, что…</a:t>
            </a:r>
            <a:endParaRPr lang="ru-RU" dirty="0"/>
          </a:p>
          <a:p>
            <a:pPr lvl="0"/>
            <a:r>
              <a:rPr lang="ru-RU" i="1" dirty="0"/>
              <a:t>Я</a:t>
            </a:r>
            <a:r>
              <a:rPr lang="ru-RU" i="1" dirty="0" smtClean="0"/>
              <a:t> </a:t>
            </a:r>
            <a:r>
              <a:rPr lang="ru-RU" i="1" dirty="0"/>
              <a:t>приобрел…</a:t>
            </a:r>
            <a:endParaRPr lang="ru-RU" dirty="0"/>
          </a:p>
          <a:p>
            <a:pPr lvl="0"/>
            <a:r>
              <a:rPr lang="ru-RU" i="1" dirty="0" smtClean="0"/>
              <a:t>Я </a:t>
            </a:r>
            <a:r>
              <a:rPr lang="ru-RU" i="1" dirty="0"/>
              <a:t>научился…</a:t>
            </a:r>
            <a:endParaRPr lang="ru-RU" dirty="0"/>
          </a:p>
          <a:p>
            <a:pPr lvl="0"/>
            <a:r>
              <a:rPr lang="ru-RU" i="1" dirty="0"/>
              <a:t>У</a:t>
            </a:r>
            <a:r>
              <a:rPr lang="ru-RU" i="1" dirty="0" smtClean="0"/>
              <a:t> </a:t>
            </a:r>
            <a:r>
              <a:rPr lang="ru-RU" i="1" dirty="0"/>
              <a:t>меня получилось …</a:t>
            </a:r>
            <a:endParaRPr lang="ru-RU" dirty="0"/>
          </a:p>
          <a:p>
            <a:pPr lvl="0"/>
            <a:r>
              <a:rPr lang="ru-RU" i="1" dirty="0" smtClean="0"/>
              <a:t>Я </a:t>
            </a:r>
            <a:r>
              <a:rPr lang="ru-RU" i="1" dirty="0"/>
              <a:t>смог…</a:t>
            </a:r>
            <a:endParaRPr lang="ru-RU" dirty="0"/>
          </a:p>
          <a:p>
            <a:pPr lvl="0"/>
            <a:r>
              <a:rPr lang="ru-RU" i="1" dirty="0" smtClean="0"/>
              <a:t>Я </a:t>
            </a:r>
            <a:r>
              <a:rPr lang="ru-RU" i="1" dirty="0"/>
              <a:t>попробую…</a:t>
            </a:r>
            <a:endParaRPr lang="ru-RU" dirty="0"/>
          </a:p>
          <a:p>
            <a:pPr lvl="0"/>
            <a:r>
              <a:rPr lang="ru-RU" i="1" dirty="0"/>
              <a:t>М</a:t>
            </a:r>
            <a:r>
              <a:rPr lang="ru-RU" i="1" dirty="0" smtClean="0"/>
              <a:t>еня </a:t>
            </a:r>
            <a:r>
              <a:rPr lang="ru-RU" i="1" dirty="0"/>
              <a:t>удивило…</a:t>
            </a:r>
            <a:endParaRPr lang="ru-RU" dirty="0"/>
          </a:p>
          <a:p>
            <a:pPr lvl="0"/>
            <a:r>
              <a:rPr lang="ru-RU" i="1" dirty="0"/>
              <a:t>У</a:t>
            </a:r>
            <a:r>
              <a:rPr lang="ru-RU" i="1" dirty="0" smtClean="0"/>
              <a:t>рок </a:t>
            </a:r>
            <a:r>
              <a:rPr lang="ru-RU" i="1" dirty="0"/>
              <a:t>дал мне для жизни…</a:t>
            </a:r>
            <a:endParaRPr lang="ru-RU" dirty="0"/>
          </a:p>
          <a:p>
            <a:pPr lvl="0"/>
            <a:r>
              <a:rPr lang="ru-RU" i="1" dirty="0"/>
              <a:t>М</a:t>
            </a:r>
            <a:r>
              <a:rPr lang="ru-RU" i="1" dirty="0" smtClean="0"/>
              <a:t>не </a:t>
            </a:r>
            <a:r>
              <a:rPr lang="ru-RU" i="1" dirty="0"/>
              <a:t>захотелось…</a:t>
            </a:r>
            <a:endParaRPr lang="ru-RU" dirty="0"/>
          </a:p>
          <a:p>
            <a:endParaRPr lang="ru-RU" dirty="0"/>
          </a:p>
        </p:txBody>
      </p:sp>
      <p:pic>
        <p:nvPicPr>
          <p:cNvPr id="11268" name="Picture 4" descr="http://img3.proshkolu.ru/content/media/pic/std/1000000/952000/951258-437ddd78aa8e0a2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5105" y="2204864"/>
            <a:ext cx="5007375" cy="3918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2451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Продолжи, пожалуйста, предложение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568130"/>
              </p:ext>
            </p:extLst>
          </p:nvPr>
        </p:nvGraphicFramePr>
        <p:xfrm>
          <a:off x="1043608" y="1484784"/>
          <a:ext cx="7560840" cy="42746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10744"/>
                <a:gridCol w="3950096"/>
              </a:tblGrid>
              <a:tr h="273630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1.На уроке я работал</a:t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>
                          <a:effectLst/>
                        </a:rPr>
                        <a:t>2.Своей работой на уроке я</a:t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>
                          <a:effectLst/>
                        </a:rPr>
                        <a:t>3.Урок для меня показался</a:t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>
                          <a:effectLst/>
                        </a:rPr>
                        <a:t>4.За урок я</a:t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>
                          <a:effectLst/>
                        </a:rPr>
                        <a:t>5.Мое настроение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1200"/>
                        </a:spcAft>
                      </a:pPr>
                      <a:r>
                        <a:rPr lang="ru-RU" sz="1800" dirty="0">
                          <a:effectLst/>
                        </a:rPr>
                        <a:t/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>
                          <a:effectLst/>
                        </a:rPr>
                        <a:t>6.Материал урока мне был</a:t>
                      </a:r>
                      <a:br>
                        <a:rPr lang="ru-RU" sz="1800" dirty="0">
                          <a:effectLst/>
                        </a:rPr>
                      </a:br>
                      <a:endParaRPr lang="ru-RU" sz="18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7.Домашнее задание мне кажется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5" marB="28575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активно / пассивно</a:t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>
                          <a:effectLst/>
                        </a:rPr>
                        <a:t>доволен / не доволен</a:t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>
                          <a:effectLst/>
                        </a:rPr>
                        <a:t>коротким / длинным</a:t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>
                          <a:effectLst/>
                        </a:rPr>
                        <a:t>не устал / устал</a:t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>
                          <a:effectLst/>
                        </a:rPr>
                        <a:t>стало лучше / стало хуже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понятен / не понятен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полезен / бесполезен</a:t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>
                          <a:effectLst/>
                        </a:rPr>
                        <a:t>интересен / скучен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/>
                      </a:r>
                      <a:br>
                        <a:rPr lang="ru-RU" sz="1800" dirty="0" smtClean="0">
                          <a:effectLst/>
                        </a:rPr>
                      </a:br>
                      <a:r>
                        <a:rPr lang="ru-RU" sz="1800" dirty="0" smtClean="0">
                          <a:effectLst/>
                        </a:rPr>
                        <a:t>легким </a:t>
                      </a:r>
                      <a:r>
                        <a:rPr lang="ru-RU" sz="1800" dirty="0">
                          <a:effectLst/>
                        </a:rPr>
                        <a:t>/ трудным</a:t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>
                          <a:effectLst/>
                        </a:rPr>
                        <a:t>интересно / не интересно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5" marB="28575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2237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dirty="0" smtClean="0">
                <a:solidFill>
                  <a:schemeClr val="accent2">
                    <a:lumMod val="75000"/>
                  </a:schemeClr>
                </a:solidFill>
              </a:rPr>
              <a:t>СПАСИБО </a:t>
            </a:r>
            <a:r>
              <a:rPr lang="ru-RU" sz="5400" dirty="0" smtClean="0">
                <a:solidFill>
                  <a:schemeClr val="accent2">
                    <a:lumMod val="75000"/>
                  </a:schemeClr>
                </a:solidFill>
              </a:rPr>
              <a:t>ЗА УРОК</a:t>
            </a:r>
            <a:endParaRPr lang="ru-RU" sz="54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050" name="Picture 2" descr="C:\Program Files\Microsoft Office\MEDIA\CAGCAT10\j0196400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212976"/>
            <a:ext cx="2919434" cy="293453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</p:pic>
      <p:pic>
        <p:nvPicPr>
          <p:cNvPr id="12290" name="Picture 2" descr="http://i.turnboard.ru/%D1%83%D1%81%D0%BB%D1%83%D0%B3%D0%B8/%D0%BE%D0%B1%D1%83%D1%87%D0%B5%D0%BD%D0%B8%D0%B5,%D0%BA%D1%83%D1%80%D1%81%D1%8B/%D0%93%D0%B5%D0%BE%D0%BC%D0%B5%D1%82%D1%80%D0%B8%D1%8F.0002a57d_2486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125" y="1192249"/>
            <a:ext cx="7620000" cy="5045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136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Найди лишнее слово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Отрезок, луч, прямоугольник, прямая.</a:t>
            </a:r>
          </a:p>
          <a:p>
            <a:pPr marL="0" indent="0">
              <a:buNone/>
            </a:pPr>
            <a:r>
              <a:rPr lang="ru-RU" dirty="0" smtClean="0"/>
              <a:t> </a:t>
            </a:r>
          </a:p>
          <a:p>
            <a:r>
              <a:rPr lang="ru-RU" dirty="0" smtClean="0"/>
              <a:t>Путь, время, площадь, скорость.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052" name="Picture 4" descr="http://thumbs.dreamstime.com/z/geometrie-bearbeitet-abbildung-107243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645024"/>
            <a:ext cx="4680520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3153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 = </a:t>
            </a:r>
            <a:r>
              <a:rPr lang="ru-RU" dirty="0" err="1" smtClean="0"/>
              <a:t>а×в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6700538"/>
              </p:ext>
            </p:extLst>
          </p:nvPr>
        </p:nvGraphicFramePr>
        <p:xfrm>
          <a:off x="1043606" y="1628800"/>
          <a:ext cx="5472612" cy="3460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8068"/>
                <a:gridCol w="608068"/>
                <a:gridCol w="608068"/>
                <a:gridCol w="608068"/>
                <a:gridCol w="608068"/>
                <a:gridCol w="608068"/>
                <a:gridCol w="608068"/>
                <a:gridCol w="608068"/>
                <a:gridCol w="608068"/>
              </a:tblGrid>
              <a:tr h="56406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</a:tr>
              <a:tr h="56406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</a:tr>
              <a:tr h="56406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</a:tr>
              <a:tr h="56406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</a:tr>
              <a:tr h="56406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</a:tr>
              <a:tr h="56406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</a:tr>
            </a:tbl>
          </a:graphicData>
        </a:graphic>
      </p:graphicFrame>
      <p:pic>
        <p:nvPicPr>
          <p:cNvPr id="3074" name="Picture 2" descr="http://mirsoln.ru/images/luchik/lessons/geometry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719" y="4581128"/>
            <a:ext cx="3737069" cy="2683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5582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Найди площадь фигуры</a:t>
            </a:r>
            <a:endParaRPr lang="ru-RU" sz="32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6331025"/>
              </p:ext>
            </p:extLst>
          </p:nvPr>
        </p:nvGraphicFramePr>
        <p:xfrm>
          <a:off x="2123728" y="1772816"/>
          <a:ext cx="6285384" cy="33951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85384"/>
              </a:tblGrid>
              <a:tr h="33951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45919"/>
              </p:ext>
            </p:extLst>
          </p:nvPr>
        </p:nvGraphicFramePr>
        <p:xfrm>
          <a:off x="1524000" y="1397000"/>
          <a:ext cx="6936435" cy="41922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0715"/>
                <a:gridCol w="770715"/>
                <a:gridCol w="770715"/>
                <a:gridCol w="770715"/>
                <a:gridCol w="829236"/>
                <a:gridCol w="712194"/>
                <a:gridCol w="770715"/>
                <a:gridCol w="770715"/>
                <a:gridCol w="770715"/>
              </a:tblGrid>
              <a:tr h="69870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 rowSpan="3" gridSpan="4">
                  <a:txBody>
                    <a:bodyPr/>
                    <a:lstStyle/>
                    <a:p>
                      <a:r>
                        <a:rPr lang="ru-RU" sz="3600" dirty="0" smtClean="0"/>
                        <a:t>7?77мм???7?</a:t>
                      </a:r>
                      <a:endParaRPr lang="ru-RU" sz="36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</a:tr>
              <a:tr h="69870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 gridSpan="4"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</a:tr>
              <a:tr h="69870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lvl="1"/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 gridSpan="4"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</a:tr>
              <a:tr h="69870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69870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69870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</a:tbl>
          </a:graphicData>
        </a:graphic>
      </p:graphicFrame>
      <p:pic>
        <p:nvPicPr>
          <p:cNvPr id="4098" name="Picture 2" descr="http://mirsoln.ru/images/luchik/lessons/geometry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437112"/>
            <a:ext cx="3937663" cy="2827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617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2 способа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268760"/>
            <a:ext cx="8075240" cy="4857403"/>
          </a:xfrm>
        </p:spPr>
        <p:txBody>
          <a:bodyPr>
            <a:normAutofit/>
          </a:bodyPr>
          <a:lstStyle/>
          <a:p>
            <a:pPr fontAlgn="t"/>
            <a:endParaRPr lang="ru-RU" dirty="0"/>
          </a:p>
          <a:p>
            <a:r>
              <a:rPr lang="ru-RU" dirty="0" smtClean="0"/>
              <a:t>                                     </a:t>
            </a:r>
          </a:p>
          <a:p>
            <a:endParaRPr lang="ru-RU" dirty="0"/>
          </a:p>
          <a:p>
            <a:endParaRPr lang="ru-RU" sz="2400" dirty="0" smtClean="0"/>
          </a:p>
          <a:p>
            <a:endParaRPr lang="ru-RU" sz="24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en-US" sz="2400" dirty="0" smtClean="0"/>
              <a:t>S</a:t>
            </a:r>
            <a:r>
              <a:rPr lang="ru-RU" sz="2400" dirty="0" smtClean="0"/>
              <a:t> = 5 × 6 = 30                            </a:t>
            </a:r>
            <a:r>
              <a:rPr lang="en-US" sz="2400" dirty="0" smtClean="0"/>
              <a:t>S</a:t>
            </a:r>
            <a:r>
              <a:rPr lang="ru-RU" sz="2400" dirty="0" smtClean="0"/>
              <a:t> </a:t>
            </a:r>
            <a:r>
              <a:rPr lang="ru-RU" sz="2400" dirty="0"/>
              <a:t>= </a:t>
            </a:r>
            <a:r>
              <a:rPr lang="ru-RU" sz="2400" dirty="0" smtClean="0"/>
              <a:t>9 </a:t>
            </a:r>
            <a:r>
              <a:rPr lang="ru-RU" sz="2400" dirty="0"/>
              <a:t>× 6 = </a:t>
            </a:r>
            <a:r>
              <a:rPr lang="ru-RU" sz="2400" dirty="0" smtClean="0"/>
              <a:t>54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S</a:t>
            </a:r>
            <a:r>
              <a:rPr lang="ru-RU" sz="2400" dirty="0"/>
              <a:t> = 4 × 3 = </a:t>
            </a:r>
            <a:r>
              <a:rPr lang="ru-RU" sz="2400" dirty="0" smtClean="0"/>
              <a:t>12                            </a:t>
            </a:r>
            <a:r>
              <a:rPr lang="en-US" sz="2400" dirty="0" smtClean="0"/>
              <a:t>S</a:t>
            </a:r>
            <a:r>
              <a:rPr lang="ru-RU" sz="2400" dirty="0" smtClean="0"/>
              <a:t> </a:t>
            </a:r>
            <a:r>
              <a:rPr lang="ru-RU" sz="2400" dirty="0"/>
              <a:t>= 4 × 3 = 12</a:t>
            </a:r>
            <a:endParaRPr lang="en-US" sz="2400" dirty="0"/>
          </a:p>
          <a:p>
            <a:pPr marL="0" indent="0">
              <a:buNone/>
            </a:pPr>
            <a:r>
              <a:rPr lang="en-US" sz="2400" dirty="0" smtClean="0"/>
              <a:t>S</a:t>
            </a:r>
            <a:r>
              <a:rPr lang="ru-RU" sz="2400" dirty="0" smtClean="0"/>
              <a:t> </a:t>
            </a:r>
            <a:r>
              <a:rPr lang="ru-RU" sz="2400" dirty="0"/>
              <a:t>= 30 + 12 = </a:t>
            </a:r>
            <a:r>
              <a:rPr lang="ru-RU" sz="2400" dirty="0" smtClean="0"/>
              <a:t>42                        </a:t>
            </a:r>
            <a:r>
              <a:rPr lang="en-US" sz="2400" dirty="0" smtClean="0"/>
              <a:t>S</a:t>
            </a:r>
            <a:r>
              <a:rPr lang="ru-RU" sz="2400" dirty="0" smtClean="0"/>
              <a:t> </a:t>
            </a:r>
            <a:r>
              <a:rPr lang="ru-RU" sz="2400" dirty="0"/>
              <a:t>= </a:t>
            </a:r>
            <a:r>
              <a:rPr lang="ru-RU" sz="2400" dirty="0" smtClean="0"/>
              <a:t>54 - </a:t>
            </a:r>
            <a:r>
              <a:rPr lang="ru-RU" sz="2400" dirty="0"/>
              <a:t>12 = 42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ru-RU" sz="16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8198036"/>
              </p:ext>
            </p:extLst>
          </p:nvPr>
        </p:nvGraphicFramePr>
        <p:xfrm>
          <a:off x="611558" y="1412776"/>
          <a:ext cx="1944220" cy="216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4220"/>
              </a:tblGrid>
              <a:tr h="2160240"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1543596"/>
              </p:ext>
            </p:extLst>
          </p:nvPr>
        </p:nvGraphicFramePr>
        <p:xfrm>
          <a:off x="2843808" y="2475737"/>
          <a:ext cx="1440160" cy="10081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160"/>
              </a:tblGrid>
              <a:tr h="100811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3329841"/>
              </p:ext>
            </p:extLst>
          </p:nvPr>
        </p:nvGraphicFramePr>
        <p:xfrm>
          <a:off x="4932040" y="1397000"/>
          <a:ext cx="3456387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4043"/>
                <a:gridCol w="384043"/>
                <a:gridCol w="384043"/>
                <a:gridCol w="384043"/>
                <a:gridCol w="384043"/>
                <a:gridCol w="384043"/>
                <a:gridCol w="384043"/>
                <a:gridCol w="384043"/>
                <a:gridCol w="384043"/>
              </a:tblGrid>
              <a:tr h="370840"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 rowSpan="3" gridSpan="4">
                  <a:txBody>
                    <a:bodyPr/>
                    <a:lstStyle/>
                    <a:p>
                      <a:endParaRPr lang="ru-RU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38100" cmpd="sng">
                      <a:noFill/>
                    </a:lnR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38100" cmpd="sng">
                      <a:noFill/>
                    </a:lnR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8871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Найди площадь трапеции</a:t>
            </a:r>
            <a:endParaRPr lang="ru-RU" sz="32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4391633"/>
              </p:ext>
            </p:extLst>
          </p:nvPr>
        </p:nvGraphicFramePr>
        <p:xfrm>
          <a:off x="1187622" y="1600200"/>
          <a:ext cx="6840765" cy="4061046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760085"/>
                <a:gridCol w="760085"/>
                <a:gridCol w="760085"/>
                <a:gridCol w="760085"/>
                <a:gridCol w="760085"/>
                <a:gridCol w="760085"/>
                <a:gridCol w="760085"/>
                <a:gridCol w="760085"/>
                <a:gridCol w="760085"/>
              </a:tblGrid>
              <a:tr h="67684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</a:tr>
              <a:tr h="67684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</a:tr>
              <a:tr h="67684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</a:tr>
              <a:tr h="676841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</a:tr>
              <a:tr h="676841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</a:tr>
              <a:tr h="67684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</a:tr>
            </a:tbl>
          </a:graphicData>
        </a:graphic>
      </p:graphicFrame>
      <p:cxnSp>
        <p:nvCxnSpPr>
          <p:cNvPr id="13" name="Прямая соединительная линия 12"/>
          <p:cNvCxnSpPr/>
          <p:nvPr/>
        </p:nvCxnSpPr>
        <p:spPr>
          <a:xfrm>
            <a:off x="6444208" y="1628800"/>
            <a:ext cx="1584176" cy="3960440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1259632" y="1628800"/>
            <a:ext cx="1440160" cy="39604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 descr="http://mirsoln.ru/images/luchik/lessons/geometry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293096"/>
            <a:ext cx="4288702" cy="3079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4557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Площадь трапеции</a:t>
            </a:r>
            <a:endParaRPr lang="ru-RU" sz="32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2700482"/>
              </p:ext>
            </p:extLst>
          </p:nvPr>
        </p:nvGraphicFramePr>
        <p:xfrm>
          <a:off x="2267746" y="1419984"/>
          <a:ext cx="4104451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050"/>
                <a:gridCol w="456050"/>
                <a:gridCol w="456050"/>
                <a:gridCol w="456050"/>
                <a:gridCol w="456050"/>
                <a:gridCol w="456050"/>
                <a:gridCol w="493436"/>
                <a:gridCol w="418665"/>
                <a:gridCol w="456050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r>
              <a:rPr lang="en-US" dirty="0"/>
              <a:t>S</a:t>
            </a:r>
            <a:r>
              <a:rPr lang="ru-RU" dirty="0"/>
              <a:t> = </a:t>
            </a:r>
            <a:r>
              <a:rPr lang="ru-RU" dirty="0" smtClean="0"/>
              <a:t>9 </a:t>
            </a:r>
            <a:r>
              <a:rPr lang="ru-RU" dirty="0"/>
              <a:t>× 6 = </a:t>
            </a:r>
            <a:r>
              <a:rPr lang="ru-RU" dirty="0" smtClean="0"/>
              <a:t>54                            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S</a:t>
            </a:r>
            <a:r>
              <a:rPr lang="ru-RU" dirty="0"/>
              <a:t> = </a:t>
            </a:r>
            <a:r>
              <a:rPr lang="ru-RU" dirty="0" smtClean="0"/>
              <a:t>2 </a:t>
            </a:r>
            <a:r>
              <a:rPr lang="ru-RU" dirty="0"/>
              <a:t>× </a:t>
            </a:r>
            <a:r>
              <a:rPr lang="ru-RU" dirty="0" smtClean="0"/>
              <a:t>6 </a:t>
            </a:r>
            <a:r>
              <a:rPr lang="ru-RU" dirty="0"/>
              <a:t>= </a:t>
            </a:r>
            <a:r>
              <a:rPr lang="ru-RU" dirty="0" smtClean="0"/>
              <a:t>12</a:t>
            </a:r>
          </a:p>
          <a:p>
            <a:pPr marL="0" indent="0">
              <a:buNone/>
            </a:pPr>
            <a:r>
              <a:rPr lang="en-US" dirty="0"/>
              <a:t>S</a:t>
            </a:r>
            <a:r>
              <a:rPr lang="ru-RU" dirty="0"/>
              <a:t> = </a:t>
            </a:r>
            <a:r>
              <a:rPr lang="ru-RU" dirty="0" smtClean="0"/>
              <a:t>54 – 12 = </a:t>
            </a:r>
            <a:r>
              <a:rPr lang="ru-RU" dirty="0"/>
              <a:t>42 </a:t>
            </a:r>
          </a:p>
          <a:p>
            <a:endParaRPr lang="ru-RU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>
            <a:off x="2267744" y="1412776"/>
            <a:ext cx="936104" cy="22322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5508104" y="1412776"/>
            <a:ext cx="864096" cy="22322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8929191"/>
              </p:ext>
            </p:extLst>
          </p:nvPr>
        </p:nvGraphicFramePr>
        <p:xfrm>
          <a:off x="6732240" y="1397000"/>
          <a:ext cx="88776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3880"/>
                <a:gridCol w="443880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1" name="Прямая соединительная линия 10"/>
          <p:cNvCxnSpPr/>
          <p:nvPr/>
        </p:nvCxnSpPr>
        <p:spPr>
          <a:xfrm>
            <a:off x="6732240" y="1412776"/>
            <a:ext cx="864096" cy="22322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0577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Равновеликие фигуры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       </a:t>
            </a:r>
            <a:r>
              <a:rPr lang="en-US" dirty="0" smtClean="0"/>
              <a:t>S</a:t>
            </a:r>
            <a:r>
              <a:rPr lang="ru-RU" dirty="0" smtClean="0"/>
              <a:t> </a:t>
            </a:r>
            <a:r>
              <a:rPr lang="ru-RU" dirty="0"/>
              <a:t>= 42 </a:t>
            </a:r>
            <a:r>
              <a:rPr lang="ru-RU" dirty="0" smtClean="0"/>
              <a:t>                            </a:t>
            </a:r>
            <a:r>
              <a:rPr lang="en-US" dirty="0" smtClean="0"/>
              <a:t>S</a:t>
            </a:r>
            <a:r>
              <a:rPr lang="ru-RU" dirty="0" smtClean="0"/>
              <a:t> = </a:t>
            </a:r>
            <a:r>
              <a:rPr lang="ru-RU" dirty="0"/>
              <a:t>42 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2004774"/>
              </p:ext>
            </p:extLst>
          </p:nvPr>
        </p:nvGraphicFramePr>
        <p:xfrm>
          <a:off x="827582" y="1397000"/>
          <a:ext cx="3456387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4043"/>
                <a:gridCol w="384043"/>
                <a:gridCol w="384043"/>
                <a:gridCol w="384043"/>
                <a:gridCol w="384043"/>
                <a:gridCol w="384043"/>
                <a:gridCol w="384043"/>
                <a:gridCol w="384043"/>
                <a:gridCol w="384043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gridSpan="4">
                  <a:txBody>
                    <a:bodyPr/>
                    <a:lstStyle/>
                    <a:p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T w="12700" cmpd="sng">
                      <a:noFill/>
                    </a:lnT>
                  </a:tcPr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1746462"/>
              </p:ext>
            </p:extLst>
          </p:nvPr>
        </p:nvGraphicFramePr>
        <p:xfrm>
          <a:off x="4788027" y="1397000"/>
          <a:ext cx="3600396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044"/>
                <a:gridCol w="400044"/>
                <a:gridCol w="400044"/>
                <a:gridCol w="400044"/>
                <a:gridCol w="400044"/>
                <a:gridCol w="400044"/>
                <a:gridCol w="400044"/>
                <a:gridCol w="400044"/>
                <a:gridCol w="400044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7" name="Прямая соединительная линия 6"/>
          <p:cNvCxnSpPr/>
          <p:nvPr/>
        </p:nvCxnSpPr>
        <p:spPr>
          <a:xfrm flipH="1">
            <a:off x="4860032" y="1412776"/>
            <a:ext cx="720080" cy="20882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7596336" y="1412776"/>
            <a:ext cx="792088" cy="20882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3615648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307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1 задание</a:t>
            </a:r>
            <a:br>
              <a:rPr lang="ru-RU" sz="3200" dirty="0" smtClean="0"/>
            </a:br>
            <a:r>
              <a:rPr lang="ru-RU" sz="3200" dirty="0" smtClean="0"/>
              <a:t>найти площадь фигуры 2 способами</a:t>
            </a:r>
            <a:endParaRPr lang="ru-RU" sz="32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0706445"/>
              </p:ext>
            </p:extLst>
          </p:nvPr>
        </p:nvGraphicFramePr>
        <p:xfrm>
          <a:off x="2195736" y="1484784"/>
          <a:ext cx="4680519" cy="35283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78289"/>
                <a:gridCol w="780446"/>
                <a:gridCol w="780446"/>
                <a:gridCol w="780446"/>
                <a:gridCol w="780446"/>
                <a:gridCol w="780446"/>
              </a:tblGrid>
              <a:tr h="70567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0567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0567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</a:tr>
              <a:tr h="70567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</a:tr>
              <a:tr h="70567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           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pic>
        <p:nvPicPr>
          <p:cNvPr id="6146" name="Picture 2" descr="http://mirsoln.ru/images/luchik/lessons/geometry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5150" y="4365104"/>
            <a:ext cx="4338850" cy="3115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3050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307</TotalTime>
  <Words>229</Words>
  <Application>Microsoft Office PowerPoint</Application>
  <PresentationFormat>Экран (4:3)</PresentationFormat>
  <Paragraphs>140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ПРЯМОУГОЛЬНИК 5 класс </vt:lpstr>
      <vt:lpstr>Найди лишнее слово</vt:lpstr>
      <vt:lpstr>S = а×в</vt:lpstr>
      <vt:lpstr>Найди площадь фигуры</vt:lpstr>
      <vt:lpstr>2 способа</vt:lpstr>
      <vt:lpstr>Найди площадь трапеции</vt:lpstr>
      <vt:lpstr>Площадь трапеции</vt:lpstr>
      <vt:lpstr>Равновеликие фигуры</vt:lpstr>
      <vt:lpstr>1 задание найти площадь фигуры 2 способами</vt:lpstr>
      <vt:lpstr>2 задание найти площадь фигуры</vt:lpstr>
      <vt:lpstr>3. Чему равна сторона квадрата, площадь которого равна площади прямоугольника со сторонами 4 см и 9 см ?</vt:lpstr>
      <vt:lpstr>4 задание найти площадь фигуры</vt:lpstr>
      <vt:lpstr>5 задание найти площадь фигуры</vt:lpstr>
      <vt:lpstr>Продолжи, пожалуйста, предложение</vt:lpstr>
      <vt:lpstr>Продолжи, пожалуйста, предложение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ПРЯМОУГОЛЬНИК</dc:title>
  <dc:creator>София</dc:creator>
  <cp:lastModifiedBy>София</cp:lastModifiedBy>
  <cp:revision>25</cp:revision>
  <dcterms:created xsi:type="dcterms:W3CDTF">2014-11-05T16:56:08Z</dcterms:created>
  <dcterms:modified xsi:type="dcterms:W3CDTF">2016-04-07T17:22:58Z</dcterms:modified>
</cp:coreProperties>
</file>