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0" r:id="rId2"/>
    <p:sldId id="287" r:id="rId3"/>
    <p:sldId id="312" r:id="rId4"/>
    <p:sldId id="313" r:id="rId5"/>
    <p:sldId id="345" r:id="rId6"/>
    <p:sldId id="314" r:id="rId7"/>
    <p:sldId id="315" r:id="rId8"/>
    <p:sldId id="316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43" r:id="rId24"/>
    <p:sldId id="344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17" r:id="rId34"/>
    <p:sldId id="318" r:id="rId35"/>
    <p:sldId id="319" r:id="rId36"/>
    <p:sldId id="342" r:id="rId37"/>
    <p:sldId id="346" r:id="rId38"/>
    <p:sldId id="347" r:id="rId39"/>
    <p:sldId id="352" r:id="rId40"/>
    <p:sldId id="354" r:id="rId41"/>
    <p:sldId id="351" r:id="rId42"/>
    <p:sldId id="359" r:id="rId43"/>
    <p:sldId id="360" r:id="rId44"/>
    <p:sldId id="357" r:id="rId45"/>
    <p:sldId id="363" r:id="rId46"/>
    <p:sldId id="367" r:id="rId47"/>
    <p:sldId id="368" r:id="rId48"/>
    <p:sldId id="365" r:id="rId49"/>
    <p:sldId id="371" r:id="rId50"/>
    <p:sldId id="362" r:id="rId51"/>
    <p:sldId id="356" r:id="rId52"/>
    <p:sldId id="355" r:id="rId53"/>
    <p:sldId id="36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W"/>
  <c:chart>
    <c:title>
      <c:tx>
        <c:rich>
          <a:bodyPr/>
          <a:lstStyle/>
          <a:p>
            <a:pPr>
              <a:defRPr sz="2400"/>
            </a:pPr>
            <a:r>
              <a:rPr lang="en-ZW" sz="2400"/>
              <a:t>Global Internet</a:t>
            </a:r>
            <a:r>
              <a:rPr lang="en-ZW" sz="2400" baseline="0"/>
              <a:t> Access 2012</a:t>
            </a:r>
            <a:endParaRPr lang="en-ZW" sz="240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Sheet1!$D$5:$D$6</c:f>
              <c:strCache>
                <c:ptCount val="2"/>
                <c:pt idx="0">
                  <c:v>Internet Access 1.7B</c:v>
                </c:pt>
                <c:pt idx="1">
                  <c:v>No Internet Access 5B</c:v>
                </c:pt>
              </c:strCache>
            </c:strRef>
          </c:cat>
          <c:val>
            <c:numRef>
              <c:f>Sheet1!$E$5:$E$6</c:f>
              <c:numCache>
                <c:formatCode>General</c:formatCode>
                <c:ptCount val="2"/>
                <c:pt idx="0">
                  <c:v>1.7000000000000022</c:v>
                </c:pt>
                <c:pt idx="1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006245747059696"/>
          <c:y val="0.47307501188145051"/>
          <c:w val="0.2290733449985419"/>
          <c:h val="0.21652983022618624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W"/>
  <c:chart>
    <c:title>
      <c:tx>
        <c:rich>
          <a:bodyPr/>
          <a:lstStyle/>
          <a:p>
            <a:pPr>
              <a:defRPr/>
            </a:pPr>
            <a:r>
              <a:rPr lang="en-ZW"/>
              <a:t>Global SMS</a:t>
            </a:r>
            <a:r>
              <a:rPr lang="en-ZW" baseline="0"/>
              <a:t> Usage 2011 </a:t>
            </a:r>
            <a:endParaRPr lang="en-ZW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Sheet1!$D$9:$D$10</c:f>
              <c:strCache>
                <c:ptCount val="2"/>
                <c:pt idx="0">
                  <c:v>SMS Users 4B</c:v>
                </c:pt>
                <c:pt idx="1">
                  <c:v>Non-active SMS users 1B</c:v>
                </c:pt>
              </c:strCache>
            </c:strRef>
          </c:cat>
          <c:val>
            <c:numRef>
              <c:f>Sheet1!$E$9:$E$10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C1085-2DA9-4A5D-AC56-A361876AC54D}" type="datetimeFigureOut">
              <a:rPr lang="en-US" smtClean="0"/>
              <a:pPr/>
              <a:t>6/14/2013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663C-A0E4-4E01-B178-B878B5D50B25}" type="slidenum">
              <a:rPr lang="en-ZW" smtClean="0"/>
              <a:pPr/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5C6A-CC89-4832-9376-8D2C365B2096}" type="slidenum">
              <a:rPr lang="en-ZW" smtClean="0"/>
              <a:pPr/>
              <a:t>16</a:t>
            </a:fld>
            <a:endParaRPr lang="en-Z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Africa: 30,221,532 km</a:t>
            </a:r>
            <a:r>
              <a:rPr lang="en-US" baseline="30000" dirty="0" smtClean="0"/>
              <a:t>2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1 Billion+ people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&gt;1000 Languages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Most Multilingual Continent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65% Mobile Penetration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Biggest Mobile Market in the World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Fastest Growing Mobile Market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Smartphones are Outselling computers 4:1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What used to cost $2000 in 1994 now costs less than $80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Smartphones representing 50% of Internet connections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6/10 fastest growing economies are in Africa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50% of Africa is &lt; 20 years old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Worldwide: there more android</a:t>
            </a:r>
            <a:r>
              <a:rPr lang="en-US" baseline="0" dirty="0" smtClean="0"/>
              <a:t> phone activations than babies born. 1.3M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300K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9C453-D5B9-43EC-99E6-BE63A5B48C02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1993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A07114 powerpoint presentation 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3175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2.2172830993@web29505.mail.ird.yahoo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4.2172830993@web29505.mail.ird.yahoo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echcrunch.com/2010/05/16/five-years-in-youtube-is-now-streaming-two-billion-videos-per-day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7772400" cy="2438400"/>
          </a:xfrm>
        </p:spPr>
        <p:txBody>
          <a:bodyPr/>
          <a:lstStyle/>
          <a:p>
            <a:r>
              <a:rPr lang="en-US" sz="2400" b="1" i="1" dirty="0" smtClean="0">
                <a:latin typeface="Georgia" pitchFamily="18" charset="0"/>
              </a:rPr>
              <a:t>‘The roadmap to Zimbabwe’s desired future. Defining the possibilities that deliver value’</a:t>
            </a:r>
            <a:br>
              <a:rPr lang="en-US" sz="2400" b="1" i="1" dirty="0" smtClean="0">
                <a:latin typeface="Georgia" pitchFamily="18" charset="0"/>
              </a:rPr>
            </a:br>
            <a:r>
              <a:rPr lang="en-US" sz="2400" b="1" i="1" dirty="0" smtClean="0">
                <a:latin typeface="Georgia" pitchFamily="18" charset="0"/>
              </a:rPr>
              <a:t/>
            </a:r>
            <a:br>
              <a:rPr lang="en-US" sz="2400" b="1" i="1" dirty="0" smtClean="0">
                <a:latin typeface="Georgia" pitchFamily="18" charset="0"/>
              </a:rPr>
            </a:br>
            <a:r>
              <a:rPr lang="en-US" sz="2400" b="1" i="1" dirty="0" smtClean="0">
                <a:latin typeface="Georgia" pitchFamily="18" charset="0"/>
              </a:rPr>
              <a:t>Zimbabwe National Chamber of  </a:t>
            </a:r>
            <a:r>
              <a:rPr lang="en-US" sz="2400" b="1" i="1" dirty="0" smtClean="0">
                <a:latin typeface="Georgia" pitchFamily="18" charset="0"/>
              </a:rPr>
              <a:t>Commerce</a:t>
            </a:r>
            <a:br>
              <a:rPr lang="en-US" sz="2400" b="1" i="1" dirty="0" smtClean="0">
                <a:latin typeface="Georgia" pitchFamily="18" charset="0"/>
              </a:rPr>
            </a:br>
            <a:r>
              <a:rPr lang="en-US" sz="2400" b="1" i="1" dirty="0" smtClean="0">
                <a:latin typeface="Georgia" pitchFamily="18" charset="0"/>
              </a:rPr>
              <a:t> </a:t>
            </a:r>
            <a:r>
              <a:rPr lang="en-US" sz="2400" b="1" i="1" dirty="0" smtClean="0">
                <a:latin typeface="Georgia" pitchFamily="18" charset="0"/>
              </a:rPr>
              <a:t/>
            </a:r>
            <a:br>
              <a:rPr lang="en-US" sz="2400" b="1" i="1" dirty="0" smtClean="0">
                <a:latin typeface="Georgia" pitchFamily="18" charset="0"/>
              </a:rPr>
            </a:br>
            <a:r>
              <a:rPr lang="en-US" sz="2400" b="1" i="1" dirty="0" smtClean="0">
                <a:latin typeface="Georgia" pitchFamily="18" charset="0"/>
              </a:rPr>
              <a:t> Agrippa G.R Mugwagwa</a:t>
            </a:r>
            <a:br>
              <a:rPr lang="en-US" sz="2400" b="1" i="1" dirty="0" smtClean="0">
                <a:latin typeface="Georgia" pitchFamily="18" charset="0"/>
              </a:rPr>
            </a:br>
            <a:r>
              <a:rPr lang="en-US" sz="2400" b="1" i="1" dirty="0" smtClean="0">
                <a:latin typeface="Georgia" pitchFamily="18" charset="0"/>
              </a:rPr>
              <a:t>14 June 2013 </a:t>
            </a:r>
            <a:r>
              <a:rPr lang="en-ZW" sz="2400" b="1" i="1" dirty="0" smtClean="0">
                <a:latin typeface="Georgia" pitchFamily="18" charset="0"/>
              </a:rPr>
              <a:t/>
            </a:r>
            <a:br>
              <a:rPr lang="en-ZW" sz="2400" b="1" i="1" dirty="0" smtClean="0">
                <a:latin typeface="Georgia" pitchFamily="18" charset="0"/>
              </a:rPr>
            </a:br>
            <a:endParaRPr lang="en-ZW" sz="2400" i="1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6400800" cy="1295400"/>
          </a:xfrm>
        </p:spPr>
        <p:txBody>
          <a:bodyPr/>
          <a:lstStyle/>
          <a:p>
            <a:r>
              <a:rPr lang="en-ZW" sz="2400" b="1" i="1" dirty="0" smtClean="0">
                <a:latin typeface="Georgia" pitchFamily="18" charset="0"/>
              </a:rPr>
              <a:t>‘Transforming  the economy with the power of ICTs’</a:t>
            </a:r>
            <a:endParaRPr lang="en-ZW" sz="2400" b="1" i="1" dirty="0">
              <a:latin typeface="Georgia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4953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Global SMS </a:t>
            </a:r>
            <a:endParaRPr lang="en-ZW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Impact of Technology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 smtClean="0"/>
          </a:p>
          <a:p>
            <a:endParaRPr lang="en-ZW" dirty="0"/>
          </a:p>
        </p:txBody>
      </p:sp>
      <p:sp>
        <p:nvSpPr>
          <p:cNvPr id="4" name="Rectangle 3"/>
          <p:cNvSpPr/>
          <p:nvPr/>
        </p:nvSpPr>
        <p:spPr>
          <a:xfrm>
            <a:off x="1371600" y="2057400"/>
            <a:ext cx="632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 smtClean="0"/>
              <a:t>Albert Einstein:</a:t>
            </a:r>
            <a:r>
              <a:rPr lang="en-GB" sz="3200" i="1" dirty="0" smtClean="0"/>
              <a:t> </a:t>
            </a:r>
            <a:r>
              <a:rPr lang="en-GB" sz="3200" b="1" i="1" dirty="0" smtClean="0"/>
              <a:t/>
            </a:r>
            <a:br>
              <a:rPr lang="en-GB" sz="3200" b="1" i="1" dirty="0" smtClean="0"/>
            </a:br>
            <a:r>
              <a:rPr lang="en-GB" sz="3200" b="1" i="1" dirty="0" smtClean="0"/>
              <a:t>"I fear the day when the technology overlaps with our humanity. The world will only have a generation of idiots”</a:t>
            </a:r>
            <a:endParaRPr lang="en-ZW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Pervasive Impact of Digital.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600200"/>
          <a:ext cx="7848600" cy="4829174"/>
        </p:xfrm>
        <a:graphic>
          <a:graphicData uri="http://schemas.openxmlformats.org/presentationml/2006/ole">
            <p:oleObj spid="_x0000_s1026" name="Document" r:id="rId3" imgW="5736596" imgH="60003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Change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4" name="yiv1965032057_x0000_i1027" descr="cid:2.2172830993@web29505.mail.ird.yahoo.com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7200" y="1538287"/>
            <a:ext cx="8229599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Modern Birthdays</a:t>
            </a:r>
            <a:endParaRPr lang="en-ZW" dirty="0"/>
          </a:p>
        </p:txBody>
      </p:sp>
      <p:pic>
        <p:nvPicPr>
          <p:cNvPr id="4" name="yiv1965032057_x0000_i1029" descr="cid:4.2172830993@web29505.mail.ird.yahoo.com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170802" y="1600200"/>
            <a:ext cx="30775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4000" dirty="0" smtClean="0"/>
              <a:t>Coffee with friends</a:t>
            </a:r>
            <a:endParaRPr lang="en-ZW" sz="4000" dirty="0"/>
          </a:p>
        </p:txBody>
      </p:sp>
      <p:pic>
        <p:nvPicPr>
          <p:cNvPr id="19458" name="Picture 2" descr="Description: cid:8331E6F552E14557B4EC8043C6B5AF57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056" r="100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838200"/>
          </a:xfrm>
        </p:spPr>
        <p:txBody>
          <a:bodyPr>
            <a:normAutofit fontScale="90000"/>
          </a:bodyPr>
          <a:lstStyle/>
          <a:p>
            <a:r>
              <a:rPr lang="en-ZW" sz="3600" dirty="0" smtClean="0"/>
              <a:t>Get together in a restaurant</a:t>
            </a:r>
            <a:endParaRPr lang="en-ZW" sz="3600" dirty="0"/>
          </a:p>
        </p:txBody>
      </p:sp>
      <p:pic>
        <p:nvPicPr>
          <p:cNvPr id="20482" name="Picture 2" descr="Description: cid:A6B5DB970F7E460AA7C2BD2A7FE2AE23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sz="2800" dirty="0" smtClean="0"/>
              <a:t>Enjoying the beauty in a museum</a:t>
            </a:r>
            <a:endParaRPr lang="en-ZW" sz="2800" dirty="0"/>
          </a:p>
        </p:txBody>
      </p:sp>
      <p:pic>
        <p:nvPicPr>
          <p:cNvPr id="21506" name="Picture 2" descr="Description: cid:6C7D87F503034E0384C22A48AC4A3393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945" b="1194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5486400" cy="566738"/>
          </a:xfrm>
        </p:spPr>
        <p:txBody>
          <a:bodyPr>
            <a:noAutofit/>
          </a:bodyPr>
          <a:lstStyle/>
          <a:p>
            <a:r>
              <a:rPr lang="en-ZW" sz="3200" dirty="0" smtClean="0"/>
              <a:t>Pleasantly chatting in a cafe</a:t>
            </a:r>
            <a:endParaRPr lang="en-ZW" sz="3200" dirty="0"/>
          </a:p>
        </p:txBody>
      </p:sp>
      <p:pic>
        <p:nvPicPr>
          <p:cNvPr id="22530" name="Picture 2" descr="Description: cid:A7EE1F2D1AE94726A5913BE500033ADF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5486400" cy="566738"/>
          </a:xfrm>
        </p:spPr>
        <p:txBody>
          <a:bodyPr>
            <a:noAutofit/>
          </a:bodyPr>
          <a:lstStyle/>
          <a:p>
            <a:r>
              <a:rPr lang="en-ZW" sz="3200" dirty="0" smtClean="0"/>
              <a:t>Enjoying the day at the beach</a:t>
            </a:r>
            <a:endParaRPr lang="en-ZW" sz="3200" dirty="0"/>
          </a:p>
        </p:txBody>
      </p:sp>
      <p:pic>
        <p:nvPicPr>
          <p:cNvPr id="23554" name="Picture 2" descr="Description: cid:C15F92E17D994DF9A4D0C0D1FD9A57BA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833" r="58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Presentation Outline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r>
              <a:rPr lang="en-ZW" sz="2000" dirty="0" smtClean="0"/>
              <a:t>1. Introduction</a:t>
            </a:r>
          </a:p>
          <a:p>
            <a:r>
              <a:rPr lang="en-ZW" sz="2000" dirty="0" smtClean="0"/>
              <a:t>2. What are ICTs</a:t>
            </a:r>
          </a:p>
          <a:p>
            <a:r>
              <a:rPr lang="en-ZW" sz="2000" dirty="0" smtClean="0"/>
              <a:t>3. Historical Perspective</a:t>
            </a:r>
          </a:p>
          <a:p>
            <a:r>
              <a:rPr lang="en-ZW" sz="2000" dirty="0" smtClean="0"/>
              <a:t>4. The </a:t>
            </a:r>
            <a:r>
              <a:rPr lang="en-ZW" sz="2000" dirty="0" err="1" smtClean="0"/>
              <a:t>DotCom</a:t>
            </a:r>
            <a:r>
              <a:rPr lang="en-ZW" sz="2000" dirty="0" smtClean="0"/>
              <a:t> Bubble</a:t>
            </a:r>
          </a:p>
          <a:p>
            <a:r>
              <a:rPr lang="en-ZW" sz="2000" dirty="0" smtClean="0"/>
              <a:t>5. The </a:t>
            </a:r>
            <a:r>
              <a:rPr lang="en-ZW" sz="2000" dirty="0" err="1" smtClean="0"/>
              <a:t>Consumerisation</a:t>
            </a:r>
            <a:r>
              <a:rPr lang="en-ZW" sz="2000" dirty="0" smtClean="0"/>
              <a:t> of IT</a:t>
            </a:r>
          </a:p>
          <a:p>
            <a:r>
              <a:rPr lang="en-ZW" sz="2000" dirty="0" smtClean="0"/>
              <a:t>6. Global Trends</a:t>
            </a:r>
          </a:p>
          <a:p>
            <a:r>
              <a:rPr lang="en-ZW" sz="2000" dirty="0" smtClean="0"/>
              <a:t>7. Impact of Technology</a:t>
            </a:r>
          </a:p>
          <a:p>
            <a:r>
              <a:rPr lang="en-ZW" sz="2000" dirty="0" smtClean="0"/>
              <a:t>8. Digital Trends</a:t>
            </a:r>
          </a:p>
          <a:p>
            <a:r>
              <a:rPr lang="en-ZW" sz="2000" dirty="0" smtClean="0"/>
              <a:t>9. Contributions of ICT</a:t>
            </a:r>
          </a:p>
          <a:p>
            <a:r>
              <a:rPr lang="en-ZW" sz="2000" dirty="0" smtClean="0"/>
              <a:t>10. Mobile &amp; Africa</a:t>
            </a:r>
          </a:p>
          <a:p>
            <a:r>
              <a:rPr lang="en-ZW" sz="2000" dirty="0" smtClean="0"/>
              <a:t>11.MPesa in Kenya</a:t>
            </a:r>
          </a:p>
          <a:p>
            <a:r>
              <a:rPr lang="en-ZW" sz="2000" dirty="0" smtClean="0"/>
              <a:t>12. Why Mobile will Rule</a:t>
            </a:r>
          </a:p>
          <a:p>
            <a:r>
              <a:rPr lang="en-ZW" sz="2000" dirty="0" smtClean="0"/>
              <a:t>13. Harnessing ICTs</a:t>
            </a:r>
          </a:p>
          <a:p>
            <a:r>
              <a:rPr lang="en-ZW" sz="2000" dirty="0" smtClean="0"/>
              <a:t>14. Conclusion</a:t>
            </a:r>
            <a:endParaRPr lang="en" sz="2000" dirty="0" smtClean="0"/>
          </a:p>
          <a:p>
            <a:endParaRPr lang="en-ZW" sz="2000" dirty="0" smtClean="0"/>
          </a:p>
          <a:p>
            <a:endParaRPr lang="en-ZW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9530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/>
            </a:r>
            <a:br>
              <a:rPr lang="en-ZW" sz="2800" dirty="0" smtClean="0"/>
            </a:br>
            <a:r>
              <a:rPr lang="en-ZW" sz="2800" dirty="0" smtClean="0"/>
              <a:t>At </a:t>
            </a:r>
            <a:r>
              <a:rPr lang="en-ZW" sz="2800" dirty="0" smtClean="0"/>
              <a:t>the stadium supporting the team</a:t>
            </a:r>
            <a:endParaRPr lang="en-ZW" sz="2800" dirty="0"/>
          </a:p>
        </p:txBody>
      </p:sp>
      <p:pic>
        <p:nvPicPr>
          <p:cNvPr id="24578" name="Picture 2" descr="Description: cid:0EB58F79597F4F57B9138D32F29ACCA8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396" r="133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z="2400" dirty="0" smtClean="0"/>
              <a:t>Having fun with the girlfriend</a:t>
            </a:r>
            <a:endParaRPr lang="en-ZW" sz="2400" dirty="0"/>
          </a:p>
        </p:txBody>
      </p:sp>
      <p:pic>
        <p:nvPicPr>
          <p:cNvPr id="25602" name="Picture 2" descr="Description: cid:EF7FFB8B99344F46840900B563173F92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sz="2400" dirty="0" smtClean="0"/>
              <a:t>Appreciating the town in a convertible...</a:t>
            </a:r>
            <a:endParaRPr lang="en-ZW" sz="2400" dirty="0"/>
          </a:p>
        </p:txBody>
      </p:sp>
      <p:pic>
        <p:nvPicPr>
          <p:cNvPr id="26626" name="Picture 2" descr="Description: cid:BAC9A500AD234F6BB5764D24F0FC19FC@casa948c71d7c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937" b="219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609" y="685800"/>
            <a:ext cx="736979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The Customer Remains King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W" dirty="0" smtClean="0"/>
          </a:p>
          <a:p>
            <a:pPr>
              <a:buNone/>
            </a:pPr>
            <a:r>
              <a:rPr lang="en-ZW" b="1" i="1" dirty="0" smtClean="0"/>
              <a:t>“Technology is changing your customer, and your customer will change your business”</a:t>
            </a:r>
            <a:endParaRPr lang="en-ZW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83"/>
            <a:ext cx="9001156" cy="68708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56"/>
            <a:ext cx="8929717" cy="6686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56"/>
            <a:ext cx="9144000" cy="67953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love Google?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36" y="386813"/>
            <a:ext cx="7980953" cy="56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5" y="171857"/>
            <a:ext cx="8571429" cy="6514286"/>
          </a:xfrm>
          <a:prstGeom prst="rect">
            <a:avLst/>
          </a:prstGeom>
        </p:spPr>
      </p:pic>
      <p:pic>
        <p:nvPicPr>
          <p:cNvPr id="3" name="Picture 2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37"/>
            <a:ext cx="8858280" cy="6771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Introduction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W" dirty="0" smtClean="0"/>
              <a:t>‘Change is the only constant’ </a:t>
            </a:r>
          </a:p>
          <a:p>
            <a:r>
              <a:rPr lang="en-ZW" dirty="0" smtClean="0"/>
              <a:t>This saying could not be more applicable to ICTs and their impact on our lives and business in general</a:t>
            </a:r>
          </a:p>
          <a:p>
            <a:r>
              <a:rPr lang="en-ZW" dirty="0" smtClean="0"/>
              <a:t>Innovation is the currency of ICTs and it has created and destroyed business models and businesses alike</a:t>
            </a:r>
          </a:p>
          <a:p>
            <a:r>
              <a:rPr lang="en-ZW" dirty="0" smtClean="0"/>
              <a:t>Kodak as we know it is now extinct</a:t>
            </a:r>
          </a:p>
          <a:p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488412425_f1eebd6e5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5130117"/>
            <a:ext cx="9144000" cy="1727883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solidFill>
              <a:schemeClr val="bg1">
                <a:lumMod val="7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43446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2</a:t>
            </a:r>
            <a:r>
              <a:rPr lang="en-US" sz="5000" dirty="0" smtClean="0"/>
              <a:t> Billion Videos Are Streamed  Each Day On YouTube</a:t>
            </a:r>
          </a:p>
          <a:p>
            <a:endParaRPr lang="en-US" sz="5000" dirty="0"/>
          </a:p>
        </p:txBody>
      </p:sp>
      <p:sp>
        <p:nvSpPr>
          <p:cNvPr id="8" name="TextBox 7"/>
          <p:cNvSpPr txBox="1"/>
          <p:nvPr/>
        </p:nvSpPr>
        <p:spPr>
          <a:xfrm>
            <a:off x="7663121" y="6552707"/>
            <a:ext cx="2012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>
                <a:hlinkClick r:id="rId3"/>
              </a:rPr>
              <a:t>Techcrunch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202769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smtClean="0"/>
              <a:t>Digital Decision-making</a:t>
            </a:r>
            <a:endParaRPr lang="en-ZW"/>
          </a:p>
        </p:txBody>
      </p:sp>
      <p:pic>
        <p:nvPicPr>
          <p:cNvPr id="4" name="Content Placeholder 3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00200"/>
            <a:ext cx="7391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Viral Power of Digital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W" dirty="0" smtClean="0"/>
              <a:t>Traditional Media is relatively static</a:t>
            </a:r>
          </a:p>
          <a:p>
            <a:r>
              <a:rPr lang="en-ZW" dirty="0" smtClean="0"/>
              <a:t>Digital media is shareable and discoverable</a:t>
            </a:r>
          </a:p>
          <a:p>
            <a:r>
              <a:rPr lang="en-ZW" dirty="0" smtClean="0"/>
              <a:t>Has a global reach</a:t>
            </a:r>
          </a:p>
          <a:p>
            <a:r>
              <a:rPr lang="en-ZW" dirty="0" smtClean="0"/>
              <a:t>High velocity </a:t>
            </a:r>
          </a:p>
          <a:p>
            <a:r>
              <a:rPr lang="en-ZW" dirty="0" smtClean="0"/>
              <a:t>Allows engagement</a:t>
            </a:r>
          </a:p>
          <a:p>
            <a:r>
              <a:rPr lang="en-ZW" dirty="0" smtClean="0"/>
              <a:t>Digital is accessible – consumer-generated media which is unregulated</a:t>
            </a:r>
          </a:p>
          <a:p>
            <a:r>
              <a:rPr lang="en-ZW" dirty="0" smtClean="0"/>
              <a:t>Digital is also local</a:t>
            </a:r>
          </a:p>
          <a:p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83"/>
            <a:ext cx="9001156" cy="68708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56"/>
            <a:ext cx="8929717" cy="6686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5" y="171857"/>
            <a:ext cx="8571429" cy="6514286"/>
          </a:xfrm>
          <a:prstGeom prst="rect">
            <a:avLst/>
          </a:prstGeom>
        </p:spPr>
      </p:pic>
      <p:pic>
        <p:nvPicPr>
          <p:cNvPr id="3" name="Picture 2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37"/>
            <a:ext cx="8858280" cy="67716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8ED0678C-5F43-4008-AA90-23C5CC3F886C}" type="slidenum">
              <a:rPr lang="en-US"/>
              <a:pPr/>
              <a:t>36</a:t>
            </a:fld>
            <a:endParaRPr lang="en-US"/>
          </a:p>
        </p:txBody>
      </p:sp>
      <p:pic>
        <p:nvPicPr>
          <p:cNvPr id="27651" name="Picture 4" descr="mark-zuckerberg-4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63304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65231" y="533401"/>
            <a:ext cx="5978769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smtClean="0"/>
              <a:t>“If I had to guess, social commerce is the next area to really blow up”</a:t>
            </a:r>
            <a:r>
              <a:rPr lang="en-US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Contributions of ICTs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ZW" sz="2600" dirty="0" smtClean="0"/>
              <a:t>ICTs are some of the world’s leading companies – Apple, AT&amp;T, T-Mobile, Samsung, Nokia, </a:t>
            </a:r>
            <a:r>
              <a:rPr lang="en-ZW" sz="2600" dirty="0" err="1" smtClean="0"/>
              <a:t>Econet</a:t>
            </a:r>
            <a:endParaRPr lang="en-ZW" sz="2600" dirty="0" smtClean="0"/>
          </a:p>
          <a:p>
            <a:r>
              <a:rPr lang="en-ZW" sz="2600" dirty="0" smtClean="0"/>
              <a:t>New industries have been spawned out of ICTs – call centres(India and the </a:t>
            </a:r>
            <a:r>
              <a:rPr lang="en-ZW" sz="2600" dirty="0" err="1" smtClean="0"/>
              <a:t>Philipines</a:t>
            </a:r>
            <a:r>
              <a:rPr lang="en-ZW" sz="2600" dirty="0" smtClean="0"/>
              <a:t> and lately South Africa), satellite television</a:t>
            </a:r>
          </a:p>
          <a:p>
            <a:r>
              <a:rPr lang="en-ZW" sz="2600" dirty="0" smtClean="0"/>
              <a:t>Major employer – directly and indirectly – air time distributors and resellers</a:t>
            </a:r>
          </a:p>
          <a:p>
            <a:r>
              <a:rPr lang="en-ZW" sz="2600" dirty="0" smtClean="0"/>
              <a:t>Lowered operating costs and improved efficiency</a:t>
            </a:r>
          </a:p>
          <a:p>
            <a:r>
              <a:rPr lang="en-ZW" sz="2600" dirty="0" smtClean="0"/>
              <a:t> Contribution to the </a:t>
            </a:r>
            <a:r>
              <a:rPr lang="en-ZW" sz="2600" dirty="0" err="1" smtClean="0"/>
              <a:t>fiscus</a:t>
            </a:r>
            <a:r>
              <a:rPr lang="en-ZW" sz="2600" dirty="0" smtClean="0"/>
              <a:t> </a:t>
            </a:r>
            <a:r>
              <a:rPr lang="en-ZW" sz="2600" dirty="0" smtClean="0"/>
              <a:t>– sales tax</a:t>
            </a:r>
            <a:endParaRPr lang="en-ZW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The Pervasive Impact of ICTs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The way we communicate</a:t>
            </a:r>
          </a:p>
          <a:p>
            <a:r>
              <a:rPr lang="en-ZW" dirty="0" smtClean="0"/>
              <a:t>The </a:t>
            </a:r>
            <a:r>
              <a:rPr lang="en-ZW" dirty="0" smtClean="0"/>
              <a:t>way we think</a:t>
            </a:r>
          </a:p>
          <a:p>
            <a:r>
              <a:rPr lang="en-ZW" dirty="0" smtClean="0"/>
              <a:t>The way we access information</a:t>
            </a:r>
          </a:p>
          <a:p>
            <a:r>
              <a:rPr lang="en-ZW" dirty="0" smtClean="0"/>
              <a:t>The way we work </a:t>
            </a:r>
            <a:endParaRPr lang="en-ZW" dirty="0" smtClean="0"/>
          </a:p>
          <a:p>
            <a:r>
              <a:rPr lang="en-ZW" dirty="0" smtClean="0"/>
              <a:t>The way we pay and get paid</a:t>
            </a:r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&amp; Africa </a:t>
            </a:r>
            <a:r>
              <a:rPr lang="en-US" dirty="0" smtClean="0"/>
              <a:t>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pic>
        <p:nvPicPr>
          <p:cNvPr id="6146" name="Picture 2" descr="C:\Work\_Telepin\Marketing\Events\african-continent-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20" y="1125998"/>
            <a:ext cx="5126990" cy="5231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3056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ZW" dirty="0" smtClean="0"/>
              <a:t>What are ICTs?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sz="3000" dirty="0" smtClean="0"/>
              <a:t>Information and Communication Technologies</a:t>
            </a:r>
          </a:p>
          <a:p>
            <a:r>
              <a:rPr lang="en-ZW" sz="3000" dirty="0" smtClean="0"/>
              <a:t>‘..is a more specific term that stresses the role of unified communications(telephone lines and wireless signals) computers as well as necessary enterprise software, middleware, storage and audio-visual systems which enable users to access, store, transmit and manipulate information’</a:t>
            </a:r>
          </a:p>
          <a:p>
            <a:pPr>
              <a:buNone/>
            </a:pPr>
            <a:r>
              <a:rPr lang="en-ZW" sz="3000" dirty="0" smtClean="0"/>
              <a:t>     - Wikipedia</a:t>
            </a:r>
            <a:endParaRPr lang="en-ZW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Penetration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56960"/>
            <a:ext cx="8229600" cy="571934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Data Source: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Informa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Graphic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Afrographique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40"/>
          <a:stretch/>
        </p:blipFill>
        <p:spPr bwMode="auto">
          <a:xfrm>
            <a:off x="1605280" y="1071559"/>
            <a:ext cx="5636939" cy="51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7183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 $100 Android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4328159" y="2463596"/>
            <a:ext cx="4057015" cy="3262517"/>
            <a:chOff x="4328159" y="2463596"/>
            <a:chExt cx="4057015" cy="3262517"/>
          </a:xfrm>
        </p:grpSpPr>
        <p:pic>
          <p:nvPicPr>
            <p:cNvPr id="5122" name="Picture 2" descr="ideos Huaweis $100 Android phone emerges as Kenyas best sell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159" y="2463596"/>
              <a:ext cx="4057015" cy="32625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efeeley\AppData\Local\Microsoft\Windows\Temporary Internet Files\Content.Outlook\B8KE5J9R\telepin_mobile_android_screenshots (2)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15131" y="2865120"/>
              <a:ext cx="1370920" cy="20421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 descr="http://www.android.com/devices/images/device/huawei-ideos/large/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15" r="21782"/>
          <a:stretch/>
        </p:blipFill>
        <p:spPr bwMode="auto">
          <a:xfrm rot="16200000">
            <a:off x="1249680" y="1574800"/>
            <a:ext cx="1859280" cy="3423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932" t="6100" r="771" b="2060"/>
          <a:stretch>
            <a:fillRect/>
          </a:stretch>
        </p:blipFill>
        <p:spPr bwMode="auto">
          <a:xfrm>
            <a:off x="914399" y="2600960"/>
            <a:ext cx="213766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9577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276820" y="415230"/>
            <a:ext cx="7929563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100" dirty="0">
              <a:solidFill>
                <a:srgbClr val="25AD0C"/>
              </a:solidFill>
              <a:latin typeface="Calibri Bold" pitchFamily="-84" charset="0"/>
              <a:sym typeface="Calibri Bold" pitchFamily="-84" charset="0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321469" y="6322219"/>
            <a:ext cx="8536781" cy="0"/>
          </a:xfrm>
          <a:prstGeom prst="line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ZW"/>
          </a:p>
        </p:txBody>
      </p:sp>
      <p:pic>
        <p:nvPicPr>
          <p:cNvPr id="24580" name="Picture 3" descr="Stanley ideas.0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/>
          </p:cNvSpPr>
          <p:nvPr/>
        </p:nvSpPr>
        <p:spPr bwMode="auto">
          <a:xfrm>
            <a:off x="276820" y="415230"/>
            <a:ext cx="7929563" cy="464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endParaRPr lang="en-US" sz="3100" dirty="0">
              <a:solidFill>
                <a:srgbClr val="25AD0C"/>
              </a:solidFill>
              <a:latin typeface="Calibri Bold" pitchFamily="-84" charset="0"/>
              <a:sym typeface="Calibri Bold" pitchFamily="-84" charset="0"/>
            </a:endParaRPr>
          </a:p>
        </p:txBody>
      </p:sp>
      <p:pic>
        <p:nvPicPr>
          <p:cNvPr id="25603" name="Picture 5" descr="Field based data capture.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9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M-</a:t>
            </a:r>
            <a:r>
              <a:rPr lang="en-ZW" dirty="0" err="1" smtClean="0"/>
              <a:t>Pesa</a:t>
            </a:r>
            <a:r>
              <a:rPr lang="en-ZW" dirty="0" smtClean="0"/>
              <a:t> in Kenya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W" dirty="0" smtClean="0"/>
              <a:t>ICTs have successfully enabled financial inclusion in the country as well as created employment for Kenyans locally and </a:t>
            </a:r>
            <a:r>
              <a:rPr lang="en-ZW" dirty="0" smtClean="0"/>
              <a:t>internationally</a:t>
            </a:r>
          </a:p>
          <a:p>
            <a:pPr>
              <a:buNone/>
            </a:pPr>
            <a:r>
              <a:rPr lang="en-ZW" dirty="0" smtClean="0"/>
              <a:t>In Zimbabwe </a:t>
            </a:r>
            <a:r>
              <a:rPr lang="en-ZW" dirty="0" err="1" smtClean="0"/>
              <a:t>Ecocash</a:t>
            </a:r>
            <a:r>
              <a:rPr lang="en-ZW" dirty="0" smtClean="0"/>
              <a:t> has gone some way in enhancing financial inclusion</a:t>
            </a:r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Why Mobile Will Rule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ZW" dirty="0" smtClean="0"/>
              <a:t>It is personal</a:t>
            </a:r>
          </a:p>
          <a:p>
            <a:r>
              <a:rPr lang="en-ZW" dirty="0" smtClean="0"/>
              <a:t>Is always carried on</a:t>
            </a:r>
          </a:p>
          <a:p>
            <a:r>
              <a:rPr lang="en-ZW" dirty="0" smtClean="0"/>
              <a:t>Is always on</a:t>
            </a:r>
          </a:p>
          <a:p>
            <a:r>
              <a:rPr lang="en-ZW" dirty="0" smtClean="0"/>
              <a:t>Relatively cheap hardware</a:t>
            </a:r>
          </a:p>
          <a:p>
            <a:r>
              <a:rPr lang="en-ZW" dirty="0" smtClean="0"/>
              <a:t>Has a built-in payment system</a:t>
            </a:r>
          </a:p>
          <a:p>
            <a:r>
              <a:rPr lang="en-ZW" dirty="0" smtClean="0"/>
              <a:t>Is available and ready at the moment of creative inspiration</a:t>
            </a:r>
          </a:p>
          <a:p>
            <a:r>
              <a:rPr lang="en-ZW" dirty="0" smtClean="0"/>
              <a:t>Can provide accurate audience measurement</a:t>
            </a:r>
          </a:p>
          <a:p>
            <a:r>
              <a:rPr lang="en-ZW" dirty="0" smtClean="0"/>
              <a:t>Captures the social context of media consumption </a:t>
            </a:r>
            <a:r>
              <a:rPr lang="en-ZW" dirty="0" err="1" smtClean="0"/>
              <a:t>i.e</a:t>
            </a:r>
            <a:r>
              <a:rPr lang="en-ZW" dirty="0" smtClean="0"/>
              <a:t> it is social</a:t>
            </a:r>
          </a:p>
          <a:p>
            <a:r>
              <a:rPr lang="en-ZW" dirty="0" err="1" smtClean="0"/>
              <a:t>SoLoMo</a:t>
            </a:r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871" y="404664"/>
            <a:ext cx="7928545" cy="5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85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10" y="404664"/>
            <a:ext cx="8204629" cy="58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85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8857714" cy="6429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 smtClean="0"/>
              <a:t>Formal Payment Statistics Sept 2012</a:t>
            </a:r>
            <a:endParaRPr lang="en-ZW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1600200"/>
            <a:ext cx="83684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ICT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ZW" dirty="0" smtClean="0"/>
              <a:t>Also refers to the convergence of audio-visual and telephone networks with computer networks through one cable or link</a:t>
            </a:r>
          </a:p>
          <a:p>
            <a:r>
              <a:rPr lang="en-ZW" dirty="0" smtClean="0"/>
              <a:t>TV broadcasts are now enabled via the computer even mobile phone</a:t>
            </a:r>
          </a:p>
          <a:p>
            <a:r>
              <a:rPr lang="en-ZW" dirty="0" smtClean="0"/>
              <a:t>The smart TV is integrated to seamlessly deliver media from TV and the internet</a:t>
            </a:r>
          </a:p>
          <a:p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Digital Native</a:t>
            </a:r>
            <a:endParaRPr lang="en-ZW" dirty="0"/>
          </a:p>
        </p:txBody>
      </p:sp>
      <p:pic>
        <p:nvPicPr>
          <p:cNvPr id="23554" name="Picture 2" descr="C:\Users\mugwagwaa\Pictures\2012-10-25 max\max 0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95400"/>
            <a:ext cx="3200400" cy="4800600"/>
          </a:xfrm>
          <a:prstGeom prst="rect">
            <a:avLst/>
          </a:prstGeom>
          <a:noFill/>
        </p:spPr>
      </p:pic>
      <p:pic>
        <p:nvPicPr>
          <p:cNvPr id="23555" name="Picture 3" descr="C:\Users\mugwagwaa\Pictures\2012-10-25 max\max 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95400"/>
            <a:ext cx="3581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e-Commerce in Zimbabwe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Take off has been slow</a:t>
            </a:r>
          </a:p>
          <a:p>
            <a:r>
              <a:rPr lang="en-ZW" dirty="0" smtClean="0"/>
              <a:t>There is huge scope to create more efficient retailing and marketing through this channel</a:t>
            </a:r>
            <a:endParaRPr lang="en-Z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How do we harness ICTs to grow the Economy</a:t>
            </a:r>
            <a:r>
              <a:rPr lang="en-ZW" dirty="0" smtClean="0"/>
              <a:t>?</a:t>
            </a:r>
            <a:br>
              <a:rPr lang="en-ZW" dirty="0" smtClean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sz="2400" dirty="0" smtClean="0"/>
          </a:p>
          <a:p>
            <a:r>
              <a:rPr lang="en-ZW" sz="2400" dirty="0" smtClean="0"/>
              <a:t>Share </a:t>
            </a:r>
            <a:r>
              <a:rPr lang="en-ZW" sz="2400" dirty="0" smtClean="0"/>
              <a:t>infrastructure</a:t>
            </a:r>
          </a:p>
          <a:p>
            <a:r>
              <a:rPr lang="en-ZW" sz="2400" dirty="0" smtClean="0"/>
              <a:t>Create inter-operable ecosystems and platforms that business and stakeholders can connect to</a:t>
            </a:r>
          </a:p>
          <a:p>
            <a:r>
              <a:rPr lang="en-ZW" sz="2400" dirty="0" smtClean="0"/>
              <a:t>Think globally act locally – global village. We can’t create a globally competitive Zimbabwe when we do not leverage ICTs</a:t>
            </a:r>
          </a:p>
          <a:p>
            <a:r>
              <a:rPr lang="en-ZW" sz="2400" dirty="0" smtClean="0"/>
              <a:t>Think differently – from the new customer’s perspective</a:t>
            </a:r>
          </a:p>
          <a:p>
            <a:r>
              <a:rPr lang="en-ZW" sz="2400" dirty="0" smtClean="0"/>
              <a:t>Lets be adaptive</a:t>
            </a:r>
          </a:p>
          <a:p>
            <a:r>
              <a:rPr lang="en-ZW" sz="2400" dirty="0" smtClean="0"/>
              <a:t>Take a long-term view</a:t>
            </a:r>
          </a:p>
          <a:p>
            <a:endParaRPr lang="en-Z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Conclusion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r>
              <a:rPr lang="en-ZW" sz="2400" dirty="0" smtClean="0"/>
              <a:t>Technology will continue to change </a:t>
            </a:r>
            <a:r>
              <a:rPr lang="en-ZW" sz="2400" dirty="0" smtClean="0"/>
              <a:t>us and </a:t>
            </a:r>
            <a:r>
              <a:rPr lang="en-ZW" sz="2400" dirty="0" smtClean="0"/>
              <a:t>the world we live in</a:t>
            </a:r>
          </a:p>
          <a:p>
            <a:r>
              <a:rPr lang="en-ZW" sz="2400" dirty="0" smtClean="0"/>
              <a:t>Technology will continue to be disruptive – destroy some industries and create new ones</a:t>
            </a:r>
          </a:p>
          <a:p>
            <a:r>
              <a:rPr lang="en-ZW" sz="2400" dirty="0" smtClean="0"/>
              <a:t>ICTs will make us work smarter and be more efficient</a:t>
            </a:r>
          </a:p>
          <a:p>
            <a:r>
              <a:rPr lang="en-ZW" sz="2400" dirty="0" smtClean="0"/>
              <a:t>The power of ICTs is in software</a:t>
            </a:r>
          </a:p>
          <a:p>
            <a:r>
              <a:rPr lang="en-ZW" sz="2400" dirty="0" smtClean="0"/>
              <a:t>Nothing is permanent</a:t>
            </a:r>
          </a:p>
          <a:p>
            <a:r>
              <a:rPr lang="en-ZW" sz="2400" dirty="0" smtClean="0"/>
              <a:t>The challenge to entrepreneurs is to embrace these innovations to provide solutions that change lives and make money</a:t>
            </a:r>
          </a:p>
          <a:p>
            <a:r>
              <a:rPr lang="en-ZW" sz="2400" dirty="0" smtClean="0"/>
              <a:t>Stay paranoid </a:t>
            </a:r>
          </a:p>
          <a:p>
            <a:endParaRPr lang="en-Z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A Historical Perspective of ICTs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sz="2600" dirty="0" smtClean="0"/>
              <a:t>The history of ICTs has largely been punctuated by the development of </a:t>
            </a:r>
            <a:r>
              <a:rPr lang="en-ZW" sz="2600" dirty="0" smtClean="0"/>
              <a:t>powerful, smaller </a:t>
            </a:r>
            <a:r>
              <a:rPr lang="en-ZW" sz="2600" dirty="0" smtClean="0"/>
              <a:t>computers and more efficient and cheaper forms of communication </a:t>
            </a:r>
          </a:p>
          <a:p>
            <a:r>
              <a:rPr lang="en-ZW" sz="2600" dirty="0" smtClean="0"/>
              <a:t>Mainframe computers that fitted into an entire room – all that is today matched by a quad-core processor that fits in your </a:t>
            </a:r>
            <a:r>
              <a:rPr lang="en-ZW" sz="2600" dirty="0" err="1" smtClean="0"/>
              <a:t>i</a:t>
            </a:r>
            <a:r>
              <a:rPr lang="en-ZW" sz="2600" dirty="0" smtClean="0"/>
              <a:t>-Phone 5 or S4</a:t>
            </a:r>
          </a:p>
          <a:p>
            <a:r>
              <a:rPr lang="en-ZW" sz="2600" dirty="0" smtClean="0"/>
              <a:t>We now have the Silicon Valley which is entirely devoted to innovation and technology</a:t>
            </a:r>
          </a:p>
          <a:p>
            <a:r>
              <a:rPr lang="en-ZW" sz="2600" dirty="0" smtClean="0"/>
              <a:t>Coming closer home we only had </a:t>
            </a:r>
            <a:r>
              <a:rPr lang="en-ZW" sz="2600" dirty="0" err="1" smtClean="0"/>
              <a:t>TelOne</a:t>
            </a:r>
            <a:r>
              <a:rPr lang="en-ZW" sz="2600" dirty="0" smtClean="0"/>
              <a:t> in telecoms – now we have </a:t>
            </a:r>
            <a:r>
              <a:rPr lang="en-ZW" sz="2600" dirty="0" err="1" smtClean="0"/>
              <a:t>Telecel</a:t>
            </a:r>
            <a:r>
              <a:rPr lang="en-ZW" sz="2600" dirty="0" smtClean="0"/>
              <a:t>, </a:t>
            </a:r>
            <a:r>
              <a:rPr lang="en-ZW" sz="2600" dirty="0" err="1" smtClean="0"/>
              <a:t>Econet</a:t>
            </a:r>
            <a:r>
              <a:rPr lang="en-ZW" sz="2600" dirty="0" smtClean="0"/>
              <a:t>, </a:t>
            </a:r>
            <a:r>
              <a:rPr lang="en-ZW" sz="2600" dirty="0" err="1" smtClean="0"/>
              <a:t>NetOne</a:t>
            </a:r>
            <a:r>
              <a:rPr lang="en-ZW" sz="2600" dirty="0" smtClean="0"/>
              <a:t>, </a:t>
            </a:r>
            <a:r>
              <a:rPr lang="en-ZW" sz="2600" dirty="0" err="1" smtClean="0"/>
              <a:t>Africom</a:t>
            </a:r>
            <a:r>
              <a:rPr lang="en-ZW" sz="2600" dirty="0" smtClean="0"/>
              <a:t> and various </a:t>
            </a:r>
          </a:p>
          <a:p>
            <a:endParaRPr lang="en-ZW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The </a:t>
            </a:r>
            <a:r>
              <a:rPr lang="en-ZW" dirty="0" err="1" smtClean="0"/>
              <a:t>DotCom</a:t>
            </a:r>
            <a:r>
              <a:rPr lang="en-ZW" dirty="0" smtClean="0"/>
              <a:t> Bubble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ZW" sz="2400" dirty="0" smtClean="0"/>
              <a:t>We always over-estimate the power of IT in the short-run and under-estimate its impact in the long run’</a:t>
            </a:r>
          </a:p>
          <a:p>
            <a:r>
              <a:rPr lang="en-ZW" sz="2400" dirty="0" smtClean="0"/>
              <a:t>e-Commerce was over-hyped as the big thing in the 90s on the rise of the internet</a:t>
            </a:r>
          </a:p>
          <a:p>
            <a:r>
              <a:rPr lang="en-ZW" sz="2400" dirty="0" smtClean="0"/>
              <a:t>New companies based on the online business model were formed and capitalised by investors but never delivered pet.com/frys.com as there was no clear revenue model</a:t>
            </a:r>
          </a:p>
          <a:p>
            <a:r>
              <a:rPr lang="en-ZW" sz="2400" dirty="0" smtClean="0"/>
              <a:t>The NASDAQ fell by some 84 points or 1.6% in one day 10 March 2000.</a:t>
            </a:r>
          </a:p>
          <a:p>
            <a:r>
              <a:rPr lang="en-ZW" sz="2400" dirty="0" smtClean="0"/>
              <a:t> The same business model has built some of the dominant online businesses we know today..Amazon, e-Bay</a:t>
            </a:r>
            <a:endParaRPr lang="en-Z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The </a:t>
            </a:r>
            <a:r>
              <a:rPr lang="en-ZW" dirty="0" err="1" smtClean="0"/>
              <a:t>Consumerisation</a:t>
            </a:r>
            <a:r>
              <a:rPr lang="en-ZW" dirty="0" smtClean="0"/>
              <a:t> of ITs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/>
          <a:lstStyle/>
          <a:p>
            <a:r>
              <a:rPr lang="en-ZW" sz="2200" dirty="0" smtClean="0"/>
              <a:t>This is the trend where ordinary consumers easily access IT for their day to day use </a:t>
            </a:r>
          </a:p>
          <a:p>
            <a:r>
              <a:rPr lang="en-ZW" sz="2200" dirty="0" smtClean="0"/>
              <a:t>This trend has changed the way people consumer products and media, the way they work and relate</a:t>
            </a:r>
          </a:p>
          <a:p>
            <a:r>
              <a:rPr lang="en-ZW" sz="2200" dirty="0" smtClean="0"/>
              <a:t>As we build the economy we need to align our business models to optimise the vastly changed </a:t>
            </a:r>
            <a:r>
              <a:rPr lang="en-ZW" sz="2200" dirty="0" smtClean="0"/>
              <a:t>consumer behaviour</a:t>
            </a:r>
            <a:endParaRPr lang="en-ZW" sz="2200" dirty="0" smtClean="0"/>
          </a:p>
          <a:p>
            <a:r>
              <a:rPr lang="en-ZW" sz="2200" dirty="0" smtClean="0"/>
              <a:t>Mobile telephony penetration is upwards of 70% and is expected to be in excess of 100% within the next 18 or so months</a:t>
            </a:r>
          </a:p>
          <a:p>
            <a:r>
              <a:rPr lang="en-ZW" sz="2200" dirty="0" smtClean="0"/>
              <a:t>The </a:t>
            </a:r>
            <a:r>
              <a:rPr lang="en-ZW" sz="2200" dirty="0" err="1" smtClean="0"/>
              <a:t>smartphone</a:t>
            </a:r>
            <a:r>
              <a:rPr lang="en-ZW" sz="2200" dirty="0" smtClean="0"/>
              <a:t> is exponentially growing creating a powerful channel that will </a:t>
            </a:r>
            <a:r>
              <a:rPr lang="en-ZW" sz="2200" dirty="0" smtClean="0"/>
              <a:t>continue  to change </a:t>
            </a:r>
            <a:r>
              <a:rPr lang="en-ZW" sz="2200" dirty="0" smtClean="0"/>
              <a:t>how people work and </a:t>
            </a:r>
            <a:r>
              <a:rPr lang="en-ZW" sz="2200" dirty="0" smtClean="0"/>
              <a:t>consume products and services</a:t>
            </a:r>
            <a:endParaRPr lang="en-ZW" sz="2200" dirty="0" smtClean="0"/>
          </a:p>
          <a:p>
            <a:r>
              <a:rPr lang="en-ZW" sz="2200" dirty="0" smtClean="0"/>
              <a:t>Technology is becoming more </a:t>
            </a:r>
            <a:r>
              <a:rPr lang="en-ZW" sz="2200" dirty="0" smtClean="0"/>
              <a:t>powerful, cheaper and accessible  </a:t>
            </a:r>
            <a:endParaRPr lang="en-ZW" sz="2200" dirty="0" smtClean="0"/>
          </a:p>
          <a:p>
            <a:endParaRPr lang="en-ZW" sz="2200" dirty="0" smtClean="0"/>
          </a:p>
          <a:p>
            <a:endParaRPr lang="en-ZW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Global Internet Access</a:t>
            </a:r>
            <a:endParaRPr lang="en-ZW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1144</Words>
  <Application>Microsoft Office PowerPoint</Application>
  <PresentationFormat>On-screen Show (4:3)</PresentationFormat>
  <Paragraphs>149</Paragraphs>
  <Slides>53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Document</vt:lpstr>
      <vt:lpstr>‘The roadmap to Zimbabwe’s desired future. Defining the possibilities that deliver value’  Zimbabwe National Chamber of  Commerce    Agrippa G.R Mugwagwa 14 June 2013  </vt:lpstr>
      <vt:lpstr>Presentation Outline</vt:lpstr>
      <vt:lpstr>Introduction</vt:lpstr>
      <vt:lpstr>What are ICTs?</vt:lpstr>
      <vt:lpstr>ICT</vt:lpstr>
      <vt:lpstr>A Historical Perspective of ICTs</vt:lpstr>
      <vt:lpstr>The DotCom Bubble</vt:lpstr>
      <vt:lpstr>The Consumerisation of ITs</vt:lpstr>
      <vt:lpstr>Global Internet Access</vt:lpstr>
      <vt:lpstr>Global SMS </vt:lpstr>
      <vt:lpstr>Impact of Technology</vt:lpstr>
      <vt:lpstr>Pervasive Impact of Digital.</vt:lpstr>
      <vt:lpstr>Change</vt:lpstr>
      <vt:lpstr>Modern Birthdays</vt:lpstr>
      <vt:lpstr>Coffee with friends</vt:lpstr>
      <vt:lpstr>Get together in a restaurant</vt:lpstr>
      <vt:lpstr>Enjoying the beauty in a museum</vt:lpstr>
      <vt:lpstr>Pleasantly chatting in a cafe</vt:lpstr>
      <vt:lpstr>Enjoying the day at the beach</vt:lpstr>
      <vt:lpstr>       At the stadium supporting the team</vt:lpstr>
      <vt:lpstr>Having fun with the girlfriend</vt:lpstr>
      <vt:lpstr>Appreciating the town in a convertible...</vt:lpstr>
      <vt:lpstr>Slide 23</vt:lpstr>
      <vt:lpstr>The Customer Remains King</vt:lpstr>
      <vt:lpstr>Slide 25</vt:lpstr>
      <vt:lpstr>Slide 26</vt:lpstr>
      <vt:lpstr>Slide 27</vt:lpstr>
      <vt:lpstr>We love Google?</vt:lpstr>
      <vt:lpstr>Slide 29</vt:lpstr>
      <vt:lpstr>Slide 30</vt:lpstr>
      <vt:lpstr>Digital Decision-making</vt:lpstr>
      <vt:lpstr>Viral Power of Digital</vt:lpstr>
      <vt:lpstr>Slide 33</vt:lpstr>
      <vt:lpstr>Slide 34</vt:lpstr>
      <vt:lpstr>Slide 35</vt:lpstr>
      <vt:lpstr>“If I had to guess, social commerce is the next area to really blow up” </vt:lpstr>
      <vt:lpstr>Contributions of ICTs </vt:lpstr>
      <vt:lpstr>The Pervasive Impact of ICTs</vt:lpstr>
      <vt:lpstr>Mobile &amp; Africa Key Facts</vt:lpstr>
      <vt:lpstr>Smartphone Penetration</vt:lpstr>
      <vt:lpstr>Sub $100 Android</vt:lpstr>
      <vt:lpstr>Slide 42</vt:lpstr>
      <vt:lpstr>Slide 43</vt:lpstr>
      <vt:lpstr>M-Pesa in Kenya</vt:lpstr>
      <vt:lpstr>Why Mobile Will Rule</vt:lpstr>
      <vt:lpstr>Slide 46</vt:lpstr>
      <vt:lpstr>Slide 47</vt:lpstr>
      <vt:lpstr>Slide 48</vt:lpstr>
      <vt:lpstr>Formal Payment Statistics Sept 2012</vt:lpstr>
      <vt:lpstr>Digital Native</vt:lpstr>
      <vt:lpstr>e-Commerce in Zimbabwe</vt:lpstr>
      <vt:lpstr>How do we harness ICTs to grow the Economy? </vt:lpstr>
      <vt:lpstr>Conclusion</vt:lpstr>
    </vt:vector>
  </TitlesOfParts>
  <Company>GTA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danisa</dc:creator>
  <cp:lastModifiedBy>mugwagwaa</cp:lastModifiedBy>
  <cp:revision>59</cp:revision>
  <dcterms:created xsi:type="dcterms:W3CDTF">2007-02-12T08:49:12Z</dcterms:created>
  <dcterms:modified xsi:type="dcterms:W3CDTF">2013-06-14T08:57:24Z</dcterms:modified>
</cp:coreProperties>
</file>