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1" r:id="rId3"/>
    <p:sldId id="275" r:id="rId4"/>
    <p:sldId id="266" r:id="rId5"/>
    <p:sldId id="272" r:id="rId6"/>
    <p:sldId id="269" r:id="rId7"/>
    <p:sldId id="274" r:id="rId8"/>
    <p:sldId id="270" r:id="rId9"/>
    <p:sldId id="264" r:id="rId10"/>
    <p:sldId id="277" r:id="rId11"/>
    <p:sldId id="260" r:id="rId12"/>
    <p:sldId id="265" r:id="rId13"/>
    <p:sldId id="271" r:id="rId14"/>
    <p:sldId id="268" r:id="rId15"/>
    <p:sldId id="279" r:id="rId16"/>
    <p:sldId id="276" r:id="rId17"/>
    <p:sldId id="280" r:id="rId18"/>
    <p:sldId id="282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2E3E5-A91A-4C30-AF94-847F9D49675B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DC9928-6C0E-4BFF-8C0D-CBB81CBDD4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691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C9928-6C0E-4BFF-8C0D-CBB81CBDD4B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721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C9928-6C0E-4BFF-8C0D-CBB81CBDD4B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740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24.png"/><Relationship Id="rId3" Type="http://schemas.openxmlformats.org/officeDocument/2006/relationships/image" Target="../media/image9.jpeg"/><Relationship Id="rId7" Type="http://schemas.openxmlformats.org/officeDocument/2006/relationships/image" Target="../media/image38.png"/><Relationship Id="rId12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5.png"/><Relationship Id="rId10" Type="http://schemas.openxmlformats.org/officeDocument/2006/relationships/image" Target="../media/image41.png"/><Relationship Id="rId4" Type="http://schemas.openxmlformats.org/officeDocument/2006/relationships/image" Target="../media/image34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slide" Target="slide6.xml"/><Relationship Id="rId4" Type="http://schemas.openxmlformats.org/officeDocument/2006/relationships/hyperlink" Target="http://www.youtube.com/watch?time_continue=9&amp;v=AmHEKd2K6H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44.png"/><Relationship Id="rId4" Type="http://schemas.openxmlformats.org/officeDocument/2006/relationships/hyperlink" Target="http://learningapps.org/display?v=pgpe1bfgc0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ayax.ru/category/neobyasnimoe/poslednii-den-pompei.html" TargetMode="External"/><Relationship Id="rId2" Type="http://schemas.openxmlformats.org/officeDocument/2006/relationships/hyperlink" Target="http://vkadre.ws/news/zagadka_pompei9-17-39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slide" Target="slide6.xml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2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3.jpeg"/><Relationship Id="rId4" Type="http://schemas.openxmlformats.org/officeDocument/2006/relationships/hyperlink" Target="http://portall.zp.ua/video/videoopyty-neorganicheskaja-khimija-demonstracija-cezija/id-0yXEZGeS_-x.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nterneturok.ru/ru/school/algebra/8-klass/funktsiya-y-x-svoystva-kvadratnogo-kornya/svoystva-kvadratnyh-korney-reshenie-zadach?seconds=0&amp;chapter_id=920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ayax.ru/category/neobyasnimoe/poslednii-den-pompei.html" TargetMode="External"/><Relationship Id="rId7" Type="http://schemas.openxmlformats.org/officeDocument/2006/relationships/hyperlink" Target="https://yandex.ru/images/search?p=2&amp;text=&#1050;&#1086;&#1088;&#1072;&#1073;&#1083;&#1100;%20&#1055;&#1080;&#1085;&#1090;&#1072;&amp;img_url=http://e.buscamas.e3.pe/content/images/0/8/0/4/7/w150/8047416.jpg&amp;pos=61&amp;rpt=simage&amp;_=1446819003115" TargetMode="External"/><Relationship Id="rId2" Type="http://schemas.openxmlformats.org/officeDocument/2006/relationships/hyperlink" Target="http://www.art-portrets.ru/artists/posledniy-denpompe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img_ur" TargetMode="External"/><Relationship Id="rId5" Type="http://schemas.openxmlformats.org/officeDocument/2006/relationships/hyperlink" Target="https://yandex.ru/images/search?img_url=http://www.intaliadv.ru/sites/intaliadv.ru/files/styles/thumb_102x102/public/karty_23.jpg?itok=SRqVoBeC&amp;text=&#1089;&#1090;&#1072;&#1088;&#1080;&#1085;&#1085;&#1072;&#1103;%20&#1082;&#1072;&#1088;&#1090;&#1072;%20&#1072;&#1084;&#1077;&#1088;&#1080;&#1082;&#1080;&amp;noreask=1&amp;pos=15&amp;lr=193&amp;rpt=simage" TargetMode="External"/><Relationship Id="rId4" Type="http://schemas.openxmlformats.org/officeDocument/2006/relationships/hyperlink" Target="http://4108.ru/u/tseziy_-_primeneni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enagold.narod.ru/fon/clipart/s/svit/svitolk101.png" TargetMode="External"/><Relationship Id="rId2" Type="http://schemas.openxmlformats.org/officeDocument/2006/relationships/hyperlink" Target="http://www.bg2001.ru/upload/iblock/616/4034-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lenaranko.ucoz.ru/" TargetMode="External"/><Relationship Id="rId5" Type="http://schemas.openxmlformats.org/officeDocument/2006/relationships/hyperlink" Target="http://www.segment.ru/img_hits/4946015_1_small.jpg" TargetMode="External"/><Relationship Id="rId4" Type="http://schemas.openxmlformats.org/officeDocument/2006/relationships/hyperlink" Target="http://megasklad.ru/data/photoes/s194064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aklass.ru/p/algebra/8-klass/funktciia-kvadratnogo-kornia-svoistva-kvadratnogo-kornia-9098/svoistva-kvadratnykh-kornei-9100/re-13e05efd-2647-4620-ba46-5c7006171949/ae?resultId=2286513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12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0" Type="http://schemas.openxmlformats.org/officeDocument/2006/relationships/slide" Target="slide10.xml"/><Relationship Id="rId4" Type="http://schemas.openxmlformats.org/officeDocument/2006/relationships/slide" Target="slide12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22.png"/><Relationship Id="rId4" Type="http://schemas.openxmlformats.org/officeDocument/2006/relationships/hyperlink" Target="http://reshuege.ru/test?theme=16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tube.ru/video/9a5f6cdd72322fbd9fba58069c0b8176/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hyperlink" Target="http://slovoopolku.ru/" TargetMode="Externa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95936" y="3645024"/>
            <a:ext cx="439248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«Случайные  открытия»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3729" y="1477787"/>
            <a:ext cx="61063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Автор работы: Ларионова Елена Валентиновна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читель математики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МБОУ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Токарёвская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СОШ №2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уроку  по учебному предмету «Алгебра» в 8 классе на тему «Применение свойств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арифметического квадратного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корня»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войства квадратноготкорня\урок  мой\amerique_blaeu_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14998" y="1784472"/>
            <a:ext cx="4436566" cy="28973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3245" y="1818185"/>
            <a:ext cx="2281300" cy="99890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0,5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44869" y="2780928"/>
            <a:ext cx="2070193" cy="90443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6,4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3244" y="2792855"/>
            <a:ext cx="2272665" cy="89245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-6; 10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8185" y="1818186"/>
            <a:ext cx="2095622" cy="96274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-5; 5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43928" y="3685309"/>
            <a:ext cx="2290618" cy="94845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-1,25; 1,75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40544" y="3685367"/>
            <a:ext cx="2070193" cy="9484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4/49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929198"/>
            <a:ext cx="2343774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50269" y="569477"/>
            <a:ext cx="25843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География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986772"/>
            <a:ext cx="195103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929198"/>
            <a:ext cx="195103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009" y="5733256"/>
            <a:ext cx="195103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710165"/>
            <a:ext cx="195103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15" y="5710165"/>
            <a:ext cx="195103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369797" y="5134687"/>
                <a:ext cx="160165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( х−2)</m:t>
                          </m:r>
                        </m:e>
                        <m:sup>
                          <m:r>
                            <a:rPr lang="ru-RU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=64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9797" y="5134687"/>
                <a:ext cx="1601657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533225" y="5710165"/>
                <a:ext cx="1648015" cy="5549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1600" i="1"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1600" b="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1−4х</m:t>
                          </m:r>
                        </m:num>
                        <m:den>
                          <m:r>
                            <a:rPr lang="ru-RU" sz="1600" b="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ru-RU" sz="1600" b="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6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1600" b="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12</m:t>
                          </m:r>
                        </m:num>
                        <m:den>
                          <m:r>
                            <a:rPr lang="ru-RU" sz="1600" b="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1−4х</m:t>
                          </m:r>
                        </m:den>
                      </m:f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3225" y="5710165"/>
                <a:ext cx="1648015" cy="55496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891155" y="5077113"/>
                <a:ext cx="16169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20−</m:t>
                          </m:r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𝑏</m:t>
                          </m:r>
                        </m:e>
                        <m:sup>
                          <m: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=−5</m:t>
                      </m:r>
                    </m:oMath>
                  </m:oMathPara>
                </a14:m>
                <a:endParaRPr lang="ru-RU" sz="1600" dirty="0">
                  <a:effectLst/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1155" y="5077113"/>
                <a:ext cx="1616981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39553" y="4890325"/>
                <a:ext cx="2353653" cy="728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1400" i="1"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en-US" sz="14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13+</m:t>
                          </m:r>
                          <m:rad>
                            <m:radPr>
                              <m:degHide m:val="on"/>
                              <m:ctrlPr>
                                <a:rPr lang="ru-RU" sz="1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7+ 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8</m:t>
                                  </m:r>
                                  <m:r>
                                    <a:rPr lang="en-US" sz="1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</m:rad>
                            </m:e>
                          </m:rad>
                        </m:e>
                      </m:rad>
                      <m:r>
                        <a:rPr lang="en-US" sz="14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=4</m:t>
                      </m:r>
                    </m:oMath>
                  </m:oMathPara>
                </a14:m>
                <a:endParaRPr lang="ru-RU" sz="14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3" y="4890325"/>
                <a:ext cx="2353653" cy="72885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1923088" y="5850078"/>
                <a:ext cx="1484573" cy="407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i="1"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5</m:t>
                          </m:r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en-US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+4</m:t>
                          </m:r>
                        </m:e>
                      </m:rad>
                      <m:r>
                        <a:rPr lang="ru-RU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=6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3088" y="5850078"/>
                <a:ext cx="1484573" cy="407547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170625" y="5867646"/>
                <a:ext cx="1484573" cy="3724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Times New Roman"/>
                          <a:cs typeface="Times New Roman"/>
                        </a:rPr>
                        <m:t>7</m:t>
                      </m:r>
                      <m:rad>
                        <m:radPr>
                          <m:degHide m:val="on"/>
                          <m:ctrlPr>
                            <a:rPr lang="ru-RU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</m:rad>
                      <m:r>
                        <a:rPr lang="en-US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−2=0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0625" y="5867646"/>
                <a:ext cx="1484573" cy="3724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66" y="5857536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034" y="1195878"/>
            <a:ext cx="31727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Многие века люди стремились узнать, что там - за горизонтом, открывая новые страны, моря, континенты. Последуем за ними и мы. Вокруг нас -безбрежная морская гладь, восточный ветер все дальше и дальше относит нас от родных берегов. Мы ищем новый, более безопасный путь в страну чудес, описанную </a:t>
            </a:r>
            <a:r>
              <a:rPr lang="ru-RU" sz="1000" dirty="0" err="1"/>
              <a:t>Васко</a:t>
            </a:r>
            <a:r>
              <a:rPr lang="ru-RU" sz="1000" dirty="0"/>
              <a:t> </a:t>
            </a:r>
            <a:r>
              <a:rPr lang="ru-RU" sz="1000" dirty="0" smtClean="0"/>
              <a:t> де </a:t>
            </a:r>
            <a:r>
              <a:rPr lang="ru-RU" sz="1000" dirty="0"/>
              <a:t>Гама, Афанасием Никитиным, где невиданные животные и растения, где полно </a:t>
            </a:r>
            <a:r>
              <a:rPr lang="ru-RU" sz="1000" dirty="0" err="1"/>
              <a:t>волшебств</a:t>
            </a:r>
            <a:r>
              <a:rPr lang="ru-RU" sz="1000" dirty="0"/>
              <a:t>, драгоценностей, пряностей.</a:t>
            </a:r>
          </a:p>
          <a:p>
            <a:r>
              <a:rPr lang="ru-RU" sz="1000" dirty="0"/>
              <a:t>Но проходит месяц-другой, а впереди только вода. Экипажи готовы к бунту, требуют повернуть назад, но вдруг...   11 октября 1492 г. матросы выловили ветку шиповника с цветами: земля близко! Страх и отчаяние сменились надеждой. А спустя сутки, </a:t>
            </a:r>
            <a:r>
              <a:rPr lang="ru-RU" sz="1000" dirty="0" err="1"/>
              <a:t>вахтерный</a:t>
            </a:r>
            <a:r>
              <a:rPr lang="ru-RU" sz="1000" dirty="0"/>
              <a:t> матрос </a:t>
            </a:r>
            <a:r>
              <a:rPr lang="ru-RU" sz="1000" dirty="0" err="1"/>
              <a:t>Родриго</a:t>
            </a:r>
            <a:r>
              <a:rPr lang="ru-RU" sz="1000" dirty="0"/>
              <a:t> </a:t>
            </a:r>
            <a:r>
              <a:rPr lang="ru-RU" sz="1000" dirty="0" smtClean="0"/>
              <a:t> де </a:t>
            </a:r>
            <a:r>
              <a:rPr lang="ru-RU" sz="1000" dirty="0" err="1"/>
              <a:t>Триола</a:t>
            </a:r>
            <a:r>
              <a:rPr lang="ru-RU" sz="1000" dirty="0"/>
              <a:t> закричал: «Земля!».</a:t>
            </a:r>
          </a:p>
          <a:p>
            <a:r>
              <a:rPr lang="ru-RU" sz="1000" dirty="0"/>
              <a:t>Мы тоже откроем с вами эту землю. Для этого - решим уравнения и корни уравнений сопоставим с соответствующими числами на доске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om\Desktop\Pinta y Nina de Popa Dis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643050"/>
            <a:ext cx="4709935" cy="264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1538" y="4786322"/>
            <a:ext cx="7200800" cy="71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" algn="just">
              <a:lnSpc>
                <a:spcPts val="1610"/>
              </a:lnSpc>
              <a:spcAft>
                <a:spcPts val="0"/>
              </a:spcAft>
            </a:pP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hlinkClick r:id="rId3"/>
              </a:rPr>
              <a:t>https://</a:t>
            </a:r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hlinkClick r:id="rId3"/>
              </a:rPr>
              <a:t>ru.wikipedia.org/wiki/</a:t>
            </a:r>
            <a:endParaRPr lang="ru-RU" u="sng" dirty="0" smtClean="0">
              <a:solidFill>
                <a:schemeClr val="accent1">
                  <a:lumMod val="75000"/>
                </a:schemeClr>
              </a:solidFill>
              <a:latin typeface="Times New Roman"/>
              <a:ea typeface="Times New Roman"/>
            </a:endParaRPr>
          </a:p>
          <a:p>
            <a:pPr indent="45720" algn="just">
              <a:lnSpc>
                <a:spcPts val="1610"/>
              </a:lnSpc>
              <a:spcAft>
                <a:spcPts val="0"/>
              </a:spcAft>
            </a:pPr>
            <a:endParaRPr lang="ru-RU" u="sng" dirty="0">
              <a:solidFill>
                <a:schemeClr val="accent1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  <a:p>
            <a:pPr indent="45720" algn="just">
              <a:lnSpc>
                <a:spcPts val="1610"/>
              </a:lnSpc>
              <a:spcAft>
                <a:spcPts val="0"/>
              </a:spcAft>
            </a:pPr>
            <a:r>
              <a:rPr lang="ru-RU" u="sng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Times New Roman"/>
                <a:hlinkClick r:id="rId4"/>
              </a:rPr>
              <a:t>http://www.youtube.com/watch?time_continue=9&amp;v=AmHEKd2K6Hw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4537" y="548680"/>
            <a:ext cx="25843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География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14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01" y="5877272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38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55420" y="260648"/>
            <a:ext cx="20938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История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762" y="3817941"/>
            <a:ext cx="1585989" cy="1958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5576" y="2755835"/>
            <a:ext cx="70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http://learningapps.org/display?v=pgpe1bfgc01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06368"/>
            <a:ext cx="3954995" cy="278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76" y="6093296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845423"/>
            <a:ext cx="775682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История неразрывно связанна с археологией и случайными </a:t>
            </a:r>
            <a:r>
              <a:rPr lang="ru-RU" sz="1000" b="1" dirty="0"/>
              <a:t>историческими</a:t>
            </a:r>
            <a:r>
              <a:rPr lang="ru-RU" sz="1000" dirty="0"/>
              <a:t> открытиями.</a:t>
            </a:r>
          </a:p>
          <a:p>
            <a:r>
              <a:rPr lang="ru-RU" sz="1000" dirty="0"/>
              <a:t>79 г. н. э. Юг Италии</a:t>
            </a:r>
            <a:r>
              <a:rPr lang="ru-RU" sz="1000" dirty="0" smtClean="0"/>
              <a:t>. Внезапно </a:t>
            </a:r>
            <a:r>
              <a:rPr lang="ru-RU" sz="1000" dirty="0"/>
              <a:t>проснулся вулкан, у подножия которого стоит город. Огромный столб пламени поднялся из жерла, полетели камни, пепел, пошла лава, сжигая все на своем пути, а затем на головы людей, застывших </a:t>
            </a:r>
            <a:r>
              <a:rPr lang="ru-RU" sz="1000" dirty="0" smtClean="0"/>
              <a:t>от  </a:t>
            </a:r>
            <a:r>
              <a:rPr lang="ru-RU" sz="1000" dirty="0"/>
              <a:t>ужаса</a:t>
            </a:r>
            <a:r>
              <a:rPr lang="ru-RU" sz="1000" dirty="0" smtClean="0"/>
              <a:t>, обрушился </a:t>
            </a:r>
            <a:r>
              <a:rPr lang="ru-RU" sz="1000" dirty="0"/>
              <a:t>дождь и река грязи, толщиной около 6 метров, похоронив под собой город. </a:t>
            </a:r>
          </a:p>
          <a:p>
            <a:r>
              <a:rPr lang="ru-RU" sz="1000" dirty="0"/>
              <a:t>А спустя 1600 лет в небольшом селении у подножия Везувия мотыга земледельца </a:t>
            </a:r>
            <a:r>
              <a:rPr lang="ru-RU" sz="1000" dirty="0" smtClean="0"/>
              <a:t>случайно. заденет </a:t>
            </a:r>
            <a:r>
              <a:rPr lang="ru-RU" sz="1000" dirty="0"/>
              <a:t>какой-то предмет в земле, и на поверхность извлекут прекрасную амфору. Эта находка заинтересует археологов, начнутся раскопки и о  … чудо ! Из толщи песка и земли, из вереницы веков, возникнет прекрасный древнеримский курортный городок. А в 1827 г. Помпеи увидит русский художник, и перед его потрясенным взором предстанет картина страшного бедствия, и воплотится в шедевр живописи «Последний день Помпеи».</a:t>
            </a:r>
          </a:p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Имя художника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, изобразившего историческое событие, узнаем, найдя значения выражений и сопоставив результат с соответствующими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буквами</a:t>
            </a:r>
            <a:endParaRPr lang="ru-RU" sz="12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85561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64657" y="703994"/>
            <a:ext cx="20938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История</a:t>
            </a:r>
            <a:endParaRPr lang="ru-RU" sz="3200" b="1" dirty="0">
              <a:ln w="24500" cmpd="dbl">
                <a:solidFill>
                  <a:srgbClr val="C0504D">
                    <a:shade val="85000"/>
                    <a:satMod val="15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C0504D">
                      <a:tint val="10000"/>
                      <a:satMod val="155000"/>
                    </a:srgbClr>
                  </a:gs>
                  <a:gs pos="60000">
                    <a:srgbClr val="C0504D">
                      <a:tint val="30000"/>
                      <a:satMod val="155000"/>
                    </a:srgbClr>
                  </a:gs>
                  <a:gs pos="100000">
                    <a:srgbClr val="C0504D">
                      <a:tint val="73000"/>
                      <a:satMod val="155000"/>
                    </a:srgb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166484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prstClr val="black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prstClr val="black"/>
                </a:solidFill>
                <a:hlinkClick r:id="rId2"/>
              </a:rPr>
              <a:t>vkadre.ws/news/zagadka_pompei9-17-393</a:t>
            </a:r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30485" y="4725144"/>
            <a:ext cx="6782112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10"/>
              </a:lnSpc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http://mayax.ru/category/neobyasnimoe/poslednii-den-pompei.html</a:t>
            </a:r>
            <a:endParaRPr lang="ru-RU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pic>
        <p:nvPicPr>
          <p:cNvPr id="6146" name="Picture 2" descr="http://otvet.imgsmail.ru/download/259103fd833c050472250453715b0a26_i-98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1571612"/>
            <a:ext cx="4192031" cy="280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9" y="5949280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27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967061"/>
            <a:ext cx="1270775" cy="127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02432" y="4968756"/>
            <a:ext cx="353682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Ответ:  цезий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01988" y="383044"/>
            <a:ext cx="16995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Химия</a:t>
            </a:r>
            <a:endParaRPr lang="ru-RU" sz="3200" b="1" dirty="0">
              <a:ln w="24500" cmpd="dbl">
                <a:solidFill>
                  <a:srgbClr val="C0504D">
                    <a:shade val="85000"/>
                    <a:satMod val="15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C0504D">
                      <a:tint val="10000"/>
                      <a:satMod val="155000"/>
                    </a:srgbClr>
                  </a:gs>
                  <a:gs pos="60000">
                    <a:srgbClr val="C0504D">
                      <a:tint val="30000"/>
                      <a:satMod val="155000"/>
                    </a:srgbClr>
                  </a:gs>
                  <a:gs pos="100000">
                    <a:srgbClr val="C0504D">
                      <a:tint val="73000"/>
                      <a:satMod val="155000"/>
                    </a:srgb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929738"/>
              </p:ext>
            </p:extLst>
          </p:nvPr>
        </p:nvGraphicFramePr>
        <p:xfrm>
          <a:off x="589300" y="1700808"/>
          <a:ext cx="4392488" cy="3077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50928"/>
                <a:gridCol w="2141560"/>
              </a:tblGrid>
              <a:tr h="77788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76" t="-1460" r="-96120" b="-360584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04220" t="-1460" b="-360584"/>
                      </a:stretch>
                    </a:blipFill>
                  </a:tcPr>
                </a:tc>
              </a:tr>
              <a:tr h="777886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76" t="-74731" r="-96120" b="-165591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04220" t="-74731" b="-165591"/>
                      </a:stretch>
                    </a:blipFill>
                  </a:tcPr>
                </a:tc>
              </a:tr>
              <a:tr h="718048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>
                    <a:blipFill rotWithShape="1">
                      <a:blip r:embed="rId3"/>
                      <a:stretch>
                        <a:fillRect l="-176" t="-219595" r="-96120" b="-108108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04220" t="-219595" b="-108108"/>
                      </a:stretch>
                    </a:blipFill>
                  </a:tcPr>
                </a:tc>
              </a:tr>
              <a:tr h="8035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76" t="-328472" r="-96120" b="-11111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blipFill rotWithShape="1">
                      <a:blip r:embed="rId3"/>
                      <a:stretch>
                        <a:fillRect l="-104220" t="-328472" b="-11111"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307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83" y="6053266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36096" y="1399211"/>
            <a:ext cx="313741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/>
              <a:t>Открытие этого элемента тоже помог случай. Однажды</a:t>
            </a:r>
            <a:r>
              <a:rPr lang="ru-RU" sz="1000" dirty="0" smtClean="0"/>
              <a:t>,  в </a:t>
            </a:r>
            <a:r>
              <a:rPr lang="ru-RU" sz="1000" dirty="0"/>
              <a:t>1860 г. в лабораторию известного химика </a:t>
            </a:r>
            <a:r>
              <a:rPr lang="ru-RU" sz="1000" dirty="0" err="1"/>
              <a:t>Бузена</a:t>
            </a:r>
            <a:r>
              <a:rPr lang="ru-RU" sz="1000" dirty="0"/>
              <a:t> пришла посылка из знаменитых швейцарских источников. Врачи, приславшие воду, просили определить ее состав и узнать, чему она обязана своими целебными свойствами. </a:t>
            </a:r>
            <a:r>
              <a:rPr lang="ru-RU" sz="1000" dirty="0" err="1"/>
              <a:t>Бузен</a:t>
            </a:r>
            <a:r>
              <a:rPr lang="ru-RU" sz="1000" dirty="0"/>
              <a:t> выпарил воду и полученные соли поместил в пламя газовой горелки. Глядя, в окуляр спектроскопа</a:t>
            </a:r>
            <a:r>
              <a:rPr lang="ru-RU" sz="1000" dirty="0" smtClean="0"/>
              <a:t>, среди </a:t>
            </a:r>
            <a:r>
              <a:rPr lang="ru-RU" sz="1000" dirty="0"/>
              <a:t>цветовых линий уже известных элементов, он увидел две ярко-голубые линии неизвестного химического элемента. Он получил название, в переводе с латыни означающее «небесно-голубой». Элемент редок в природе, его следы встречаются в кофе, чае, табаке, морской воде. Что бы получить несколько грамм</a:t>
            </a:r>
            <a:r>
              <a:rPr lang="ru-RU" sz="1000" dirty="0" smtClean="0"/>
              <a:t>, пришлось </a:t>
            </a:r>
            <a:r>
              <a:rPr lang="ru-RU" sz="1000" dirty="0"/>
              <a:t>бы выпарить около 40 тонн присланной воды.</a:t>
            </a:r>
          </a:p>
          <a:p>
            <a:pPr algn="just"/>
            <a:r>
              <a:rPr lang="ru-RU" sz="1000" dirty="0"/>
              <a:t>Оказавшись на чистом воздухе- воспламеняется и сохраняется лишь в сплавах с металлами, а в чистом виде плавится почти при комнатной температуре. Используется в фотоэлементах, генераторах</a:t>
            </a:r>
            <a:r>
              <a:rPr lang="ru-RU" sz="1000" dirty="0" smtClean="0"/>
              <a:t>, медицине</a:t>
            </a:r>
            <a:r>
              <a:rPr lang="ru-RU" sz="1000" dirty="0"/>
              <a:t>, измерительной технике.</a:t>
            </a:r>
          </a:p>
          <a:p>
            <a:pPr algn="just"/>
            <a:r>
              <a:rPr lang="ru-RU" sz="1000" dirty="0"/>
              <a:t>	</a:t>
            </a:r>
          </a:p>
          <a:p>
            <a:pPr algn="just"/>
            <a:r>
              <a:rPr lang="ru-RU" sz="1000" dirty="0"/>
              <a:t>Для того</a:t>
            </a:r>
            <a:r>
              <a:rPr lang="ru-RU" sz="1000" dirty="0" smtClean="0"/>
              <a:t>, что </a:t>
            </a:r>
            <a:r>
              <a:rPr lang="ru-RU" sz="1000" dirty="0"/>
              <a:t>бы определить название этого элемента, воспользуемся «таблицей химических элементов</a:t>
            </a:r>
            <a:r>
              <a:rPr lang="ru-RU" sz="1000" dirty="0" smtClean="0"/>
              <a:t>».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95402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Найдите, где допущены ошибки. Верное решение 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укажет 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название неизвестного химического элемента.</a:t>
            </a:r>
          </a:p>
        </p:txBody>
      </p:sp>
    </p:spTree>
    <p:extLst>
      <p:ext uri="{BB962C8B-B14F-4D97-AF65-F5344CB8AC3E}">
        <p14:creationId xmlns:p14="http://schemas.microsoft.com/office/powerpoint/2010/main" val="251720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33" y="908720"/>
            <a:ext cx="1728192" cy="173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67544" y="2852936"/>
                <a:ext cx="8280920" cy="6036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num>
                      <m:den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𝟑</m:t>
                        </m:r>
                      </m:den>
                    </m:f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𝟓𝟏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, 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𝟖𝟒</m:t>
                        </m:r>
                      </m:e>
                    </m:rad>
                    <m:r>
                      <a:rPr lang="ru-RU" sz="20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ru-RU" sz="2000" b="1" dirty="0">
                    <a:solidFill>
                      <a:prstClr val="black"/>
                    </a:solidFill>
                    <a:latin typeface="Calibri"/>
                    <a:ea typeface="Times New Roman"/>
                    <a:cs typeface="Times New Roman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𝟑</m:t>
                        </m:r>
                      </m:num>
                      <m:den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𝟏𝟏</m:t>
                        </m:r>
                      </m:den>
                    </m:f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𝟕𝟕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, 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𝟒𝟒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prstClr val="black"/>
                    </a:solidFill>
                    <a:latin typeface="Calibri"/>
                    <a:ea typeface="Times New Roman"/>
                    <a:cs typeface="Times New Roman"/>
                  </a:rPr>
                  <a:t> 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( −</m:t>
                        </m:r>
                        <m:f>
                          <m:fPr>
                            <m:ctrlP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𝟏</m:t>
                            </m:r>
                          </m:num>
                          <m:den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𝟑</m:t>
                            </m:r>
                          </m:den>
                        </m:f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𝟏𝟖𝟗</m:t>
                            </m:r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)</m:t>
                            </m:r>
                          </m:e>
                        </m:rad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 </m:t>
                        </m:r>
                      </m:e>
                      <m:sup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</m:sup>
                    </m:sSup>
                    <m:r>
                      <a:rPr lang="ru-RU" sz="20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ru-RU" sz="2000" b="1" dirty="0">
                    <a:solidFill>
                      <a:prstClr val="black"/>
                    </a:solidFill>
                    <a:latin typeface="Calibri"/>
                    <a:ea typeface="Times New Roman"/>
                    <a:cs typeface="Times New Roman"/>
                  </a:rPr>
                  <a:t>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𝟏𝟑</m:t>
                            </m:r>
                          </m:e>
                          <m:sup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− </m:t>
                        </m:r>
                        <m:sSup>
                          <m:sSupPr>
                            <m:ctrlP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𝟏𝟐</m:t>
                            </m:r>
                          </m:e>
                          <m:sup>
                            <m:r>
                              <a:rPr lang="ru-RU" sz="2000" b="1" i="1">
                                <a:solidFill>
                                  <a:prstClr val="black"/>
                                </a:solidFill>
                                <a:latin typeface="Cambria Math"/>
                                <a:ea typeface="Times New Roman"/>
                                <a:cs typeface="Times New Roman"/>
                              </a:rPr>
                              <m:t>𝟐</m:t>
                            </m:r>
                          </m:sup>
                        </m:sSup>
                      </m:e>
                    </m:rad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𝟐𝟐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,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𝟓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∗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𝟎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,</m:t>
                        </m:r>
                        <m: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𝟏</m:t>
                        </m:r>
                      </m:e>
                    </m:rad>
                  </m:oMath>
                </a14:m>
                <a:endParaRPr lang="ru-RU" sz="2000" b="1" dirty="0">
                  <a:solidFill>
                    <a:prstClr val="black"/>
                  </a:solidFill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852936"/>
                <a:ext cx="8280920" cy="603627"/>
              </a:xfrm>
              <a:prstGeom prst="rect">
                <a:avLst/>
              </a:prstGeom>
              <a:blipFill rotWithShape="1">
                <a:blip r:embed="rId3"/>
                <a:stretch>
                  <a:fillRect b="-70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1403648" y="3861048"/>
            <a:ext cx="2448272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Ответ :    28,5</a:t>
            </a:r>
            <a:r>
              <a:rPr lang="ru-RU" b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˚ </a:t>
            </a:r>
            <a:r>
              <a:rPr lang="ru-RU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50681" y="284269"/>
            <a:ext cx="1887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Химия</a:t>
            </a:r>
            <a:endParaRPr lang="ru-RU" sz="3600" b="1" dirty="0">
              <a:ln w="24500" cmpd="dbl">
                <a:solidFill>
                  <a:srgbClr val="C0504D">
                    <a:shade val="85000"/>
                    <a:satMod val="15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C0504D">
                      <a:tint val="10000"/>
                      <a:satMod val="155000"/>
                    </a:srgbClr>
                  </a:gs>
                  <a:gs pos="60000">
                    <a:srgbClr val="C0504D">
                      <a:tint val="30000"/>
                      <a:satMod val="155000"/>
                    </a:srgbClr>
                  </a:gs>
                  <a:gs pos="100000">
                    <a:srgbClr val="C0504D">
                      <a:tint val="73000"/>
                      <a:satMod val="155000"/>
                    </a:srgb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>
            <a:hlinkClick r:id="rId4"/>
          </p:cNvPr>
          <p:cNvSpPr/>
          <p:nvPr/>
        </p:nvSpPr>
        <p:spPr>
          <a:xfrm>
            <a:off x="5508104" y="4816221"/>
            <a:ext cx="2376264" cy="457200"/>
          </a:xfrm>
          <a:prstGeom prst="roundRect">
            <a:avLst/>
          </a:prstGeom>
          <a:blipFill>
            <a:blip r:embed="rId5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опыты с цезием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83" y="6053266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616700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Найти значение выражения  и узнайте температуру плавления цезия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1" y="4906321"/>
            <a:ext cx="48217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Посмотреть опыты с цезием можно пройдя по ссылке </a:t>
            </a:r>
          </a:p>
        </p:txBody>
      </p:sp>
    </p:spTree>
    <p:extLst>
      <p:ext uri="{BB962C8B-B14F-4D97-AF65-F5344CB8AC3E}">
        <p14:creationId xmlns:p14="http://schemas.microsoft.com/office/powerpoint/2010/main" val="62395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00200"/>
            <a:ext cx="7427168" cy="4525963"/>
          </a:xfrm>
        </p:spPr>
        <p:txBody>
          <a:bodyPr/>
          <a:lstStyle/>
          <a:p>
            <a:pPr marL="0" indent="0">
              <a:buNone/>
            </a:pPr>
            <a:r>
              <a:rPr lang="ru-RU" spc="50" dirty="0" smtClean="0">
                <a:latin typeface="Times New Roman"/>
                <a:ea typeface="Times New Roman"/>
              </a:rPr>
              <a:t> </a:t>
            </a:r>
            <a:r>
              <a:rPr lang="ru-RU" b="1" spc="5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/>
              </a:rPr>
              <a:t>«Без учета влияний случайных явлений человек становится бессильным направлять развитие интересующих его процессов в желательном для него направлении» </a:t>
            </a:r>
            <a:endParaRPr lang="ru-RU" b="1" spc="5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  <a:ea typeface="Times New Roman"/>
            </a:endParaRPr>
          </a:p>
          <a:p>
            <a:pPr marL="0" indent="0">
              <a:buNone/>
            </a:pPr>
            <a:r>
              <a:rPr lang="ru-RU" b="1" spc="5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/>
              </a:rPr>
              <a:t>                                            </a:t>
            </a:r>
            <a:r>
              <a:rPr lang="ru-RU" b="1" spc="5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imes New Roman"/>
              </a:rPr>
              <a:t>Б.В.Гнеденко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54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  <a:t>Домашнее  задание</a:t>
            </a:r>
            <a:r>
              <a:rPr lang="ru-RU" sz="5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  <a:t/>
            </a:r>
            <a:br>
              <a:rPr lang="ru-RU" sz="5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1"/>
            <a:ext cx="7787208" cy="1684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Сам себе учитель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5" name="Скругленный прямоугольник 4">
            <a:hlinkClick r:id="rId2"/>
          </p:cNvPr>
          <p:cNvSpPr/>
          <p:nvPr/>
        </p:nvSpPr>
        <p:spPr>
          <a:xfrm>
            <a:off x="2195736" y="2204864"/>
            <a:ext cx="4680520" cy="9144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hlinkClick r:id="rId2"/>
              </a:rPr>
              <a:t>Домашняя школа </a:t>
            </a:r>
            <a:r>
              <a:rPr lang="en-US" dirty="0" err="1" smtClean="0">
                <a:solidFill>
                  <a:schemeClr val="tx1"/>
                </a:solidFill>
                <a:hlinkClick r:id="rId2"/>
              </a:rPr>
              <a:t>InternetUrok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4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0497" y="3387507"/>
            <a:ext cx="5611091" cy="171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304415">
              <a:lnSpc>
                <a:spcPts val="1610"/>
              </a:lnSpc>
              <a:spcBef>
                <a:spcPts val="410"/>
              </a:spcBef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Times New Roman"/>
              </a:rPr>
              <a:t>Литература </a:t>
            </a:r>
          </a:p>
          <a:p>
            <a:pPr marL="228600" marR="2304415" indent="-228600">
              <a:lnSpc>
                <a:spcPts val="1610"/>
              </a:lnSpc>
              <a:spcBef>
                <a:spcPts val="410"/>
              </a:spcBef>
              <a:spcAft>
                <a:spcPts val="0"/>
              </a:spcAft>
              <a:buAutoNum type="arabicPeriod"/>
            </a:pPr>
            <a:r>
              <a:rPr lang="ru-RU" sz="1200" dirty="0" err="1" smtClean="0">
                <a:latin typeface="Times New Roman"/>
                <a:ea typeface="Times New Roman"/>
              </a:rPr>
              <a:t>ГС.И.Венецкий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«О редких и рассеянных» </a:t>
            </a:r>
            <a:r>
              <a:rPr lang="ru-RU" sz="1200" dirty="0" smtClean="0">
                <a:latin typeface="Times New Roman"/>
                <a:ea typeface="Times New Roman"/>
              </a:rPr>
              <a:t>;</a:t>
            </a:r>
          </a:p>
          <a:p>
            <a:pPr marL="228600" marR="2304415" indent="-228600">
              <a:lnSpc>
                <a:spcPts val="1610"/>
              </a:lnSpc>
              <a:spcBef>
                <a:spcPts val="410"/>
              </a:spcBef>
              <a:spcAft>
                <a:spcPts val="0"/>
              </a:spcAft>
              <a:buAutoNum type="arabicPeriod"/>
            </a:pP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err="1" smtClean="0">
                <a:latin typeface="Times New Roman"/>
                <a:ea typeface="Times New Roman"/>
              </a:rPr>
              <a:t>Г.И.Глейзер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«История математики в школе» </a:t>
            </a:r>
            <a:endParaRPr lang="ru-RU" sz="1200" dirty="0" smtClean="0">
              <a:latin typeface="Times New Roman"/>
              <a:ea typeface="Times New Roman"/>
            </a:endParaRPr>
          </a:p>
          <a:p>
            <a:pPr marL="228600" marR="2304415" indent="-228600">
              <a:lnSpc>
                <a:spcPts val="1610"/>
              </a:lnSpc>
              <a:spcBef>
                <a:spcPts val="410"/>
              </a:spcBef>
              <a:spcAft>
                <a:spcPts val="0"/>
              </a:spcAft>
              <a:buAutoNum type="arabicPeriod"/>
            </a:pPr>
            <a:r>
              <a:rPr lang="ru-RU" sz="1200" dirty="0" err="1" smtClean="0">
                <a:latin typeface="Times New Roman"/>
                <a:ea typeface="Times New Roman"/>
              </a:rPr>
              <a:t>В.П.Лишевский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«Охотники за истиной» ; </a:t>
            </a:r>
            <a:endParaRPr lang="ru-RU" sz="1200" dirty="0" smtClean="0">
              <a:latin typeface="Times New Roman"/>
              <a:ea typeface="Times New Roman"/>
            </a:endParaRPr>
          </a:p>
          <a:p>
            <a:pPr marL="228600" marR="2304415" indent="-228600">
              <a:lnSpc>
                <a:spcPts val="1610"/>
              </a:lnSpc>
              <a:spcBef>
                <a:spcPts val="410"/>
              </a:spcBef>
              <a:spcAft>
                <a:spcPts val="0"/>
              </a:spcAft>
              <a:buAutoNum type="arabicPeriod"/>
            </a:pPr>
            <a:r>
              <a:rPr lang="ru-RU" sz="1200" dirty="0" err="1" smtClean="0">
                <a:latin typeface="Times New Roman"/>
                <a:ea typeface="Times New Roman"/>
              </a:rPr>
              <a:t>В.А.Мезенцев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«Земля неразгаданная» </a:t>
            </a:r>
            <a:r>
              <a:rPr lang="ru-RU" sz="1200" dirty="0" smtClean="0">
                <a:latin typeface="Times New Roman"/>
                <a:ea typeface="Times New Roman"/>
              </a:rPr>
              <a:t>;</a:t>
            </a:r>
          </a:p>
          <a:p>
            <a:pPr marL="342900" lvl="0" indent="-342900" algn="just">
              <a:lnSpc>
                <a:spcPts val="1610"/>
              </a:lnSpc>
              <a:spcAft>
                <a:spcPts val="0"/>
              </a:spcAft>
              <a:buFont typeface="Times New Roman CYR"/>
              <a:buAutoNum type="arabicPeriod" startAt="5"/>
              <a:tabLst>
                <a:tab pos="173990" algn="l"/>
              </a:tabLst>
            </a:pPr>
            <a:r>
              <a:rPr lang="ru-RU" sz="1200" dirty="0" err="1" smtClean="0">
                <a:latin typeface="Times New Roman"/>
                <a:ea typeface="Times New Roman"/>
              </a:rPr>
              <a:t>В.И.Гуляев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«Сколько раз открывали Америку» </a:t>
            </a:r>
            <a:r>
              <a:rPr lang="ru-RU" sz="1200" dirty="0" smtClean="0">
                <a:latin typeface="Times New Roman"/>
                <a:ea typeface="Times New Roman"/>
              </a:rPr>
              <a:t>;</a:t>
            </a:r>
          </a:p>
          <a:p>
            <a:r>
              <a:rPr lang="ru-RU" sz="1200" dirty="0" smtClean="0">
                <a:latin typeface="Times New Roman"/>
                <a:ea typeface="Times New Roman"/>
              </a:rPr>
              <a:t>6.       </a:t>
            </a:r>
            <a:r>
              <a:rPr lang="ru-RU" sz="1200" dirty="0" err="1" smtClean="0">
                <a:latin typeface="Times New Roman"/>
                <a:ea typeface="Times New Roman"/>
              </a:rPr>
              <a:t>Н.Яковлева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«Русская историческая живопись»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925751"/>
            <a:ext cx="7848871" cy="2328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10"/>
              </a:lnSpc>
              <a:spcBef>
                <a:spcPts val="455"/>
              </a:spcBef>
              <a:spcAft>
                <a:spcPts val="0"/>
              </a:spcAft>
            </a:pPr>
            <a:r>
              <a:rPr lang="ru-RU" sz="1200" b="1" spc="50" dirty="0" smtClean="0">
                <a:latin typeface="Times New Roman"/>
                <a:ea typeface="Times New Roman"/>
              </a:rPr>
              <a:t>Интернет-источники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1.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http://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www.art-portrets.ru/artists/posledniy-denpompei.html</a:t>
            </a:r>
            <a:r>
              <a:rPr lang="ru-RU" sz="1200" dirty="0" smtClean="0">
                <a:latin typeface="Times New Roman"/>
                <a:ea typeface="Times New Roman"/>
              </a:rPr>
              <a:t>,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://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mayax.ru/category/neobyasnimoe/poslednii-den-pompei.html</a:t>
            </a:r>
            <a:r>
              <a:rPr lang="ru-RU" sz="1200" dirty="0" smtClean="0">
                <a:latin typeface="Times New Roman"/>
                <a:ea typeface="Times New Roman"/>
              </a:rPr>
              <a:t>               последний </a:t>
            </a:r>
            <a:r>
              <a:rPr lang="ru-RU" sz="1200" dirty="0">
                <a:latin typeface="Times New Roman"/>
                <a:ea typeface="Times New Roman"/>
              </a:rPr>
              <a:t>день Помпеи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2. 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http://4108.ru/u/tseziy_-_primenenie</a:t>
            </a:r>
            <a:r>
              <a:rPr lang="ru-RU" sz="1200" dirty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  цезий 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3.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https://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yandex.ru/</a:t>
            </a:r>
            <a:r>
              <a:rPr lang="ru-RU" sz="1200" u="sng" dirty="0" err="1" smtClean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images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/</a:t>
            </a:r>
            <a:r>
              <a:rPr lang="ru-RU" sz="1200" u="sng" dirty="0" err="1" smtClean="0">
                <a:solidFill>
                  <a:srgbClr val="0000FF"/>
                </a:solidFill>
                <a:latin typeface="Times New Roman"/>
                <a:ea typeface="Times New Roman"/>
                <a:hlinkClick r:id="rId5"/>
              </a:rPr>
              <a:t>search?img_url</a:t>
            </a:r>
            <a:r>
              <a:rPr lang="ru-RU" sz="1200" u="sng" dirty="0" smtClean="0">
                <a:solidFill>
                  <a:srgbClr val="0000FF"/>
                </a:solidFill>
                <a:latin typeface="Times New Roman"/>
                <a:ea typeface="Times New Roman"/>
              </a:rPr>
              <a:t>           </a:t>
            </a:r>
            <a:r>
              <a:rPr lang="ru-RU" sz="1200" dirty="0" smtClean="0">
                <a:latin typeface="Times New Roman"/>
                <a:ea typeface="Times New Roman"/>
              </a:rPr>
              <a:t>карта </a:t>
            </a:r>
            <a:r>
              <a:rPr lang="ru-RU" sz="1200" dirty="0">
                <a:latin typeface="Times New Roman"/>
                <a:ea typeface="Times New Roman"/>
              </a:rPr>
              <a:t>Америки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4.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https://yandex.ru/</a:t>
            </a:r>
            <a:r>
              <a:rPr lang="ru-RU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images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/</a:t>
            </a:r>
            <a:r>
              <a:rPr lang="ru-RU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6"/>
              </a:rPr>
              <a:t>search?img_ur</a:t>
            </a:r>
            <a:r>
              <a:rPr lang="ru-RU" sz="1200" dirty="0">
                <a:latin typeface="Times New Roman"/>
                <a:ea typeface="Times New Roman"/>
              </a:rPr>
              <a:t>  </a:t>
            </a:r>
            <a:r>
              <a:rPr lang="ru-RU" sz="1200" dirty="0" smtClean="0">
                <a:latin typeface="Times New Roman"/>
                <a:ea typeface="Times New Roman"/>
              </a:rPr>
              <a:t>        математика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5.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https://yandex.ru/</a:t>
            </a:r>
            <a:r>
              <a:rPr lang="ru-RU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images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/</a:t>
            </a:r>
            <a:r>
              <a:rPr lang="ru-RU" sz="1200" u="sng" dirty="0" err="1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search?p</a:t>
            </a:r>
            <a:r>
              <a:rPr lang="ru-RU" sz="1200" u="sng" dirty="0">
                <a:solidFill>
                  <a:srgbClr val="0000FF"/>
                </a:solidFill>
                <a:latin typeface="Times New Roman"/>
                <a:ea typeface="Times New Roman"/>
                <a:hlinkClick r:id="rId7"/>
              </a:rPr>
              <a:t>=2&amp;text=Корабль%20Пинта</a:t>
            </a:r>
            <a:r>
              <a:rPr lang="ru-RU" sz="1200" dirty="0">
                <a:latin typeface="Times New Roman"/>
                <a:ea typeface="Times New Roman"/>
              </a:rPr>
              <a:t>  </a:t>
            </a:r>
            <a:r>
              <a:rPr lang="ru-RU" sz="1200" dirty="0" smtClean="0">
                <a:latin typeface="Times New Roman"/>
                <a:ea typeface="Times New Roman"/>
              </a:rPr>
              <a:t>  </a:t>
            </a:r>
            <a:r>
              <a:rPr lang="ru-RU" sz="1200" dirty="0">
                <a:latin typeface="Times New Roman"/>
                <a:ea typeface="Times New Roman"/>
              </a:rPr>
              <a:t>Пинта</a:t>
            </a: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 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6652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3548" y="1340768"/>
            <a:ext cx="806489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1600" dirty="0" smtClean="0">
                <a:hlinkClick r:id="rId2"/>
              </a:rPr>
              <a:t>http://www.bg2001.ru/upload/iblock/616/4034-7.jpg</a:t>
            </a:r>
            <a:endParaRPr lang="ru-RU" sz="1600" dirty="0" smtClean="0"/>
          </a:p>
          <a:p>
            <a:pPr algn="ctr"/>
            <a:r>
              <a:rPr lang="ru-RU" sz="1600" i="1" dirty="0" smtClean="0"/>
              <a:t>грамота (для создания рамки)</a:t>
            </a:r>
          </a:p>
          <a:p>
            <a:pPr algn="ctr"/>
            <a:endParaRPr lang="ru-RU" sz="1600" i="1" dirty="0" smtClean="0"/>
          </a:p>
          <a:p>
            <a:pPr algn="ctr"/>
            <a:r>
              <a:rPr lang="ru-RU" sz="1600" dirty="0" smtClean="0">
                <a:hlinkClick r:id="rId3"/>
              </a:rPr>
              <a:t>http://lenagold.narod.ru/fon/clipart/s/svit/svitolk101.png</a:t>
            </a:r>
            <a:endParaRPr lang="ru-RU" sz="1600" dirty="0" smtClean="0"/>
          </a:p>
          <a:p>
            <a:pPr algn="ctr"/>
            <a:r>
              <a:rPr lang="ru-RU" sz="1600" i="1" dirty="0" smtClean="0"/>
              <a:t>перо, чернильница, бумага</a:t>
            </a:r>
          </a:p>
          <a:p>
            <a:pPr algn="ctr"/>
            <a:endParaRPr lang="ru-RU" sz="1600" i="1" dirty="0" smtClean="0"/>
          </a:p>
          <a:p>
            <a:pPr lvl="0" algn="ctr"/>
            <a:r>
              <a:rPr lang="ru-RU" sz="1600" u="sng" dirty="0" smtClean="0">
                <a:hlinkClick r:id="rId4"/>
              </a:rPr>
              <a:t>http://megasklad.ru/data/photoes/s194064.jpg</a:t>
            </a:r>
            <a:endParaRPr lang="ru-RU" sz="1600" u="sng" dirty="0" smtClean="0"/>
          </a:p>
          <a:p>
            <a:pPr lvl="0" algn="ctr"/>
            <a:r>
              <a:rPr lang="ru-RU" sz="1600" i="1" dirty="0" smtClean="0"/>
              <a:t>ручка - 1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u="sng" dirty="0" smtClean="0">
                <a:hlinkClick r:id="rId5"/>
              </a:rPr>
              <a:t>http://www.segment.ru/img_hits/4946015_1_small.jpg</a:t>
            </a:r>
            <a:endParaRPr lang="ru-RU" sz="1600" u="sng" dirty="0" smtClean="0"/>
          </a:p>
          <a:p>
            <a:pPr algn="ctr"/>
            <a:r>
              <a:rPr lang="ru-RU" sz="1600" i="1" dirty="0" smtClean="0"/>
              <a:t>ручка - 2</a:t>
            </a:r>
          </a:p>
          <a:p>
            <a:pPr algn="ctr"/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692696"/>
            <a:ext cx="8064896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7960" y="4221088"/>
            <a:ext cx="7128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источник шаблона: </a:t>
            </a:r>
            <a:endParaRPr lang="en-US" sz="1400" dirty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err="1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Ранько</a:t>
            </a: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 Елена Алексеевна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учитель начальных классов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МАОУ лицей №21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  г. Иваново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i="1" dirty="0">
              <a:solidFill>
                <a:prstClr val="black"/>
              </a:solidFill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Сайт: </a:t>
            </a:r>
            <a:r>
              <a:rPr lang="en-US" sz="1400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  <a:hlinkClick r:id="rId6"/>
              </a:rPr>
              <a:t>http://elenaranko.ucoz.ru/</a:t>
            </a:r>
            <a:r>
              <a:rPr lang="ru-RU" sz="1400" i="1" dirty="0">
                <a:solidFill>
                  <a:prstClr val="black"/>
                </a:solidFill>
                <a:latin typeface="Times New Roman" pitchFamily="18" charset="0"/>
                <a:cs typeface="Arial" pitchFamily="34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</a:rPr>
              <a:t>Цели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закрепление  навыков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нахождения квадратного корня из числа;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углубление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знания учащихся о свойствах арифметического квадратного корня</a:t>
            </a:r>
          </a:p>
          <a:p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проявление  интереса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изучению темы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желанию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применять приобретенные знания и умения;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навыков самостоятельной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работы, анализа своей работы</a:t>
            </a:r>
          </a:p>
          <a:p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развитие умений ставить для себя новые задачи в учёбе, определять способы действий в рамках предложенных условий и требований; развитие культуры речи, воображения, коммуникативных умений.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2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6968" y="2060848"/>
            <a:ext cx="7950061" cy="17338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indent="0" algn="ctr">
              <a:lnSpc>
                <a:spcPts val="3190"/>
              </a:lnSpc>
              <a:spcAft>
                <a:spcPts val="0"/>
              </a:spcAft>
              <a:buNone/>
            </a:pP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«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Всем </a:t>
            </a:r>
            <a:r>
              <a:rPr lang="ru-RU" sz="40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правит случай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.</a:t>
            </a:r>
          </a:p>
          <a:p>
            <a:pPr marL="0" indent="0" algn="ctr">
              <a:lnSpc>
                <a:spcPts val="3190"/>
              </a:lnSpc>
              <a:spcAft>
                <a:spcPts val="0"/>
              </a:spcAft>
              <a:buNone/>
            </a:pP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</a:p>
          <a:p>
            <a:pPr marL="0" indent="0" algn="ctr">
              <a:lnSpc>
                <a:spcPts val="3190"/>
              </a:lnSpc>
              <a:spcAft>
                <a:spcPts val="0"/>
              </a:spcAft>
              <a:buNone/>
            </a:pP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Узнать </a:t>
            </a:r>
            <a:r>
              <a:rPr lang="ru-RU" sz="40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бы, кто правит случаем</a:t>
            </a:r>
            <a:r>
              <a:rPr lang="ru-RU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ea typeface="Times New Roman"/>
              </a:rPr>
              <a:t>?»</a:t>
            </a:r>
          </a:p>
          <a:p>
            <a:pPr marL="0" indent="0" algn="ctr">
              <a:lnSpc>
                <a:spcPts val="3190"/>
              </a:lnSpc>
              <a:spcAft>
                <a:spcPts val="0"/>
              </a:spcAft>
              <a:buNone/>
            </a:pP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717032"/>
            <a:ext cx="4846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Станислав 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Ежилевский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77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/>
          </p:cNvPr>
          <p:cNvSpPr/>
          <p:nvPr/>
        </p:nvSpPr>
        <p:spPr>
          <a:xfrm>
            <a:off x="3796268" y="4437112"/>
            <a:ext cx="4104456" cy="9144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68109" y="4694257"/>
            <a:ext cx="3760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Cambria" pitchFamily="18" charset="0"/>
                <a:ea typeface="+mj-ea"/>
                <a:cs typeface="Times New Roman" pitchFamily="18" charset="0"/>
                <a:hlinkClick r:id="rId2"/>
              </a:rPr>
              <a:t>Свойства квадратного корня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967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b="1" spc="5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Кто правит случаем - ответить трудно, а вот какую роль случай играет в нашей жизни - мы попытаемся увидеть на этом уроке.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4440" y="3789040"/>
            <a:ext cx="4572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b="1" i="1" spc="5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Повторение</a:t>
            </a:r>
            <a:endParaRPr lang="ru-RU" b="1" i="1" dirty="0">
              <a:solidFill>
                <a:schemeClr val="accent2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219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  <a:t>Дело случая ( устный счет)</a:t>
            </a:r>
            <a:r>
              <a:rPr lang="ru-RU" sz="5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  <a:t/>
            </a:r>
            <a:br>
              <a:rPr lang="ru-RU" sz="5400" b="1" dirty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30092" y="1542716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5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9263" y="3246348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3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83239" y="3794820"/>
            <a:ext cx="333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6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52938" y="4988816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0,9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09876" y="2223223"/>
            <a:ext cx="413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14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09433" y="1556792"/>
            <a:ext cx="3113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3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57451" y="2420937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8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39933" y="1805320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4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82642" y="2353932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15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2923" y="4581128"/>
            <a:ext cx="3209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</a:rPr>
              <a:t>5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20076" y="3244156"/>
            <a:ext cx="468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1,5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23006" y="3630612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</a:rPr>
              <a:t>2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07626" y="4581128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3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8305" y="4581128"/>
            <a:ext cx="442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12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76739" y="5517232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5</a:t>
            </a:r>
            <a:endParaRPr lang="ru-RU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Таблица 2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0666628"/>
                  </p:ext>
                </p:extLst>
              </p:nvPr>
            </p:nvGraphicFramePr>
            <p:xfrm>
              <a:off x="4140298" y="2329551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625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Таблица 2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617345202"/>
                  </p:ext>
                </p:extLst>
              </p:nvPr>
            </p:nvGraphicFramePr>
            <p:xfrm>
              <a:off x="4140298" y="2329551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r="-571" b="-11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Таблица 2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5302239"/>
                  </p:ext>
                </p:extLst>
              </p:nvPr>
            </p:nvGraphicFramePr>
            <p:xfrm>
              <a:off x="1828800" y="3128154"/>
              <a:ext cx="1068388" cy="71990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ru-RU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9∗4</m:t>
                                        </m:r>
                                      </m:e>
                                    </m:rad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ru-RU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16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Таблица 2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843685712"/>
                  </p:ext>
                </p:extLst>
              </p:nvPr>
            </p:nvGraphicFramePr>
            <p:xfrm>
              <a:off x="1828800" y="3128154"/>
              <a:ext cx="1068388" cy="71990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719900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r="-571" b="-84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" name="Таблица 2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0548220"/>
                  </p:ext>
                </p:extLst>
              </p:nvPr>
            </p:nvGraphicFramePr>
            <p:xfrm>
              <a:off x="4175239" y="1561814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i="1" smtClean="0">
                                        <a:solidFill>
                                          <a:prstClr val="black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ru-RU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3</m:t>
                                        </m:r>
                                      </m:e>
                                      <m:sup>
                                        <m:r>
                                          <a:rPr lang="ru-RU" i="1">
                                            <a:solidFill>
                                              <a:prstClr val="black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7" name="Таблица 2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2997754677"/>
                  </p:ext>
                </p:extLst>
              </p:nvPr>
            </p:nvGraphicFramePr>
            <p:xfrm>
              <a:off x="4175239" y="1561814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71" r="-571" b="-11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" name="Таблица 2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8103916"/>
                  </p:ext>
                </p:extLst>
              </p:nvPr>
            </p:nvGraphicFramePr>
            <p:xfrm>
              <a:off x="3389537" y="3194653"/>
              <a:ext cx="1068388" cy="90189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6421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f>
                                      <m:fPr>
                                        <m:ctrlPr>
                                          <a:rPr lang="ru-RU" b="1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45</m:t>
                                        </m:r>
                                      </m:num>
                                      <m:den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5</m:t>
                                        </m:r>
                                      </m:den>
                                    </m:f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8" name="Таблица 2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794149286"/>
                  </p:ext>
                </p:extLst>
              </p:nvPr>
            </p:nvGraphicFramePr>
            <p:xfrm>
              <a:off x="3389537" y="3194653"/>
              <a:ext cx="1068388" cy="649669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649669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r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Таблица 2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32883428"/>
                  </p:ext>
                </p:extLst>
              </p:nvPr>
            </p:nvGraphicFramePr>
            <p:xfrm>
              <a:off x="4708842" y="5415010"/>
              <a:ext cx="1068388" cy="72263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ru-RU" b="1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50</m:t>
                                        </m:r>
                                      </m:e>
                                    </m:rad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ru-RU" b="1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ru-RU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Таблица 2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61440632"/>
                  </p:ext>
                </p:extLst>
              </p:nvPr>
            </p:nvGraphicFramePr>
            <p:xfrm>
              <a:off x="4708842" y="5415010"/>
              <a:ext cx="1068388" cy="72263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722630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0" name="Таблица 2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753915"/>
                  </p:ext>
                </p:extLst>
              </p:nvPr>
            </p:nvGraphicFramePr>
            <p:xfrm>
              <a:off x="5186175" y="4647474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r>
                            <a:rPr lang="ru-RU" b="0" dirty="0" smtClean="0">
                              <a:solidFill>
                                <a:schemeClr val="tx1"/>
                              </a:solidFill>
                            </a:rPr>
                            <a:t>4 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b="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ad>
                                    <m:radPr>
                                      <m:degHide m:val="on"/>
                                      <m:ctrlPr>
                                        <a:rPr lang="ru-RU" b="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ru-RU" b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3</m:t>
                                      </m:r>
                                    </m:e>
                                  </m:rad>
                                  <m:r>
                                    <a:rPr lang="ru-RU" b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ru-RU" b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b="0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0" name="Таблица 2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238753915"/>
                  </p:ext>
                </p:extLst>
              </p:nvPr>
            </p:nvGraphicFramePr>
            <p:xfrm>
              <a:off x="5186175" y="4647474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7"/>
                          <a:stretch>
                            <a:fillRect l="-571" r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Таблица 3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5055106"/>
                  </p:ext>
                </p:extLst>
              </p:nvPr>
            </p:nvGraphicFramePr>
            <p:xfrm>
              <a:off x="5785775" y="2380300"/>
              <a:ext cx="1068388" cy="70643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ru-RU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6,4</m:t>
                                        </m:r>
                                      </m:e>
                                    </m:rad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ru-RU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0,1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Таблица 3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224368662"/>
                  </p:ext>
                </p:extLst>
              </p:nvPr>
            </p:nvGraphicFramePr>
            <p:xfrm>
              <a:off x="5785775" y="2380300"/>
              <a:ext cx="1068388" cy="70643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70643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8"/>
                          <a:stretch>
                            <a:fillRect r="-571" b="-86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Таблица 3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8204456"/>
                  </p:ext>
                </p:extLst>
              </p:nvPr>
            </p:nvGraphicFramePr>
            <p:xfrm>
              <a:off x="7167796" y="2192902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196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Таблица 3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60991278"/>
                  </p:ext>
                </p:extLst>
              </p:nvPr>
            </p:nvGraphicFramePr>
            <p:xfrm>
              <a:off x="7167796" y="2192902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9"/>
                          <a:stretch>
                            <a:fillRect l="-571" t="-1163" r="-571" b="-11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Таблица 3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9477547"/>
                  </p:ext>
                </p:extLst>
              </p:nvPr>
            </p:nvGraphicFramePr>
            <p:xfrm>
              <a:off x="5366906" y="3638144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10</m:t>
                                    </m:r>
                                  </m:e>
                                </m:rad>
                                <m:rad>
                                  <m:radPr>
                                    <m:degHide m:val="on"/>
                                    <m:ctrlPr>
                                      <a:rPr lang="ru-RU" b="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0,4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Таблица 3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060099111"/>
                  </p:ext>
                </p:extLst>
              </p:nvPr>
            </p:nvGraphicFramePr>
            <p:xfrm>
              <a:off x="5366906" y="3638144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0"/>
                          <a:stretch>
                            <a:fillRect t="-1163" b="-116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Таблица 3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5349971"/>
                  </p:ext>
                </p:extLst>
              </p:nvPr>
            </p:nvGraphicFramePr>
            <p:xfrm>
              <a:off x="3199190" y="4450852"/>
              <a:ext cx="1068388" cy="72263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ru-RU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125</m:t>
                                        </m:r>
                                      </m:e>
                                    </m:rad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ru-RU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5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Таблица 3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247558438"/>
                  </p:ext>
                </p:extLst>
              </p:nvPr>
            </p:nvGraphicFramePr>
            <p:xfrm>
              <a:off x="3199190" y="4450852"/>
              <a:ext cx="1068388" cy="722630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722630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1"/>
                          <a:stretch>
                            <a:fillRect l="-571" r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Таблица 3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96884747"/>
                  </p:ext>
                </p:extLst>
              </p:nvPr>
            </p:nvGraphicFramePr>
            <p:xfrm>
              <a:off x="7236296" y="3780847"/>
              <a:ext cx="1068388" cy="398082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13920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12</m:t>
                                    </m:r>
                                  </m:e>
                                </m:rad>
                                <m:rad>
                                  <m:radPr>
                                    <m:degHide m:val="on"/>
                                    <m:ctrlPr>
                                      <a:rPr lang="ru-RU" b="1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3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Таблица 3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4251538778"/>
                  </p:ext>
                </p:extLst>
              </p:nvPr>
            </p:nvGraphicFramePr>
            <p:xfrm>
              <a:off x="7236296" y="3780847"/>
              <a:ext cx="1068388" cy="398082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398082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2"/>
                          <a:stretch>
                            <a:fillRect r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Таблица 3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3263048"/>
                  </p:ext>
                </p:extLst>
              </p:nvPr>
            </p:nvGraphicFramePr>
            <p:xfrm>
              <a:off x="6825267" y="4986624"/>
              <a:ext cx="1068388" cy="571464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7146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b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0,81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Таблица 3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2161199658"/>
                  </p:ext>
                </p:extLst>
              </p:nvPr>
            </p:nvGraphicFramePr>
            <p:xfrm>
              <a:off x="6825267" y="4986624"/>
              <a:ext cx="1068388" cy="571464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71464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3"/>
                          <a:stretch>
                            <a:fillRect l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Таблица 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7504661"/>
                  </p:ext>
                </p:extLst>
              </p:nvPr>
            </p:nvGraphicFramePr>
            <p:xfrm>
              <a:off x="2362993" y="1636707"/>
              <a:ext cx="1068388" cy="90189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m:rPr>
                                        <m:nor/>
                                      </m:rPr>
                                      <a:rPr lang="ru-RU" b="0" dirty="0" smtClean="0">
                                        <a:solidFill>
                                          <a:schemeClr val="tx1"/>
                                        </a:solidFill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ru-RU" b="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f>
                                          <m:fPr>
                                            <m:ctrlPr>
                                              <a:rPr lang="ru-RU" b="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ad>
                                              <m:radPr>
                                                <m:degHide m:val="on"/>
                                                <m:ctrlPr>
                                                  <a:rPr lang="ru-RU" b="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/>
                                                  </a:rPr>
                                                </m:ctrlPr>
                                              </m:radPr>
                                              <m:deg/>
                                              <m:e>
                                                <m:r>
                                                  <a:rPr lang="ru-RU" b="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/>
                                                  </a:rPr>
                                                  <m:t>20</m:t>
                                                </m:r>
                                              </m:e>
                                            </m:rad>
                                          </m:num>
                                          <m:den>
                                            <m:rad>
                                              <m:radPr>
                                                <m:degHide m:val="on"/>
                                                <m:ctrlPr>
                                                  <a:rPr lang="ru-RU" b="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/>
                                                  </a:rPr>
                                                </m:ctrlPr>
                                              </m:radPr>
                                              <m:deg/>
                                              <m:e>
                                                <m:r>
                                                  <a:rPr lang="ru-RU" b="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/>
                                                  </a:rPr>
                                                  <m:t>5</m:t>
                                                </m:r>
                                              </m:e>
                                            </m:rad>
                                          </m:den>
                                        </m:f>
                                        <m:r>
                                          <a:rPr lang="ru-RU" b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) </m:t>
                                        </m:r>
                                      </m:e>
                                      <m:sup>
                                        <m:r>
                                          <a:rPr lang="ru-RU" b="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ru-RU" b="0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Таблица 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417504661"/>
                  </p:ext>
                </p:extLst>
              </p:nvPr>
            </p:nvGraphicFramePr>
            <p:xfrm>
              <a:off x="2362993" y="1636707"/>
              <a:ext cx="1068388" cy="901891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901891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4"/>
                          <a:stretch>
                            <a:fillRect l="-571" b="-67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Таблица 3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64698499"/>
                  </p:ext>
                </p:extLst>
              </p:nvPr>
            </p:nvGraphicFramePr>
            <p:xfrm>
              <a:off x="1151688" y="4581310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lang="ru-RU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ru-RU" b="1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5</m:t>
                                        </m:r>
                                      </m:e>
                                      <m:sup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ru-RU" b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 −</m:t>
                                    </m:r>
                                    <m:sSup>
                                      <m:sSupPr>
                                        <m:ctrlPr>
                                          <a:rPr lang="ru-RU" b="1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4</m:t>
                                        </m:r>
                                      </m:e>
                                      <m:sup>
                                        <m:r>
                                          <a:rPr lang="ru-RU" b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Таблица 3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74104421"/>
                  </p:ext>
                </p:extLst>
              </p:nvPr>
            </p:nvGraphicFramePr>
            <p:xfrm>
              <a:off x="1151688" y="4581310"/>
              <a:ext cx="1068388" cy="526008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5"/>
                          <a:stretch>
                            <a:fillRect l="-571" t="-1163" r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Таблица 4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0623131"/>
                  </p:ext>
                </p:extLst>
              </p:nvPr>
            </p:nvGraphicFramePr>
            <p:xfrm>
              <a:off x="6079194" y="1402547"/>
              <a:ext cx="1068388" cy="649669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2600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m:rPr>
                                        <m:nor/>
                                      </m:rPr>
                                      <a:rPr lang="ru-RU" b="0" dirty="0" smtClean="0">
                                        <a:solidFill>
                                          <a:schemeClr val="tx1"/>
                                        </a:solidFill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ru-RU" b="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ru-RU" b="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ru-RU" b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5</m:t>
                                            </m:r>
                                          </m:e>
                                        </m:rad>
                                        <m:r>
                                          <a:rPr lang="ru-RU" b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)</m:t>
                                        </m:r>
                                      </m:e>
                                      <m:sup>
                                        <m:r>
                                          <a:rPr lang="ru-RU" b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Таблица 4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4130623131"/>
                  </p:ext>
                </p:extLst>
              </p:nvPr>
            </p:nvGraphicFramePr>
            <p:xfrm>
              <a:off x="6079194" y="1402547"/>
              <a:ext cx="1068388" cy="649669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649669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6"/>
                          <a:stretch>
                            <a:fillRect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3" name="Прямоугольник 42"/>
          <p:cNvSpPr/>
          <p:nvPr/>
        </p:nvSpPr>
        <p:spPr>
          <a:xfrm>
            <a:off x="3054442" y="5701898"/>
            <a:ext cx="516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0,2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83568" y="1898081"/>
            <a:ext cx="68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dirty="0">
                <a:solidFill>
                  <a:prstClr val="black"/>
                </a:solidFill>
                <a:latin typeface="Trebuchet MS"/>
              </a:rPr>
              <a:t>0,07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Таблица 4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2564207"/>
                  </p:ext>
                </p:extLst>
              </p:nvPr>
            </p:nvGraphicFramePr>
            <p:xfrm>
              <a:off x="490974" y="1848445"/>
              <a:ext cx="1068388" cy="551036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5103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ru-RU" sz="18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0,0</m:t>
                                    </m:r>
                                    <m:r>
                                      <a:rPr kumimoji="0" lang="ru-RU" sz="18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049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Таблица 4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472514486"/>
                  </p:ext>
                </p:extLst>
              </p:nvPr>
            </p:nvGraphicFramePr>
            <p:xfrm>
              <a:off x="490974" y="1848445"/>
              <a:ext cx="1068388" cy="551036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068388"/>
                  </a:tblGrid>
                  <a:tr h="551036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7"/>
                          <a:stretch>
                            <a:fillRect l="-5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Таблица 4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7654239"/>
                  </p:ext>
                </p:extLst>
              </p:nvPr>
            </p:nvGraphicFramePr>
            <p:xfrm>
              <a:off x="2739933" y="5635089"/>
              <a:ext cx="1134778" cy="502949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134778"/>
                  </a:tblGrid>
                  <a:tr h="50294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degHide m:val="on"/>
                                    <m:ctrlPr>
                                      <a:rPr kumimoji="0" lang="ru-RU" sz="18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ru-RU" sz="1800" b="1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0,04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kumimoji="0" lang="ru-RU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solidFill>
                          <a:srgbClr val="F5CA73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Таблица 4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1985098159"/>
                  </p:ext>
                </p:extLst>
              </p:nvPr>
            </p:nvGraphicFramePr>
            <p:xfrm>
              <a:off x="2739933" y="5635089"/>
              <a:ext cx="1134778" cy="502949"/>
            </p:xfrm>
            <a:graphic>
              <a:graphicData uri="http://schemas.openxmlformats.org/drawingml/2006/table">
                <a:tbl>
                  <a:tblPr firstRow="1" bandRow="1">
                    <a:tableStyleId>{93296810-A885-4BE3-A3E7-6D5BEEA58F35}</a:tableStyleId>
                  </a:tblPr>
                  <a:tblGrid>
                    <a:gridCol w="1134778"/>
                  </a:tblGrid>
                  <a:tr h="502949"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blipFill rotWithShape="1">
                          <a:blip r:embed="rId18"/>
                          <a:stretch>
                            <a:fillRect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9699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200800" cy="576273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C0504D">
                        <a:tint val="10000"/>
                        <a:satMod val="155000"/>
                      </a:srgbClr>
                    </a:gs>
                    <a:gs pos="60000">
                      <a:srgbClr val="C0504D">
                        <a:tint val="30000"/>
                        <a:satMod val="155000"/>
                      </a:srgbClr>
                    </a:gs>
                    <a:gs pos="100000">
                      <a:srgbClr val="C0504D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/>
                <a:ea typeface="+mn-ea"/>
                <a:cs typeface="+mn-cs"/>
              </a:rPr>
              <a:t>Случайные открытия</a:t>
            </a:r>
            <a:endParaRPr lang="ru-RU" sz="3600" dirty="0"/>
          </a:p>
        </p:txBody>
      </p:sp>
      <p:pic>
        <p:nvPicPr>
          <p:cNvPr id="2050" name="Picture 2" descr="C:\Users\dom\Desktop\свойства квадратноготкорня\урок  мой\99029_800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562782"/>
            <a:ext cx="2419602" cy="166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om\Desktop\свойства квадратноготкорня\урок  мой\128484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425" y="1537258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dom\Desktop\свойства квадратноготкорня\урок  мой\6097248541_c543884415.jp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1" t="10098" r="21490" b="16739"/>
          <a:stretch/>
        </p:blipFill>
        <p:spPr bwMode="auto">
          <a:xfrm>
            <a:off x="754666" y="1500174"/>
            <a:ext cx="2175027" cy="180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dom\Desktop\свойства квадратноготкорня\урок  мой\Cesium-and-water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49" y="3543641"/>
            <a:ext cx="2592288" cy="182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dom\Desktop\свойства квадратноготкорня\урок  мой\d5509022a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715" y="3521333"/>
            <a:ext cx="2683993" cy="178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>
            <a:hlinkClick r:id="rId12" action="ppaction://hlinksldjump"/>
          </p:cNvPr>
          <p:cNvSpPr/>
          <p:nvPr/>
        </p:nvSpPr>
        <p:spPr>
          <a:xfrm>
            <a:off x="4122243" y="5720680"/>
            <a:ext cx="1368152" cy="457200"/>
          </a:xfrm>
          <a:prstGeom prst="roundRect">
            <a:avLst/>
          </a:prstGeom>
          <a:blipFill>
            <a:blip r:embed="rId1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7" y="1052736"/>
            <a:ext cx="7582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Выбираем произвольно область открытия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8294" y="1556792"/>
            <a:ext cx="14401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математика</a:t>
            </a:r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2179" y="3717032"/>
            <a:ext cx="62709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химия</a:t>
            </a:r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92280" y="3429000"/>
            <a:ext cx="4571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5041254"/>
            <a:ext cx="9156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география</a:t>
            </a:r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1671920"/>
            <a:ext cx="7553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история</a:t>
            </a:r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76847" y="2924944"/>
            <a:ext cx="9717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литература</a:t>
            </a:r>
            <a:endParaRPr lang="ru-RU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2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20097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pravv.km.ua/read/0009/img10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767" y="2733964"/>
            <a:ext cx="2278110" cy="247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61969" y="4797152"/>
            <a:ext cx="26789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252525"/>
                </a:solidFill>
                <a:latin typeface="Cambria" pitchFamily="18" charset="0"/>
              </a:rPr>
              <a:t>Блез Паска́ль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4972" y="5857450"/>
            <a:ext cx="4608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4"/>
              </a:rPr>
              <a:t>http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hlinkClick r:id="rId4"/>
              </a:rPr>
              <a:t>://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4"/>
              </a:rPr>
              <a:t>reshuege.ru/test?theme=166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554797"/>
              </p:ext>
            </p:extLst>
          </p:nvPr>
        </p:nvGraphicFramePr>
        <p:xfrm>
          <a:off x="1897876" y="2681952"/>
          <a:ext cx="5904656" cy="2861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72524"/>
                <a:gridCol w="2232132"/>
              </a:tblGrid>
              <a:tr h="5003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5"/>
                      <a:stretch>
                        <a:fillRect t="-3378" r="-60673" b="-41148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7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5"/>
                      <a:stretch>
                        <a:fillRect t="-177907" r="-60673" b="-60814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71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5"/>
                      <a:stretch>
                        <a:fillRect t="-256989" r="-60673" b="-46236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Ь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7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5"/>
                      <a:stretch>
                        <a:fillRect t="-356989" r="-60673" b="-36236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327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5"/>
                      <a:stretch>
                        <a:fillRect t="-270701" r="-60673" b="-11465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71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5"/>
                      <a:stretch>
                        <a:fillRect t="-625806" r="-60673" b="-93548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27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5"/>
                      <a:stretch>
                        <a:fillRect t="-784884" r="-60673" b="-116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195736" y="332656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Математика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Стрелка вправо 10">
            <a:hlinkClick r:id="rId6" action="ppaction://hlinksldjump"/>
          </p:cNvPr>
          <p:cNvSpPr/>
          <p:nvPr/>
        </p:nvSpPr>
        <p:spPr>
          <a:xfrm>
            <a:off x="428596" y="6000768"/>
            <a:ext cx="714380" cy="48463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02754" y="964126"/>
            <a:ext cx="756084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000" spc="50" dirty="0">
                <a:latin typeface="Times New Roman"/>
                <a:ea typeface="Times New Roman"/>
              </a:rPr>
              <a:t>Эта область математики возникла как потребность риска. Помог случай . </a:t>
            </a:r>
            <a:r>
              <a:rPr lang="ru-RU" sz="1000" b="1" cap="small" spc="100" dirty="0">
                <a:latin typeface="Times New Roman"/>
                <a:ea typeface="Times New Roman"/>
              </a:rPr>
              <a:t>1</a:t>
            </a:r>
            <a:r>
              <a:rPr lang="ru-RU" sz="1000" spc="50" dirty="0">
                <a:latin typeface="Times New Roman"/>
                <a:ea typeface="Times New Roman"/>
              </a:rPr>
              <a:t>7 век. Среди знати, дворян, чрезвычайно популярны азартные игры, в частности - кости</a:t>
            </a:r>
            <a:r>
              <a:rPr lang="ru-RU" sz="1000" spc="50" dirty="0" smtClean="0">
                <a:latin typeface="Times New Roman"/>
                <a:ea typeface="Times New Roman"/>
              </a:rPr>
              <a:t>. Было </a:t>
            </a:r>
            <a:r>
              <a:rPr lang="ru-RU" sz="1000" spc="50" dirty="0">
                <a:latin typeface="Times New Roman"/>
                <a:ea typeface="Times New Roman"/>
              </a:rPr>
              <a:t>замечено, что при многократном бросании кубика числа от 1 до 6 выпадают </a:t>
            </a:r>
            <a:r>
              <a:rPr lang="ru-RU" sz="1000" spc="50" dirty="0" smtClean="0">
                <a:latin typeface="Times New Roman"/>
                <a:ea typeface="Times New Roman"/>
              </a:rPr>
              <a:t>одинаково </a:t>
            </a:r>
            <a:r>
              <a:rPr lang="ru-RU" sz="1000" spc="50" dirty="0">
                <a:latin typeface="Times New Roman"/>
                <a:ea typeface="Times New Roman"/>
              </a:rPr>
              <a:t>часто. Страстный игрок, французский дворянин кавалер де Мере, написал письмо известному математику с просьбой дать ответ, что чаще -выпадает 6 или не выпадает ? Решение этой и ряда других задач привело к возникновению области математики, где учитываются ее законы в страховании, с\х, военном деле социальной жизни.</a:t>
            </a:r>
            <a:endParaRPr lang="ru-RU" sz="1000" dirty="0">
              <a:latin typeface="Times New Roman"/>
              <a:ea typeface="Times New Roman"/>
            </a:endParaRPr>
          </a:p>
          <a:p>
            <a:r>
              <a:rPr lang="ru-RU" sz="1000" spc="50" dirty="0">
                <a:latin typeface="Times New Roman"/>
                <a:ea typeface="Times New Roman"/>
              </a:rPr>
              <a:t>Имя этого математика </a:t>
            </a:r>
            <a:r>
              <a:rPr lang="ru-RU" sz="1000" spc="50" dirty="0" smtClean="0">
                <a:latin typeface="Times New Roman"/>
                <a:ea typeface="Times New Roman"/>
              </a:rPr>
              <a:t>можно узнать </a:t>
            </a:r>
            <a:r>
              <a:rPr lang="ru-RU" sz="1000" dirty="0">
                <a:solidFill>
                  <a:srgbClr val="000000"/>
                </a:solidFill>
                <a:latin typeface="Times New Roman"/>
                <a:ea typeface="+mj-ea"/>
              </a:rPr>
              <a:t>найдя значение выражений и расположив их в порядке </a:t>
            </a:r>
            <a:r>
              <a:rPr lang="ru-RU" sz="1000" dirty="0" smtClean="0">
                <a:solidFill>
                  <a:srgbClr val="000000"/>
                </a:solidFill>
                <a:latin typeface="Times New Roman"/>
                <a:ea typeface="+mj-ea"/>
              </a:rPr>
              <a:t>возрастания.</a:t>
            </a:r>
            <a:endParaRPr lang="ru-RU" sz="1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87542" y="5543832"/>
            <a:ext cx="35253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Задания  для самостоятельной работы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3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828" y="2210593"/>
            <a:ext cx="4492404" cy="33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3688" y="294447"/>
            <a:ext cx="52861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Литература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5877272"/>
            <a:ext cx="68407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http://rutube.ru/video/9a5f6cdd72322fbd9fba58069c0b8176/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819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74778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028343"/>
            <a:ext cx="77048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Об удивительной истории этого открытия стоит сказать особо. Случайно была обнаружена книга, являющаяся культурным наследием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России. Конец 18 века. Закрывается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Спасо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-Ярославский монастырь. Известный коллекционер , екатерининский вельможа, член российской академии художеств, граф Мусин-Пушкин, просит продать ему рукописную книгу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Иоана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Быковского, что долгие годы пылилась в хранилище. Уже дома, в Москве, разбирая остатки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этой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книги он обнаруживает в конце совершенно неизвестное произведение, и прочитав его понял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перед  ним- шедевр древней Руси</a:t>
            </a:r>
            <a:r>
              <a:rPr lang="ru-RU" sz="1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947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3259982" y="5069320"/>
            <a:ext cx="10001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06322" y="4385940"/>
            <a:ext cx="10001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5973" y="3688313"/>
            <a:ext cx="10001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18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8381" y="3727831"/>
            <a:ext cx="3609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254" y="3726005"/>
            <a:ext cx="688940" cy="45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5084907" y="3702098"/>
            <a:ext cx="648072" cy="5319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363" y="4375032"/>
            <a:ext cx="606873" cy="524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774" y="5101452"/>
            <a:ext cx="645937" cy="547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7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99676" y="3008729"/>
            <a:ext cx="3609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42579" y="5101452"/>
            <a:ext cx="3609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707" y="3063435"/>
            <a:ext cx="632251" cy="41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756" y="5101452"/>
            <a:ext cx="705189" cy="458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133867" y="4385940"/>
            <a:ext cx="5501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6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93882" y="5069320"/>
            <a:ext cx="5501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6</a:t>
            </a:r>
            <a:endParaRPr lang="ru-RU" sz="2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617" y="5123903"/>
            <a:ext cx="505427" cy="449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48666" y="4408426"/>
            <a:ext cx="504056" cy="42151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49280"/>
            <a:ext cx="7445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992064" y="3008729"/>
                <a:ext cx="2239658" cy="4898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 spc="50">
                            <a:latin typeface="Cambria Math"/>
                          </a:rPr>
                        </m:ctrlPr>
                      </m:radPr>
                      <m:deg/>
                      <m:e>
                        <m:rad>
                          <m:radPr>
                            <m:degHide m:val="on"/>
                            <m:ctrlPr>
                              <a:rPr lang="ru-RU" sz="2000" i="1" spc="50">
                                <a:effectLst/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49</m:t>
                            </m:r>
                          </m:e>
                        </m:rad>
                        <m:r>
                          <a:rPr lang="ru-RU" sz="2000" i="1" spc="5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000" i="1" spc="50">
                                <a:effectLst/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36</m:t>
                            </m:r>
                          </m:e>
                        </m:rad>
                      </m:e>
                    </m:rad>
                    <m:r>
                      <a:rPr lang="ru-RU" sz="2000" i="1" spc="50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</m:oMath>
                </a14:m>
                <a:r>
                  <a:rPr lang="ru-RU" sz="2000" spc="50" dirty="0">
                    <a:effectLst/>
                    <a:latin typeface="Times New Roman"/>
                    <a:ea typeface="Times New Roman"/>
                  </a:rPr>
                  <a:t> </a:t>
                </a:r>
                <a:endParaRPr lang="ru-RU" sz="20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2064" y="3008729"/>
                <a:ext cx="2239658" cy="48987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952192" y="3717032"/>
                <a:ext cx="448337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000" i="1" spc="50">
                        <a:latin typeface="Cambria Math"/>
                        <a:ea typeface="Times New Roman"/>
                        <a:cs typeface="Times New Roman"/>
                      </a:rPr>
                      <m:t>3(</m:t>
                    </m:r>
                    <m:rad>
                      <m:radPr>
                        <m:degHide m:val="on"/>
                        <m:ctrlPr>
                          <a:rPr lang="ru-RU" sz="2000" i="1" spc="50">
                            <a:effectLst/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i="1" spc="50">
                                <a:effectLst/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25</m:t>
                            </m:r>
                          </m:e>
                          <m:sup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 spc="5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sSup>
                          <m:sSupPr>
                            <m:ctrlPr>
                              <a:rPr lang="ru-RU" sz="2000" i="1" spc="50">
                                <a:effectLst/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24</m:t>
                            </m:r>
                          </m:e>
                          <m:sup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2  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2400" spc="50" dirty="0">
                    <a:effectLst/>
                    <a:latin typeface="Times New Roman"/>
                    <a:ea typeface="Times New Roman"/>
                  </a:rPr>
                  <a:t>- </a:t>
                </a:r>
                <a:r>
                  <a:rPr lang="ru-RU" sz="2400" spc="50" dirty="0" smtClean="0">
                    <a:effectLst/>
                    <a:latin typeface="Times New Roman"/>
                    <a:ea typeface="Times New Roman"/>
                  </a:rPr>
                  <a:t>      )  </a:t>
                </a:r>
                <a:r>
                  <a:rPr lang="ru-RU" sz="2400" spc="50" dirty="0">
                    <a:effectLst/>
                    <a:latin typeface="Times New Roman"/>
                    <a:ea typeface="Times New Roman"/>
                  </a:rPr>
                  <a:t>=</a:t>
                </a:r>
                <a:endParaRPr lang="ru-RU" sz="2400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2192" y="3717032"/>
                <a:ext cx="4483379" cy="461665"/>
              </a:xfrm>
              <a:prstGeom prst="rect">
                <a:avLst/>
              </a:prstGeom>
              <a:blipFill rotWithShape="1">
                <a:blip r:embed="rId1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2484727" y="4376703"/>
                <a:ext cx="341831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spc="50" dirty="0">
                    <a:latin typeface="Times New Roman"/>
                    <a:ea typeface="Times New Roman"/>
                  </a:rPr>
                  <a:t>-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 spc="50">
                            <a:effectLst/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i="1" spc="50">
                                <a:effectLst/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e>
                          <m:sup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 spc="5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−2∗35+</m:t>
                        </m:r>
                        <m:sSup>
                          <m:sSupPr>
                            <m:ctrlPr>
                              <a:rPr lang="ru-RU" sz="2000" i="1" spc="50">
                                <a:effectLst/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7</m:t>
                            </m:r>
                          </m:e>
                          <m:sup>
                            <m:r>
                              <a:rPr lang="ru-RU" sz="2000" i="1" spc="50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2  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2400" spc="50" dirty="0">
                    <a:effectLst/>
                    <a:latin typeface="Times New Roman"/>
                    <a:ea typeface="Times New Roman"/>
                  </a:rPr>
                  <a:t> =</a:t>
                </a:r>
                <a:endParaRPr lang="ru-RU" sz="24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4727" y="4376703"/>
                <a:ext cx="3418310" cy="461665"/>
              </a:xfrm>
              <a:prstGeom prst="rect">
                <a:avLst/>
              </a:prstGeom>
              <a:blipFill rotWithShape="1">
                <a:blip r:embed="rId12"/>
                <a:stretch>
                  <a:fillRect l="-1964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1914730" y="5149587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spc="50" dirty="0" smtClean="0">
                <a:latin typeface="Times New Roman"/>
                <a:ea typeface="Times New Roman"/>
              </a:rPr>
              <a:t>Ответ: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67187" y="5164622"/>
            <a:ext cx="6335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год</a:t>
            </a:r>
            <a:endParaRPr lang="ru-RU" sz="2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887657" y="5626114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/>
                <a:ea typeface="Times New Roman"/>
              </a:rPr>
              <a:t>Вы можете ознакомиться с несколькими переводами  этой книги   </a:t>
            </a:r>
            <a:r>
              <a:rPr lang="ru-RU" sz="1400" b="1" u="sng" dirty="0">
                <a:solidFill>
                  <a:srgbClr val="0000FF"/>
                </a:solidFill>
                <a:latin typeface="Times New Roman"/>
                <a:ea typeface="Times New Roman"/>
                <a:hlinkClick r:id="rId13"/>
              </a:rPr>
              <a:t>http://slovoopolku.ru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102360"/>
            <a:ext cx="77048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Была выполнена единственная копия с книги и подарена Екатерине II, а спустя некоторое время оригинал пропадает в пожаре дома графа. Но уникальная книга печатается в 1800 г. - с единственной копии. Эта книга- о реальном событии Русского </a:t>
            </a:r>
            <a:r>
              <a:rPr lang="ru-RU" sz="1400" dirty="0" err="1"/>
              <a:t>княжества,физических</a:t>
            </a:r>
            <a:r>
              <a:rPr lang="ru-RU" sz="1400" dirty="0"/>
              <a:t> явлениях: солнечном затмении, гало. Остается назвать книгу: «Слово о полку Игореве». А вот когда она написана, мы узнаем, расшифровав запись</a:t>
            </a:r>
          </a:p>
        </p:txBody>
      </p:sp>
    </p:spTree>
    <p:extLst>
      <p:ext uri="{BB962C8B-B14F-4D97-AF65-F5344CB8AC3E}">
        <p14:creationId xmlns:p14="http://schemas.microsoft.com/office/powerpoint/2010/main" val="22361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1458</Words>
  <Application>Microsoft Office PowerPoint</Application>
  <PresentationFormat>Экран (4:3)</PresentationFormat>
  <Paragraphs>180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Цели урока</vt:lpstr>
      <vt:lpstr>Презентация PowerPoint</vt:lpstr>
      <vt:lpstr>Презентация PowerPoint</vt:lpstr>
      <vt:lpstr>Дело случая ( устный счет) </vt:lpstr>
      <vt:lpstr>Случайные открытия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 задание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dom</cp:lastModifiedBy>
  <cp:revision>60</cp:revision>
  <dcterms:created xsi:type="dcterms:W3CDTF">2013-08-20T22:02:58Z</dcterms:created>
  <dcterms:modified xsi:type="dcterms:W3CDTF">2016-10-22T16:17:16Z</dcterms:modified>
</cp:coreProperties>
</file>