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57" r:id="rId4"/>
    <p:sldId id="277" r:id="rId5"/>
    <p:sldId id="259" r:id="rId6"/>
    <p:sldId id="278" r:id="rId7"/>
    <p:sldId id="260" r:id="rId8"/>
    <p:sldId id="261" r:id="rId9"/>
    <p:sldId id="267" r:id="rId10"/>
    <p:sldId id="263" r:id="rId11"/>
    <p:sldId id="264" r:id="rId12"/>
    <p:sldId id="268" r:id="rId13"/>
    <p:sldId id="269" r:id="rId14"/>
    <p:sldId id="271" r:id="rId15"/>
    <p:sldId id="272" r:id="rId16"/>
    <p:sldId id="280" r:id="rId17"/>
    <p:sldId id="281" r:id="rId18"/>
    <p:sldId id="275" r:id="rId19"/>
    <p:sldId id="274" r:id="rId20"/>
    <p:sldId id="26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439" autoAdjust="0"/>
    <p:restoredTop sz="94660"/>
  </p:normalViewPr>
  <p:slideViewPr>
    <p:cSldViewPr>
      <p:cViewPr varScale="1">
        <p:scale>
          <a:sx n="106" d="100"/>
          <a:sy n="106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A3572D-DC7D-4D5B-BE4E-B4090A4FF9BF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13E14-5B3A-4B0B-B790-E6DEC09040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C32D3C-0C12-4E1C-B2C0-F509D96F7773}" type="slidenum">
              <a:rPr lang="ru-RU"/>
              <a:pPr/>
              <a:t>12</a:t>
            </a:fld>
            <a:endParaRPr lang="ru-RU"/>
          </a:p>
        </p:txBody>
      </p:sp>
      <p:sp>
        <p:nvSpPr>
          <p:cNvPr id="525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5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B98C30-6B84-4077-9881-585E7492FB95}" type="slidenum">
              <a:rPr lang="ru-RU"/>
              <a:pPr/>
              <a:t>13</a:t>
            </a:fld>
            <a:endParaRPr lang="ru-RU"/>
          </a:p>
        </p:txBody>
      </p:sp>
      <p:sp>
        <p:nvSpPr>
          <p:cNvPr id="294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4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D8BEE2-2E58-4FA2-9A73-1C993A367A38}" type="slidenum">
              <a:rPr lang="ru-RU"/>
              <a:pPr/>
              <a:t>14</a:t>
            </a:fld>
            <a:endParaRPr lang="ru-RU"/>
          </a:p>
        </p:txBody>
      </p:sp>
      <p:sp>
        <p:nvSpPr>
          <p:cNvPr id="290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1A72CB-C7D5-4CC0-A6EB-CD4004C0BD43}" type="slidenum">
              <a:rPr lang="ru-RU"/>
              <a:pPr/>
              <a:t>15</a:t>
            </a:fld>
            <a:endParaRPr lang="ru-RU"/>
          </a:p>
        </p:txBody>
      </p:sp>
      <p:sp>
        <p:nvSpPr>
          <p:cNvPr id="403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3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1A72CB-C7D5-4CC0-A6EB-CD4004C0BD43}" type="slidenum">
              <a:rPr lang="ru-RU"/>
              <a:pPr/>
              <a:t>16</a:t>
            </a:fld>
            <a:endParaRPr lang="ru-RU"/>
          </a:p>
        </p:txBody>
      </p:sp>
      <p:sp>
        <p:nvSpPr>
          <p:cNvPr id="403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3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1A72CB-C7D5-4CC0-A6EB-CD4004C0BD43}" type="slidenum">
              <a:rPr lang="ru-RU"/>
              <a:pPr/>
              <a:t>17</a:t>
            </a:fld>
            <a:endParaRPr lang="ru-RU"/>
          </a:p>
        </p:txBody>
      </p:sp>
      <p:sp>
        <p:nvSpPr>
          <p:cNvPr id="403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3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81AB10-E150-4708-90FD-A648662FCF0F}" type="slidenum">
              <a:rPr lang="ru-RU"/>
              <a:pPr/>
              <a:t>18</a:t>
            </a:fld>
            <a:endParaRPr lang="ru-RU"/>
          </a:p>
        </p:txBody>
      </p:sp>
      <p:sp>
        <p:nvSpPr>
          <p:cNvPr id="530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0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C177BA-0F30-4AFE-981D-F0F1C1289BE0}" type="slidenum">
              <a:rPr lang="ru-RU"/>
              <a:pPr/>
              <a:t>19</a:t>
            </a:fld>
            <a:endParaRPr lang="ru-RU"/>
          </a:p>
        </p:txBody>
      </p:sp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80C8-DD24-4A35-9614-01F1616B27B8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C0FC-84AD-4EF7-BC9A-A9B2825B4F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80C8-DD24-4A35-9614-01F1616B27B8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C0FC-84AD-4EF7-BC9A-A9B2825B4F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80C8-DD24-4A35-9614-01F1616B27B8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C0FC-84AD-4EF7-BC9A-A9B2825B4F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838200"/>
            <a:ext cx="77724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85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Акользин 2004г.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525A840-D18D-47B1-A259-33138E1F178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80C8-DD24-4A35-9614-01F1616B27B8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C0FC-84AD-4EF7-BC9A-A9B2825B4F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80C8-DD24-4A35-9614-01F1616B27B8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C0FC-84AD-4EF7-BC9A-A9B2825B4F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80C8-DD24-4A35-9614-01F1616B27B8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C0FC-84AD-4EF7-BC9A-A9B2825B4F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80C8-DD24-4A35-9614-01F1616B27B8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C0FC-84AD-4EF7-BC9A-A9B2825B4F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80C8-DD24-4A35-9614-01F1616B27B8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C0FC-84AD-4EF7-BC9A-A9B2825B4F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80C8-DD24-4A35-9614-01F1616B27B8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C0FC-84AD-4EF7-BC9A-A9B2825B4F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80C8-DD24-4A35-9614-01F1616B27B8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C0FC-84AD-4EF7-BC9A-A9B2825B4F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80C8-DD24-4A35-9614-01F1616B27B8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C0FC-84AD-4EF7-BC9A-A9B2825B4F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580C8-DD24-4A35-9614-01F1616B27B8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FC0FC-84AD-4EF7-BC9A-A9B2825B4F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gatchina3000.ru/literatura/obolenskii_g_l/imperator_pavel_i_10.htm" TargetMode="External"/><Relationship Id="rId2" Type="http://schemas.openxmlformats.org/officeDocument/2006/relationships/hyperlink" Target="http://&#1089;&#1093;&#1077;&#1084;&#1086;.&#1088;&#1092;/shemy/istorij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haskor.ru/article/russkij_gamlet_pavel_i_otvergnutyj_imperator_24227" TargetMode="External"/><Relationship Id="rId5" Type="http://schemas.openxmlformats.org/officeDocument/2006/relationships/hyperlink" Target="https://ru.wikipedia.org/wiki/%D0%9F%D0%B0%D0%B2%D0%B5%D0%BB_I" TargetMode="External"/><Relationship Id="rId4" Type="http://schemas.openxmlformats.org/officeDocument/2006/relationships/hyperlink" Target="http://www.c-cafe.ru/days/bio/45/paul.ph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928802"/>
            <a:ext cx="8215370" cy="1584327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Презентация к уроку по учебному предмету </a:t>
            </a:r>
            <a:r>
              <a:rPr lang="ru-RU" sz="2800" b="1" dirty="0" smtClean="0"/>
              <a:t>«История» </a:t>
            </a:r>
            <a:r>
              <a:rPr lang="ru-RU" sz="2800" b="1" dirty="0" smtClean="0"/>
              <a:t>в </a:t>
            </a:r>
            <a:r>
              <a:rPr lang="ru-RU" sz="2800" b="1" dirty="0" smtClean="0"/>
              <a:t> 7-ом </a:t>
            </a:r>
            <a:r>
              <a:rPr lang="ru-RU" sz="2800" b="1" dirty="0" smtClean="0"/>
              <a:t>классе на тему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«</a:t>
            </a:r>
            <a:r>
              <a:rPr lang="ru-RU" sz="2800" b="1" dirty="0" smtClean="0"/>
              <a:t>Российская империя в конце </a:t>
            </a:r>
            <a:r>
              <a:rPr lang="en-US" sz="2800" b="1" dirty="0" smtClean="0"/>
              <a:t>XVIII</a:t>
            </a:r>
            <a:r>
              <a:rPr lang="ru-RU" sz="2800" b="1" dirty="0" smtClean="0"/>
              <a:t> века в период правления Павла </a:t>
            </a:r>
            <a:r>
              <a:rPr lang="en-US" sz="2800" b="1" dirty="0" smtClean="0"/>
              <a:t>I</a:t>
            </a:r>
            <a:r>
              <a:rPr lang="ru-RU" sz="2800" b="1" dirty="0" smtClean="0"/>
              <a:t>»</a:t>
            </a:r>
            <a:endParaRPr lang="ru-RU" sz="2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28992" y="3929066"/>
            <a:ext cx="5072098" cy="17526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</a:rPr>
              <a:t>Автор разработки: </a:t>
            </a:r>
          </a:p>
          <a:p>
            <a:pPr>
              <a:spcBef>
                <a:spcPts val="0"/>
              </a:spcBef>
            </a:pPr>
            <a:r>
              <a:rPr lang="ru-RU" sz="2400" dirty="0" err="1" smtClean="0">
                <a:solidFill>
                  <a:schemeClr val="tx1"/>
                </a:solidFill>
              </a:rPr>
              <a:t>Тушнова</a:t>
            </a:r>
            <a:r>
              <a:rPr lang="ru-RU" sz="2400" dirty="0" smtClean="0">
                <a:solidFill>
                  <a:schemeClr val="tx1"/>
                </a:solidFill>
              </a:rPr>
              <a:t> Ольга Михайловна, учитель истории ГБОУ СОШ № 608 Кировского района Санкт-Петербурга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6116" y="5929330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Санкт-Петербург, 2015 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ru-RU" sz="2800" b="1" dirty="0" smtClean="0"/>
              <a:t>4. Противоречивость политики Павла </a:t>
            </a:r>
            <a:r>
              <a:rPr lang="en-US" sz="2800" b="1" dirty="0" smtClean="0"/>
              <a:t>I</a:t>
            </a:r>
            <a:endParaRPr lang="ru-RU" sz="28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2357430"/>
            <a:ext cx="3358800" cy="90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Указ об ограничении барщины </a:t>
            </a:r>
            <a:r>
              <a:rPr lang="ru-RU" sz="1600" dirty="0" smtClean="0">
                <a:solidFill>
                  <a:schemeClr val="tx1"/>
                </a:solidFill>
              </a:rPr>
              <a:t>тремя днями в неделю (1797 г.)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29256" y="2357430"/>
            <a:ext cx="3358800" cy="90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Массовая раздача казенных земель с крестьянами феодалам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57818" y="1214422"/>
            <a:ext cx="3358800" cy="90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Смена сенаторов и  высокопоставленных сенатских чиновников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0034" y="3500438"/>
            <a:ext cx="3358800" cy="90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Попытки </a:t>
            </a:r>
            <a:r>
              <a:rPr lang="ru-RU" sz="1600" b="1" dirty="0" smtClean="0">
                <a:solidFill>
                  <a:schemeClr val="tx1"/>
                </a:solidFill>
              </a:rPr>
              <a:t>восстановления обязательности дворянской службы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034" y="4643446"/>
            <a:ext cx="3358800" cy="90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Установление налога с дворян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00694" y="4643446"/>
            <a:ext cx="3358800" cy="90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Введение телесных наказаний для дворян и офицеров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429256" y="3500438"/>
            <a:ext cx="3358800" cy="90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Проведение бессмысленных реформ вооруженных сил по образцу прусской армии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00034" y="1214422"/>
            <a:ext cx="3357586" cy="90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Указ о престолонаследии </a:t>
            </a:r>
            <a:r>
              <a:rPr lang="ru-RU" sz="1600" dirty="0" smtClean="0">
                <a:solidFill>
                  <a:schemeClr val="tx1"/>
                </a:solidFill>
              </a:rPr>
              <a:t>(1797 г.), устранивший неясные моменты в этом вопросе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00034" y="5786454"/>
            <a:ext cx="3358800" cy="90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Заключение мира между Россией и Францией (1800 г.)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5786454"/>
            <a:ext cx="3358800" cy="90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Разрыв дипломатических и торговых отношений с Англией. Обострение отношений с Австрией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6" name="Пятно 2 15"/>
          <p:cNvSpPr/>
          <p:nvPr/>
        </p:nvSpPr>
        <p:spPr>
          <a:xfrm>
            <a:off x="1571604" y="1285860"/>
            <a:ext cx="6429420" cy="4572032"/>
          </a:xfrm>
          <a:prstGeom prst="irregularSeal2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200000"/>
              </a:camera>
              <a:lightRig rig="threePt" dir="t"/>
            </a:scene3d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Ограничение привилегий, непредсказуемость и опасность политики императора вызывало недовольство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7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770" decel="100000"/>
                                        <p:tgtEl>
                                          <p:spTgt spid="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ru-RU" sz="2800" b="1" dirty="0" smtClean="0"/>
              <a:t>5. Дворцовый переворот 11 марта 1801 г.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28596" y="1142984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+mj-lt"/>
              </a:rPr>
              <a:t>Кто мог быть недоволен политикой Павла </a:t>
            </a:r>
            <a:r>
              <a:rPr lang="en-US" sz="2400" b="1" i="1" dirty="0" smtClean="0">
                <a:latin typeface="+mj-lt"/>
              </a:rPr>
              <a:t>I</a:t>
            </a:r>
            <a:r>
              <a:rPr lang="ru-RU" sz="2400" b="1" i="1" dirty="0" smtClean="0">
                <a:latin typeface="+mj-lt"/>
              </a:rPr>
              <a:t>?</a:t>
            </a:r>
            <a:endParaRPr lang="ru-RU" sz="2400" b="1" i="1" dirty="0">
              <a:latin typeface="+mj-lt"/>
            </a:endParaRPr>
          </a:p>
        </p:txBody>
      </p:sp>
      <p:sp>
        <p:nvSpPr>
          <p:cNvPr id="20482" name="AutoShape 2" descr="Palen P 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3" name="Picture 3" descr="C:\Users\Ольга\Downloads\Palen_P_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571744"/>
            <a:ext cx="1785950" cy="224709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28596" y="1785926"/>
            <a:ext cx="2357454" cy="64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Дворяне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428992" y="1785926"/>
            <a:ext cx="2357454" cy="64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Англичане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286512" y="1785926"/>
            <a:ext cx="2357454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Члены императорской семьи</a:t>
            </a:r>
            <a:endParaRPr lang="ru-RU" dirty="0"/>
          </a:p>
        </p:txBody>
      </p:sp>
      <p:pic>
        <p:nvPicPr>
          <p:cNvPr id="3" name="Picture 2" descr="http://dmitrgrad.narod.ru/map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2571744"/>
            <a:ext cx="1571636" cy="2255298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28596" y="5072074"/>
            <a:ext cx="2357454" cy="13248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ru-RU" sz="1600" dirty="0" smtClean="0">
                <a:solidFill>
                  <a:srgbClr val="000000"/>
                </a:solidFill>
                <a:cs typeface="Times New Roman" pitchFamily="18" charset="0"/>
              </a:rPr>
              <a:t>Состоя в высоких чинах …я принадлежал к числу тех, кому более всего угрожает опасность»</a:t>
            </a:r>
          </a:p>
          <a:p>
            <a:pPr algn="ctr" rtl="1"/>
            <a:r>
              <a:rPr lang="ru-RU" sz="1600" dirty="0" smtClean="0">
                <a:solidFill>
                  <a:srgbClr val="000000"/>
                </a:solidFill>
                <a:cs typeface="Times New Roman" pitchFamily="18" charset="0"/>
              </a:rPr>
              <a:t>                        Граф Пален  </a:t>
            </a:r>
            <a:endParaRPr lang="ru-RU" sz="1600" dirty="0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992" y="5072074"/>
            <a:ext cx="2357454" cy="13248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rtl="1"/>
            <a:r>
              <a:rPr lang="ru-RU" sz="1600" dirty="0" smtClean="0">
                <a:solidFill>
                  <a:srgbClr val="000000"/>
                </a:solidFill>
                <a:cs typeface="Times New Roman" pitchFamily="18" charset="0"/>
              </a:rPr>
              <a:t>«Разрыв с Англией наносил неизъяснимый вред нашей заграничной</a:t>
            </a:r>
          </a:p>
          <a:p>
            <a:pPr marL="717550" indent="-717550" rtl="1"/>
            <a:r>
              <a:rPr lang="ru-RU" sz="1600" dirty="0" smtClean="0">
                <a:solidFill>
                  <a:srgbClr val="000000"/>
                </a:solidFill>
                <a:cs typeface="Times New Roman" pitchFamily="18" charset="0"/>
              </a:rPr>
              <a:t> торговле». </a:t>
            </a:r>
          </a:p>
          <a:p>
            <a:pPr marL="717550" indent="-717550" rtl="1"/>
            <a:r>
              <a:rPr lang="ru-RU" sz="1600" dirty="0" smtClean="0">
                <a:solidFill>
                  <a:srgbClr val="000000"/>
                </a:solidFill>
                <a:cs typeface="Times New Roman" pitchFamily="18" charset="0"/>
              </a:rPr>
              <a:t>                       М.Фонвизин</a:t>
            </a:r>
            <a:r>
              <a:rPr lang="ru-RU" dirty="0" smtClean="0">
                <a:solidFill>
                  <a:srgbClr val="000000"/>
                </a:solidFill>
                <a:cs typeface="Times New Roman" pitchFamily="18" charset="0"/>
              </a:rPr>
              <a:t>       </a:t>
            </a:r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357950" y="5072074"/>
            <a:ext cx="2642400" cy="162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rtl="1"/>
            <a:r>
              <a:rPr lang="ru-RU" sz="1600" dirty="0" smtClean="0">
                <a:solidFill>
                  <a:srgbClr val="000000"/>
                </a:solidFill>
                <a:cs typeface="Times New Roman" pitchFamily="18" charset="0"/>
              </a:rPr>
              <a:t>Непредсказуемость царя привела в число его противников даже его старших сыновей – </a:t>
            </a:r>
            <a:endParaRPr lang="ru-RU" sz="1600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rtl="1"/>
            <a:r>
              <a:rPr lang="ru-RU" sz="1600" dirty="0" smtClean="0">
                <a:solidFill>
                  <a:srgbClr val="000000"/>
                </a:solidFill>
                <a:cs typeface="Times New Roman" pitchFamily="18" charset="0"/>
              </a:rPr>
              <a:t>Великих </a:t>
            </a:r>
            <a:r>
              <a:rPr lang="ru-RU" sz="1600" dirty="0" smtClean="0">
                <a:solidFill>
                  <a:srgbClr val="000000"/>
                </a:solidFill>
                <a:cs typeface="Times New Roman" pitchFamily="18" charset="0"/>
              </a:rPr>
              <a:t>князей </a:t>
            </a:r>
            <a:endParaRPr lang="ru-RU" sz="1600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rtl="1"/>
            <a:r>
              <a:rPr lang="ru-RU" sz="1600" dirty="0" smtClean="0">
                <a:solidFill>
                  <a:srgbClr val="000000"/>
                </a:solidFill>
                <a:cs typeface="Times New Roman" pitchFamily="18" charset="0"/>
              </a:rPr>
              <a:t>Александра </a:t>
            </a:r>
            <a:r>
              <a:rPr lang="ru-RU" sz="1600" dirty="0" smtClean="0">
                <a:solidFill>
                  <a:srgbClr val="000000"/>
                </a:solidFill>
                <a:cs typeface="Times New Roman" pitchFamily="18" charset="0"/>
              </a:rPr>
              <a:t>и Константина.       </a:t>
            </a:r>
          </a:p>
          <a:p>
            <a:endParaRPr lang="ru-RU" dirty="0"/>
          </a:p>
        </p:txBody>
      </p:sp>
      <p:pic>
        <p:nvPicPr>
          <p:cNvPr id="20484" name="Picture 4" descr="http://fs6.familyspace.ru/images/photo/83/8391/83910686/p_9451f03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0958" y="3143248"/>
            <a:ext cx="1403840" cy="1857388"/>
          </a:xfrm>
          <a:prstGeom prst="rect">
            <a:avLst/>
          </a:prstGeom>
          <a:noFill/>
        </p:spPr>
      </p:pic>
      <p:pic>
        <p:nvPicPr>
          <p:cNvPr id="20486" name="Picture 6" descr="http://weico.ru/rpg/WebPict/fullpic/0096-04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2500306"/>
            <a:ext cx="1462011" cy="2000263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6286512" y="4500570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/>
              <a:t>Александр Павлович</a:t>
            </a:r>
            <a:endParaRPr lang="ru-RU" sz="1400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7715272" y="264318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i="1" dirty="0" smtClean="0"/>
              <a:t>Константин Павлович</a:t>
            </a:r>
            <a:endParaRPr lang="ru-RU" sz="14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4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1" name="Text Box 3"/>
          <p:cNvSpPr txBox="1">
            <a:spLocks noChangeArrowheads="1"/>
          </p:cNvSpPr>
          <p:nvPr/>
        </p:nvSpPr>
        <p:spPr bwMode="ltGray">
          <a:xfrm>
            <a:off x="900113" y="333375"/>
            <a:ext cx="8064500" cy="51911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2800" b="1">
              <a:solidFill>
                <a:srgbClr val="051101"/>
              </a:solidFill>
            </a:endParaRPr>
          </a:p>
        </p:txBody>
      </p:sp>
      <p:sp>
        <p:nvSpPr>
          <p:cNvPr id="524292" name="Text Box 4"/>
          <p:cNvSpPr txBox="1">
            <a:spLocks noChangeArrowheads="1"/>
          </p:cNvSpPr>
          <p:nvPr/>
        </p:nvSpPr>
        <p:spPr bwMode="ltGray">
          <a:xfrm>
            <a:off x="611188" y="333375"/>
            <a:ext cx="8353425" cy="45720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24293" name="Text Box 5"/>
          <p:cNvSpPr txBox="1">
            <a:spLocks noChangeArrowheads="1"/>
          </p:cNvSpPr>
          <p:nvPr/>
        </p:nvSpPr>
        <p:spPr bwMode="ltGray">
          <a:xfrm>
            <a:off x="611188" y="404813"/>
            <a:ext cx="7993062" cy="519112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solidFill>
                  <a:srgbClr val="051101"/>
                </a:solidFill>
              </a:rPr>
              <a:t>5.1. Формирование </a:t>
            </a:r>
            <a:r>
              <a:rPr lang="ru-RU" sz="2800" b="1" dirty="0" smtClean="0">
                <a:solidFill>
                  <a:srgbClr val="051101"/>
                </a:solidFill>
              </a:rPr>
              <a:t>заговора</a:t>
            </a:r>
            <a:endParaRPr lang="ru-RU" sz="2800" b="1" dirty="0">
              <a:solidFill>
                <a:srgbClr val="05110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472" y="1428736"/>
            <a:ext cx="3071834" cy="147732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ru-RU" dirty="0" smtClean="0">
                <a:solidFill>
                  <a:srgbClr val="000000"/>
                </a:solidFill>
                <a:cs typeface="Times New Roman" pitchFamily="18" charset="0"/>
              </a:rPr>
              <a:t>Граф П.А.Пален получил</a:t>
            </a:r>
          </a:p>
          <a:p>
            <a:pPr algn="ctr" rtl="1"/>
            <a:r>
              <a:rPr lang="ru-RU" dirty="0" smtClean="0">
                <a:solidFill>
                  <a:srgbClr val="000000"/>
                </a:solidFill>
                <a:cs typeface="Times New Roman" pitchFamily="18" charset="0"/>
              </a:rPr>
              <a:t> от Павла </a:t>
            </a:r>
            <a: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  <a:t>I</a:t>
            </a:r>
            <a:r>
              <a:rPr lang="ru-RU" dirty="0" smtClean="0">
                <a:solidFill>
                  <a:srgbClr val="000000"/>
                </a:solidFill>
                <a:cs typeface="Times New Roman" pitchFamily="18" charset="0"/>
              </a:rPr>
              <a:t> повеление в</a:t>
            </a:r>
          </a:p>
          <a:p>
            <a:pPr algn="ctr" rtl="1"/>
            <a:r>
              <a:rPr lang="ru-RU" dirty="0" smtClean="0">
                <a:solidFill>
                  <a:srgbClr val="000000"/>
                </a:solidFill>
                <a:cs typeface="Times New Roman" pitchFamily="18" charset="0"/>
              </a:rPr>
              <a:t> случае необходимости</a:t>
            </a:r>
          </a:p>
          <a:p>
            <a:pPr algn="ctr" rtl="1"/>
            <a:r>
              <a:rPr lang="ru-RU" dirty="0" smtClean="0">
                <a:solidFill>
                  <a:srgbClr val="000000"/>
                </a:solidFill>
                <a:cs typeface="Times New Roman" pitchFamily="18" charset="0"/>
              </a:rPr>
              <a:t>арестовать императрицу</a:t>
            </a:r>
          </a:p>
          <a:p>
            <a:pPr algn="ctr" rtl="1"/>
            <a:r>
              <a:rPr lang="ru-RU" dirty="0" smtClean="0">
                <a:solidFill>
                  <a:srgbClr val="000000"/>
                </a:solidFill>
                <a:cs typeface="Times New Roman" pitchFamily="18" charset="0"/>
              </a:rPr>
              <a:t>и великих князей.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071802" y="3214686"/>
            <a:ext cx="3071834" cy="144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ru-RU" dirty="0" smtClean="0">
                <a:solidFill>
                  <a:srgbClr val="000000"/>
                </a:solidFill>
                <a:cs typeface="Times New Roman" pitchFamily="18" charset="0"/>
              </a:rPr>
              <a:t>Этот </a:t>
            </a:r>
          </a:p>
          <a:p>
            <a:pPr algn="ctr" rtl="1"/>
            <a:r>
              <a:rPr lang="ru-RU" dirty="0" smtClean="0">
                <a:solidFill>
                  <a:srgbClr val="000000"/>
                </a:solidFill>
                <a:cs typeface="Times New Roman" pitchFamily="18" charset="0"/>
              </a:rPr>
              <a:t>письменный  приказ</a:t>
            </a:r>
          </a:p>
          <a:p>
            <a:pPr algn="ctr" rtl="1"/>
            <a:r>
              <a:rPr lang="ru-RU" dirty="0" smtClean="0">
                <a:solidFill>
                  <a:srgbClr val="000000"/>
                </a:solidFill>
                <a:cs typeface="Times New Roman" pitchFamily="18" charset="0"/>
              </a:rPr>
              <a:t> Пален показал Александру.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500694" y="5000635"/>
            <a:ext cx="3071834" cy="1404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 rtl="1"/>
            <a:r>
              <a:rPr lang="ru-RU" dirty="0" smtClean="0">
                <a:solidFill>
                  <a:srgbClr val="000000"/>
                </a:solidFill>
                <a:cs typeface="Times New Roman" pitchFamily="18" charset="0"/>
              </a:rPr>
              <a:t>Великий князь дал </a:t>
            </a:r>
          </a:p>
          <a:p>
            <a:pPr algn="ctr" rtl="1"/>
            <a:r>
              <a:rPr lang="ru-RU" dirty="0" smtClean="0">
                <a:solidFill>
                  <a:srgbClr val="000000"/>
                </a:solidFill>
                <a:cs typeface="Times New Roman" pitchFamily="18" charset="0"/>
              </a:rPr>
              <a:t>согласие на свержение </a:t>
            </a:r>
          </a:p>
          <a:p>
            <a:pPr algn="ctr" rtl="1"/>
            <a:r>
              <a:rPr lang="ru-RU" dirty="0" smtClean="0">
                <a:solidFill>
                  <a:srgbClr val="000000"/>
                </a:solidFill>
                <a:cs typeface="Times New Roman" pitchFamily="18" charset="0"/>
              </a:rPr>
              <a:t>Павла, но с клятвой</a:t>
            </a:r>
          </a:p>
          <a:p>
            <a:pPr algn="ctr" rtl="1"/>
            <a:r>
              <a:rPr lang="ru-RU" dirty="0" smtClean="0">
                <a:solidFill>
                  <a:srgbClr val="000000"/>
                </a:solidFill>
                <a:cs typeface="Times New Roman" pitchFamily="18" charset="0"/>
              </a:rPr>
              <a:t>сохранения ему жизни.</a:t>
            </a:r>
            <a:endParaRPr lang="ru-RU" dirty="0"/>
          </a:p>
        </p:txBody>
      </p:sp>
      <p:pic>
        <p:nvPicPr>
          <p:cNvPr id="13" name="Picture 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ltGray">
          <a:xfrm>
            <a:off x="571472" y="3286124"/>
            <a:ext cx="2133600" cy="263525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</p:pic>
      <p:pic>
        <p:nvPicPr>
          <p:cNvPr id="19458" name="Picture 2" descr="http://klin-demianovo.ru/wp-content/uploads/2014/04/424602_photoshopia.ru_235_Portret_imperatora_Aleksandra_I__2_.jpg"/>
          <p:cNvPicPr>
            <a:picLocks noChangeAspect="1" noChangeArrowheads="1"/>
          </p:cNvPicPr>
          <p:nvPr/>
        </p:nvPicPr>
        <p:blipFill>
          <a:blip r:embed="rId4"/>
          <a:srcRect l="2703" r="13513"/>
          <a:stretch>
            <a:fillRect/>
          </a:stretch>
        </p:blipFill>
        <p:spPr bwMode="auto">
          <a:xfrm>
            <a:off x="6429388" y="1214422"/>
            <a:ext cx="2214578" cy="2647694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571472" y="5929330"/>
            <a:ext cx="21431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/>
              <a:t>Граф П.А.Пален, петербургский генерал-губернатор</a:t>
            </a:r>
            <a:endParaRPr lang="ru-RU" sz="16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1" name="Text Box 3"/>
          <p:cNvSpPr txBox="1">
            <a:spLocks noChangeArrowheads="1"/>
          </p:cNvSpPr>
          <p:nvPr/>
        </p:nvSpPr>
        <p:spPr bwMode="ltGray">
          <a:xfrm>
            <a:off x="900113" y="333375"/>
            <a:ext cx="8064500" cy="51911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2800" b="1">
              <a:solidFill>
                <a:srgbClr val="051101"/>
              </a:solidFill>
            </a:endParaRPr>
          </a:p>
        </p:txBody>
      </p:sp>
      <p:sp>
        <p:nvSpPr>
          <p:cNvPr id="293892" name="Text Box 4"/>
          <p:cNvSpPr txBox="1">
            <a:spLocks noChangeArrowheads="1"/>
          </p:cNvSpPr>
          <p:nvPr/>
        </p:nvSpPr>
        <p:spPr bwMode="ltGray">
          <a:xfrm>
            <a:off x="611188" y="333375"/>
            <a:ext cx="8353425" cy="45720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295936" name="Picture 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ltGray">
          <a:xfrm>
            <a:off x="500034" y="1142984"/>
            <a:ext cx="5080000" cy="29718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</p:pic>
      <p:sp>
        <p:nvSpPr>
          <p:cNvPr id="295937" name="Text Box 1"/>
          <p:cNvSpPr txBox="1">
            <a:spLocks noChangeArrowheads="1"/>
          </p:cNvSpPr>
          <p:nvPr/>
        </p:nvSpPr>
        <p:spPr bwMode="ltGray">
          <a:xfrm>
            <a:off x="5429256" y="4214818"/>
            <a:ext cx="3071834" cy="227754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r>
              <a:rPr lang="ru-RU" sz="1600" dirty="0"/>
              <a:t>Молчит неверный часовой,</a:t>
            </a:r>
            <a:br>
              <a:rPr lang="ru-RU" sz="1600" dirty="0"/>
            </a:br>
            <a:r>
              <a:rPr lang="ru-RU" sz="1600" dirty="0"/>
              <a:t>Опущен молча мост подъемный,</a:t>
            </a:r>
            <a:br>
              <a:rPr lang="ru-RU" sz="1600" dirty="0"/>
            </a:br>
            <a:r>
              <a:rPr lang="ru-RU" sz="1600" dirty="0"/>
              <a:t>Врата отверсты в тьме ночной</a:t>
            </a:r>
            <a:br>
              <a:rPr lang="ru-RU" sz="1600" dirty="0"/>
            </a:br>
            <a:r>
              <a:rPr lang="ru-RU" sz="1600" dirty="0"/>
              <a:t>Рукой предательства наемной</a:t>
            </a:r>
            <a:r>
              <a:rPr lang="ru-RU" sz="1600" dirty="0" smtClean="0"/>
              <a:t>...</a:t>
            </a:r>
            <a:endParaRPr lang="ru-RU" sz="1600" i="1" dirty="0"/>
          </a:p>
          <a:p>
            <a:r>
              <a:rPr lang="ru-RU" sz="1600" dirty="0"/>
              <a:t>О стыд! </a:t>
            </a:r>
            <a:r>
              <a:rPr lang="ru-RU" sz="1600" dirty="0" smtClean="0"/>
              <a:t>О </a:t>
            </a:r>
            <a:r>
              <a:rPr lang="ru-RU" sz="1600" dirty="0"/>
              <a:t>ужас наших дней!</a:t>
            </a:r>
            <a:br>
              <a:rPr lang="ru-RU" sz="1600" dirty="0"/>
            </a:br>
            <a:r>
              <a:rPr lang="ru-RU" sz="1600" dirty="0"/>
              <a:t>Как звери, вторглись янычары!..</a:t>
            </a:r>
            <a:br>
              <a:rPr lang="ru-RU" sz="1600" dirty="0"/>
            </a:br>
            <a:r>
              <a:rPr lang="ru-RU" sz="1600" dirty="0"/>
              <a:t>Падут бесславные удары...</a:t>
            </a:r>
            <a:br>
              <a:rPr lang="ru-RU" sz="1600" dirty="0"/>
            </a:br>
            <a:r>
              <a:rPr lang="ru-RU" sz="1600" dirty="0"/>
              <a:t>Погиб увенчанный злодей</a:t>
            </a:r>
            <a:r>
              <a:rPr lang="ru-RU" sz="1600" dirty="0" smtClean="0"/>
              <a:t>.</a:t>
            </a:r>
          </a:p>
          <a:p>
            <a:pPr algn="r"/>
            <a:r>
              <a:rPr lang="ru-RU" sz="1400" dirty="0" smtClean="0"/>
              <a:t>(А.С.Пушкин. Ода «Вольность»)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500034" y="4143380"/>
            <a:ext cx="5072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>
                <a:solidFill>
                  <a:srgbClr val="051101"/>
                </a:solidFill>
              </a:rPr>
              <a:t>Михайловский замок построен в 1797-1801 гг.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500166" y="285728"/>
            <a:ext cx="6286544" cy="523220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+mj-lt"/>
              </a:rPr>
              <a:t>5.2. Место </a:t>
            </a:r>
            <a:r>
              <a:rPr lang="ru-RU" sz="2800" b="1" dirty="0" smtClean="0">
                <a:latin typeface="+mj-lt"/>
              </a:rPr>
              <a:t>гибели императора Павла </a:t>
            </a:r>
            <a:r>
              <a:rPr lang="en-US" sz="2800" b="1" dirty="0" smtClean="0">
                <a:latin typeface="+mj-lt"/>
              </a:rPr>
              <a:t>I</a:t>
            </a:r>
            <a:endParaRPr lang="ru-RU" sz="2800" b="1" dirty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95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2000"/>
                                        <p:tgtEl>
                                          <p:spTgt spid="295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5937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5" name="Text Box 3"/>
          <p:cNvSpPr txBox="1">
            <a:spLocks noChangeArrowheads="1"/>
          </p:cNvSpPr>
          <p:nvPr/>
        </p:nvSpPr>
        <p:spPr bwMode="ltGray">
          <a:xfrm>
            <a:off x="900113" y="333375"/>
            <a:ext cx="8064500" cy="51911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2800" b="1">
              <a:solidFill>
                <a:srgbClr val="051101"/>
              </a:solidFill>
            </a:endParaRPr>
          </a:p>
        </p:txBody>
      </p:sp>
      <p:sp>
        <p:nvSpPr>
          <p:cNvPr id="289796" name="Text Box 4"/>
          <p:cNvSpPr txBox="1">
            <a:spLocks noChangeArrowheads="1"/>
          </p:cNvSpPr>
          <p:nvPr/>
        </p:nvSpPr>
        <p:spPr bwMode="ltGray">
          <a:xfrm>
            <a:off x="611188" y="333375"/>
            <a:ext cx="8353425" cy="45720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2897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ltGray">
          <a:xfrm>
            <a:off x="684213" y="981075"/>
            <a:ext cx="3101975" cy="41941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</p:pic>
      <p:sp>
        <p:nvSpPr>
          <p:cNvPr id="289792" name="Text Box 0"/>
          <p:cNvSpPr txBox="1">
            <a:spLocks noChangeArrowheads="1"/>
          </p:cNvSpPr>
          <p:nvPr/>
        </p:nvSpPr>
        <p:spPr bwMode="ltGray">
          <a:xfrm>
            <a:off x="684213" y="188913"/>
            <a:ext cx="7848600" cy="519112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solidFill>
                  <a:srgbClr val="051101"/>
                </a:solidFill>
              </a:rPr>
              <a:t>5.3. Смерть </a:t>
            </a:r>
            <a:r>
              <a:rPr lang="ru-RU" sz="2800" b="1" dirty="0">
                <a:solidFill>
                  <a:srgbClr val="051101"/>
                </a:solidFill>
              </a:rPr>
              <a:t>Павла </a:t>
            </a:r>
            <a:r>
              <a:rPr lang="en-US" sz="2800" b="1" dirty="0">
                <a:solidFill>
                  <a:srgbClr val="051101"/>
                </a:solidFill>
                <a:cs typeface="Times New Roman" pitchFamily="18" charset="0"/>
              </a:rPr>
              <a:t>I</a:t>
            </a:r>
          </a:p>
        </p:txBody>
      </p:sp>
      <p:sp>
        <p:nvSpPr>
          <p:cNvPr id="461824" name="Text Box 0"/>
          <p:cNvSpPr txBox="1">
            <a:spLocks noChangeArrowheads="1"/>
          </p:cNvSpPr>
          <p:nvPr/>
        </p:nvSpPr>
        <p:spPr bwMode="ltGray">
          <a:xfrm>
            <a:off x="642910" y="5143512"/>
            <a:ext cx="3143272" cy="738664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i="1" dirty="0">
                <a:solidFill>
                  <a:srgbClr val="000000"/>
                </a:solidFill>
              </a:rPr>
              <a:t>Убийство императора Павла </a:t>
            </a:r>
            <a:r>
              <a:rPr lang="en-US" sz="1400" i="1" dirty="0">
                <a:solidFill>
                  <a:srgbClr val="000000"/>
                </a:solidFill>
                <a:cs typeface="Times New Roman" pitchFamily="18" charset="0"/>
              </a:rPr>
              <a:t>I</a:t>
            </a:r>
            <a:r>
              <a:rPr lang="ru-RU" sz="1400" i="1" dirty="0">
                <a:solidFill>
                  <a:srgbClr val="000000"/>
                </a:solidFill>
                <a:cs typeface="Times New Roman" pitchFamily="18" charset="0"/>
              </a:rPr>
              <a:t>. Гравюра из французской книги.          1880-е годы.</a:t>
            </a:r>
            <a:endParaRPr lang="en-US" sz="1400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43372" y="928670"/>
            <a:ext cx="3714776" cy="120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ru-RU" dirty="0" smtClean="0">
                <a:solidFill>
                  <a:srgbClr val="000000"/>
                </a:solidFill>
                <a:cs typeface="Times New Roman" pitchFamily="18" charset="0"/>
              </a:rPr>
              <a:t>По одной версии, Павел был убит</a:t>
            </a:r>
            <a:endParaRPr lang="en-US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algn="ctr" rtl="1"/>
            <a:r>
              <a:rPr lang="ru-RU" dirty="0" smtClean="0">
                <a:solidFill>
                  <a:srgbClr val="000000"/>
                </a:solidFill>
                <a:cs typeface="Times New Roman" pitchFamily="18" charset="0"/>
              </a:rPr>
              <a:t>Н.Зубовым (зятем А.В.Суворова), </a:t>
            </a:r>
          </a:p>
          <a:p>
            <a:pPr algn="ctr" rtl="1"/>
            <a:r>
              <a:rPr lang="ru-RU" dirty="0" smtClean="0">
                <a:solidFill>
                  <a:srgbClr val="000000"/>
                </a:solidFill>
                <a:cs typeface="Times New Roman" pitchFamily="18" charset="0"/>
              </a:rPr>
              <a:t> который ударил его массивной золотой табакеркой</a:t>
            </a:r>
            <a:endParaRPr lang="en-US" dirty="0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14876" y="2571744"/>
            <a:ext cx="4143404" cy="23083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ru-RU" dirty="0" smtClean="0">
                <a:solidFill>
                  <a:srgbClr val="000000"/>
                </a:solidFill>
                <a:cs typeface="Times New Roman" pitchFamily="18" charset="0"/>
              </a:rPr>
              <a:t>По другой версии, Павел был задушен  шарфом или задавлен группой</a:t>
            </a:r>
          </a:p>
          <a:p>
            <a:pPr algn="ctr" rtl="1"/>
            <a:r>
              <a:rPr lang="ru-RU" dirty="0" smtClean="0">
                <a:solidFill>
                  <a:srgbClr val="000000"/>
                </a:solidFill>
                <a:cs typeface="Times New Roman" pitchFamily="18" charset="0"/>
              </a:rPr>
              <a:t> заговорщиков. Приняв одного из убийц  за сына Константина Павел закричал:</a:t>
            </a:r>
          </a:p>
          <a:p>
            <a:pPr algn="ctr" rtl="1"/>
            <a:r>
              <a:rPr lang="ru-RU" dirty="0" smtClean="0">
                <a:solidFill>
                  <a:srgbClr val="000000"/>
                </a:solidFill>
                <a:cs typeface="Times New Roman" pitchFamily="18" charset="0"/>
              </a:rPr>
              <a:t>«Ваше Высочество, и Вы здесь</a:t>
            </a:r>
            <a: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  <a:t>?</a:t>
            </a:r>
            <a:r>
              <a:rPr lang="ru-RU" dirty="0" smtClean="0">
                <a:solidFill>
                  <a:srgbClr val="000000"/>
                </a:solidFill>
                <a:cs typeface="Times New Roman" pitchFamily="18" charset="0"/>
              </a:rPr>
              <a:t> Пощадите. Воздуху, воздуху</a:t>
            </a:r>
            <a:endParaRPr lang="en-US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algn="ctr" rtl="1"/>
            <a:r>
              <a:rPr lang="ru-RU" dirty="0" smtClean="0">
                <a:solidFill>
                  <a:srgbClr val="000000"/>
                </a:solidFill>
                <a:cs typeface="Times New Roman" pitchFamily="18" charset="0"/>
              </a:rPr>
              <a:t>Что я вам сделал плохого</a:t>
            </a:r>
            <a: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  <a:t>?</a:t>
            </a:r>
            <a:r>
              <a:rPr lang="ru-RU" dirty="0" smtClean="0">
                <a:solidFill>
                  <a:srgbClr val="000000"/>
                </a:solidFill>
                <a:cs typeface="Times New Roman" pitchFamily="18" charset="0"/>
              </a:rPr>
              <a:t>»</a:t>
            </a:r>
          </a:p>
          <a:p>
            <a:pPr algn="ctr" rtl="1"/>
            <a:r>
              <a:rPr lang="ru-RU" dirty="0" smtClean="0">
                <a:solidFill>
                  <a:srgbClr val="000000"/>
                </a:solidFill>
                <a:cs typeface="Times New Roman" pitchFamily="18" charset="0"/>
              </a:rPr>
              <a:t>Это были его последние слова.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214810" y="5286388"/>
            <a:ext cx="4214842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Официальной причиной гибели Павла I был объявлен апоплексический удар</a:t>
            </a:r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89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461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824" grpId="0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Text Box 2"/>
          <p:cNvSpPr txBox="1">
            <a:spLocks noChangeArrowheads="1"/>
          </p:cNvSpPr>
          <p:nvPr/>
        </p:nvSpPr>
        <p:spPr bwMode="ltGray">
          <a:xfrm>
            <a:off x="684213" y="333375"/>
            <a:ext cx="8280400" cy="519113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solidFill>
                  <a:srgbClr val="051101"/>
                </a:solidFill>
              </a:rPr>
              <a:t>6. </a:t>
            </a:r>
            <a:r>
              <a:rPr lang="ru-RU" sz="2800" b="1" dirty="0">
                <a:solidFill>
                  <a:srgbClr val="051101"/>
                </a:solidFill>
              </a:rPr>
              <a:t>Оценка деятельности Павла </a:t>
            </a:r>
            <a:r>
              <a:rPr lang="en-US" sz="2800" b="1" dirty="0">
                <a:solidFill>
                  <a:srgbClr val="051101"/>
                </a:solidFill>
                <a:cs typeface="Times New Roman" pitchFamily="18" charset="0"/>
              </a:rPr>
              <a:t>I</a:t>
            </a:r>
          </a:p>
        </p:txBody>
      </p:sp>
      <p:sp>
        <p:nvSpPr>
          <p:cNvPr id="40243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28596" y="1785926"/>
            <a:ext cx="4862537" cy="3805246"/>
          </a:xfrm>
          <a:solidFill>
            <a:schemeClr val="accent3">
              <a:lumMod val="40000"/>
              <a:lumOff val="60000"/>
            </a:schemeClr>
          </a:solidFill>
          <a:ln w="9525" cmpd="tri">
            <a:solidFill>
              <a:schemeClr val="folHlink"/>
            </a:solidFill>
          </a:ln>
        </p:spPr>
        <p:txBody>
          <a:bodyPr>
            <a:normAutofit fontScale="92500" lnSpcReduction="10000"/>
          </a:bodyPr>
          <a:lstStyle/>
          <a:p>
            <a:pPr marL="0" indent="358775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ru-RU" sz="1800" i="1" dirty="0"/>
              <a:t>«Что сделали якобинцы в отношении к республикам, то Павел сделал в отношении к самодержавию: заставил ненавидеть злоупотребления оного... Он начал господствовать всеобщим ужасом, не следуя никаким Уставам, кроме своей прихоти: считал нас не подданными, а рабами; казнил без вины, награждал без заслуг… Россияне смотрели на сего монарха, считая минуты и с нетерпением ожидая последствий».</a:t>
            </a:r>
          </a:p>
          <a:p>
            <a:pPr>
              <a:lnSpc>
                <a:spcPct val="150000"/>
              </a:lnSpc>
            </a:pPr>
            <a:endParaRPr lang="ru-RU" sz="2800" i="1" dirty="0">
              <a:solidFill>
                <a:schemeClr val="folHlink"/>
              </a:solidFill>
            </a:endParaRPr>
          </a:p>
        </p:txBody>
      </p:sp>
      <p:pic>
        <p:nvPicPr>
          <p:cNvPr id="406528" name="Picture 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ltGray">
          <a:xfrm>
            <a:off x="5786446" y="1785926"/>
            <a:ext cx="2882900" cy="384016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</p:pic>
      <p:sp>
        <p:nvSpPr>
          <p:cNvPr id="406529" name="Text Box 1"/>
          <p:cNvSpPr txBox="1">
            <a:spLocks noChangeArrowheads="1"/>
          </p:cNvSpPr>
          <p:nvPr/>
        </p:nvSpPr>
        <p:spPr bwMode="ltGray">
          <a:xfrm>
            <a:off x="5786446" y="5572140"/>
            <a:ext cx="2857520" cy="5847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 rtl="1">
              <a:spcBef>
                <a:spcPct val="50000"/>
              </a:spcBef>
            </a:pPr>
            <a:r>
              <a:rPr lang="ru-RU" sz="1600" i="1" dirty="0">
                <a:solidFill>
                  <a:srgbClr val="051101"/>
                </a:solidFill>
              </a:rPr>
              <a:t>Н.М. Карамзин (1766-1826)    историк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Text Box 2"/>
          <p:cNvSpPr txBox="1">
            <a:spLocks noChangeArrowheads="1"/>
          </p:cNvSpPr>
          <p:nvPr/>
        </p:nvSpPr>
        <p:spPr bwMode="ltGray">
          <a:xfrm>
            <a:off x="684213" y="333375"/>
            <a:ext cx="8280400" cy="519113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solidFill>
                  <a:srgbClr val="051101"/>
                </a:solidFill>
              </a:rPr>
              <a:t>6. </a:t>
            </a:r>
            <a:r>
              <a:rPr lang="ru-RU" sz="2800" b="1" dirty="0">
                <a:solidFill>
                  <a:srgbClr val="051101"/>
                </a:solidFill>
              </a:rPr>
              <a:t>Оценка деятельности Павла </a:t>
            </a:r>
            <a:r>
              <a:rPr lang="en-US" sz="2800" b="1" dirty="0">
                <a:solidFill>
                  <a:srgbClr val="051101"/>
                </a:solidFill>
                <a:cs typeface="Times New Roman" pitchFamily="18" charset="0"/>
              </a:rPr>
              <a:t>I</a:t>
            </a:r>
          </a:p>
        </p:txBody>
      </p:sp>
      <p:sp>
        <p:nvSpPr>
          <p:cNvPr id="40243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28596" y="1785926"/>
            <a:ext cx="4862537" cy="3805246"/>
          </a:xfrm>
          <a:solidFill>
            <a:schemeClr val="accent3">
              <a:lumMod val="40000"/>
              <a:lumOff val="60000"/>
            </a:schemeClr>
          </a:solidFill>
          <a:ln w="9525" cmpd="tri">
            <a:solidFill>
              <a:schemeClr val="folHlink"/>
            </a:solidFill>
          </a:ln>
        </p:spPr>
        <p:txBody>
          <a:bodyPr>
            <a:normAutofit lnSpcReduction="10000"/>
          </a:bodyPr>
          <a:lstStyle/>
          <a:p>
            <a:pPr marL="0" indent="358775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700" i="1" dirty="0" smtClean="0"/>
              <a:t>«Мой отец, вступив на престол, захотел все реформировать… Все сразу же было перевернуто с ног на голову. Это только увеличило беспорядок, и без того в слишком сильной степени царившей в делах… Мое несчастное отечество находится в положении, не поддающемся описанию. Хлебопашец обижен, торговля стеснена, свобода и личное благосостояние уничтожены».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500" i="1" dirty="0" smtClean="0"/>
              <a:t>Из письма Великого князя Александра </a:t>
            </a:r>
            <a:r>
              <a:rPr lang="ru-RU" sz="1500" i="1" dirty="0" err="1" smtClean="0"/>
              <a:t>Лагарпу</a:t>
            </a:r>
            <a:r>
              <a:rPr lang="ru-RU" sz="1500" i="1" dirty="0" smtClean="0"/>
              <a:t> (1797 г.)</a:t>
            </a:r>
          </a:p>
          <a:p>
            <a:pPr>
              <a:lnSpc>
                <a:spcPct val="150000"/>
              </a:lnSpc>
            </a:pPr>
            <a:endParaRPr lang="ru-RU" sz="2800" i="1" dirty="0">
              <a:solidFill>
                <a:schemeClr val="folHlink"/>
              </a:solidFill>
            </a:endParaRPr>
          </a:p>
        </p:txBody>
      </p:sp>
      <p:sp>
        <p:nvSpPr>
          <p:cNvPr id="406529" name="Text Box 1"/>
          <p:cNvSpPr txBox="1">
            <a:spLocks noChangeArrowheads="1"/>
          </p:cNvSpPr>
          <p:nvPr/>
        </p:nvSpPr>
        <p:spPr bwMode="ltGray">
          <a:xfrm>
            <a:off x="5786446" y="5572140"/>
            <a:ext cx="2857520" cy="830997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 rtl="1"/>
            <a:r>
              <a:rPr lang="ru-RU" sz="1600" i="1" dirty="0" smtClean="0"/>
              <a:t>Великий князь </a:t>
            </a:r>
            <a:r>
              <a:rPr lang="ru-RU" sz="1600" i="1" dirty="0" smtClean="0"/>
              <a:t>Александр Павлович. </a:t>
            </a:r>
          </a:p>
          <a:p>
            <a:pPr algn="ctr" rtl="1"/>
            <a:r>
              <a:rPr lang="ru-RU" sz="1600" i="1" dirty="0" smtClean="0"/>
              <a:t>Художник </a:t>
            </a:r>
            <a:r>
              <a:rPr lang="ru-RU" sz="1600" i="1" dirty="0" smtClean="0"/>
              <a:t>Ж.Л. Вуаль. </a:t>
            </a:r>
            <a:r>
              <a:rPr lang="ru-RU" sz="1600" i="1" dirty="0" smtClean="0"/>
              <a:t>1792 </a:t>
            </a:r>
            <a:r>
              <a:rPr lang="ru-RU" sz="1600" i="1" dirty="0" smtClean="0"/>
              <a:t>г.</a:t>
            </a:r>
            <a:endParaRPr lang="ru-RU" sz="1600" i="1" dirty="0">
              <a:solidFill>
                <a:srgbClr val="051101"/>
              </a:solidFill>
            </a:endParaRPr>
          </a:p>
        </p:txBody>
      </p:sp>
      <p:pic>
        <p:nvPicPr>
          <p:cNvPr id="2050" name="Picture 2" descr="http://media.napoleon-images.us/tableaux/alexandre_I.jpg"/>
          <p:cNvPicPr>
            <a:picLocks noChangeAspect="1" noChangeArrowheads="1"/>
          </p:cNvPicPr>
          <p:nvPr/>
        </p:nvPicPr>
        <p:blipFill>
          <a:blip r:embed="rId3"/>
          <a:srcRect l="3125" t="2419" r="4687" b="3225"/>
          <a:stretch>
            <a:fillRect/>
          </a:stretch>
        </p:blipFill>
        <p:spPr bwMode="auto">
          <a:xfrm>
            <a:off x="5715008" y="1785926"/>
            <a:ext cx="2857520" cy="37777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Text Box 2"/>
          <p:cNvSpPr txBox="1">
            <a:spLocks noChangeArrowheads="1"/>
          </p:cNvSpPr>
          <p:nvPr/>
        </p:nvSpPr>
        <p:spPr bwMode="ltGray">
          <a:xfrm>
            <a:off x="684213" y="333375"/>
            <a:ext cx="8280400" cy="519113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solidFill>
                  <a:srgbClr val="051101"/>
                </a:solidFill>
              </a:rPr>
              <a:t>6. </a:t>
            </a:r>
            <a:r>
              <a:rPr lang="ru-RU" sz="2800" b="1" dirty="0">
                <a:solidFill>
                  <a:srgbClr val="051101"/>
                </a:solidFill>
              </a:rPr>
              <a:t>Оценка деятельности Павла </a:t>
            </a:r>
            <a:r>
              <a:rPr lang="en-US" sz="2800" b="1" dirty="0">
                <a:solidFill>
                  <a:srgbClr val="051101"/>
                </a:solidFill>
                <a:cs typeface="Times New Roman" pitchFamily="18" charset="0"/>
              </a:rPr>
              <a:t>I</a:t>
            </a:r>
          </a:p>
        </p:txBody>
      </p:sp>
      <p:sp>
        <p:nvSpPr>
          <p:cNvPr id="40243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214414" y="1428736"/>
            <a:ext cx="6858048" cy="4233874"/>
          </a:xfrm>
          <a:solidFill>
            <a:schemeClr val="accent3">
              <a:lumMod val="40000"/>
              <a:lumOff val="60000"/>
            </a:schemeClr>
          </a:solidFill>
          <a:ln w="9525" cmpd="tri">
            <a:solidFill>
              <a:schemeClr val="folHlink"/>
            </a:solidFill>
          </a:ln>
        </p:spPr>
        <p:txBody>
          <a:bodyPr>
            <a:normAutofit/>
          </a:bodyPr>
          <a:lstStyle/>
          <a:p>
            <a:pPr marL="0" indent="358775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600" i="1" dirty="0" smtClean="0"/>
              <a:t>«Хотя многие русские, особенно при дворе и в армии, имели все основания забыть о Павле, фактически то, что Павел совершил за четыре года и три месяца своего правления, оказалось основополагающим для России в первой половине </a:t>
            </a:r>
            <a:r>
              <a:rPr lang="en-US" sz="1600" i="1" dirty="0" smtClean="0"/>
              <a:t>XIX</a:t>
            </a:r>
            <a:r>
              <a:rPr lang="ru-RU" sz="1600" i="1" dirty="0" smtClean="0"/>
              <a:t> века. Его реформы создали строго централизованную систему управления, сфокусированную на царе, военизировали нарождающуюся бюрократию, изменили армию и военное управление, урегулировали проблему престолонаследия, формально узаконили статус царской семьи и нанесли смертельный удар екатерининским новациям в местной системе управления».</a:t>
            </a:r>
          </a:p>
          <a:p>
            <a:pPr marL="0" indent="0" algn="r">
              <a:lnSpc>
                <a:spcPct val="90000"/>
              </a:lnSpc>
              <a:buNone/>
            </a:pPr>
            <a:r>
              <a:rPr lang="ru-RU" sz="1400" i="1" dirty="0" smtClean="0"/>
              <a:t>Современный американский историк </a:t>
            </a:r>
            <a:r>
              <a:rPr lang="ru-RU" sz="1400" i="1" dirty="0" err="1" smtClean="0"/>
              <a:t>Р.Мак-Грю</a:t>
            </a:r>
            <a:endParaRPr lang="ru-RU" sz="1400" i="1" dirty="0" smtClean="0"/>
          </a:p>
          <a:p>
            <a:pPr>
              <a:lnSpc>
                <a:spcPct val="150000"/>
              </a:lnSpc>
              <a:buNone/>
            </a:pPr>
            <a:endParaRPr lang="ru-RU" sz="2800" i="1" dirty="0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6" name="Text Box 8"/>
          <p:cNvSpPr txBox="1">
            <a:spLocks noChangeArrowheads="1"/>
          </p:cNvSpPr>
          <p:nvPr/>
        </p:nvSpPr>
        <p:spPr bwMode="ltGray">
          <a:xfrm>
            <a:off x="827088" y="404813"/>
            <a:ext cx="7705725" cy="519112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rtl="1">
              <a:spcBef>
                <a:spcPct val="50000"/>
              </a:spcBef>
            </a:pPr>
            <a:endParaRPr lang="ru-RU" sz="2800" b="1" i="1">
              <a:solidFill>
                <a:srgbClr val="9900FF"/>
              </a:solidFill>
            </a:endParaRPr>
          </a:p>
        </p:txBody>
      </p:sp>
      <p:sp>
        <p:nvSpPr>
          <p:cNvPr id="630785" name="Text Box 1"/>
          <p:cNvSpPr txBox="1">
            <a:spLocks noChangeArrowheads="1"/>
          </p:cNvSpPr>
          <p:nvPr/>
        </p:nvSpPr>
        <p:spPr bwMode="ltGray">
          <a:xfrm>
            <a:off x="1000100" y="908050"/>
            <a:ext cx="7000924" cy="4616648"/>
          </a:xfrm>
          <a:prstGeom prst="rect">
            <a:avLst/>
          </a:prstGeom>
          <a:solidFill>
            <a:srgbClr val="AFF294"/>
          </a:solidFill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dirty="0"/>
              <a:t>Сам же Павел I в одном частном письме сказал о самом себе так:</a:t>
            </a:r>
            <a:endParaRPr lang="en-US" sz="2800" dirty="0"/>
          </a:p>
          <a:p>
            <a:pPr algn="ctr">
              <a:spcBef>
                <a:spcPct val="50000"/>
              </a:spcBef>
            </a:pPr>
            <a:r>
              <a:rPr lang="ru-RU" sz="2800" b="1" i="1" dirty="0">
                <a:solidFill>
                  <a:srgbClr val="000000"/>
                </a:solidFill>
              </a:rPr>
              <a:t>"Для меня не существует ни партий, ни интересов, кроме интересов государства, а при моём характере мне тяжело видеть, что дела идут вкривь и вкось, и что причиною тому небрежность и личные виды. Я желаю лучше быть ненавидимым за правое дело, чем любимым за дело неправое!"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7" name="Text Box 1"/>
          <p:cNvSpPr txBox="1">
            <a:spLocks noChangeArrowheads="1"/>
          </p:cNvSpPr>
          <p:nvPr/>
        </p:nvSpPr>
        <p:spPr bwMode="ltGray">
          <a:xfrm>
            <a:off x="285720" y="285728"/>
            <a:ext cx="8569325" cy="830997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rtl="1">
              <a:spcBef>
                <a:spcPct val="50000"/>
              </a:spcBef>
            </a:pPr>
            <a:r>
              <a:rPr lang="ru-RU" sz="2400" b="1" i="1" dirty="0">
                <a:solidFill>
                  <a:srgbClr val="051101"/>
                </a:solidFill>
              </a:rPr>
              <a:t>В чем вы видите причины столь разных подходов к оценке царствования Павла </a:t>
            </a:r>
            <a:r>
              <a:rPr lang="en-US" sz="2400" b="1" i="1" dirty="0" smtClean="0">
                <a:solidFill>
                  <a:srgbClr val="051101"/>
                </a:solidFill>
                <a:cs typeface="Times New Roman" pitchFamily="18" charset="0"/>
              </a:rPr>
              <a:t>I?</a:t>
            </a:r>
            <a:endParaRPr lang="en-US" sz="2400" b="1" i="1" dirty="0">
              <a:solidFill>
                <a:srgbClr val="051101"/>
              </a:solidFill>
              <a:cs typeface="Times New Roman" pitchFamily="18" charset="0"/>
            </a:endParaRPr>
          </a:p>
        </p:txBody>
      </p:sp>
      <p:pic>
        <p:nvPicPr>
          <p:cNvPr id="410624" name="Picture 0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 bwMode="ltGray">
          <a:xfrm>
            <a:off x="3643306" y="1357298"/>
            <a:ext cx="2085057" cy="3008326"/>
          </a:xfrm>
          <a:noFill/>
          <a:ln/>
        </p:spPr>
      </p:pic>
      <p:sp>
        <p:nvSpPr>
          <p:cNvPr id="411649" name="Text Box 1"/>
          <p:cNvSpPr txBox="1">
            <a:spLocks noChangeArrowheads="1"/>
          </p:cNvSpPr>
          <p:nvPr/>
        </p:nvSpPr>
        <p:spPr bwMode="ltGray">
          <a:xfrm>
            <a:off x="285720" y="2285992"/>
            <a:ext cx="3097212" cy="51911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rtl="1">
              <a:spcBef>
                <a:spcPct val="50000"/>
              </a:spcBef>
            </a:pPr>
            <a:r>
              <a:rPr lang="ru-RU" sz="2800" b="1" dirty="0">
                <a:solidFill>
                  <a:srgbClr val="000000"/>
                </a:solidFill>
              </a:rPr>
              <a:t>Реформатор </a:t>
            </a:r>
            <a:r>
              <a:rPr lang="en-US" sz="2800" b="1" dirty="0">
                <a:solidFill>
                  <a:srgbClr val="000000"/>
                </a:solidFill>
              </a:rPr>
              <a:t>?</a:t>
            </a:r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411650" name="Text Box 2"/>
          <p:cNvSpPr txBox="1">
            <a:spLocks noChangeArrowheads="1"/>
          </p:cNvSpPr>
          <p:nvPr/>
        </p:nvSpPr>
        <p:spPr bwMode="ltGray">
          <a:xfrm>
            <a:off x="6000760" y="2285992"/>
            <a:ext cx="2843212" cy="51911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rgbClr val="000000"/>
                </a:solidFill>
              </a:rPr>
              <a:t>Деспот</a:t>
            </a:r>
            <a:r>
              <a:rPr lang="en-US" sz="2800" b="1" dirty="0">
                <a:solidFill>
                  <a:srgbClr val="000000"/>
                </a:solidFill>
              </a:rPr>
              <a:t>?</a:t>
            </a:r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ltGray">
          <a:xfrm>
            <a:off x="214282" y="5286388"/>
            <a:ext cx="8713788" cy="1224000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2779713" indent="-2779713" algn="just"/>
            <a:r>
              <a:rPr lang="ru-RU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Домашнее задание: </a:t>
            </a:r>
            <a:r>
              <a:rPr lang="ru-RU" sz="2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§ 29, ответить на вопросы после параграфа.</a:t>
            </a:r>
          </a:p>
          <a:p>
            <a:pPr marL="2779713" indent="-2779713" algn="just"/>
            <a:r>
              <a:rPr lang="ru-RU" sz="2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Проектно-исследовательская деятельность: подготовить эссе на тему «Павел </a:t>
            </a:r>
            <a:r>
              <a:rPr lang="en-US" sz="2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 – </a:t>
            </a:r>
            <a:r>
              <a:rPr lang="ru-RU" sz="2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реформатор или деспот?»</a:t>
            </a:r>
            <a:endParaRPr lang="ru-RU" sz="22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just">
              <a:spcBef>
                <a:spcPct val="50000"/>
              </a:spcBef>
            </a:pPr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728" y="4500570"/>
            <a:ext cx="6215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Какова ваша позиция в этом вопросе?</a:t>
            </a:r>
            <a:endParaRPr lang="ru-RU" sz="2400" b="1" i="1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i="1" dirty="0" smtClean="0"/>
              <a:t>О ком так говорили современники, </a:t>
            </a:r>
            <a:br>
              <a:rPr lang="ru-RU" sz="2400" b="1" i="1" dirty="0" smtClean="0"/>
            </a:br>
            <a:r>
              <a:rPr lang="ru-RU" sz="2400" b="1" i="1" dirty="0" smtClean="0"/>
              <a:t>историки и литераторы?</a:t>
            </a:r>
            <a:endParaRPr lang="ru-RU" sz="24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3717032"/>
            <a:ext cx="2232248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«...увенчанный злодей…»</a:t>
            </a:r>
          </a:p>
          <a:p>
            <a:pPr algn="r"/>
            <a:r>
              <a:rPr lang="ru-RU" dirty="0" smtClean="0"/>
              <a:t>А.С.Пушкин (1817 г.)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95536" y="2060848"/>
            <a:ext cx="2304256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/>
              <a:t>За ним закрепилась репутация самодура, тирана и деспота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56176" y="2996952"/>
            <a:ext cx="2664296" cy="120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«…Говорили много о …, романтическом нашем императоре.» </a:t>
            </a:r>
          </a:p>
          <a:p>
            <a:pPr algn="r"/>
            <a:r>
              <a:rPr lang="ru-RU" dirty="0" smtClean="0"/>
              <a:t>А.С. Пушкин (1834 г.)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228184" y="4653136"/>
            <a:ext cx="2592288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«Коронованный </a:t>
            </a:r>
            <a:r>
              <a:rPr lang="ru-RU" dirty="0"/>
              <a:t>Дон </a:t>
            </a:r>
            <a:r>
              <a:rPr lang="ru-RU" dirty="0" smtClean="0"/>
              <a:t>Кихот»</a:t>
            </a:r>
          </a:p>
          <a:p>
            <a:pPr algn="r"/>
            <a:r>
              <a:rPr lang="ru-RU" dirty="0" smtClean="0"/>
              <a:t>А.И.Герцен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084168" y="1844824"/>
            <a:ext cx="2808312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Русский Гамлет </a:t>
            </a:r>
          </a:p>
          <a:p>
            <a:r>
              <a:rPr lang="ru-RU" dirty="0" smtClean="0"/>
              <a:t>… Отвергнутый император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57158" y="5786454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+mj-lt"/>
              </a:rPr>
              <a:t>И почему их мнения так противоречивы?</a:t>
            </a:r>
            <a:endParaRPr lang="ru-RU" sz="2400" b="1" i="1" dirty="0"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71802" y="5000636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Павел Петрович Романов (Павел </a:t>
            </a:r>
            <a:r>
              <a:rPr lang="en-US" b="1" dirty="0" smtClean="0"/>
              <a:t>I</a:t>
            </a:r>
            <a:r>
              <a:rPr lang="ru-RU" b="1" dirty="0" smtClean="0"/>
              <a:t>)</a:t>
            </a:r>
            <a:endParaRPr lang="ru-RU" b="1" dirty="0"/>
          </a:p>
        </p:txBody>
      </p:sp>
      <p:pic>
        <p:nvPicPr>
          <p:cNvPr id="29698" name="Picture 2" descr="http://www.nearyou.ru/borovik/borp2/2pavel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1428736"/>
            <a:ext cx="2571768" cy="3552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0"/>
                            </p:stCondLst>
                            <p:childTnLst>
                              <p:par>
                                <p:cTn id="2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Источники: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358246" cy="5143536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История России: конец </a:t>
            </a:r>
            <a:r>
              <a:rPr lang="en-US" dirty="0" smtClean="0"/>
              <a:t>XVI-XVIII</a:t>
            </a:r>
            <a:r>
              <a:rPr lang="ru-RU" dirty="0" smtClean="0"/>
              <a:t> века: учеб. Для 7 </a:t>
            </a:r>
            <a:r>
              <a:rPr lang="ru-RU" dirty="0" err="1" smtClean="0"/>
              <a:t>кл</a:t>
            </a:r>
            <a:r>
              <a:rPr lang="ru-RU" dirty="0" smtClean="0"/>
              <a:t>. </a:t>
            </a:r>
            <a:r>
              <a:rPr lang="ru-RU" dirty="0" err="1" smtClean="0"/>
              <a:t>общеобразоват</a:t>
            </a:r>
            <a:r>
              <a:rPr lang="ru-RU" dirty="0" smtClean="0"/>
              <a:t>. учреждений/ А.А.Данилов, Л.Г.Косулина. – 7-е изд. – М.: Просвещение, 2014 г.</a:t>
            </a:r>
          </a:p>
          <a:p>
            <a:pPr marL="514350" indent="-514350">
              <a:buAutoNum type="arabicPeriod"/>
            </a:pPr>
            <a:r>
              <a:rPr lang="ru-RU" dirty="0" smtClean="0"/>
              <a:t>История России: конец </a:t>
            </a:r>
            <a:r>
              <a:rPr lang="en-US" dirty="0" smtClean="0"/>
              <a:t>XVI-XVIII</a:t>
            </a:r>
            <a:r>
              <a:rPr lang="ru-RU" dirty="0" smtClean="0"/>
              <a:t> века. 7 класс: поурочные планы по учебнику А.А.Данилова, </a:t>
            </a:r>
            <a:r>
              <a:rPr lang="ru-RU" dirty="0" err="1" smtClean="0"/>
              <a:t>Л.Г.Косулиной</a:t>
            </a:r>
            <a:r>
              <a:rPr lang="ru-RU" dirty="0" smtClean="0"/>
              <a:t>/ авт.–сост. Н.Ю.Колесниченко. – Волгоград: Учитель, 2008.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Таблицы по отечественной </a:t>
            </a:r>
            <a:r>
              <a:rPr lang="ru-RU" dirty="0" smtClean="0"/>
              <a:t>истории: </a:t>
            </a:r>
            <a:r>
              <a:rPr lang="en-US" dirty="0" smtClean="0">
                <a:hlinkClick r:id="rId2"/>
              </a:rPr>
              <a:t>http://xn--e1aogju.xn--</a:t>
            </a:r>
            <a:r>
              <a:rPr lang="en-US" dirty="0" smtClean="0">
                <a:hlinkClick r:id="rId2"/>
              </a:rPr>
              <a:t>p1ai/shemy/istorija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Гатчина3000</a:t>
            </a:r>
            <a:r>
              <a:rPr lang="ru-RU" dirty="0" smtClean="0"/>
              <a:t>: </a:t>
            </a:r>
            <a:r>
              <a:rPr lang="en-US" dirty="0" smtClean="0">
                <a:hlinkClick r:id="rId3"/>
              </a:rPr>
              <a:t>http://gatchina3000.ru/literatura/obolenskii_g_l/imperator_pavel_i_10.htm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Кроссворд-кафе: </a:t>
            </a:r>
            <a:r>
              <a:rPr lang="en-US" dirty="0" smtClean="0">
                <a:hlinkClick r:id="rId4"/>
              </a:rPr>
              <a:t>http://www.c-cafe.ru/days/bio/45/paul.php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err="1" smtClean="0"/>
              <a:t>Википедия</a:t>
            </a:r>
            <a:r>
              <a:rPr lang="ru-RU" dirty="0" smtClean="0"/>
              <a:t>: свободная энциклопедия: </a:t>
            </a:r>
            <a:r>
              <a:rPr lang="en-US" dirty="0" smtClean="0">
                <a:hlinkClick r:id="rId5"/>
              </a:rPr>
              <a:t>https://ru.wikipedia.org/wiki/%D0%9F%D0%B0%D0%B2%D0%B5%D0%BB_I#.D0.9C.D0.BD.D0.B5.D0.BD.D0.B8.D1.8F_.D0.BE_.D0.9F.D0.B0.D0.B2.D0.BB.D0.B5</a:t>
            </a:r>
            <a:endParaRPr lang="ru-RU" dirty="0" smtClean="0"/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/>
              <a:t>Русский Гамлет. Павел I, отвергнутый </a:t>
            </a:r>
            <a:r>
              <a:rPr lang="ru-RU" dirty="0" smtClean="0"/>
              <a:t>император. </a:t>
            </a:r>
            <a:r>
              <a:rPr lang="ru-RU" b="1" i="1" dirty="0" smtClean="0"/>
              <a:t>Отрывки </a:t>
            </a:r>
            <a:r>
              <a:rPr lang="ru-RU" b="1" i="1" dirty="0"/>
              <a:t>из </a:t>
            </a:r>
            <a:r>
              <a:rPr lang="ru-RU" b="1" i="1" dirty="0" smtClean="0"/>
              <a:t>книги: </a:t>
            </a:r>
            <a:r>
              <a:rPr lang="en-US" dirty="0" smtClean="0">
                <a:hlinkClick r:id="rId6"/>
              </a:rPr>
              <a:t>http://www.chaskor.ru/article/russkij_gamlet_pavel_i_otvergnutyj_imperator_24227</a:t>
            </a:r>
            <a:endParaRPr lang="ru-RU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274638"/>
            <a:ext cx="6500858" cy="1143000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/>
              <a:t>«Российская империя в конце </a:t>
            </a:r>
            <a:r>
              <a:rPr lang="en-US" sz="2800" b="1" dirty="0" smtClean="0"/>
              <a:t>XVIII</a:t>
            </a:r>
            <a:r>
              <a:rPr lang="ru-RU" sz="2800" b="1" dirty="0" smtClean="0"/>
              <a:t> века в период правления Павла </a:t>
            </a:r>
            <a:r>
              <a:rPr lang="en-US" sz="2800" b="1" dirty="0" smtClean="0"/>
              <a:t>I</a:t>
            </a:r>
            <a:r>
              <a:rPr lang="ru-RU" sz="2800" b="1" dirty="0" smtClean="0"/>
              <a:t>». 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214554"/>
            <a:ext cx="8258204" cy="4143404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1800" dirty="0" smtClean="0"/>
              <a:t>Личность императора Павла </a:t>
            </a:r>
            <a:r>
              <a:rPr lang="en-US" sz="1800" dirty="0" smtClean="0"/>
              <a:t>I</a:t>
            </a:r>
            <a:r>
              <a:rPr lang="ru-RU" sz="1800" dirty="0" smtClean="0"/>
              <a:t>:</a:t>
            </a:r>
          </a:p>
          <a:p>
            <a:pPr marL="514350" indent="-514350">
              <a:buNone/>
            </a:pPr>
            <a:r>
              <a:rPr lang="ru-RU" sz="1800" dirty="0" smtClean="0"/>
              <a:t>1.1. Взаимоотношения в императорской семье.</a:t>
            </a:r>
          </a:p>
          <a:p>
            <a:pPr marL="514350" indent="-514350">
              <a:buNone/>
            </a:pPr>
            <a:r>
              <a:rPr lang="ru-RU" sz="1800" dirty="0" smtClean="0"/>
              <a:t>1.2. Воспитание и образование Павла </a:t>
            </a:r>
            <a:r>
              <a:rPr lang="en-US" sz="1800" dirty="0" smtClean="0"/>
              <a:t>I</a:t>
            </a:r>
            <a:r>
              <a:rPr lang="ru-RU" sz="1800" dirty="0" smtClean="0"/>
              <a:t>.</a:t>
            </a:r>
          </a:p>
          <a:p>
            <a:pPr marL="514350" indent="-514350">
              <a:buNone/>
            </a:pPr>
            <a:r>
              <a:rPr lang="ru-RU" sz="1800" dirty="0" smtClean="0"/>
              <a:t>1.3. Семейная жизнь.</a:t>
            </a:r>
          </a:p>
          <a:p>
            <a:pPr marL="514350" indent="-514350">
              <a:buNone/>
            </a:pPr>
            <a:r>
              <a:rPr lang="ru-RU" sz="1800" dirty="0" smtClean="0"/>
              <a:t>2. Основные направления внутренней политики Павла </a:t>
            </a:r>
            <a:r>
              <a:rPr lang="en-US" sz="1800" dirty="0" smtClean="0"/>
              <a:t>I</a:t>
            </a:r>
            <a:r>
              <a:rPr lang="ru-RU" sz="1800" dirty="0" smtClean="0"/>
              <a:t>.</a:t>
            </a:r>
          </a:p>
          <a:p>
            <a:pPr marL="514350" indent="-514350">
              <a:buNone/>
            </a:pPr>
            <a:r>
              <a:rPr lang="ru-RU" sz="1800" dirty="0" smtClean="0"/>
              <a:t>3. Основные направления внешней политики Павла </a:t>
            </a:r>
            <a:r>
              <a:rPr lang="en-US" sz="1800" dirty="0" smtClean="0"/>
              <a:t>I</a:t>
            </a:r>
            <a:r>
              <a:rPr lang="ru-RU" sz="1800" dirty="0" smtClean="0"/>
              <a:t>.</a:t>
            </a:r>
          </a:p>
          <a:p>
            <a:pPr marL="514350" indent="-514350">
              <a:buNone/>
            </a:pPr>
            <a:r>
              <a:rPr lang="ru-RU" sz="1800" dirty="0" smtClean="0"/>
              <a:t>4. Противоречивость политики Павла </a:t>
            </a:r>
            <a:r>
              <a:rPr lang="en-US" sz="1800" dirty="0" smtClean="0"/>
              <a:t>I</a:t>
            </a:r>
            <a:r>
              <a:rPr lang="ru-RU" sz="1800" dirty="0" smtClean="0"/>
              <a:t>.</a:t>
            </a:r>
          </a:p>
          <a:p>
            <a:pPr marL="514350" indent="-514350">
              <a:buNone/>
            </a:pPr>
            <a:r>
              <a:rPr lang="ru-RU" sz="1800" dirty="0" smtClean="0"/>
              <a:t>5. Дворцовый переворот 11 марта 1801 г</a:t>
            </a:r>
            <a:r>
              <a:rPr lang="ru-RU" sz="1800" dirty="0" smtClean="0"/>
              <a:t>.:</a:t>
            </a:r>
          </a:p>
          <a:p>
            <a:pPr marL="514350" indent="-514350">
              <a:buNone/>
            </a:pPr>
            <a:r>
              <a:rPr lang="ru-RU" sz="1800" dirty="0" smtClean="0">
                <a:solidFill>
                  <a:srgbClr val="051101"/>
                </a:solidFill>
              </a:rPr>
              <a:t>5.1. Формирование </a:t>
            </a:r>
            <a:r>
              <a:rPr lang="ru-RU" sz="1800" dirty="0" smtClean="0">
                <a:solidFill>
                  <a:srgbClr val="051101"/>
                </a:solidFill>
              </a:rPr>
              <a:t>заговора.</a:t>
            </a:r>
          </a:p>
          <a:p>
            <a:pPr marL="514350" indent="-514350">
              <a:buNone/>
            </a:pPr>
            <a:r>
              <a:rPr lang="ru-RU" sz="1800" dirty="0" smtClean="0"/>
              <a:t>5.2. Место гибели императора Павла </a:t>
            </a:r>
            <a:r>
              <a:rPr lang="en-US" sz="1800" dirty="0" smtClean="0"/>
              <a:t>I</a:t>
            </a:r>
            <a:r>
              <a:rPr lang="ru-RU" sz="1800" dirty="0" smtClean="0"/>
              <a:t>.</a:t>
            </a:r>
          </a:p>
          <a:p>
            <a:pPr marL="514350" indent="-514350">
              <a:buNone/>
            </a:pPr>
            <a:r>
              <a:rPr lang="ru-RU" sz="1800" dirty="0" smtClean="0">
                <a:solidFill>
                  <a:srgbClr val="051101"/>
                </a:solidFill>
              </a:rPr>
              <a:t>5.3. Смерть Павла </a:t>
            </a:r>
            <a:r>
              <a:rPr lang="en-US" sz="1800" dirty="0" smtClean="0">
                <a:solidFill>
                  <a:srgbClr val="051101"/>
                </a:solidFill>
                <a:cs typeface="Times New Roman" pitchFamily="18" charset="0"/>
              </a:rPr>
              <a:t>I</a:t>
            </a:r>
            <a:r>
              <a:rPr lang="ru-RU" sz="1800" dirty="0" smtClean="0">
                <a:solidFill>
                  <a:srgbClr val="051101"/>
                </a:solidFill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r>
              <a:rPr lang="ru-RU" sz="1800" dirty="0" smtClean="0">
                <a:solidFill>
                  <a:srgbClr val="051101"/>
                </a:solidFill>
              </a:rPr>
              <a:t>6. Оценка деятельности Павла </a:t>
            </a:r>
            <a:r>
              <a:rPr lang="en-US" sz="1800" dirty="0" smtClean="0">
                <a:solidFill>
                  <a:srgbClr val="051101"/>
                </a:solidFill>
                <a:cs typeface="Times New Roman" pitchFamily="18" charset="0"/>
              </a:rPr>
              <a:t>I</a:t>
            </a:r>
            <a:r>
              <a:rPr lang="ru-RU" sz="1800" dirty="0" smtClean="0">
                <a:solidFill>
                  <a:srgbClr val="051101"/>
                </a:solidFill>
                <a:cs typeface="Times New Roman" pitchFamily="18" charset="0"/>
              </a:rPr>
              <a:t>.</a:t>
            </a:r>
            <a:endParaRPr lang="en-US" sz="1800" dirty="0" smtClean="0">
              <a:solidFill>
                <a:srgbClr val="051101"/>
              </a:solidFill>
              <a:cs typeface="Times New Roman" pitchFamily="18" charset="0"/>
            </a:endParaRPr>
          </a:p>
          <a:p>
            <a:pPr marL="514350" indent="-514350">
              <a:buNone/>
            </a:pPr>
            <a:endParaRPr lang="en-US" sz="1800" dirty="0" smtClean="0">
              <a:solidFill>
                <a:srgbClr val="051101"/>
              </a:solidFill>
              <a:cs typeface="Times New Roman" pitchFamily="18" charset="0"/>
            </a:endParaRPr>
          </a:p>
          <a:p>
            <a:pPr marL="514350" indent="-514350">
              <a:buNone/>
            </a:pPr>
            <a:endParaRPr lang="ru-RU" sz="1800" dirty="0" smtClean="0"/>
          </a:p>
          <a:p>
            <a:pPr marL="514350" indent="-514350">
              <a:buNone/>
            </a:pPr>
            <a:endParaRPr lang="ru-RU" sz="2400" b="1" dirty="0" smtClean="0">
              <a:solidFill>
                <a:srgbClr val="051101"/>
              </a:solidFill>
            </a:endParaRPr>
          </a:p>
          <a:p>
            <a:pPr marL="514350" indent="-514350">
              <a:buNone/>
            </a:pP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28596" y="1571612"/>
            <a:ext cx="2214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+mj-lt"/>
              </a:rPr>
              <a:t>План урока:</a:t>
            </a:r>
            <a:endParaRPr lang="ru-RU" sz="2800" i="1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357166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+mj-lt"/>
              </a:rPr>
              <a:t>Тема урока:</a:t>
            </a:r>
            <a:endParaRPr lang="ru-RU" sz="2800" i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0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000"/>
                            </p:stCondLst>
                            <p:childTnLst>
                              <p:par>
                                <p:cTn id="5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596014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100" b="1" dirty="0" smtClean="0"/>
              <a:t>1.1. Взаимоотношения в императорской семье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8434" name="Picture 2" descr="Profile portrait of Catherine II by Fedor Rokotov (1763, Tretyakov gallery).jpg"/>
          <p:cNvPicPr>
            <a:picLocks noChangeAspect="1" noChangeArrowheads="1"/>
          </p:cNvPicPr>
          <p:nvPr/>
        </p:nvPicPr>
        <p:blipFill>
          <a:blip r:embed="rId2" cstate="print"/>
          <a:srcRect l="10631" t="20827" r="16132" b="5637"/>
          <a:stretch>
            <a:fillRect/>
          </a:stretch>
        </p:blipFill>
        <p:spPr bwMode="auto">
          <a:xfrm>
            <a:off x="4786314" y="1071546"/>
            <a:ext cx="2143140" cy="2441096"/>
          </a:xfrm>
          <a:prstGeom prst="rect">
            <a:avLst/>
          </a:prstGeom>
          <a:noFill/>
        </p:spPr>
      </p:pic>
      <p:pic>
        <p:nvPicPr>
          <p:cNvPr id="18436" name="Picture 4" descr="Paul i russia.jpg"/>
          <p:cNvPicPr>
            <a:picLocks noChangeAspect="1" noChangeArrowheads="1"/>
          </p:cNvPicPr>
          <p:nvPr/>
        </p:nvPicPr>
        <p:blipFill>
          <a:blip r:embed="rId3" cstate="print"/>
          <a:srcRect t="10077"/>
          <a:stretch>
            <a:fillRect/>
          </a:stretch>
        </p:blipFill>
        <p:spPr bwMode="auto">
          <a:xfrm>
            <a:off x="4786314" y="1643050"/>
            <a:ext cx="1643074" cy="1858427"/>
          </a:xfrm>
          <a:prstGeom prst="rect">
            <a:avLst/>
          </a:prstGeom>
          <a:noFill/>
        </p:spPr>
      </p:pic>
      <p:pic>
        <p:nvPicPr>
          <p:cNvPr id="18438" name="Picture 6" descr="Elizabeth of Russia by V.Eriksen.jpg"/>
          <p:cNvPicPr>
            <a:picLocks noChangeAspect="1" noChangeArrowheads="1"/>
          </p:cNvPicPr>
          <p:nvPr/>
        </p:nvPicPr>
        <p:blipFill>
          <a:blip r:embed="rId4" cstate="print"/>
          <a:srcRect b="9953"/>
          <a:stretch>
            <a:fillRect/>
          </a:stretch>
        </p:blipFill>
        <p:spPr bwMode="auto">
          <a:xfrm>
            <a:off x="2285984" y="1071546"/>
            <a:ext cx="2146339" cy="2428892"/>
          </a:xfrm>
          <a:prstGeom prst="rect">
            <a:avLst/>
          </a:prstGeom>
          <a:noFill/>
        </p:spPr>
      </p:pic>
      <p:pic>
        <p:nvPicPr>
          <p:cNvPr id="18440" name="Picture 8" descr="https://upload.wikimedia.org/wikipedia/commons/thumb/0/07/%D0%90%D0%BB%D0%B5%D0%BA%D1%81%D0%B0%D0%BD%D0%B4%D1%80_I.jpg/640px-%D0%90%D0%BB%D0%B5%D0%BA%D1%81%D0%B0%D0%BD%D0%B4%D1%80_I.jpg"/>
          <p:cNvPicPr>
            <a:picLocks noChangeAspect="1" noChangeArrowheads="1"/>
          </p:cNvPicPr>
          <p:nvPr/>
        </p:nvPicPr>
        <p:blipFill>
          <a:blip r:embed="rId5" cstate="print"/>
          <a:srcRect t="5994" b="4103"/>
          <a:stretch>
            <a:fillRect/>
          </a:stretch>
        </p:blipFill>
        <p:spPr bwMode="auto">
          <a:xfrm>
            <a:off x="285720" y="4429132"/>
            <a:ext cx="1643074" cy="187878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786314" y="3500438"/>
            <a:ext cx="2143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Екатерина </a:t>
            </a:r>
            <a:r>
              <a:rPr lang="en-US" sz="1400" dirty="0" smtClean="0"/>
              <a:t>II</a:t>
            </a:r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2285984" y="3500438"/>
            <a:ext cx="2143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Елизавета </a:t>
            </a:r>
            <a:r>
              <a:rPr lang="en-US" sz="1400" dirty="0" smtClean="0"/>
              <a:t>I </a:t>
            </a:r>
            <a:r>
              <a:rPr lang="ru-RU" sz="1400" dirty="0" smtClean="0"/>
              <a:t>Петровна</a:t>
            </a:r>
            <a:endParaRPr lang="ru-R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285720" y="6286520"/>
            <a:ext cx="1643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Павел </a:t>
            </a:r>
            <a:r>
              <a:rPr lang="en-US" sz="1400" dirty="0" smtClean="0"/>
              <a:t>I</a:t>
            </a:r>
            <a:r>
              <a:rPr lang="ru-RU" sz="1400" dirty="0" smtClean="0"/>
              <a:t> Петрович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7000892" y="6286520"/>
            <a:ext cx="1857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Александр </a:t>
            </a:r>
            <a:r>
              <a:rPr lang="en-US" sz="1400" dirty="0" smtClean="0"/>
              <a:t>I </a:t>
            </a:r>
            <a:r>
              <a:rPr lang="ru-RU" sz="1400" dirty="0" smtClean="0"/>
              <a:t>Павлович</a:t>
            </a:r>
            <a:endParaRPr lang="ru-RU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2000232" y="4000504"/>
            <a:ext cx="4286280" cy="107721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cs typeface="Times New Roman" pitchFamily="18" charset="0"/>
              </a:rPr>
              <a:t>Елизавета Петровна собиралась объявить</a:t>
            </a:r>
          </a:p>
          <a:p>
            <a:pPr algn="ctr"/>
            <a:r>
              <a:rPr lang="ru-RU" sz="1600" dirty="0" smtClean="0">
                <a:solidFill>
                  <a:srgbClr val="000000"/>
                </a:solidFill>
                <a:cs typeface="Times New Roman" pitchFamily="18" charset="0"/>
              </a:rPr>
              <a:t>Павла наследником престола вместо его отца Петра Федоровича (будущего императора Петра </a:t>
            </a:r>
            <a:r>
              <a:rPr lang="en-US" sz="1600" dirty="0" smtClean="0">
                <a:solidFill>
                  <a:srgbClr val="000000"/>
                </a:solidFill>
                <a:cs typeface="Times New Roman" pitchFamily="18" charset="0"/>
              </a:rPr>
              <a:t>III</a:t>
            </a:r>
            <a:r>
              <a:rPr lang="ru-RU" sz="1600" dirty="0" smtClean="0">
                <a:solidFill>
                  <a:srgbClr val="000000"/>
                </a:solidFill>
                <a:cs typeface="Times New Roman" pitchFamily="18" charset="0"/>
              </a:rPr>
              <a:t>).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214282" y="1071546"/>
            <a:ext cx="1928826" cy="280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0000"/>
                </a:solidFill>
              </a:rPr>
              <a:t>Будущий император</a:t>
            </a:r>
          </a:p>
          <a:p>
            <a:pPr algn="ctr"/>
            <a:r>
              <a:rPr lang="ru-RU" sz="1600" dirty="0" smtClean="0">
                <a:solidFill>
                  <a:srgbClr val="000000"/>
                </a:solidFill>
              </a:rPr>
              <a:t>Павел </a:t>
            </a:r>
            <a:r>
              <a:rPr lang="en-US" sz="1600" dirty="0" smtClean="0">
                <a:solidFill>
                  <a:srgbClr val="000000"/>
                </a:solidFill>
                <a:cs typeface="Times New Roman" pitchFamily="18" charset="0"/>
              </a:rPr>
              <a:t>I</a:t>
            </a:r>
            <a:endParaRPr lang="ru-RU" sz="1600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rgbClr val="000000"/>
                </a:solidFill>
                <a:cs typeface="Times New Roman" pitchFamily="18" charset="0"/>
              </a:rPr>
              <a:t>родился в 1754 году</a:t>
            </a:r>
            <a:endParaRPr lang="ru-RU" sz="1600" dirty="0" smtClean="0">
              <a:solidFill>
                <a:srgbClr val="000000"/>
              </a:solidFill>
            </a:endParaRPr>
          </a:p>
          <a:p>
            <a:pPr algn="ctr"/>
            <a:r>
              <a:rPr lang="ru-RU" sz="1600" dirty="0" smtClean="0">
                <a:solidFill>
                  <a:srgbClr val="000000"/>
                </a:solidFill>
              </a:rPr>
              <a:t> и был сразу отнят </a:t>
            </a:r>
          </a:p>
          <a:p>
            <a:pPr algn="ctr"/>
            <a:r>
              <a:rPr lang="ru-RU" sz="1600" dirty="0" smtClean="0">
                <a:solidFill>
                  <a:srgbClr val="000000"/>
                </a:solidFill>
              </a:rPr>
              <a:t>от родителей</a:t>
            </a:r>
          </a:p>
          <a:p>
            <a:pPr algn="ctr"/>
            <a:r>
              <a:rPr lang="ru-RU" sz="1600" dirty="0" smtClean="0">
                <a:solidFill>
                  <a:srgbClr val="000000"/>
                </a:solidFill>
              </a:rPr>
              <a:t> и взят на воспитание</a:t>
            </a:r>
          </a:p>
          <a:p>
            <a:pPr algn="ctr"/>
            <a:r>
              <a:rPr lang="ru-RU" sz="1600" dirty="0" smtClean="0">
                <a:solidFill>
                  <a:srgbClr val="000000"/>
                </a:solidFill>
              </a:rPr>
              <a:t>императрицей</a:t>
            </a:r>
          </a:p>
          <a:p>
            <a:pPr algn="ctr"/>
            <a:r>
              <a:rPr lang="ru-RU" sz="1600" dirty="0" smtClean="0">
                <a:solidFill>
                  <a:srgbClr val="000000"/>
                </a:solidFill>
              </a:rPr>
              <a:t>Елизаветой Петровной.</a:t>
            </a:r>
            <a:endParaRPr lang="en-US" sz="1600" dirty="0" smtClean="0"/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428860" y="5286388"/>
            <a:ext cx="4536000" cy="132343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ru-RU" sz="1600" dirty="0" smtClean="0">
                <a:solidFill>
                  <a:srgbClr val="000000"/>
                </a:solidFill>
                <a:cs typeface="Times New Roman" pitchFamily="18" charset="0"/>
              </a:rPr>
              <a:t>В конце жизни Екатерина </a:t>
            </a:r>
            <a:r>
              <a:rPr lang="en-US" sz="1600" dirty="0" smtClean="0">
                <a:solidFill>
                  <a:srgbClr val="000000"/>
                </a:solidFill>
                <a:cs typeface="Times New Roman" pitchFamily="18" charset="0"/>
              </a:rPr>
              <a:t>II </a:t>
            </a:r>
            <a:r>
              <a:rPr lang="ru-RU" sz="1600" dirty="0" smtClean="0">
                <a:solidFill>
                  <a:srgbClr val="000000"/>
                </a:solidFill>
                <a:cs typeface="Times New Roman" pitchFamily="18" charset="0"/>
              </a:rPr>
              <a:t>составила завещание, согласно которому престол передавался внуку Александру Павловичу.</a:t>
            </a:r>
          </a:p>
          <a:p>
            <a:pPr algn="ctr" rtl="1"/>
            <a:r>
              <a:rPr lang="ru-RU" sz="1600" dirty="0" smtClean="0">
                <a:solidFill>
                  <a:srgbClr val="000000"/>
                </a:solidFill>
                <a:cs typeface="Times New Roman" pitchFamily="18" charset="0"/>
              </a:rPr>
              <a:t>Тайное завещание было уничтожено, а ничего не знавший двор присягнул императору Павлу</a:t>
            </a:r>
            <a:endParaRPr lang="ru-RU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7072330" y="1071545"/>
            <a:ext cx="1857388" cy="273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Вскоре история с наследником престола повторится, но уже в отношении старшего сына Павла </a:t>
            </a:r>
            <a:r>
              <a:rPr lang="en-US" sz="1600" dirty="0" smtClean="0"/>
              <a:t>I </a:t>
            </a:r>
            <a:r>
              <a:rPr lang="ru-RU" sz="1600" dirty="0" smtClean="0"/>
              <a:t>– Александра…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5.55112E-17 L -0.49913 0.4085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" y="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000"/>
                            </p:stCondLst>
                            <p:childTnLst>
                              <p:par>
                                <p:cTn id="4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48148E-6 L 0.76198 -1.48148E-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8000"/>
                            </p:stCondLst>
                            <p:childTnLst>
                              <p:par>
                                <p:cTn id="5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90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 animBg="1"/>
      <p:bldP spid="13" grpId="1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ru-RU" sz="2800" b="1" dirty="0" smtClean="0"/>
              <a:t>1.2. Воспитание и образование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071802" y="5143512"/>
            <a:ext cx="30963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Портрет Павла Петровича в детстве </a:t>
            </a:r>
          </a:p>
          <a:p>
            <a:pPr algn="ctr"/>
            <a:r>
              <a:rPr lang="ru-RU" sz="1400" i="1" dirty="0" smtClean="0"/>
              <a:t>(Неизвестный художник. 2-я половина 18 века)</a:t>
            </a:r>
            <a:endParaRPr lang="ru-RU" sz="14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285720" y="2143116"/>
            <a:ext cx="2592288" cy="220060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>
                <a:solidFill>
                  <a:srgbClr val="000000"/>
                </a:solidFill>
              </a:rPr>
              <a:t>Первый воспитатель – </a:t>
            </a:r>
          </a:p>
          <a:p>
            <a:pPr algn="ctr"/>
            <a:r>
              <a:rPr lang="ru-RU" sz="1700" dirty="0" smtClean="0">
                <a:solidFill>
                  <a:srgbClr val="000000"/>
                </a:solidFill>
              </a:rPr>
              <a:t>дипломат  </a:t>
            </a:r>
            <a:r>
              <a:rPr lang="ru-RU" sz="1700" b="1" dirty="0" err="1" smtClean="0">
                <a:solidFill>
                  <a:srgbClr val="000000"/>
                </a:solidFill>
              </a:rPr>
              <a:t>Ф.Д.Бехтеев</a:t>
            </a:r>
            <a:r>
              <a:rPr lang="ru-RU" sz="1700" dirty="0" smtClean="0">
                <a:solidFill>
                  <a:srgbClr val="000000"/>
                </a:solidFill>
              </a:rPr>
              <a:t>,</a:t>
            </a:r>
            <a:br>
              <a:rPr lang="ru-RU" sz="1700" dirty="0" smtClean="0">
                <a:solidFill>
                  <a:srgbClr val="000000"/>
                </a:solidFill>
              </a:rPr>
            </a:br>
            <a:r>
              <a:rPr lang="ru-RU" sz="1700" dirty="0" smtClean="0"/>
              <a:t>который был одержим духом всяческих уставов, четких приказаний, военной дисциплиной, сравнимой с муштрой.</a:t>
            </a:r>
          </a:p>
          <a:p>
            <a:pPr algn="ctr"/>
            <a:endParaRPr lang="ru-RU" dirty="0"/>
          </a:p>
        </p:txBody>
      </p:sp>
      <p:pic>
        <p:nvPicPr>
          <p:cNvPr id="25602" name="Picture 2" descr="http://s017.radikal.ru/i412/1208/52/50c86bb9e7f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1571612"/>
            <a:ext cx="3071834" cy="358231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6286512" y="2143116"/>
            <a:ext cx="2571768" cy="24468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Это убедило впечатлительного мальчика в том, что все так и происходит в повседневной жизни. И он ни о чём не думал, кроме солдатских маршей и боев между батальонами. </a:t>
            </a:r>
            <a:endParaRPr lang="ru-RU" sz="1700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1428736"/>
            <a:ext cx="2643206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Наставник</a:t>
            </a:r>
            <a:endParaRPr lang="ru-RU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6286512" y="1428736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Формирование личности Павла </a:t>
            </a:r>
            <a:r>
              <a:rPr lang="en-US" b="1" i="1" dirty="0" smtClean="0"/>
              <a:t>I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0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1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ru-RU" sz="2800" b="1" dirty="0" smtClean="0"/>
              <a:t>1.2. Воспитание и образование</a:t>
            </a:r>
            <a:endParaRPr lang="ru-RU" sz="2800" b="1" dirty="0"/>
          </a:p>
        </p:txBody>
      </p:sp>
      <p:pic>
        <p:nvPicPr>
          <p:cNvPr id="17410" name="Picture 2" descr="https://upload.wikimedia.org/wikipedia/commons/thumb/2/26/Rokotov_paul_1_as_child.JPG/640px-Rokotov_paul_1_as_chi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1714488"/>
            <a:ext cx="3011727" cy="381642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214678" y="5500702"/>
            <a:ext cx="30243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/>
              <a:t>Портрет великого князя Павла Петровича в детстве </a:t>
            </a:r>
            <a:endParaRPr lang="ru-RU" sz="1400" i="1" dirty="0" smtClean="0"/>
          </a:p>
          <a:p>
            <a:pPr algn="ctr"/>
            <a:r>
              <a:rPr lang="ru-RU" sz="1400" i="1" dirty="0" smtClean="0"/>
              <a:t>(</a:t>
            </a:r>
            <a:r>
              <a:rPr lang="ru-RU" sz="1400" i="1" dirty="0"/>
              <a:t>Ф. Рокотов, </a:t>
            </a:r>
            <a:r>
              <a:rPr lang="ru-RU" sz="1400" i="1" dirty="0" smtClean="0"/>
              <a:t>1761 г.)</a:t>
            </a:r>
            <a:endParaRPr lang="ru-RU" sz="14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142844" y="2143116"/>
            <a:ext cx="2928958" cy="36471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ru-RU" sz="1700" dirty="0" smtClean="0">
                <a:solidFill>
                  <a:srgbClr val="051101"/>
                </a:solidFill>
              </a:rPr>
              <a:t>С 1760 года  новый воспитатель - </a:t>
            </a:r>
            <a:r>
              <a:rPr lang="ru-RU" sz="1700" dirty="0" smtClean="0">
                <a:solidFill>
                  <a:srgbClr val="000000"/>
                </a:solidFill>
              </a:rPr>
              <a:t>сторонник    Просвещения </a:t>
            </a:r>
            <a:r>
              <a:rPr lang="ru-RU" sz="1700" b="1" dirty="0" smtClean="0">
                <a:solidFill>
                  <a:srgbClr val="000000"/>
                </a:solidFill>
              </a:rPr>
              <a:t>Н.И.Панин</a:t>
            </a:r>
            <a:r>
              <a:rPr lang="ru-RU" sz="1700" dirty="0" smtClean="0">
                <a:solidFill>
                  <a:srgbClr val="000000"/>
                </a:solidFill>
              </a:rPr>
              <a:t>. </a:t>
            </a:r>
          </a:p>
          <a:p>
            <a:pPr algn="ctr" rtl="1"/>
            <a:r>
              <a:rPr lang="ru-RU" sz="1700" dirty="0" smtClean="0">
                <a:solidFill>
                  <a:srgbClr val="000000"/>
                </a:solidFill>
              </a:rPr>
              <a:t>Он мечтал воспитать из Павла идеального государя для России.</a:t>
            </a:r>
          </a:p>
          <a:p>
            <a:pPr algn="ctr" rtl="1"/>
            <a:r>
              <a:rPr lang="ru-RU" sz="1600" dirty="0" smtClean="0"/>
              <a:t>По его рекомендации Павлу был назначен ряд учителей «предметников»:</a:t>
            </a:r>
          </a:p>
          <a:p>
            <a:pPr algn="ctr" rtl="1"/>
            <a:r>
              <a:rPr lang="ru-RU" sz="1600" dirty="0" smtClean="0"/>
              <a:t>митрополит Московский Платон (Закон Божий), С. А. Порошин (естественная история), </a:t>
            </a:r>
            <a:r>
              <a:rPr lang="ru-RU" sz="1600" dirty="0" err="1" smtClean="0"/>
              <a:t>Гранже</a:t>
            </a:r>
            <a:r>
              <a:rPr lang="ru-RU" sz="1600" dirty="0" smtClean="0"/>
              <a:t> (танцы), Дж. </a:t>
            </a:r>
            <a:r>
              <a:rPr lang="ru-RU" sz="1600" dirty="0" err="1" smtClean="0"/>
              <a:t>Миллико</a:t>
            </a:r>
            <a:r>
              <a:rPr lang="ru-RU" sz="1600" dirty="0" smtClean="0"/>
              <a:t> (музыка) и др.</a:t>
            </a:r>
            <a:r>
              <a:rPr lang="ru-RU" sz="1700" dirty="0" smtClean="0">
                <a:solidFill>
                  <a:srgbClr val="000000"/>
                </a:solidFill>
              </a:rPr>
              <a:t> </a:t>
            </a:r>
            <a:endParaRPr lang="ru-RU" b="1" i="1" dirty="0">
              <a:solidFill>
                <a:srgbClr val="05110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57950" y="2143116"/>
            <a:ext cx="2643206" cy="36468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ru-RU" sz="1700" dirty="0" smtClean="0">
                <a:solidFill>
                  <a:srgbClr val="051101"/>
                </a:solidFill>
              </a:rPr>
              <a:t>Павел Петрович получил блестящее образование:</a:t>
            </a:r>
          </a:p>
          <a:p>
            <a:pPr algn="ctr" rtl="1"/>
            <a:r>
              <a:rPr lang="ru-RU" sz="1700" dirty="0" smtClean="0">
                <a:solidFill>
                  <a:srgbClr val="000000"/>
                </a:solidFill>
              </a:rPr>
              <a:t>владел латынью,</a:t>
            </a:r>
            <a:r>
              <a:rPr lang="ru-RU" sz="1700" b="1" i="1" dirty="0" smtClean="0">
                <a:solidFill>
                  <a:srgbClr val="051101"/>
                </a:solidFill>
              </a:rPr>
              <a:t> </a:t>
            </a:r>
            <a:endParaRPr lang="ru-RU" sz="1700" dirty="0" smtClean="0">
              <a:solidFill>
                <a:srgbClr val="000000"/>
              </a:solidFill>
            </a:endParaRPr>
          </a:p>
          <a:p>
            <a:pPr algn="ctr" rtl="1"/>
            <a:r>
              <a:rPr lang="ru-RU" sz="1700" dirty="0" smtClean="0">
                <a:solidFill>
                  <a:srgbClr val="000000"/>
                </a:solidFill>
              </a:rPr>
              <a:t>немецким и французским</a:t>
            </a:r>
          </a:p>
          <a:p>
            <a:pPr algn="ctr" rtl="1"/>
            <a:r>
              <a:rPr lang="ru-RU" sz="1700" dirty="0" smtClean="0">
                <a:solidFill>
                  <a:srgbClr val="000000"/>
                </a:solidFill>
              </a:rPr>
              <a:t> языками, любил математику, танцы,</a:t>
            </a:r>
          </a:p>
          <a:p>
            <a:pPr algn="ctr" rtl="1"/>
            <a:r>
              <a:rPr lang="ru-RU" sz="1700" dirty="0" smtClean="0">
                <a:solidFill>
                  <a:srgbClr val="000000"/>
                </a:solidFill>
              </a:rPr>
              <a:t> воинские упражнения.</a:t>
            </a:r>
          </a:p>
          <a:p>
            <a:pPr algn="ctr" rtl="1"/>
            <a:r>
              <a:rPr lang="ru-RU" sz="1700" dirty="0" smtClean="0">
                <a:solidFill>
                  <a:srgbClr val="000000"/>
                </a:solidFill>
              </a:rPr>
              <a:t>Павел имел широкий </a:t>
            </a:r>
          </a:p>
          <a:p>
            <a:pPr algn="ctr" rtl="1"/>
            <a:r>
              <a:rPr lang="ru-RU" sz="1700" dirty="0" smtClean="0">
                <a:solidFill>
                  <a:srgbClr val="000000"/>
                </a:solidFill>
              </a:rPr>
              <a:t>кругозор и уже тогда </a:t>
            </a:r>
          </a:p>
          <a:p>
            <a:pPr algn="ctr" rtl="1"/>
            <a:r>
              <a:rPr lang="ru-RU" sz="1700" dirty="0" smtClean="0">
                <a:solidFill>
                  <a:srgbClr val="000000"/>
                </a:solidFill>
              </a:rPr>
              <a:t>пришел к рыцарским </a:t>
            </a:r>
          </a:p>
          <a:p>
            <a:pPr algn="ctr" rtl="1"/>
            <a:r>
              <a:rPr lang="ru-RU" sz="1700" dirty="0" smtClean="0">
                <a:solidFill>
                  <a:srgbClr val="000000"/>
                </a:solidFill>
              </a:rPr>
              <a:t>идеалам, свято верил в </a:t>
            </a:r>
          </a:p>
          <a:p>
            <a:pPr algn="ctr" rtl="1"/>
            <a:r>
              <a:rPr lang="ru-RU" sz="1700" dirty="0" smtClean="0">
                <a:solidFill>
                  <a:srgbClr val="000000"/>
                </a:solidFill>
              </a:rPr>
              <a:t>Бога.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85720" y="1428736"/>
            <a:ext cx="2643206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Наставник</a:t>
            </a:r>
            <a:endParaRPr lang="ru-RU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357950" y="1428736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Формирование личности Павла </a:t>
            </a:r>
            <a:r>
              <a:rPr lang="en-US" b="1" i="1" dirty="0" smtClean="0"/>
              <a:t>I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0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7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ru-RU" sz="2800" b="1" dirty="0" smtClean="0"/>
              <a:t>1.3. Семейная жизнь</a:t>
            </a:r>
            <a:endParaRPr lang="ru-RU" sz="2800" b="1" dirty="0"/>
          </a:p>
        </p:txBody>
      </p:sp>
      <p:pic>
        <p:nvPicPr>
          <p:cNvPr id="16386" name="Picture 2" descr="https://upload.wikimedia.org/wikipedia/commons/thumb/7/78/Family_of_Paul_I_of_Russia.jpg/800px-Family_of_Paul_I_of_Russ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762530"/>
            <a:ext cx="5214974" cy="350707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1785918" y="5214950"/>
            <a:ext cx="5544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Портрет Павла I с </a:t>
            </a:r>
            <a:r>
              <a:rPr lang="ru-RU" sz="1400" dirty="0" smtClean="0"/>
              <a:t>семьёй</a:t>
            </a:r>
            <a:r>
              <a:rPr lang="ru-RU" sz="1400" dirty="0"/>
              <a:t> </a:t>
            </a:r>
            <a:r>
              <a:rPr lang="ru-RU" sz="1400" dirty="0" smtClean="0"/>
              <a:t>(1800 г.)</a:t>
            </a:r>
            <a:endParaRPr lang="ru-RU" sz="1400" dirty="0"/>
          </a:p>
        </p:txBody>
      </p:sp>
      <p:sp>
        <p:nvSpPr>
          <p:cNvPr id="7" name="Text Box 1"/>
          <p:cNvSpPr txBox="1">
            <a:spLocks noChangeArrowheads="1"/>
          </p:cNvSpPr>
          <p:nvPr/>
        </p:nvSpPr>
        <p:spPr bwMode="ltGray">
          <a:xfrm>
            <a:off x="428596" y="5572140"/>
            <a:ext cx="8136904" cy="8771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ru-RU" sz="1700" dirty="0" smtClean="0">
                <a:solidFill>
                  <a:srgbClr val="051101"/>
                </a:solidFill>
              </a:rPr>
              <a:t>Через </a:t>
            </a:r>
            <a:r>
              <a:rPr lang="ru-RU" sz="1700" dirty="0">
                <a:solidFill>
                  <a:srgbClr val="051101"/>
                </a:solidFill>
              </a:rPr>
              <a:t>несколько месяцев Павел вновь женился на принцессе Софии </a:t>
            </a:r>
            <a:r>
              <a:rPr lang="ru-RU" sz="1700" dirty="0" err="1">
                <a:solidFill>
                  <a:srgbClr val="051101"/>
                </a:solidFill>
              </a:rPr>
              <a:t>Доротее</a:t>
            </a:r>
            <a:r>
              <a:rPr lang="ru-RU" sz="1700" dirty="0">
                <a:solidFill>
                  <a:srgbClr val="051101"/>
                </a:solidFill>
              </a:rPr>
              <a:t> </a:t>
            </a:r>
            <a:r>
              <a:rPr lang="ru-RU" sz="1700" dirty="0" err="1" smtClean="0">
                <a:solidFill>
                  <a:srgbClr val="051101"/>
                </a:solidFill>
              </a:rPr>
              <a:t>Вюртембергской</a:t>
            </a:r>
            <a:r>
              <a:rPr lang="ru-RU" sz="1700" dirty="0" smtClean="0">
                <a:solidFill>
                  <a:srgbClr val="051101"/>
                </a:solidFill>
              </a:rPr>
              <a:t>, в православии Марии Федоровне Романовой. В этом браке у них родилось 10 детей: 4 сына и 6 дочерей. </a:t>
            </a:r>
            <a:endParaRPr lang="en-US" sz="1700" dirty="0">
              <a:solidFill>
                <a:srgbClr val="05110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857232"/>
            <a:ext cx="8143932" cy="90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700" dirty="0" smtClean="0">
                <a:solidFill>
                  <a:srgbClr val="051101"/>
                </a:solidFill>
              </a:rPr>
              <a:t>В 1773 г. Павел женился на принцессе </a:t>
            </a:r>
            <a:r>
              <a:rPr lang="ru-RU" sz="1700" dirty="0" err="1" smtClean="0">
                <a:solidFill>
                  <a:srgbClr val="051101"/>
                </a:solidFill>
              </a:rPr>
              <a:t>Вильгельмине</a:t>
            </a:r>
            <a:r>
              <a:rPr lang="ru-RU" sz="1700" dirty="0" smtClean="0">
                <a:solidFill>
                  <a:srgbClr val="051101"/>
                </a:solidFill>
              </a:rPr>
              <a:t> </a:t>
            </a:r>
            <a:r>
              <a:rPr lang="ru-RU" sz="1700" dirty="0" err="1" smtClean="0">
                <a:solidFill>
                  <a:srgbClr val="051101"/>
                </a:solidFill>
              </a:rPr>
              <a:t>Гессен-Дармштадской</a:t>
            </a:r>
            <a:r>
              <a:rPr lang="ru-RU" sz="1700" dirty="0" smtClean="0">
                <a:solidFill>
                  <a:srgbClr val="051101"/>
                </a:solidFill>
              </a:rPr>
              <a:t>, в православии Наталье Алексеевне Романовой. Но спустя три года она умерла при родах вместе с младенцем.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627784" y="1500174"/>
            <a:ext cx="3873042" cy="3873042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2.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Основные направления внутренней политики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552" y="908720"/>
            <a:ext cx="2088232" cy="158417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Государственное устройство и управление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516216" y="908720"/>
            <a:ext cx="2088232" cy="158417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Политика в отношении дворян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034" y="4500570"/>
            <a:ext cx="2088232" cy="158417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Политика в отношении крестьян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500826" y="4572008"/>
            <a:ext cx="2088232" cy="158417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Реформирование армии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5" name="Прямая со стрелкой 14"/>
          <p:cNvCxnSpPr>
            <a:stCxn id="4" idx="1"/>
          </p:cNvCxnSpPr>
          <p:nvPr/>
        </p:nvCxnSpPr>
        <p:spPr>
          <a:xfrm rot="16200000" flipV="1">
            <a:off x="2492604" y="1364993"/>
            <a:ext cx="852945" cy="55180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4" idx="7"/>
          </p:cNvCxnSpPr>
          <p:nvPr/>
        </p:nvCxnSpPr>
        <p:spPr>
          <a:xfrm rot="5400000" flipH="1" flipV="1">
            <a:off x="5790757" y="1357298"/>
            <a:ext cx="852945" cy="56719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4" idx="3"/>
          </p:cNvCxnSpPr>
          <p:nvPr/>
        </p:nvCxnSpPr>
        <p:spPr>
          <a:xfrm rot="5400000">
            <a:off x="2428861" y="4948898"/>
            <a:ext cx="908993" cy="623242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4" idx="5"/>
          </p:cNvCxnSpPr>
          <p:nvPr/>
        </p:nvCxnSpPr>
        <p:spPr>
          <a:xfrm rot="16200000" flipH="1">
            <a:off x="5727014" y="5012641"/>
            <a:ext cx="980431" cy="56719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627784" y="1357298"/>
            <a:ext cx="3944480" cy="4015918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3. Основные направления внешней политики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571480"/>
            <a:ext cx="2159670" cy="158417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Борьба с революционными идеями французской революции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572264" y="571480"/>
            <a:ext cx="2088232" cy="158417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Сближение с Пруссией , Данией, Швецией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596" y="4714884"/>
            <a:ext cx="2088232" cy="158417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Ухудшение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англо-русских отношений. Сближение с Францией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643702" y="4714884"/>
            <a:ext cx="2088232" cy="158417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Формирование второй антифранцузской коалиции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2786050" y="785794"/>
            <a:ext cx="364333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7429520" y="2285992"/>
            <a:ext cx="571504" cy="22860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лево 10"/>
          <p:cNvSpPr/>
          <p:nvPr/>
        </p:nvSpPr>
        <p:spPr>
          <a:xfrm>
            <a:off x="2643174" y="5572140"/>
            <a:ext cx="3857652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857620" y="428604"/>
            <a:ext cx="1643074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1762-1798 гг.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929586" y="3143248"/>
            <a:ext cx="928694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1798 г.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786182" y="6000768"/>
            <a:ext cx="1643074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1799-1800 гг.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1733</TotalTime>
  <Words>1412</Words>
  <Application>Microsoft Office PowerPoint</Application>
  <PresentationFormat>Экран (4:3)</PresentationFormat>
  <Paragraphs>188</Paragraphs>
  <Slides>20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к уроку по учебному предмету «История» в  7-ом классе на тему  «Российская империя в конце XVIII века в период правления Павла I»</vt:lpstr>
      <vt:lpstr>О ком так говорили современники,  историки и литераторы?</vt:lpstr>
      <vt:lpstr>«Российская империя в конце XVIII века в период правления Павла I». </vt:lpstr>
      <vt:lpstr> 1.1. Взаимоотношения в императорской семье </vt:lpstr>
      <vt:lpstr>1.2. Воспитание и образование</vt:lpstr>
      <vt:lpstr>1.2. Воспитание и образование</vt:lpstr>
      <vt:lpstr>1.3. Семейная жизнь</vt:lpstr>
      <vt:lpstr>Слайд 8</vt:lpstr>
      <vt:lpstr>Слайд 9</vt:lpstr>
      <vt:lpstr>4. Противоречивость политики Павла I</vt:lpstr>
      <vt:lpstr>5. Дворцовый переворот 11 марта 1801 г.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Источники: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Российская империя в конце XVIII века. Внутренняя и внешняя политика Павла I.</dc:title>
  <dc:creator>Tushnova</dc:creator>
  <cp:lastModifiedBy>Ольга</cp:lastModifiedBy>
  <cp:revision>113</cp:revision>
  <dcterms:created xsi:type="dcterms:W3CDTF">2015-06-08T10:51:13Z</dcterms:created>
  <dcterms:modified xsi:type="dcterms:W3CDTF">2015-06-14T18:24:34Z</dcterms:modified>
</cp:coreProperties>
</file>