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activeX/activeX1.xml" ContentType="application/vnd.ms-office.activeX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1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95027" autoAdjust="0"/>
  </p:normalViewPr>
  <p:slideViewPr>
    <p:cSldViewPr>
      <p:cViewPr>
        <p:scale>
          <a:sx n="100" d="100"/>
          <a:sy n="100" d="100"/>
        </p:scale>
        <p:origin x="-456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>
  <ax:ocxPr ax:name="_cx" ax:value="14111"/>
  <ax:ocxPr ax:name="_cy" ax:value="14111"/>
  <ax:ocxPr ax:name="FlashVars" ax:value=""/>
  <ax:ocxPr ax:name="Movie" ax:value="D:\Data-data\Materi ICT Mambruk\Perlombaan\Pilihan ganda.swf"/>
  <ax:ocxPr ax:name="Src" ax:value="D:\Data-data\Materi ICT Mambruk\Perlombaan\Pilihan ganda.swf"/>
  <ax:ocxPr ax:name="WMode" ax:value="Window"/>
  <ax:ocxPr ax:name="Play" ax:value="0"/>
  <ax:ocxPr ax:name="Loop" ax:value="-1"/>
  <ax:ocxPr ax:name="Quality" ax:value="High"/>
  <ax:ocxPr ax:name="SAlign" ax:value=""/>
  <ax:ocxPr ax:name="Menu" ax:value="-1"/>
  <ax:ocxPr ax:name="Base" ax:value=""/>
  <ax:ocxPr ax:name="AllowScriptAccess" ax:value=""/>
  <ax:ocxPr ax:name="Scale" ax:value="ShowAll"/>
  <ax:ocxPr ax:name="DeviceFont" ax:value="0"/>
  <ax:ocxPr ax:name="EmbedMovie" ax:value="-1"/>
  <ax:ocxPr ax:name="BGColor" ax:value=""/>
  <ax:ocxPr ax:name="SWRemote" ax:value=""/>
  <ax:ocxPr ax:name="MovieData" ax:value=""/>
  <ax:ocxPr ax:name="SeamlessTabbing" ax:value="1"/>
  <ax:ocxPr ax:name="Profile" ax:value="0"/>
  <ax:ocxPr ax:name="ProfileAddress" ax:value=""/>
  <ax:ocxPr ax:name="ProfilePort" ax:value="0"/>
  <ax:ocxPr ax:name="AllowNetworking" ax:value="all"/>
  <ax:ocxPr ax:name="AllowFullScreen" ax:value="false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FD9E4-A01A-4FEF-BBB9-A10ED81D70A7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BA2762-DF6D-4E46-BAEA-91B0936748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29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A2762-DF6D-4E46-BAEA-91B09367487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A2762-DF6D-4E46-BAEA-91B09367487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A2762-DF6D-4E46-BAEA-91B09367487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A2762-DF6D-4E46-BAEA-91B09367487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A2762-DF6D-4E46-BAEA-91B09367487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A2762-DF6D-4E46-BAEA-91B09367487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A2762-DF6D-4E46-BAEA-91B09367487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A2762-DF6D-4E46-BAEA-91B09367487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A2762-DF6D-4E46-BAEA-91B09367487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A2762-DF6D-4E46-BAEA-91B09367487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A2762-DF6D-4E46-BAEA-91B09367487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A2762-DF6D-4E46-BAEA-91B09367487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A2762-DF6D-4E46-BAEA-91B09367487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A2762-DF6D-4E46-BAEA-91B09367487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A2762-DF6D-4E46-BAEA-91B09367487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4C0E-07BE-4914-BF4C-FB3CB7B92CA9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967A1-1542-42EC-820B-8385B007C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4C0E-07BE-4914-BF4C-FB3CB7B92CA9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967A1-1542-42EC-820B-8385B007C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4C0E-07BE-4914-BF4C-FB3CB7B92CA9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967A1-1542-42EC-820B-8385B007C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4C0E-07BE-4914-BF4C-FB3CB7B92CA9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967A1-1542-42EC-820B-8385B007C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4C0E-07BE-4914-BF4C-FB3CB7B92CA9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967A1-1542-42EC-820B-8385B007C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4C0E-07BE-4914-BF4C-FB3CB7B92CA9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967A1-1542-42EC-820B-8385B007C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4C0E-07BE-4914-BF4C-FB3CB7B92CA9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967A1-1542-42EC-820B-8385B007C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4C0E-07BE-4914-BF4C-FB3CB7B92CA9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967A1-1542-42EC-820B-8385B007C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4C0E-07BE-4914-BF4C-FB3CB7B92CA9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967A1-1542-42EC-820B-8385B007C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4C0E-07BE-4914-BF4C-FB3CB7B92CA9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967A1-1542-42EC-820B-8385B007C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4C0E-07BE-4914-BF4C-FB3CB7B92CA9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967A1-1542-42EC-820B-8385B007C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64C0E-07BE-4914-BF4C-FB3CB7B92CA9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967A1-1542-42EC-820B-8385B007C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1.jpeg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5.xml"/><Relationship Id="rId5" Type="http://schemas.openxmlformats.org/officeDocument/2006/relationships/slide" Target="slide3.xml"/><Relationship Id="rId10" Type="http://schemas.openxmlformats.org/officeDocument/2006/relationships/slide" Target="slide1.xml"/><Relationship Id="rId4" Type="http://schemas.openxmlformats.org/officeDocument/2006/relationships/slide" Target="slide2.xml"/><Relationship Id="rId9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2.xml"/><Relationship Id="rId3" Type="http://schemas.openxmlformats.org/officeDocument/2006/relationships/image" Target="../media/image1.jpeg"/><Relationship Id="rId7" Type="http://schemas.openxmlformats.org/officeDocument/2006/relationships/slide" Target="slide4.xml"/><Relationship Id="rId12" Type="http://schemas.openxmlformats.org/officeDocument/2006/relationships/image" Target="../media/image16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11" Type="http://schemas.openxmlformats.org/officeDocument/2006/relationships/image" Target="../media/image15.png"/><Relationship Id="rId5" Type="http://schemas.openxmlformats.org/officeDocument/2006/relationships/slide" Target="slide1.xml"/><Relationship Id="rId10" Type="http://schemas.openxmlformats.org/officeDocument/2006/relationships/image" Target="../media/image13.png"/><Relationship Id="rId4" Type="http://schemas.openxmlformats.org/officeDocument/2006/relationships/slide" Target="slide2.xml"/><Relationship Id="rId9" Type="http://schemas.openxmlformats.org/officeDocument/2006/relationships/image" Target="../media/image14.wmf"/><Relationship Id="rId14" Type="http://schemas.openxmlformats.org/officeDocument/2006/relationships/slide" Target="slide1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2.xml"/><Relationship Id="rId3" Type="http://schemas.openxmlformats.org/officeDocument/2006/relationships/image" Target="../media/image1.jpeg"/><Relationship Id="rId7" Type="http://schemas.openxmlformats.org/officeDocument/2006/relationships/slide" Target="slide4.xml"/><Relationship Id="rId12" Type="http://schemas.openxmlformats.org/officeDocument/2006/relationships/image" Target="../media/image16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11" Type="http://schemas.openxmlformats.org/officeDocument/2006/relationships/image" Target="../media/image19.gif"/><Relationship Id="rId5" Type="http://schemas.openxmlformats.org/officeDocument/2006/relationships/slide" Target="slide1.xml"/><Relationship Id="rId10" Type="http://schemas.openxmlformats.org/officeDocument/2006/relationships/image" Target="../media/image18.png"/><Relationship Id="rId4" Type="http://schemas.openxmlformats.org/officeDocument/2006/relationships/slide" Target="slide2.xml"/><Relationship Id="rId9" Type="http://schemas.openxmlformats.org/officeDocument/2006/relationships/image" Target="../media/image17.png"/><Relationship Id="rId14" Type="http://schemas.openxmlformats.org/officeDocument/2006/relationships/slide" Target="slide1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image" Target="../media/image1.jpeg"/><Relationship Id="rId7" Type="http://schemas.openxmlformats.org/officeDocument/2006/relationships/slide" Target="slide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11" Type="http://schemas.openxmlformats.org/officeDocument/2006/relationships/slide" Target="slide15.xml"/><Relationship Id="rId5" Type="http://schemas.openxmlformats.org/officeDocument/2006/relationships/slide" Target="slide1.xml"/><Relationship Id="rId10" Type="http://schemas.openxmlformats.org/officeDocument/2006/relationships/image" Target="../media/image5.png"/><Relationship Id="rId4" Type="http://schemas.openxmlformats.org/officeDocument/2006/relationships/slide" Target="slide2.xml"/><Relationship Id="rId9" Type="http://schemas.openxmlformats.org/officeDocument/2006/relationships/slide" Target="slide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image" Target="../media/image1.jpeg"/><Relationship Id="rId7" Type="http://schemas.openxmlformats.org/officeDocument/2006/relationships/slide" Target="slide4.xml"/><Relationship Id="rId12" Type="http://schemas.openxmlformats.org/officeDocument/2006/relationships/slide" Target="slide1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11" Type="http://schemas.openxmlformats.org/officeDocument/2006/relationships/image" Target="../media/image21.png"/><Relationship Id="rId5" Type="http://schemas.openxmlformats.org/officeDocument/2006/relationships/slide" Target="slide1.xml"/><Relationship Id="rId10" Type="http://schemas.openxmlformats.org/officeDocument/2006/relationships/image" Target="../media/image20.png"/><Relationship Id="rId4" Type="http://schemas.openxmlformats.org/officeDocument/2006/relationships/slide" Target="slide2.xml"/><Relationship Id="rId9" Type="http://schemas.openxmlformats.org/officeDocument/2006/relationships/slide" Target="slide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5.xml"/><Relationship Id="rId3" Type="http://schemas.openxmlformats.org/officeDocument/2006/relationships/image" Target="../media/image1.jpeg"/><Relationship Id="rId7" Type="http://schemas.openxmlformats.org/officeDocument/2006/relationships/slide" Target="slide4.xml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11" Type="http://schemas.openxmlformats.org/officeDocument/2006/relationships/image" Target="../media/image22.png"/><Relationship Id="rId5" Type="http://schemas.openxmlformats.org/officeDocument/2006/relationships/slide" Target="slide1.xml"/><Relationship Id="rId10" Type="http://schemas.openxmlformats.org/officeDocument/2006/relationships/image" Target="../media/image5.png"/><Relationship Id="rId4" Type="http://schemas.openxmlformats.org/officeDocument/2006/relationships/slide" Target="slide2.xml"/><Relationship Id="rId9" Type="http://schemas.openxmlformats.org/officeDocument/2006/relationships/slide" Target="slide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slideLayout" Target="../slideLayouts/slideLayout1.xml"/><Relationship Id="rId7" Type="http://schemas.openxmlformats.org/officeDocument/2006/relationships/slide" Target="slide3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slide" Target="slide2.xml"/><Relationship Id="rId5" Type="http://schemas.openxmlformats.org/officeDocument/2006/relationships/image" Target="../media/image1.jpeg"/><Relationship Id="rId10" Type="http://schemas.openxmlformats.org/officeDocument/2006/relationships/image" Target="../media/image25.wmf"/><Relationship Id="rId4" Type="http://schemas.openxmlformats.org/officeDocument/2006/relationships/notesSlide" Target="../notesSlides/notesSlide15.xml"/><Relationship Id="rId9" Type="http://schemas.openxmlformats.org/officeDocument/2006/relationships/slide" Target="slid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5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11" Type="http://schemas.openxmlformats.org/officeDocument/2006/relationships/slide" Target="slide12.xml"/><Relationship Id="rId5" Type="http://schemas.openxmlformats.org/officeDocument/2006/relationships/slide" Target="slide15.xml"/><Relationship Id="rId10" Type="http://schemas.openxmlformats.org/officeDocument/2006/relationships/slide" Target="slide9.xml"/><Relationship Id="rId4" Type="http://schemas.openxmlformats.org/officeDocument/2006/relationships/slide" Target="slide2.xml"/><Relationship Id="rId9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image" Target="../media/image1.jpeg"/><Relationship Id="rId7" Type="http://schemas.openxmlformats.org/officeDocument/2006/relationships/slide" Target="slide3.xml"/><Relationship Id="rId12" Type="http://schemas.openxmlformats.org/officeDocument/2006/relationships/slide" Target="slide1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11" Type="http://schemas.openxmlformats.org/officeDocument/2006/relationships/slide" Target="slide9.xml"/><Relationship Id="rId5" Type="http://schemas.openxmlformats.org/officeDocument/2006/relationships/slide" Target="slide15.xml"/><Relationship Id="rId10" Type="http://schemas.openxmlformats.org/officeDocument/2006/relationships/image" Target="../media/image7.png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jpeg"/><Relationship Id="rId7" Type="http://schemas.openxmlformats.org/officeDocument/2006/relationships/slide" Target="slide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11" Type="http://schemas.openxmlformats.org/officeDocument/2006/relationships/slide" Target="slide15.xml"/><Relationship Id="rId5" Type="http://schemas.openxmlformats.org/officeDocument/2006/relationships/slide" Target="slide1.xml"/><Relationship Id="rId10" Type="http://schemas.openxmlformats.org/officeDocument/2006/relationships/slide" Target="slide12.xml"/><Relationship Id="rId4" Type="http://schemas.openxmlformats.org/officeDocument/2006/relationships/slide" Target="slide2.xml"/><Relationship Id="rId9" Type="http://schemas.openxmlformats.org/officeDocument/2006/relationships/slide" Target="slide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.jpeg"/><Relationship Id="rId7" Type="http://schemas.openxmlformats.org/officeDocument/2006/relationships/slide" Target="slide4.xml"/><Relationship Id="rId12" Type="http://schemas.openxmlformats.org/officeDocument/2006/relationships/slide" Target="slide1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11" Type="http://schemas.openxmlformats.org/officeDocument/2006/relationships/slide" Target="slide12.xml"/><Relationship Id="rId5" Type="http://schemas.openxmlformats.org/officeDocument/2006/relationships/slide" Target="slide1.xml"/><Relationship Id="rId10" Type="http://schemas.openxmlformats.org/officeDocument/2006/relationships/slide" Target="slide9.xml"/><Relationship Id="rId4" Type="http://schemas.openxmlformats.org/officeDocument/2006/relationships/slide" Target="slide2.xml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image" Target="../media/image1.jpeg"/><Relationship Id="rId7" Type="http://schemas.openxmlformats.org/officeDocument/2006/relationships/slide" Target="slide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11" Type="http://schemas.openxmlformats.org/officeDocument/2006/relationships/slide" Target="slide15.xml"/><Relationship Id="rId5" Type="http://schemas.openxmlformats.org/officeDocument/2006/relationships/slide" Target="slide1.xml"/><Relationship Id="rId10" Type="http://schemas.openxmlformats.org/officeDocument/2006/relationships/slide" Target="slide12.xml"/><Relationship Id="rId4" Type="http://schemas.openxmlformats.org/officeDocument/2006/relationships/slide" Target="slide2.xml"/><Relationship Id="rId9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image" Target="../media/image1.jpeg"/><Relationship Id="rId7" Type="http://schemas.openxmlformats.org/officeDocument/2006/relationships/slide" Target="slide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11" Type="http://schemas.openxmlformats.org/officeDocument/2006/relationships/slide" Target="slide15.xml"/><Relationship Id="rId5" Type="http://schemas.openxmlformats.org/officeDocument/2006/relationships/slide" Target="slide1.xml"/><Relationship Id="rId10" Type="http://schemas.openxmlformats.org/officeDocument/2006/relationships/slide" Target="slide12.xml"/><Relationship Id="rId4" Type="http://schemas.openxmlformats.org/officeDocument/2006/relationships/slide" Target="slide2.xml"/><Relationship Id="rId9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image" Target="../media/image1.jpeg"/><Relationship Id="rId7" Type="http://schemas.openxmlformats.org/officeDocument/2006/relationships/slide" Target="slide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11" Type="http://schemas.openxmlformats.org/officeDocument/2006/relationships/slide" Target="slide15.xml"/><Relationship Id="rId5" Type="http://schemas.openxmlformats.org/officeDocument/2006/relationships/slide" Target="slide1.xml"/><Relationship Id="rId10" Type="http://schemas.openxmlformats.org/officeDocument/2006/relationships/slide" Target="slide12.xml"/><Relationship Id="rId4" Type="http://schemas.openxmlformats.org/officeDocument/2006/relationships/slide" Target="slide2.xml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000250" cy="6858000"/>
          </a:xfrm>
          <a:prstGeom prst="rect">
            <a:avLst/>
          </a:prstGeom>
        </p:spPr>
      </p:pic>
      <p:sp>
        <p:nvSpPr>
          <p:cNvPr id="8" name="Rectangle 7">
            <a:hlinkClick r:id="rId4" action="ppaction://hlinksldjump"/>
          </p:cNvPr>
          <p:cNvSpPr/>
          <p:nvPr/>
        </p:nvSpPr>
        <p:spPr>
          <a:xfrm>
            <a:off x="152400" y="2482713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hlinkClick r:id="rId4" action="ppaction://hlinksldjump"/>
          </p:cNvPr>
          <p:cNvSpPr/>
          <p:nvPr/>
        </p:nvSpPr>
        <p:spPr>
          <a:xfrm>
            <a:off x="152400" y="2455819"/>
            <a:ext cx="169790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KOMPETENSI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>
            <a:hlinkClick r:id="rId5" action="ppaction://hlinksldjump"/>
          </p:cNvPr>
          <p:cNvSpPr/>
          <p:nvPr/>
        </p:nvSpPr>
        <p:spPr>
          <a:xfrm>
            <a:off x="152400" y="2881643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hlinkClick r:id="rId5" action="ppaction://hlinksldjump"/>
          </p:cNvPr>
          <p:cNvSpPr/>
          <p:nvPr/>
        </p:nvSpPr>
        <p:spPr>
          <a:xfrm>
            <a:off x="457200" y="2845784"/>
            <a:ext cx="103958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MATERI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>
            <a:hlinkClick r:id="rId6" action="ppaction://hlinksldjump"/>
          </p:cNvPr>
          <p:cNvSpPr/>
          <p:nvPr/>
        </p:nvSpPr>
        <p:spPr>
          <a:xfrm>
            <a:off x="152400" y="3278291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hlinkClick r:id="rId6" action="ppaction://hlinksldjump"/>
          </p:cNvPr>
          <p:cNvSpPr/>
          <p:nvPr/>
        </p:nvSpPr>
        <p:spPr>
          <a:xfrm>
            <a:off x="609600" y="3253678"/>
            <a:ext cx="7745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TEST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4693" y="0"/>
            <a:ext cx="1800493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SM</a:t>
            </a:r>
            <a:r>
              <a:rPr lang="id-ID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4500" y="838200"/>
            <a:ext cx="76976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2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KKPI	</a:t>
            </a:r>
            <a:endParaRPr lang="en-US" sz="2000" b="0" cap="none" spc="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1219200"/>
            <a:ext cx="200728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http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://</a:t>
            </a:r>
            <a:r>
              <a:rPr lang="id-ID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Adhe-Tora.blogspot.com</a:t>
            </a:r>
            <a:endParaRPr lang="en-US" sz="9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54255" y="2209800"/>
            <a:ext cx="28488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KELAS </a:t>
            </a:r>
            <a:r>
              <a:rPr lang="en-US" sz="54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r>
              <a:rPr lang="id-ID" sz="54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II</a:t>
            </a:r>
            <a:endParaRPr lang="en-US" sz="54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860708" y="1524000"/>
            <a:ext cx="573907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chiavelli-Lig" pitchFamily="2" charset="0"/>
              </a:rPr>
              <a:t>JARINGAN</a:t>
            </a:r>
            <a:r>
              <a:rPr lang="id-ID" sz="3600" b="1" cap="none" spc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achiavelli-Lig" pitchFamily="2" charset="0"/>
              </a:rPr>
              <a:t> KOMPUTER / NETWORK</a:t>
            </a:r>
            <a:endParaRPr lang="en-US" sz="36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achiavelli-Lig" pitchFamily="2" charset="0"/>
            </a:endParaRPr>
          </a:p>
        </p:txBody>
      </p:sp>
      <p:pic>
        <p:nvPicPr>
          <p:cNvPr id="33" name="Picture 32" descr="wireless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133600" y="3981044"/>
            <a:ext cx="2362200" cy="1831412"/>
          </a:xfrm>
          <a:prstGeom prst="rect">
            <a:avLst/>
          </a:prstGeom>
        </p:spPr>
      </p:pic>
      <p:pic>
        <p:nvPicPr>
          <p:cNvPr id="34" name="Picture 33" descr="hal5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648200" y="3632200"/>
            <a:ext cx="1910080" cy="2387600"/>
          </a:xfrm>
          <a:prstGeom prst="rect">
            <a:avLst/>
          </a:prstGeom>
        </p:spPr>
      </p:pic>
      <p:pic>
        <p:nvPicPr>
          <p:cNvPr id="35" name="Picture 34" descr="dasar-jaringan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781800" y="3810000"/>
            <a:ext cx="2209800" cy="2180336"/>
          </a:xfrm>
          <a:prstGeom prst="rect">
            <a:avLst/>
          </a:prstGeom>
        </p:spPr>
      </p:pic>
      <p:sp>
        <p:nvSpPr>
          <p:cNvPr id="38" name="Rectangle 37">
            <a:hlinkClick r:id="rId10" action="ppaction://hlinksldjump"/>
          </p:cNvPr>
          <p:cNvSpPr/>
          <p:nvPr/>
        </p:nvSpPr>
        <p:spPr>
          <a:xfrm>
            <a:off x="152400" y="2083157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hlinkClick r:id="rId10" action="ppaction://hlinksldjump"/>
          </p:cNvPr>
          <p:cNvSpPr/>
          <p:nvPr/>
        </p:nvSpPr>
        <p:spPr>
          <a:xfrm>
            <a:off x="548641" y="2047298"/>
            <a:ext cx="87716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HOME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143000" y="228002"/>
            <a:ext cx="734848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2400" b="1" cap="none" spc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AGRounded BT" pitchFamily="34" charset="0"/>
              </a:rPr>
              <a:t>Keterampilan Komputer &amp; Pengelolaan Informasi</a:t>
            </a:r>
            <a:endParaRPr lang="en-US" sz="24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VAGRounded BT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1000" y="5905500"/>
            <a:ext cx="9573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Adhe Tora</a:t>
            </a:r>
            <a:endParaRPr lang="en-US" sz="12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6362237"/>
            <a:ext cx="187262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Email : 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d-ID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dhetora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@gmail.com</a:t>
            </a:r>
            <a:endParaRPr lang="en-US" sz="9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215" y="6180148"/>
            <a:ext cx="19720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http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://</a:t>
            </a:r>
            <a:r>
              <a:rPr lang="id-ID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adhe-tora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.blogspot.com</a:t>
            </a:r>
            <a:endParaRPr lang="en-US" sz="9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9600"/>
                            </p:stCondLst>
                            <p:childTnLst>
                              <p:par>
                                <p:cTn id="3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40" grpId="0"/>
      <p:bldP spid="23" grpId="0"/>
      <p:bldP spid="24" grpId="0"/>
      <p:bldP spid="2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000250" cy="68580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94693" y="0"/>
            <a:ext cx="1800493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SM</a:t>
            </a:r>
            <a:r>
              <a:rPr lang="id-ID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4500" y="838200"/>
            <a:ext cx="76976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2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KKPI</a:t>
            </a:r>
            <a:endParaRPr lang="en-US" sz="2000" b="0" cap="none" spc="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1219200"/>
            <a:ext cx="200728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http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://</a:t>
            </a:r>
            <a:r>
              <a:rPr lang="id-ID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Adhe-Tora.blogspot.com</a:t>
            </a:r>
            <a:endParaRPr lang="en-US" sz="9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Rectangle 23">
            <a:hlinkClick r:id="rId4" action="ppaction://hlinksldjump"/>
          </p:cNvPr>
          <p:cNvSpPr/>
          <p:nvPr/>
        </p:nvSpPr>
        <p:spPr>
          <a:xfrm>
            <a:off x="152400" y="2508839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hlinkClick r:id="rId4" action="ppaction://hlinksldjump"/>
          </p:cNvPr>
          <p:cNvSpPr/>
          <p:nvPr/>
        </p:nvSpPr>
        <p:spPr>
          <a:xfrm>
            <a:off x="152400" y="2481945"/>
            <a:ext cx="169790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KOMPETENSI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2400" y="2906708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57200" y="2870849"/>
            <a:ext cx="103958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MATERI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>
            <a:hlinkClick r:id="rId5" action="ppaction://hlinksldjump"/>
          </p:cNvPr>
          <p:cNvSpPr/>
          <p:nvPr/>
        </p:nvSpPr>
        <p:spPr>
          <a:xfrm>
            <a:off x="152400" y="2109283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hlinkClick r:id="rId5" action="ppaction://hlinksldjump"/>
          </p:cNvPr>
          <p:cNvSpPr/>
          <p:nvPr/>
        </p:nvSpPr>
        <p:spPr>
          <a:xfrm>
            <a:off x="548641" y="2073424"/>
            <a:ext cx="87716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HOME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>
            <a:hlinkClick r:id="rId4" action="ppaction://hlinksldjump"/>
          </p:cNvPr>
          <p:cNvSpPr/>
          <p:nvPr/>
        </p:nvSpPr>
        <p:spPr>
          <a:xfrm>
            <a:off x="152400" y="3286124"/>
            <a:ext cx="1752600" cy="1133475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41" name="TextBox 40">
            <a:hlinkClick r:id="rId6" action="ppaction://hlinksldjump"/>
          </p:cNvPr>
          <p:cNvSpPr txBox="1"/>
          <p:nvPr/>
        </p:nvSpPr>
        <p:spPr>
          <a:xfrm>
            <a:off x="228600" y="32766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Jaringan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Komputer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2" name="TextBox 41">
            <a:hlinkClick r:id="rId7" action="ppaction://hlinksldjump"/>
          </p:cNvPr>
          <p:cNvSpPr txBox="1"/>
          <p:nvPr/>
        </p:nvSpPr>
        <p:spPr>
          <a:xfrm>
            <a:off x="238125" y="35433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Topologi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Jaringan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3" name="TextBox 42">
            <a:hlinkClick r:id="rId8" action="ppaction://hlinksldjump"/>
          </p:cNvPr>
          <p:cNvSpPr txBox="1"/>
          <p:nvPr/>
        </p:nvSpPr>
        <p:spPr>
          <a:xfrm>
            <a:off x="304800" y="3790950"/>
            <a:ext cx="1438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LAN, MAN, WAN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2133600" y="1676400"/>
            <a:ext cx="35334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/>
              <a:t>MAN (Metropolitan Area Network)</a:t>
            </a:r>
            <a:endParaRPr lang="en-US" b="1" dirty="0"/>
          </a:p>
        </p:txBody>
      </p:sp>
      <p:sp>
        <p:nvSpPr>
          <p:cNvPr id="46" name="Text Box 12"/>
          <p:cNvSpPr txBox="1">
            <a:spLocks noChangeArrowheads="1"/>
          </p:cNvSpPr>
          <p:nvPr/>
        </p:nvSpPr>
        <p:spPr bwMode="auto">
          <a:xfrm>
            <a:off x="3657600" y="1905000"/>
            <a:ext cx="50450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 err="1"/>
              <a:t>Jaringan</a:t>
            </a:r>
            <a:r>
              <a:rPr lang="en-US" b="1" dirty="0"/>
              <a:t> </a:t>
            </a:r>
            <a:r>
              <a:rPr lang="en-US" b="1" dirty="0" err="1"/>
              <a:t>komputer</a:t>
            </a:r>
            <a:r>
              <a:rPr lang="en-US" b="1" dirty="0"/>
              <a:t> LAN yang </a:t>
            </a:r>
            <a:r>
              <a:rPr lang="en-US" b="1" dirty="0" err="1"/>
              <a:t>jangkauan</a:t>
            </a:r>
            <a:r>
              <a:rPr lang="en-US" b="1" dirty="0"/>
              <a:t> </a:t>
            </a:r>
            <a:r>
              <a:rPr lang="en-US" b="1" dirty="0" err="1"/>
              <a:t>luasnya</a:t>
            </a:r>
            <a:r>
              <a:rPr lang="en-US" b="1" dirty="0"/>
              <a:t> </a:t>
            </a:r>
            <a:r>
              <a:rPr lang="en-US" b="1" dirty="0" err="1"/>
              <a:t>lebih</a:t>
            </a:r>
            <a:r>
              <a:rPr lang="en-US" b="1" dirty="0"/>
              <a:t> </a:t>
            </a:r>
            <a:r>
              <a:rPr lang="en-US" b="1" dirty="0" err="1"/>
              <a:t>besar</a:t>
            </a:r>
            <a:r>
              <a:rPr lang="en-US" b="1" dirty="0"/>
              <a:t> </a:t>
            </a:r>
            <a:r>
              <a:rPr lang="en-US" b="1" dirty="0" err="1"/>
              <a:t>contoh</a:t>
            </a:r>
            <a:r>
              <a:rPr lang="en-US" b="1" dirty="0"/>
              <a:t> </a:t>
            </a:r>
            <a:r>
              <a:rPr lang="en-US" b="1" dirty="0" err="1"/>
              <a:t>antar</a:t>
            </a:r>
            <a:r>
              <a:rPr lang="en-US" b="1" dirty="0"/>
              <a:t> </a:t>
            </a:r>
            <a:r>
              <a:rPr lang="en-US" b="1" dirty="0" err="1"/>
              <a:t>wilayah</a:t>
            </a:r>
            <a:r>
              <a:rPr lang="en-US" b="1" dirty="0"/>
              <a:t> </a:t>
            </a:r>
            <a:r>
              <a:rPr lang="en-US" b="1" dirty="0" err="1"/>
              <a:t>perkotaan</a:t>
            </a:r>
            <a:r>
              <a:rPr lang="en-US" b="1" dirty="0"/>
              <a:t> </a:t>
            </a:r>
          </a:p>
        </p:txBody>
      </p:sp>
      <p:sp>
        <p:nvSpPr>
          <p:cNvPr id="47" name="AutoShape 1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921625" y="6375400"/>
            <a:ext cx="950913" cy="20320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Lanjut</a:t>
            </a:r>
          </a:p>
        </p:txBody>
      </p:sp>
      <p:sp>
        <p:nvSpPr>
          <p:cNvPr id="48" name="AutoShape 16"/>
          <p:cNvSpPr>
            <a:spLocks noChangeArrowheads="1"/>
          </p:cNvSpPr>
          <p:nvPr/>
        </p:nvSpPr>
        <p:spPr bwMode="auto">
          <a:xfrm>
            <a:off x="7802563" y="6324600"/>
            <a:ext cx="1189037" cy="304800"/>
          </a:xfrm>
          <a:prstGeom prst="roundRect">
            <a:avLst>
              <a:gd name="adj" fmla="val 50000"/>
            </a:avLst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9" name="Group 17"/>
          <p:cNvGrpSpPr>
            <a:grpSpLocks/>
          </p:cNvGrpSpPr>
          <p:nvPr/>
        </p:nvGrpSpPr>
        <p:grpSpPr bwMode="auto">
          <a:xfrm>
            <a:off x="8456613" y="6172200"/>
            <a:ext cx="371475" cy="307975"/>
            <a:chOff x="3792" y="3408"/>
            <a:chExt cx="300" cy="291"/>
          </a:xfrm>
        </p:grpSpPr>
        <p:grpSp>
          <p:nvGrpSpPr>
            <p:cNvPr id="50" name="Group 18"/>
            <p:cNvGrpSpPr>
              <a:grpSpLocks/>
            </p:cNvGrpSpPr>
            <p:nvPr/>
          </p:nvGrpSpPr>
          <p:grpSpPr bwMode="auto">
            <a:xfrm>
              <a:off x="3792" y="3408"/>
              <a:ext cx="240" cy="240"/>
              <a:chOff x="3792" y="3408"/>
              <a:chExt cx="240" cy="240"/>
            </a:xfrm>
          </p:grpSpPr>
          <p:sp>
            <p:nvSpPr>
              <p:cNvPr id="58" name="Line 19"/>
              <p:cNvSpPr>
                <a:spLocks noChangeShapeType="1"/>
              </p:cNvSpPr>
              <p:nvPr/>
            </p:nvSpPr>
            <p:spPr bwMode="auto">
              <a:xfrm>
                <a:off x="3888" y="3408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Line 20"/>
              <p:cNvSpPr>
                <a:spLocks noChangeShapeType="1"/>
              </p:cNvSpPr>
              <p:nvPr/>
            </p:nvSpPr>
            <p:spPr bwMode="auto">
              <a:xfrm>
                <a:off x="3792" y="3504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" name="Group 21"/>
            <p:cNvGrpSpPr>
              <a:grpSpLocks/>
            </p:cNvGrpSpPr>
            <p:nvPr/>
          </p:nvGrpSpPr>
          <p:grpSpPr bwMode="auto">
            <a:xfrm>
              <a:off x="3852" y="3459"/>
              <a:ext cx="240" cy="240"/>
              <a:chOff x="3792" y="3408"/>
              <a:chExt cx="240" cy="240"/>
            </a:xfrm>
          </p:grpSpPr>
          <p:sp>
            <p:nvSpPr>
              <p:cNvPr id="56" name="Line 22"/>
              <p:cNvSpPr>
                <a:spLocks noChangeShapeType="1"/>
              </p:cNvSpPr>
              <p:nvPr/>
            </p:nvSpPr>
            <p:spPr bwMode="auto">
              <a:xfrm>
                <a:off x="3888" y="3408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23"/>
              <p:cNvSpPr>
                <a:spLocks noChangeShapeType="1"/>
              </p:cNvSpPr>
              <p:nvPr/>
            </p:nvSpPr>
            <p:spPr bwMode="auto">
              <a:xfrm>
                <a:off x="3792" y="3504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2" name="AutoShape 2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6672263" y="6375400"/>
            <a:ext cx="950912" cy="20320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Kembali</a:t>
            </a:r>
          </a:p>
        </p:txBody>
      </p:sp>
      <p:sp>
        <p:nvSpPr>
          <p:cNvPr id="63" name="AutoShape 25"/>
          <p:cNvSpPr>
            <a:spLocks noChangeArrowheads="1"/>
          </p:cNvSpPr>
          <p:nvPr/>
        </p:nvSpPr>
        <p:spPr bwMode="auto">
          <a:xfrm>
            <a:off x="6553200" y="6324600"/>
            <a:ext cx="1189038" cy="304800"/>
          </a:xfrm>
          <a:prstGeom prst="roundRect">
            <a:avLst>
              <a:gd name="adj" fmla="val 50000"/>
            </a:avLst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6" name="Group 26"/>
          <p:cNvGrpSpPr>
            <a:grpSpLocks/>
          </p:cNvGrpSpPr>
          <p:nvPr/>
        </p:nvGrpSpPr>
        <p:grpSpPr bwMode="auto">
          <a:xfrm>
            <a:off x="7207250" y="6172200"/>
            <a:ext cx="371475" cy="307975"/>
            <a:chOff x="3792" y="3408"/>
            <a:chExt cx="300" cy="291"/>
          </a:xfrm>
        </p:grpSpPr>
        <p:grpSp>
          <p:nvGrpSpPr>
            <p:cNvPr id="67" name="Group 27"/>
            <p:cNvGrpSpPr>
              <a:grpSpLocks/>
            </p:cNvGrpSpPr>
            <p:nvPr/>
          </p:nvGrpSpPr>
          <p:grpSpPr bwMode="auto">
            <a:xfrm>
              <a:off x="3792" y="3408"/>
              <a:ext cx="240" cy="240"/>
              <a:chOff x="3792" y="3408"/>
              <a:chExt cx="240" cy="240"/>
            </a:xfrm>
          </p:grpSpPr>
          <p:sp>
            <p:nvSpPr>
              <p:cNvPr id="79" name="Line 28"/>
              <p:cNvSpPr>
                <a:spLocks noChangeShapeType="1"/>
              </p:cNvSpPr>
              <p:nvPr/>
            </p:nvSpPr>
            <p:spPr bwMode="auto">
              <a:xfrm>
                <a:off x="3888" y="3408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Line 29"/>
              <p:cNvSpPr>
                <a:spLocks noChangeShapeType="1"/>
              </p:cNvSpPr>
              <p:nvPr/>
            </p:nvSpPr>
            <p:spPr bwMode="auto">
              <a:xfrm>
                <a:off x="3792" y="3504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6" name="Group 30"/>
            <p:cNvGrpSpPr>
              <a:grpSpLocks/>
            </p:cNvGrpSpPr>
            <p:nvPr/>
          </p:nvGrpSpPr>
          <p:grpSpPr bwMode="auto">
            <a:xfrm>
              <a:off x="3852" y="3459"/>
              <a:ext cx="240" cy="240"/>
              <a:chOff x="3792" y="3408"/>
              <a:chExt cx="240" cy="240"/>
            </a:xfrm>
          </p:grpSpPr>
          <p:sp>
            <p:nvSpPr>
              <p:cNvPr id="77" name="Line 31"/>
              <p:cNvSpPr>
                <a:spLocks noChangeShapeType="1"/>
              </p:cNvSpPr>
              <p:nvPr/>
            </p:nvSpPr>
            <p:spPr bwMode="auto">
              <a:xfrm>
                <a:off x="3888" y="3408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Line 32"/>
              <p:cNvSpPr>
                <a:spLocks noChangeShapeType="1"/>
              </p:cNvSpPr>
              <p:nvPr/>
            </p:nvSpPr>
            <p:spPr bwMode="auto">
              <a:xfrm>
                <a:off x="3792" y="3504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81" name="Group 44"/>
          <p:cNvGrpSpPr>
            <a:grpSpLocks/>
          </p:cNvGrpSpPr>
          <p:nvPr/>
        </p:nvGrpSpPr>
        <p:grpSpPr bwMode="auto">
          <a:xfrm>
            <a:off x="2209800" y="2895600"/>
            <a:ext cx="2911475" cy="3276600"/>
            <a:chOff x="1392" y="1824"/>
            <a:chExt cx="1834" cy="2064"/>
          </a:xfrm>
        </p:grpSpPr>
        <p:pic>
          <p:nvPicPr>
            <p:cNvPr id="82" name="Picture 42" descr="j0212219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1392" y="1872"/>
              <a:ext cx="1834" cy="1920"/>
            </a:xfrm>
            <a:prstGeom prst="rect">
              <a:avLst/>
            </a:prstGeom>
            <a:noFill/>
          </p:spPr>
        </p:pic>
        <p:sp>
          <p:nvSpPr>
            <p:cNvPr id="83" name="Rectangle 43"/>
            <p:cNvSpPr>
              <a:spLocks noChangeArrowheads="1"/>
            </p:cNvSpPr>
            <p:nvPr/>
          </p:nvSpPr>
          <p:spPr bwMode="auto">
            <a:xfrm>
              <a:off x="1392" y="1824"/>
              <a:ext cx="1824" cy="2064"/>
            </a:xfrm>
            <a:prstGeom prst="rect">
              <a:avLst/>
            </a:prstGeom>
            <a:gradFill rotWithShape="1">
              <a:gsLst>
                <a:gs pos="0">
                  <a:schemeClr val="bg1">
                    <a:alpha val="53999"/>
                  </a:schemeClr>
                </a:gs>
                <a:gs pos="100000">
                  <a:schemeClr val="bg1">
                    <a:gamma/>
                    <a:tint val="66667"/>
                    <a:invGamma/>
                    <a:alpha val="49001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4" name="Group 48"/>
          <p:cNvGrpSpPr>
            <a:grpSpLocks/>
          </p:cNvGrpSpPr>
          <p:nvPr/>
        </p:nvGrpSpPr>
        <p:grpSpPr bwMode="auto">
          <a:xfrm flipH="1">
            <a:off x="5791200" y="2895600"/>
            <a:ext cx="2911475" cy="3276600"/>
            <a:chOff x="1392" y="1824"/>
            <a:chExt cx="1834" cy="2064"/>
          </a:xfrm>
        </p:grpSpPr>
        <p:pic>
          <p:nvPicPr>
            <p:cNvPr id="85" name="Picture 49" descr="j0212219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1392" y="1872"/>
              <a:ext cx="1834" cy="1920"/>
            </a:xfrm>
            <a:prstGeom prst="rect">
              <a:avLst/>
            </a:prstGeom>
            <a:noFill/>
          </p:spPr>
        </p:pic>
        <p:sp>
          <p:nvSpPr>
            <p:cNvPr id="86" name="Rectangle 50"/>
            <p:cNvSpPr>
              <a:spLocks noChangeArrowheads="1"/>
            </p:cNvSpPr>
            <p:nvPr/>
          </p:nvSpPr>
          <p:spPr bwMode="auto">
            <a:xfrm>
              <a:off x="1392" y="1824"/>
              <a:ext cx="1824" cy="2064"/>
            </a:xfrm>
            <a:prstGeom prst="rect">
              <a:avLst/>
            </a:prstGeom>
            <a:gradFill rotWithShape="1">
              <a:gsLst>
                <a:gs pos="0">
                  <a:schemeClr val="bg1">
                    <a:alpha val="53999"/>
                  </a:schemeClr>
                </a:gs>
                <a:gs pos="100000">
                  <a:schemeClr val="bg1">
                    <a:gamma/>
                    <a:tint val="66667"/>
                    <a:invGamma/>
                    <a:alpha val="49001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7" name="Text Box 52"/>
          <p:cNvSpPr txBox="1">
            <a:spLocks noChangeArrowheads="1"/>
          </p:cNvSpPr>
          <p:nvPr/>
        </p:nvSpPr>
        <p:spPr bwMode="auto">
          <a:xfrm>
            <a:off x="3048000" y="2590800"/>
            <a:ext cx="8150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Kota A</a:t>
            </a:r>
          </a:p>
        </p:txBody>
      </p:sp>
      <p:sp>
        <p:nvSpPr>
          <p:cNvPr id="88" name="Text Box 53"/>
          <p:cNvSpPr txBox="1">
            <a:spLocks noChangeArrowheads="1"/>
          </p:cNvSpPr>
          <p:nvPr/>
        </p:nvSpPr>
        <p:spPr bwMode="auto">
          <a:xfrm>
            <a:off x="6781800" y="2590800"/>
            <a:ext cx="8054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Kota B</a:t>
            </a:r>
          </a:p>
        </p:txBody>
      </p:sp>
      <p:pic>
        <p:nvPicPr>
          <p:cNvPr id="89" name="Picture 54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3429000"/>
            <a:ext cx="3581400" cy="2259013"/>
          </a:xfrm>
          <a:prstGeom prst="rect">
            <a:avLst/>
          </a:prstGeom>
          <a:noFill/>
        </p:spPr>
      </p:pic>
      <p:sp>
        <p:nvSpPr>
          <p:cNvPr id="90" name="Oval 55"/>
          <p:cNvSpPr>
            <a:spLocks noChangeArrowheads="1"/>
          </p:cNvSpPr>
          <p:nvPr/>
        </p:nvSpPr>
        <p:spPr bwMode="auto">
          <a:xfrm>
            <a:off x="6769100" y="4784725"/>
            <a:ext cx="55563" cy="4921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Oval 56"/>
          <p:cNvSpPr>
            <a:spLocks noChangeArrowheads="1"/>
          </p:cNvSpPr>
          <p:nvPr/>
        </p:nvSpPr>
        <p:spPr bwMode="auto">
          <a:xfrm>
            <a:off x="8167688" y="4784725"/>
            <a:ext cx="55562" cy="4921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Oval 57"/>
          <p:cNvSpPr>
            <a:spLocks noChangeArrowheads="1"/>
          </p:cNvSpPr>
          <p:nvPr/>
        </p:nvSpPr>
        <p:spPr bwMode="auto">
          <a:xfrm>
            <a:off x="7385050" y="4446588"/>
            <a:ext cx="55563" cy="476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Oval 58"/>
          <p:cNvSpPr>
            <a:spLocks noChangeArrowheads="1"/>
          </p:cNvSpPr>
          <p:nvPr/>
        </p:nvSpPr>
        <p:spPr bwMode="auto">
          <a:xfrm>
            <a:off x="7608888" y="5268913"/>
            <a:ext cx="55562" cy="492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Oval 59"/>
          <p:cNvSpPr>
            <a:spLocks noChangeArrowheads="1"/>
          </p:cNvSpPr>
          <p:nvPr/>
        </p:nvSpPr>
        <p:spPr bwMode="auto">
          <a:xfrm>
            <a:off x="6880225" y="4784725"/>
            <a:ext cx="57150" cy="4921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Oval 60"/>
          <p:cNvSpPr>
            <a:spLocks noChangeArrowheads="1"/>
          </p:cNvSpPr>
          <p:nvPr/>
        </p:nvSpPr>
        <p:spPr bwMode="auto">
          <a:xfrm>
            <a:off x="5426075" y="3962400"/>
            <a:ext cx="503238" cy="4349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Oval 61"/>
          <p:cNvSpPr>
            <a:spLocks noChangeArrowheads="1"/>
          </p:cNvSpPr>
          <p:nvPr/>
        </p:nvSpPr>
        <p:spPr bwMode="auto">
          <a:xfrm>
            <a:off x="7327900" y="4494213"/>
            <a:ext cx="57150" cy="492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7" name="Picture 64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3429000"/>
            <a:ext cx="3581400" cy="2259013"/>
          </a:xfrm>
          <a:prstGeom prst="rect">
            <a:avLst/>
          </a:prstGeom>
          <a:noFill/>
        </p:spPr>
      </p:pic>
      <p:sp>
        <p:nvSpPr>
          <p:cNvPr id="98" name="Oval 65"/>
          <p:cNvSpPr>
            <a:spLocks noChangeArrowheads="1"/>
          </p:cNvSpPr>
          <p:nvPr/>
        </p:nvSpPr>
        <p:spPr bwMode="auto">
          <a:xfrm flipH="1">
            <a:off x="4071938" y="4784725"/>
            <a:ext cx="55562" cy="4921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Oval 66"/>
          <p:cNvSpPr>
            <a:spLocks noChangeArrowheads="1"/>
          </p:cNvSpPr>
          <p:nvPr/>
        </p:nvSpPr>
        <p:spPr bwMode="auto">
          <a:xfrm flipH="1">
            <a:off x="2673350" y="4784725"/>
            <a:ext cx="55563" cy="4921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Oval 67"/>
          <p:cNvSpPr>
            <a:spLocks noChangeArrowheads="1"/>
          </p:cNvSpPr>
          <p:nvPr/>
        </p:nvSpPr>
        <p:spPr bwMode="auto">
          <a:xfrm flipH="1">
            <a:off x="3455988" y="4446588"/>
            <a:ext cx="57150" cy="476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Oval 68"/>
          <p:cNvSpPr>
            <a:spLocks noChangeArrowheads="1"/>
          </p:cNvSpPr>
          <p:nvPr/>
        </p:nvSpPr>
        <p:spPr bwMode="auto">
          <a:xfrm flipH="1">
            <a:off x="3232150" y="5268913"/>
            <a:ext cx="57150" cy="492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Oval 69"/>
          <p:cNvSpPr>
            <a:spLocks noChangeArrowheads="1"/>
          </p:cNvSpPr>
          <p:nvPr/>
        </p:nvSpPr>
        <p:spPr bwMode="auto">
          <a:xfrm flipH="1">
            <a:off x="3960813" y="4784725"/>
            <a:ext cx="55562" cy="4921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Oval 70"/>
          <p:cNvSpPr>
            <a:spLocks noChangeArrowheads="1"/>
          </p:cNvSpPr>
          <p:nvPr/>
        </p:nvSpPr>
        <p:spPr bwMode="auto">
          <a:xfrm flipH="1">
            <a:off x="4967288" y="3962400"/>
            <a:ext cx="503237" cy="4349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Oval 71"/>
          <p:cNvSpPr>
            <a:spLocks noChangeArrowheads="1"/>
          </p:cNvSpPr>
          <p:nvPr/>
        </p:nvSpPr>
        <p:spPr bwMode="auto">
          <a:xfrm flipH="1">
            <a:off x="3513138" y="4494213"/>
            <a:ext cx="55562" cy="492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5" name="Picture 73" descr="email_2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86600" y="4343400"/>
            <a:ext cx="476250" cy="476250"/>
          </a:xfrm>
          <a:prstGeom prst="rect">
            <a:avLst/>
          </a:prstGeom>
          <a:noFill/>
        </p:spPr>
      </p:pic>
      <p:pic>
        <p:nvPicPr>
          <p:cNvPr id="106" name="Picture 74" descr="email_2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00400" y="4419600"/>
            <a:ext cx="476250" cy="476250"/>
          </a:xfrm>
          <a:prstGeom prst="rect">
            <a:avLst/>
          </a:prstGeom>
          <a:noFill/>
        </p:spPr>
      </p:pic>
      <p:pic>
        <p:nvPicPr>
          <p:cNvPr id="107" name="Picture 75" descr="email_2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257800" y="2667000"/>
            <a:ext cx="476250" cy="476250"/>
          </a:xfrm>
          <a:prstGeom prst="rect">
            <a:avLst/>
          </a:prstGeom>
          <a:noFill/>
        </p:spPr>
      </p:pic>
      <p:sp>
        <p:nvSpPr>
          <p:cNvPr id="108" name="Rectangle 76"/>
          <p:cNvSpPr>
            <a:spLocks noChangeArrowheads="1"/>
          </p:cNvSpPr>
          <p:nvPr/>
        </p:nvSpPr>
        <p:spPr bwMode="auto">
          <a:xfrm>
            <a:off x="3016250" y="304800"/>
            <a:ext cx="54694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/>
              <a:t>LAN (Local Area Network  &amp; WAN (Wide Area Network)</a:t>
            </a:r>
          </a:p>
        </p:txBody>
      </p:sp>
      <p:sp>
        <p:nvSpPr>
          <p:cNvPr id="109" name="TextBox 108">
            <a:hlinkClick r:id="rId13" action="ppaction://hlinksldjump"/>
          </p:cNvPr>
          <p:cNvSpPr txBox="1"/>
          <p:nvPr/>
        </p:nvSpPr>
        <p:spPr>
          <a:xfrm>
            <a:off x="247650" y="405765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Komunikasi</a:t>
            </a:r>
            <a:r>
              <a:rPr lang="en-US" sz="1400" dirty="0" smtClean="0">
                <a:solidFill>
                  <a:schemeClr val="bg1"/>
                </a:solidFill>
              </a:rPr>
              <a:t> Data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9" name="Rectangle 68">
            <a:hlinkClick r:id="rId14" action="ppaction://hlinksldjump"/>
          </p:cNvPr>
          <p:cNvSpPr/>
          <p:nvPr/>
        </p:nvSpPr>
        <p:spPr>
          <a:xfrm>
            <a:off x="152400" y="4589231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hlinkClick r:id="rId14" action="ppaction://hlinksldjump"/>
          </p:cNvPr>
          <p:cNvSpPr/>
          <p:nvPr/>
        </p:nvSpPr>
        <p:spPr>
          <a:xfrm>
            <a:off x="609600" y="4564618"/>
            <a:ext cx="7745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TEST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81000" y="5905500"/>
            <a:ext cx="9573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d-ID" sz="12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dhe Tora</a:t>
            </a:r>
            <a:endParaRPr lang="en-US" sz="12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0" y="6362237"/>
            <a:ext cx="187262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Email : 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d-ID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dhetora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@gmail.com</a:t>
            </a:r>
            <a:endParaRPr lang="en-US" sz="9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5215" y="6180148"/>
            <a:ext cx="19720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http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://</a:t>
            </a:r>
            <a:r>
              <a:rPr lang="id-ID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adhe-tora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.blogspot.com</a:t>
            </a:r>
            <a:endParaRPr lang="en-US" sz="9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1.7341E-7 L 0.05712 0.03815 L -0.01423 0.09295 L -0.09843 0.02335 L 0.01268 -0.07607 L 0.11268 -0.00855 L 0.20001 -0.01896 L 0.20001 -0.09295 L 0.2191 -0.23884 " pathEditMode="relative" ptsTypes="AAAAAAAAA">
                                      <p:cBhvr>
                                        <p:cTn id="65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6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83237E-6 L -0.04757 0.05711 L 0.03646 0.11191 L 0.1349 0.00416 L 5.55556E-7 -0.07399 L -0.10469 -0.00647 L -0.18733 -0.02959 L -0.18576 -0.08879 L -0.20955 -0.2474 " pathEditMode="relative" ptsTypes="AAAAAAAAA">
                                      <p:cBhvr>
                                        <p:cTn id="67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1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8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500"/>
                            </p:stCondLst>
                            <p:childTnLst>
                              <p:par>
                                <p:cTn id="8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3100"/>
                            </p:stCondLst>
                            <p:childTnLst>
                              <p:par>
                                <p:cTn id="8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87" grpId="0"/>
      <p:bldP spid="88" grpId="0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8" grpId="0"/>
      <p:bldP spid="71" grpId="0"/>
      <p:bldP spid="72" grpId="0"/>
      <p:bldP spid="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000250" cy="68580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94693" y="0"/>
            <a:ext cx="1800493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SM</a:t>
            </a:r>
            <a:r>
              <a:rPr lang="id-ID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4500" y="838200"/>
            <a:ext cx="76976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2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KKPI</a:t>
            </a:r>
            <a:endParaRPr lang="en-US" sz="2000" b="0" cap="none" spc="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1219200"/>
            <a:ext cx="200728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http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://</a:t>
            </a:r>
            <a:r>
              <a:rPr lang="id-ID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Adhe-Tora.blogspot.com</a:t>
            </a:r>
            <a:endParaRPr lang="en-US" sz="9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Rectangle 23">
            <a:hlinkClick r:id="rId4" action="ppaction://hlinksldjump"/>
          </p:cNvPr>
          <p:cNvSpPr/>
          <p:nvPr/>
        </p:nvSpPr>
        <p:spPr>
          <a:xfrm>
            <a:off x="152400" y="2508839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hlinkClick r:id="rId4" action="ppaction://hlinksldjump"/>
          </p:cNvPr>
          <p:cNvSpPr/>
          <p:nvPr/>
        </p:nvSpPr>
        <p:spPr>
          <a:xfrm>
            <a:off x="152400" y="2481945"/>
            <a:ext cx="169790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KOMPETENSI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2400" y="2906708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57200" y="2870849"/>
            <a:ext cx="103958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MATERI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>
            <a:hlinkClick r:id="rId5" action="ppaction://hlinksldjump"/>
          </p:cNvPr>
          <p:cNvSpPr/>
          <p:nvPr/>
        </p:nvSpPr>
        <p:spPr>
          <a:xfrm>
            <a:off x="152400" y="2109283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hlinkClick r:id="rId5" action="ppaction://hlinksldjump"/>
          </p:cNvPr>
          <p:cNvSpPr/>
          <p:nvPr/>
        </p:nvSpPr>
        <p:spPr>
          <a:xfrm>
            <a:off x="548641" y="2073424"/>
            <a:ext cx="87716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HOME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>
            <a:hlinkClick r:id="rId4" action="ppaction://hlinksldjump"/>
          </p:cNvPr>
          <p:cNvSpPr/>
          <p:nvPr/>
        </p:nvSpPr>
        <p:spPr>
          <a:xfrm>
            <a:off x="152400" y="3286124"/>
            <a:ext cx="1752600" cy="1133475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41" name="TextBox 40">
            <a:hlinkClick r:id="rId6" action="ppaction://hlinksldjump"/>
          </p:cNvPr>
          <p:cNvSpPr txBox="1"/>
          <p:nvPr/>
        </p:nvSpPr>
        <p:spPr>
          <a:xfrm>
            <a:off x="228600" y="32766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Jaringan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Komputer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2" name="TextBox 41">
            <a:hlinkClick r:id="rId7" action="ppaction://hlinksldjump"/>
          </p:cNvPr>
          <p:cNvSpPr txBox="1"/>
          <p:nvPr/>
        </p:nvSpPr>
        <p:spPr>
          <a:xfrm>
            <a:off x="238125" y="35433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Topologi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Jaringan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3" name="TextBox 42">
            <a:hlinkClick r:id="rId8" action="ppaction://hlinksldjump"/>
          </p:cNvPr>
          <p:cNvSpPr txBox="1"/>
          <p:nvPr/>
        </p:nvSpPr>
        <p:spPr>
          <a:xfrm>
            <a:off x="304800" y="3790950"/>
            <a:ext cx="1438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LAN, MAN, WAN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69" name="Picture 5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1905000"/>
            <a:ext cx="6019800" cy="3613150"/>
          </a:xfrm>
          <a:prstGeom prst="rect">
            <a:avLst/>
          </a:prstGeom>
          <a:gradFill rotWithShape="1">
            <a:gsLst>
              <a:gs pos="0">
                <a:srgbClr val="D2D2D2">
                  <a:alpha val="78000"/>
                </a:srgbClr>
              </a:gs>
              <a:gs pos="100000">
                <a:schemeClr val="bg1">
                  <a:alpha val="89999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</p:pic>
      <p:sp>
        <p:nvSpPr>
          <p:cNvPr id="70" name="Text Box 11"/>
          <p:cNvSpPr txBox="1">
            <a:spLocks noChangeArrowheads="1"/>
          </p:cNvSpPr>
          <p:nvPr/>
        </p:nvSpPr>
        <p:spPr bwMode="auto">
          <a:xfrm>
            <a:off x="2209800" y="935180"/>
            <a:ext cx="276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/>
              <a:t>WAN (Wide Area Network)</a:t>
            </a:r>
            <a:endParaRPr lang="en-US" b="1" dirty="0"/>
          </a:p>
        </p:txBody>
      </p:sp>
      <p:sp>
        <p:nvSpPr>
          <p:cNvPr id="71" name="Text Box 12"/>
          <p:cNvSpPr txBox="1">
            <a:spLocks noChangeArrowheads="1"/>
          </p:cNvSpPr>
          <p:nvPr/>
        </p:nvSpPr>
        <p:spPr bwMode="auto">
          <a:xfrm>
            <a:off x="2590800" y="1364670"/>
            <a:ext cx="50450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 err="1"/>
              <a:t>Jaringan</a:t>
            </a:r>
            <a:r>
              <a:rPr lang="en-US" b="1" dirty="0"/>
              <a:t> </a:t>
            </a:r>
            <a:r>
              <a:rPr lang="en-US" b="1" dirty="0" err="1"/>
              <a:t>komputer</a:t>
            </a:r>
            <a:r>
              <a:rPr lang="en-US" b="1" dirty="0"/>
              <a:t> </a:t>
            </a:r>
            <a:r>
              <a:rPr lang="en-US" b="1" dirty="0" err="1"/>
              <a:t>antar</a:t>
            </a:r>
            <a:r>
              <a:rPr lang="en-US" b="1" dirty="0"/>
              <a:t> </a:t>
            </a:r>
            <a:r>
              <a:rPr lang="en-US" b="1" dirty="0" err="1"/>
              <a:t>wilayah</a:t>
            </a:r>
            <a:r>
              <a:rPr lang="en-US" b="1" dirty="0"/>
              <a:t> </a:t>
            </a:r>
            <a:r>
              <a:rPr lang="en-US" b="1" dirty="0" err="1"/>
              <a:t>perkotaan</a:t>
            </a:r>
            <a:r>
              <a:rPr lang="en-US" b="1" dirty="0"/>
              <a:t> </a:t>
            </a:r>
          </a:p>
        </p:txBody>
      </p:sp>
      <p:pic>
        <p:nvPicPr>
          <p:cNvPr id="72" name="Picture 1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1812925"/>
            <a:ext cx="5943600" cy="458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Picture 35" descr="shipC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410200" y="2438400"/>
            <a:ext cx="381000" cy="1524000"/>
          </a:xfrm>
          <a:prstGeom prst="rect">
            <a:avLst/>
          </a:prstGeom>
          <a:noFill/>
        </p:spPr>
      </p:pic>
      <p:pic>
        <p:nvPicPr>
          <p:cNvPr id="74" name="Picture 36" descr="email_2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86600" y="4572000"/>
            <a:ext cx="476250" cy="476250"/>
          </a:xfrm>
          <a:prstGeom prst="rect">
            <a:avLst/>
          </a:prstGeom>
          <a:noFill/>
        </p:spPr>
      </p:pic>
      <p:pic>
        <p:nvPicPr>
          <p:cNvPr id="75" name="Picture 44" descr="email_2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467600" y="2971800"/>
            <a:ext cx="476250" cy="476250"/>
          </a:xfrm>
          <a:prstGeom prst="rect">
            <a:avLst/>
          </a:prstGeom>
          <a:noFill/>
        </p:spPr>
      </p:pic>
      <p:pic>
        <p:nvPicPr>
          <p:cNvPr id="76" name="Picture 45" descr="email_2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543800" y="2286000"/>
            <a:ext cx="476250" cy="476250"/>
          </a:xfrm>
          <a:prstGeom prst="rect">
            <a:avLst/>
          </a:prstGeom>
          <a:noFill/>
        </p:spPr>
      </p:pic>
      <p:pic>
        <p:nvPicPr>
          <p:cNvPr id="81" name="Picture 46" descr="email_2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715000" y="2286000"/>
            <a:ext cx="476250" cy="476250"/>
          </a:xfrm>
          <a:prstGeom prst="rect">
            <a:avLst/>
          </a:prstGeom>
          <a:noFill/>
        </p:spPr>
      </p:pic>
      <p:pic>
        <p:nvPicPr>
          <p:cNvPr id="84" name="Picture 48" descr="email_2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91000" y="2133600"/>
            <a:ext cx="476250" cy="476250"/>
          </a:xfrm>
          <a:prstGeom prst="rect">
            <a:avLst/>
          </a:prstGeom>
          <a:noFill/>
        </p:spPr>
      </p:pic>
      <p:pic>
        <p:nvPicPr>
          <p:cNvPr id="109" name="Picture 49" descr="email_2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581400" y="2743200"/>
            <a:ext cx="476250" cy="476250"/>
          </a:xfrm>
          <a:prstGeom prst="rect">
            <a:avLst/>
          </a:prstGeom>
          <a:noFill/>
        </p:spPr>
      </p:pic>
      <p:pic>
        <p:nvPicPr>
          <p:cNvPr id="110" name="Picture 50" descr="email_2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581400" y="3810000"/>
            <a:ext cx="476250" cy="476250"/>
          </a:xfrm>
          <a:prstGeom prst="rect">
            <a:avLst/>
          </a:prstGeom>
          <a:noFill/>
        </p:spPr>
      </p:pic>
      <p:pic>
        <p:nvPicPr>
          <p:cNvPr id="111" name="Picture 51" descr="email_2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334000" y="3048000"/>
            <a:ext cx="476250" cy="476250"/>
          </a:xfrm>
          <a:prstGeom prst="rect">
            <a:avLst/>
          </a:prstGeom>
          <a:noFill/>
        </p:spPr>
      </p:pic>
      <p:sp>
        <p:nvSpPr>
          <p:cNvPr id="112" name="Oval 53"/>
          <p:cNvSpPr>
            <a:spLocks noChangeArrowheads="1"/>
          </p:cNvSpPr>
          <p:nvPr/>
        </p:nvSpPr>
        <p:spPr bwMode="auto">
          <a:xfrm>
            <a:off x="4800600" y="4572000"/>
            <a:ext cx="685800" cy="6858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" name="WordArt 76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696200" y="533400"/>
            <a:ext cx="1171575" cy="228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kembali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ke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 menu</a:t>
            </a:r>
          </a:p>
        </p:txBody>
      </p:sp>
      <p:sp>
        <p:nvSpPr>
          <p:cNvPr id="114" name="TextBox 113">
            <a:hlinkClick r:id="rId13" action="ppaction://hlinksldjump"/>
          </p:cNvPr>
          <p:cNvSpPr txBox="1"/>
          <p:nvPr/>
        </p:nvSpPr>
        <p:spPr>
          <a:xfrm>
            <a:off x="247650" y="405765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Komunikasi</a:t>
            </a:r>
            <a:r>
              <a:rPr lang="en-US" sz="1400" dirty="0" smtClean="0">
                <a:solidFill>
                  <a:schemeClr val="bg1"/>
                </a:solidFill>
              </a:rPr>
              <a:t> Data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0" name="Rectangle 39">
            <a:hlinkClick r:id="rId14" action="ppaction://hlinksldjump"/>
          </p:cNvPr>
          <p:cNvSpPr/>
          <p:nvPr/>
        </p:nvSpPr>
        <p:spPr>
          <a:xfrm>
            <a:off x="152400" y="4589231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hlinkClick r:id="rId14" action="ppaction://hlinksldjump"/>
          </p:cNvPr>
          <p:cNvSpPr/>
          <p:nvPr/>
        </p:nvSpPr>
        <p:spPr>
          <a:xfrm>
            <a:off x="609600" y="4564618"/>
            <a:ext cx="7745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TEST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81000" y="5905500"/>
            <a:ext cx="9573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d-ID" sz="12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dhe Tora</a:t>
            </a:r>
            <a:endParaRPr lang="en-US" sz="12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0" y="6362237"/>
            <a:ext cx="187262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Email : 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d-ID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dhetora@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gmail.com</a:t>
            </a:r>
            <a:endParaRPr lang="en-US" sz="9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5215" y="6180148"/>
            <a:ext cx="201369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http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://</a:t>
            </a:r>
            <a:r>
              <a:rPr lang="id-ID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adhe-tora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.blogspot.com</a:t>
            </a:r>
            <a:endParaRPr lang="en-US" sz="9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48555E-6 L -0.19166 -0.24417 " pathEditMode="relative" ptsTypes="AA">
                                      <p:cBhvr>
                                        <p:cTn id="25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0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04624E-6 L -0.22604 -0.01248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00" y="-60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0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46821E-7 L -0.21771 0.0874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00" y="440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0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46821E-7 L -0.04271 0.0874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0" y="440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0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7.51445E-7 L 0.19062 0.03191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00" y="160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0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9711E-6 L 0.18229 -0.1123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00" y="-560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0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222 L -0.0427 0.16509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0" y="940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12139E-6 L 0.1323 0.1207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00" y="6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5434E-6 L 0.0875 -0.00555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9" presetClass="exit" presetSubtype="0" repeatCount="indefinite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00"/>
                            </p:stCondLst>
                            <p:childTnLst>
                              <p:par>
                                <p:cTn id="67" presetID="1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0"/>
                            </p:stCondLst>
                            <p:childTnLst>
                              <p:par>
                                <p:cTn id="7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7600"/>
                            </p:stCondLst>
                            <p:childTnLst>
                              <p:par>
                                <p:cTn id="7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  <p:bldP spid="112" grpId="0" animBg="1"/>
      <p:bldP spid="112" grpId="1" animBg="1"/>
      <p:bldP spid="112" grpId="2" animBg="1"/>
      <p:bldP spid="45" grpId="0"/>
      <p:bldP spid="46" grpId="0"/>
      <p:bldP spid="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000250" cy="68580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94693" y="0"/>
            <a:ext cx="1800493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SM</a:t>
            </a:r>
            <a:r>
              <a:rPr lang="id-ID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4500" y="838200"/>
            <a:ext cx="76976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2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KKPI</a:t>
            </a:r>
            <a:endParaRPr lang="en-US" sz="2000" b="0" cap="none" spc="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1219200"/>
            <a:ext cx="200728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http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://</a:t>
            </a:r>
            <a:r>
              <a:rPr lang="id-ID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Adhe-Tora.blogspot.com</a:t>
            </a:r>
            <a:endParaRPr lang="en-US" sz="9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Rectangle 23">
            <a:hlinkClick r:id="rId4" action="ppaction://hlinksldjump"/>
          </p:cNvPr>
          <p:cNvSpPr/>
          <p:nvPr/>
        </p:nvSpPr>
        <p:spPr>
          <a:xfrm>
            <a:off x="152400" y="2508839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hlinkClick r:id="rId4" action="ppaction://hlinksldjump"/>
          </p:cNvPr>
          <p:cNvSpPr/>
          <p:nvPr/>
        </p:nvSpPr>
        <p:spPr>
          <a:xfrm>
            <a:off x="152400" y="2481945"/>
            <a:ext cx="169790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KOMPETENSI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2400" y="2906708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57200" y="2870849"/>
            <a:ext cx="103958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MATERI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>
            <a:hlinkClick r:id="rId5" action="ppaction://hlinksldjump"/>
          </p:cNvPr>
          <p:cNvSpPr/>
          <p:nvPr/>
        </p:nvSpPr>
        <p:spPr>
          <a:xfrm>
            <a:off x="152400" y="2109283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hlinkClick r:id="rId5" action="ppaction://hlinksldjump"/>
          </p:cNvPr>
          <p:cNvSpPr/>
          <p:nvPr/>
        </p:nvSpPr>
        <p:spPr>
          <a:xfrm>
            <a:off x="548641" y="2073424"/>
            <a:ext cx="87716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HOME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>
            <a:hlinkClick r:id="rId4" action="ppaction://hlinksldjump"/>
          </p:cNvPr>
          <p:cNvSpPr/>
          <p:nvPr/>
        </p:nvSpPr>
        <p:spPr>
          <a:xfrm>
            <a:off x="152400" y="3286124"/>
            <a:ext cx="1752600" cy="1133475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41" name="TextBox 40">
            <a:hlinkClick r:id="rId6" action="ppaction://hlinksldjump"/>
          </p:cNvPr>
          <p:cNvSpPr txBox="1"/>
          <p:nvPr/>
        </p:nvSpPr>
        <p:spPr>
          <a:xfrm>
            <a:off x="228600" y="32766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Jaringan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Komputer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2" name="TextBox 41">
            <a:hlinkClick r:id="rId7" action="ppaction://hlinksldjump"/>
          </p:cNvPr>
          <p:cNvSpPr txBox="1"/>
          <p:nvPr/>
        </p:nvSpPr>
        <p:spPr>
          <a:xfrm>
            <a:off x="238125" y="35433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Topologi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Jaringan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3" name="TextBox 42">
            <a:hlinkClick r:id="rId8" action="ppaction://hlinksldjump"/>
          </p:cNvPr>
          <p:cNvSpPr txBox="1"/>
          <p:nvPr/>
        </p:nvSpPr>
        <p:spPr>
          <a:xfrm>
            <a:off x="304800" y="3790950"/>
            <a:ext cx="1438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LAN, MAN, WAN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4" name="TextBox 43">
            <a:hlinkClick r:id="rId9" action="ppaction://hlinksldjump"/>
          </p:cNvPr>
          <p:cNvSpPr txBox="1"/>
          <p:nvPr/>
        </p:nvSpPr>
        <p:spPr>
          <a:xfrm>
            <a:off x="247650" y="405765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Komunikasi</a:t>
            </a:r>
            <a:r>
              <a:rPr lang="en-US" sz="1400" dirty="0" smtClean="0">
                <a:solidFill>
                  <a:schemeClr val="bg1"/>
                </a:solidFill>
              </a:rPr>
              <a:t> Data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3276600" y="304800"/>
            <a:ext cx="571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2000" b="1" dirty="0" err="1"/>
              <a:t>Komunikasi</a:t>
            </a:r>
            <a:r>
              <a:rPr lang="en-US" sz="2000" b="1" dirty="0"/>
              <a:t> Data </a:t>
            </a:r>
            <a:r>
              <a:rPr lang="en-US" sz="2000" b="1" dirty="0" err="1"/>
              <a:t>Antar</a:t>
            </a:r>
            <a:r>
              <a:rPr lang="en-US" sz="2000" b="1" dirty="0"/>
              <a:t> </a:t>
            </a:r>
            <a:r>
              <a:rPr lang="en-US" sz="2000" b="1" dirty="0" err="1"/>
              <a:t>Komputer</a:t>
            </a:r>
            <a:endParaRPr lang="en-US" sz="2000" b="1" dirty="0"/>
          </a:p>
        </p:txBody>
      </p:sp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2209800" y="1066800"/>
            <a:ext cx="17927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 err="1"/>
              <a:t>Komunikasi</a:t>
            </a:r>
            <a:r>
              <a:rPr lang="en-US" sz="1800" b="1" dirty="0"/>
              <a:t> Data</a:t>
            </a:r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2514600" y="1600200"/>
            <a:ext cx="63404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sebuah</a:t>
            </a:r>
            <a:r>
              <a:rPr lang="en-US" b="1" dirty="0" smtClean="0"/>
              <a:t> </a:t>
            </a:r>
            <a:r>
              <a:rPr lang="en-US" b="1" dirty="0" err="1" smtClean="0"/>
              <a:t>jaringan</a:t>
            </a:r>
            <a:r>
              <a:rPr lang="en-US" b="1" dirty="0" smtClean="0"/>
              <a:t> </a:t>
            </a:r>
            <a:r>
              <a:rPr lang="en-US" b="1" dirty="0" err="1" smtClean="0"/>
              <a:t>komputer</a:t>
            </a:r>
            <a:r>
              <a:rPr lang="en-US" b="1" dirty="0" smtClean="0"/>
              <a:t> </a:t>
            </a:r>
            <a:r>
              <a:rPr lang="en-US" b="1" dirty="0" err="1" smtClean="0"/>
              <a:t>berlangsung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Komunikasi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Data.</a:t>
            </a:r>
          </a:p>
        </p:txBody>
      </p:sp>
      <p:sp>
        <p:nvSpPr>
          <p:cNvPr id="47" name="Text Box 7"/>
          <p:cNvSpPr txBox="1">
            <a:spLocks noChangeArrowheads="1"/>
          </p:cNvSpPr>
          <p:nvPr/>
        </p:nvSpPr>
        <p:spPr bwMode="auto">
          <a:xfrm>
            <a:off x="2590800" y="2057400"/>
            <a:ext cx="57308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Adalah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proses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yang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memungkinkan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data yang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terdapat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antara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komputer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satu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dengan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yang lain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saling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berinteraksi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untuk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melakukan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proses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8" name="Picture 8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3416300"/>
            <a:ext cx="1447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" name="Picture 9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783013"/>
            <a:ext cx="1752600" cy="124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" name="Picture 10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2905125"/>
            <a:ext cx="9906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" name="Picture 1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0400" y="3048000"/>
            <a:ext cx="14478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2" name="Line 12"/>
          <p:cNvSpPr>
            <a:spLocks noChangeShapeType="1"/>
          </p:cNvSpPr>
          <p:nvPr/>
        </p:nvSpPr>
        <p:spPr bwMode="auto">
          <a:xfrm>
            <a:off x="3810000" y="4038600"/>
            <a:ext cx="1371600" cy="3810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3" name="Line 13"/>
          <p:cNvSpPr>
            <a:spLocks noChangeShapeType="1"/>
          </p:cNvSpPr>
          <p:nvPr/>
        </p:nvSpPr>
        <p:spPr bwMode="auto">
          <a:xfrm flipV="1">
            <a:off x="3886200" y="3505200"/>
            <a:ext cx="990600" cy="3048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4" name="Line 14"/>
          <p:cNvSpPr>
            <a:spLocks noChangeShapeType="1"/>
          </p:cNvSpPr>
          <p:nvPr/>
        </p:nvSpPr>
        <p:spPr bwMode="auto">
          <a:xfrm>
            <a:off x="5715000" y="3352800"/>
            <a:ext cx="1828800" cy="3048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5" name="Line 15"/>
          <p:cNvSpPr>
            <a:spLocks noChangeShapeType="1"/>
          </p:cNvSpPr>
          <p:nvPr/>
        </p:nvSpPr>
        <p:spPr bwMode="auto">
          <a:xfrm flipV="1">
            <a:off x="6324600" y="3962400"/>
            <a:ext cx="1066800" cy="5334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6" name="AutoShape 16"/>
          <p:cNvSpPr>
            <a:spLocks noChangeArrowheads="1"/>
          </p:cNvSpPr>
          <p:nvPr/>
        </p:nvSpPr>
        <p:spPr bwMode="auto">
          <a:xfrm>
            <a:off x="3886200" y="3581400"/>
            <a:ext cx="533400" cy="228600"/>
          </a:xfrm>
          <a:prstGeom prst="roundRect">
            <a:avLst>
              <a:gd name="adj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accent2"/>
                </a:solidFill>
              </a:rPr>
              <a:t>data</a:t>
            </a:r>
          </a:p>
        </p:txBody>
      </p:sp>
      <p:pic>
        <p:nvPicPr>
          <p:cNvPr id="57" name="Picture 1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783013"/>
            <a:ext cx="1752600" cy="124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8" name="AutoShape 18"/>
          <p:cNvSpPr>
            <a:spLocks noChangeArrowheads="1"/>
          </p:cNvSpPr>
          <p:nvPr/>
        </p:nvSpPr>
        <p:spPr bwMode="auto">
          <a:xfrm>
            <a:off x="5638800" y="3200400"/>
            <a:ext cx="533400" cy="228600"/>
          </a:xfrm>
          <a:prstGeom prst="roundRect">
            <a:avLst>
              <a:gd name="adj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accent2"/>
                </a:solidFill>
              </a:rPr>
              <a:t>data</a:t>
            </a:r>
          </a:p>
        </p:txBody>
      </p:sp>
      <p:sp>
        <p:nvSpPr>
          <p:cNvPr id="59" name="AutoShape 19"/>
          <p:cNvSpPr>
            <a:spLocks noChangeArrowheads="1"/>
          </p:cNvSpPr>
          <p:nvPr/>
        </p:nvSpPr>
        <p:spPr bwMode="auto">
          <a:xfrm>
            <a:off x="7010400" y="3886200"/>
            <a:ext cx="533400" cy="228600"/>
          </a:xfrm>
          <a:prstGeom prst="roundRect">
            <a:avLst>
              <a:gd name="adj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accent2"/>
                </a:solidFill>
              </a:rPr>
              <a:t>data</a:t>
            </a:r>
          </a:p>
        </p:txBody>
      </p:sp>
      <p:sp>
        <p:nvSpPr>
          <p:cNvPr id="60" name="AutoShape 20"/>
          <p:cNvSpPr>
            <a:spLocks noChangeArrowheads="1"/>
          </p:cNvSpPr>
          <p:nvPr/>
        </p:nvSpPr>
        <p:spPr bwMode="auto">
          <a:xfrm>
            <a:off x="4800600" y="4267200"/>
            <a:ext cx="533400" cy="228600"/>
          </a:xfrm>
          <a:prstGeom prst="roundRect">
            <a:avLst>
              <a:gd name="adj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accent2"/>
                </a:solidFill>
              </a:rPr>
              <a:t>data</a:t>
            </a:r>
          </a:p>
        </p:txBody>
      </p:sp>
      <p:sp>
        <p:nvSpPr>
          <p:cNvPr id="61" name="Text Box 21"/>
          <p:cNvSpPr txBox="1">
            <a:spLocks noChangeArrowheads="1"/>
          </p:cNvSpPr>
          <p:nvPr/>
        </p:nvSpPr>
        <p:spPr bwMode="auto">
          <a:xfrm>
            <a:off x="2362200" y="5029200"/>
            <a:ext cx="63404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 err="1">
                <a:solidFill>
                  <a:schemeClr val="tx2">
                    <a:lumMod val="50000"/>
                  </a:schemeClr>
                </a:solidFill>
              </a:rPr>
              <a:t>Komunikasi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 data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</a:rPr>
              <a:t>melalui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 media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</a:rPr>
              <a:t>kabel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</a:rPr>
              <a:t>atau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</a:rPr>
              <a:t>nirkabel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2" name="Text Box 22"/>
          <p:cNvSpPr txBox="1">
            <a:spLocks noChangeArrowheads="1"/>
          </p:cNvSpPr>
          <p:nvPr/>
        </p:nvSpPr>
        <p:spPr bwMode="auto">
          <a:xfrm>
            <a:off x="2438400" y="5334000"/>
            <a:ext cx="57308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Kabel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bisa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berupa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Kabel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Coaxial,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Kabel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Twisted pair,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atau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  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kabel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fiber optic</a:t>
            </a:r>
          </a:p>
          <a:p>
            <a:pPr>
              <a:buFontTx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Nirkabel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melalui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infrared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atau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warless</a:t>
            </a:r>
          </a:p>
        </p:txBody>
      </p:sp>
      <p:sp>
        <p:nvSpPr>
          <p:cNvPr id="63" name="AutoShape 2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997825" y="6146800"/>
            <a:ext cx="950913" cy="20320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Next</a:t>
            </a:r>
          </a:p>
        </p:txBody>
      </p:sp>
      <p:sp>
        <p:nvSpPr>
          <p:cNvPr id="64" name="AutoShape 26"/>
          <p:cNvSpPr>
            <a:spLocks noChangeArrowheads="1"/>
          </p:cNvSpPr>
          <p:nvPr/>
        </p:nvSpPr>
        <p:spPr bwMode="auto">
          <a:xfrm>
            <a:off x="7878763" y="6096000"/>
            <a:ext cx="1189037" cy="304800"/>
          </a:xfrm>
          <a:prstGeom prst="roundRect">
            <a:avLst>
              <a:gd name="adj" fmla="val 50000"/>
            </a:avLst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5" name="Group 27"/>
          <p:cNvGrpSpPr>
            <a:grpSpLocks/>
          </p:cNvGrpSpPr>
          <p:nvPr/>
        </p:nvGrpSpPr>
        <p:grpSpPr bwMode="auto">
          <a:xfrm>
            <a:off x="8532813" y="5943600"/>
            <a:ext cx="371475" cy="307975"/>
            <a:chOff x="3792" y="3408"/>
            <a:chExt cx="300" cy="291"/>
          </a:xfrm>
        </p:grpSpPr>
        <p:grpSp>
          <p:nvGrpSpPr>
            <p:cNvPr id="66" name="Group 28"/>
            <p:cNvGrpSpPr>
              <a:grpSpLocks/>
            </p:cNvGrpSpPr>
            <p:nvPr/>
          </p:nvGrpSpPr>
          <p:grpSpPr bwMode="auto">
            <a:xfrm>
              <a:off x="3792" y="3408"/>
              <a:ext cx="240" cy="240"/>
              <a:chOff x="3792" y="3408"/>
              <a:chExt cx="240" cy="240"/>
            </a:xfrm>
          </p:grpSpPr>
          <p:sp>
            <p:nvSpPr>
              <p:cNvPr id="78" name="Line 29"/>
              <p:cNvSpPr>
                <a:spLocks noChangeShapeType="1"/>
              </p:cNvSpPr>
              <p:nvPr/>
            </p:nvSpPr>
            <p:spPr bwMode="auto">
              <a:xfrm>
                <a:off x="3888" y="3408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Line 30"/>
              <p:cNvSpPr>
                <a:spLocks noChangeShapeType="1"/>
              </p:cNvSpPr>
              <p:nvPr/>
            </p:nvSpPr>
            <p:spPr bwMode="auto">
              <a:xfrm>
                <a:off x="3792" y="3504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7" name="Group 31"/>
            <p:cNvGrpSpPr>
              <a:grpSpLocks/>
            </p:cNvGrpSpPr>
            <p:nvPr/>
          </p:nvGrpSpPr>
          <p:grpSpPr bwMode="auto">
            <a:xfrm>
              <a:off x="3852" y="3459"/>
              <a:ext cx="240" cy="240"/>
              <a:chOff x="3792" y="3408"/>
              <a:chExt cx="240" cy="240"/>
            </a:xfrm>
          </p:grpSpPr>
          <p:sp>
            <p:nvSpPr>
              <p:cNvPr id="68" name="Line 32"/>
              <p:cNvSpPr>
                <a:spLocks noChangeShapeType="1"/>
              </p:cNvSpPr>
              <p:nvPr/>
            </p:nvSpPr>
            <p:spPr bwMode="auto">
              <a:xfrm>
                <a:off x="3888" y="3408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Line 33"/>
              <p:cNvSpPr>
                <a:spLocks noChangeShapeType="1"/>
              </p:cNvSpPr>
              <p:nvPr/>
            </p:nvSpPr>
            <p:spPr bwMode="auto">
              <a:xfrm>
                <a:off x="3792" y="3504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9" name="Rectangle 68">
            <a:hlinkClick r:id="rId11" action="ppaction://hlinksldjump"/>
          </p:cNvPr>
          <p:cNvSpPr/>
          <p:nvPr/>
        </p:nvSpPr>
        <p:spPr>
          <a:xfrm>
            <a:off x="152400" y="4589231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hlinkClick r:id="rId11" action="ppaction://hlinksldjump"/>
          </p:cNvPr>
          <p:cNvSpPr/>
          <p:nvPr/>
        </p:nvSpPr>
        <p:spPr>
          <a:xfrm>
            <a:off x="609600" y="4564618"/>
            <a:ext cx="7745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TEST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81000" y="5905500"/>
            <a:ext cx="9573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Adhe Tora</a:t>
            </a:r>
            <a:endParaRPr lang="en-US" sz="12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0" y="6362237"/>
            <a:ext cx="187262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Email : 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d-ID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dhetora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@gmail.com</a:t>
            </a:r>
            <a:endParaRPr lang="en-US" sz="9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5215" y="6180148"/>
            <a:ext cx="19191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http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://</a:t>
            </a:r>
            <a:r>
              <a:rPr lang="id-ID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adhetora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.blogspot.com</a:t>
            </a:r>
            <a:endParaRPr lang="en-US" sz="9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63" presetClass="path" presetSubtype="0" repeatCount="indefinite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27746E-6 L 0.07083 -0.02774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" y="-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0" presetClass="path" presetSubtype="0" repeatCount="indefinite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0.00555 L 0.175 0.044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00" y="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000"/>
                            </p:stCondLst>
                            <p:childTnLst>
                              <p:par>
                                <p:cTn id="55" presetID="0" presetClass="path" presetSubtype="0" repeatCount="indefinite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52601E-6 L -0.09167 0.06659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00" y="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3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3000"/>
                            </p:stCondLst>
                            <p:childTnLst>
                              <p:par>
                                <p:cTn id="61" presetID="0" presetClass="path" presetSubtype="0" repeatCount="indefinite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32948E-6 L -0.1375 -0.04994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00" y="-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7000"/>
                            </p:stCondLst>
                            <p:childTnLst>
                              <p:par>
                                <p:cTn id="6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8760"/>
                            </p:stCondLst>
                            <p:childTnLst>
                              <p:par>
                                <p:cTn id="73" presetID="1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5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1760"/>
                            </p:stCondLst>
                            <p:childTnLst>
                              <p:par>
                                <p:cTn id="7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9160"/>
                            </p:stCondLst>
                            <p:childTnLst>
                              <p:par>
                                <p:cTn id="8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5" grpId="0"/>
      <p:bldP spid="46" grpId="0"/>
      <p:bldP spid="47" grpId="0"/>
      <p:bldP spid="52" grpId="0" animBg="1"/>
      <p:bldP spid="53" grpId="0" animBg="1"/>
      <p:bldP spid="54" grpId="0" animBg="1"/>
      <p:bldP spid="55" grpId="0" animBg="1"/>
      <p:bldP spid="56" grpId="0" animBg="1"/>
      <p:bldP spid="56" grpId="1" animBg="1"/>
      <p:bldP spid="59" grpId="0" animBg="1"/>
      <p:bldP spid="60" grpId="0" animBg="1"/>
      <p:bldP spid="61" grpId="0"/>
      <p:bldP spid="71" grpId="0"/>
      <p:bldP spid="72" grpId="0"/>
      <p:bldP spid="7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000250" cy="68580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94693" y="0"/>
            <a:ext cx="1800493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SM</a:t>
            </a:r>
            <a:r>
              <a:rPr lang="id-ID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4500" y="838200"/>
            <a:ext cx="76976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2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KKPI</a:t>
            </a:r>
            <a:endParaRPr lang="en-US" sz="2000" b="0" cap="none" spc="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1219200"/>
            <a:ext cx="200728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http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://</a:t>
            </a:r>
            <a:r>
              <a:rPr lang="id-ID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Adhe-Tora.blogspot.com</a:t>
            </a:r>
            <a:endParaRPr lang="en-US" sz="9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Rectangle 23">
            <a:hlinkClick r:id="rId4" action="ppaction://hlinksldjump"/>
          </p:cNvPr>
          <p:cNvSpPr/>
          <p:nvPr/>
        </p:nvSpPr>
        <p:spPr>
          <a:xfrm>
            <a:off x="152400" y="2508839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hlinkClick r:id="rId4" action="ppaction://hlinksldjump"/>
          </p:cNvPr>
          <p:cNvSpPr/>
          <p:nvPr/>
        </p:nvSpPr>
        <p:spPr>
          <a:xfrm>
            <a:off x="152400" y="2481945"/>
            <a:ext cx="169790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KOMPETENSI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2400" y="2906708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57200" y="2870849"/>
            <a:ext cx="103958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MATERI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>
            <a:hlinkClick r:id="rId5" action="ppaction://hlinksldjump"/>
          </p:cNvPr>
          <p:cNvSpPr/>
          <p:nvPr/>
        </p:nvSpPr>
        <p:spPr>
          <a:xfrm>
            <a:off x="152400" y="2109283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hlinkClick r:id="rId5" action="ppaction://hlinksldjump"/>
          </p:cNvPr>
          <p:cNvSpPr/>
          <p:nvPr/>
        </p:nvSpPr>
        <p:spPr>
          <a:xfrm>
            <a:off x="548641" y="2073424"/>
            <a:ext cx="87716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HOME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>
            <a:hlinkClick r:id="rId4" action="ppaction://hlinksldjump"/>
          </p:cNvPr>
          <p:cNvSpPr/>
          <p:nvPr/>
        </p:nvSpPr>
        <p:spPr>
          <a:xfrm>
            <a:off x="152400" y="3286124"/>
            <a:ext cx="1752600" cy="1133475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41" name="TextBox 40">
            <a:hlinkClick r:id="rId6" action="ppaction://hlinksldjump"/>
          </p:cNvPr>
          <p:cNvSpPr txBox="1"/>
          <p:nvPr/>
        </p:nvSpPr>
        <p:spPr>
          <a:xfrm>
            <a:off x="228600" y="32766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Jaringan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Komputer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2" name="TextBox 41">
            <a:hlinkClick r:id="rId7" action="ppaction://hlinksldjump"/>
          </p:cNvPr>
          <p:cNvSpPr txBox="1"/>
          <p:nvPr/>
        </p:nvSpPr>
        <p:spPr>
          <a:xfrm>
            <a:off x="238125" y="35433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Topologi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Jaringan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3" name="TextBox 42">
            <a:hlinkClick r:id="rId8" action="ppaction://hlinksldjump"/>
          </p:cNvPr>
          <p:cNvSpPr txBox="1"/>
          <p:nvPr/>
        </p:nvSpPr>
        <p:spPr>
          <a:xfrm>
            <a:off x="304800" y="3790950"/>
            <a:ext cx="1438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LAN, MAN, WAN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4" name="TextBox 43">
            <a:hlinkClick r:id="rId9" action="ppaction://hlinksldjump"/>
          </p:cNvPr>
          <p:cNvSpPr txBox="1"/>
          <p:nvPr/>
        </p:nvSpPr>
        <p:spPr>
          <a:xfrm>
            <a:off x="247650" y="405765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Komunikasi</a:t>
            </a:r>
            <a:r>
              <a:rPr lang="en-US" sz="1400" dirty="0" smtClean="0">
                <a:solidFill>
                  <a:schemeClr val="bg1"/>
                </a:solidFill>
              </a:rPr>
              <a:t> Data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5" name="Rectangle 2"/>
          <p:cNvSpPr>
            <a:spLocks noChangeArrowheads="1"/>
          </p:cNvSpPr>
          <p:nvPr/>
        </p:nvSpPr>
        <p:spPr bwMode="auto">
          <a:xfrm>
            <a:off x="3376550" y="304800"/>
            <a:ext cx="571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</a:rPr>
              <a:t>Komunikasi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> Data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</a:rPr>
              <a:t>Antar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</a:rPr>
              <a:t>Komputer</a:t>
            </a:r>
            <a:endParaRPr lang="en-U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6" name="Picture 2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24150" y="2057400"/>
            <a:ext cx="4657725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7" name="Text Box 22"/>
          <p:cNvSpPr txBox="1">
            <a:spLocks noChangeArrowheads="1"/>
          </p:cNvSpPr>
          <p:nvPr/>
        </p:nvSpPr>
        <p:spPr bwMode="auto">
          <a:xfrm>
            <a:off x="2157350" y="1524000"/>
            <a:ext cx="1508125" cy="342900"/>
          </a:xfrm>
          <a:prstGeom prst="rect">
            <a:avLst/>
          </a:prstGeom>
          <a:solidFill>
            <a:schemeClr val="tx2"/>
          </a:solidFill>
          <a:ln w="38100">
            <a:solidFill>
              <a:srgbClr val="F0F0F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rgbClr val="F0F0F0"/>
                </a:solidFill>
              </a:rPr>
              <a:t>SERVER</a:t>
            </a:r>
          </a:p>
        </p:txBody>
      </p:sp>
      <p:sp>
        <p:nvSpPr>
          <p:cNvPr id="69" name="Text Box 23"/>
          <p:cNvSpPr txBox="1">
            <a:spLocks noChangeArrowheads="1"/>
          </p:cNvSpPr>
          <p:nvPr/>
        </p:nvSpPr>
        <p:spPr bwMode="auto">
          <a:xfrm>
            <a:off x="3846450" y="1524000"/>
            <a:ext cx="1627188" cy="342900"/>
          </a:xfrm>
          <a:prstGeom prst="rect">
            <a:avLst/>
          </a:prstGeom>
          <a:solidFill>
            <a:srgbClr val="006600"/>
          </a:solidFill>
          <a:ln w="38100">
            <a:solidFill>
              <a:srgbClr val="F0F0F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rgbClr val="F0F0F0"/>
                </a:solidFill>
              </a:rPr>
              <a:t>WORKSTATION</a:t>
            </a:r>
          </a:p>
        </p:txBody>
      </p:sp>
      <p:sp>
        <p:nvSpPr>
          <p:cNvPr id="70" name="Text Box 24"/>
          <p:cNvSpPr txBox="1">
            <a:spLocks noChangeArrowheads="1"/>
          </p:cNvSpPr>
          <p:nvPr/>
        </p:nvSpPr>
        <p:spPr bwMode="auto">
          <a:xfrm>
            <a:off x="5775263" y="1524000"/>
            <a:ext cx="1447800" cy="342900"/>
          </a:xfrm>
          <a:prstGeom prst="rect">
            <a:avLst/>
          </a:prstGeom>
          <a:solidFill>
            <a:srgbClr val="0000CC"/>
          </a:solidFill>
          <a:ln w="38100">
            <a:solidFill>
              <a:srgbClr val="F0F0F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rgbClr val="F0F0F0"/>
                </a:solidFill>
              </a:rPr>
              <a:t>HUB</a:t>
            </a:r>
          </a:p>
        </p:txBody>
      </p:sp>
      <p:sp>
        <p:nvSpPr>
          <p:cNvPr id="71" name="Text Box 25"/>
          <p:cNvSpPr txBox="1">
            <a:spLocks noChangeArrowheads="1"/>
          </p:cNvSpPr>
          <p:nvPr/>
        </p:nvSpPr>
        <p:spPr bwMode="auto">
          <a:xfrm>
            <a:off x="7462775" y="1524000"/>
            <a:ext cx="1628775" cy="342900"/>
          </a:xfrm>
          <a:prstGeom prst="rect">
            <a:avLst/>
          </a:prstGeom>
          <a:solidFill>
            <a:srgbClr val="CC3300"/>
          </a:solidFill>
          <a:ln w="38100">
            <a:solidFill>
              <a:srgbClr val="F0F0F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rgbClr val="F0F0F0"/>
                </a:solidFill>
              </a:rPr>
              <a:t>NIC/ LAN CARD</a:t>
            </a:r>
          </a:p>
        </p:txBody>
      </p:sp>
      <p:sp>
        <p:nvSpPr>
          <p:cNvPr id="72" name="Text Box 27"/>
          <p:cNvSpPr txBox="1">
            <a:spLocks noChangeArrowheads="1"/>
          </p:cNvSpPr>
          <p:nvPr/>
        </p:nvSpPr>
        <p:spPr bwMode="auto">
          <a:xfrm>
            <a:off x="2233550" y="4876800"/>
            <a:ext cx="67818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400" b="1"/>
              <a:t>Perangkat keras (hardware) yang  berfungsi untuk   melayani  jaringan dan workstation  yang  terhubung  pada  jaringan tersebut</a:t>
            </a:r>
            <a:r>
              <a:rPr lang="en-US" sz="1400" b="1"/>
              <a:t> </a:t>
            </a:r>
          </a:p>
        </p:txBody>
      </p:sp>
      <p:sp>
        <p:nvSpPr>
          <p:cNvPr id="73" name="Text Box 28"/>
          <p:cNvSpPr txBox="1">
            <a:spLocks noChangeArrowheads="1"/>
          </p:cNvSpPr>
          <p:nvPr/>
        </p:nvSpPr>
        <p:spPr bwMode="auto">
          <a:xfrm>
            <a:off x="2233550" y="5410200"/>
            <a:ext cx="594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GB" sz="1400" b="1">
                <a:solidFill>
                  <a:srgbClr val="006600"/>
                </a:solidFill>
              </a:rPr>
              <a:t>Workstation merupakan node atau host tempat user bekerja</a:t>
            </a:r>
            <a:endParaRPr lang="en-US" sz="1400" b="1">
              <a:solidFill>
                <a:srgbClr val="006600"/>
              </a:solidFill>
            </a:endParaRPr>
          </a:p>
        </p:txBody>
      </p:sp>
      <p:sp>
        <p:nvSpPr>
          <p:cNvPr id="74" name="Text Box 29"/>
          <p:cNvSpPr txBox="1">
            <a:spLocks noChangeArrowheads="1"/>
          </p:cNvSpPr>
          <p:nvPr/>
        </p:nvSpPr>
        <p:spPr bwMode="auto">
          <a:xfrm>
            <a:off x="2233550" y="5791200"/>
            <a:ext cx="685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0000CC"/>
                </a:solidFill>
              </a:rPr>
              <a:t>Perangkat yang berfungsi untuk mengatur antrian data dari dan menuju server</a:t>
            </a:r>
          </a:p>
        </p:txBody>
      </p:sp>
      <p:sp>
        <p:nvSpPr>
          <p:cNvPr id="75" name="Text Box 30"/>
          <p:cNvSpPr txBox="1">
            <a:spLocks noChangeArrowheads="1"/>
          </p:cNvSpPr>
          <p:nvPr/>
        </p:nvSpPr>
        <p:spPr bwMode="auto">
          <a:xfrm>
            <a:off x="2233550" y="6111875"/>
            <a:ext cx="6477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400" b="1">
                <a:solidFill>
                  <a:srgbClr val="CC3300"/>
                </a:solidFill>
              </a:rPr>
              <a:t>Rangkaian elektronika yang dirancang khusus untuk menangani  network  protocol  yang dikenal  dengan Network Interface Card (NIC)</a:t>
            </a:r>
            <a:r>
              <a:rPr lang="en-US" sz="1400" b="1">
                <a:solidFill>
                  <a:srgbClr val="CC3300"/>
                </a:solidFill>
              </a:rPr>
              <a:t> </a:t>
            </a:r>
          </a:p>
        </p:txBody>
      </p:sp>
      <p:sp>
        <p:nvSpPr>
          <p:cNvPr id="76" name="Oval 31"/>
          <p:cNvSpPr>
            <a:spLocks noChangeArrowheads="1"/>
          </p:cNvSpPr>
          <p:nvPr/>
        </p:nvSpPr>
        <p:spPr bwMode="auto">
          <a:xfrm>
            <a:off x="2081150" y="5029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Oval 32"/>
          <p:cNvSpPr>
            <a:spLocks noChangeArrowheads="1"/>
          </p:cNvSpPr>
          <p:nvPr/>
        </p:nvSpPr>
        <p:spPr bwMode="auto">
          <a:xfrm>
            <a:off x="2081150" y="5486400"/>
            <a:ext cx="152400" cy="152400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Oval 33"/>
          <p:cNvSpPr>
            <a:spLocks noChangeArrowheads="1"/>
          </p:cNvSpPr>
          <p:nvPr/>
        </p:nvSpPr>
        <p:spPr bwMode="auto">
          <a:xfrm>
            <a:off x="2081150" y="58674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Oval 34"/>
          <p:cNvSpPr>
            <a:spLocks noChangeArrowheads="1"/>
          </p:cNvSpPr>
          <p:nvPr/>
        </p:nvSpPr>
        <p:spPr bwMode="auto">
          <a:xfrm>
            <a:off x="2081150" y="61722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AutoShape 3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872350" y="1066800"/>
            <a:ext cx="950913" cy="20320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Lanjut</a:t>
            </a:r>
          </a:p>
        </p:txBody>
      </p:sp>
      <p:sp>
        <p:nvSpPr>
          <p:cNvPr id="84" name="AutoShape 36"/>
          <p:cNvSpPr>
            <a:spLocks noChangeArrowheads="1"/>
          </p:cNvSpPr>
          <p:nvPr/>
        </p:nvSpPr>
        <p:spPr bwMode="auto">
          <a:xfrm>
            <a:off x="7753288" y="1016000"/>
            <a:ext cx="1189037" cy="304800"/>
          </a:xfrm>
          <a:prstGeom prst="roundRect">
            <a:avLst>
              <a:gd name="adj" fmla="val 50000"/>
            </a:avLst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5" name="Group 37"/>
          <p:cNvGrpSpPr>
            <a:grpSpLocks/>
          </p:cNvGrpSpPr>
          <p:nvPr/>
        </p:nvGrpSpPr>
        <p:grpSpPr bwMode="auto">
          <a:xfrm>
            <a:off x="8407338" y="863600"/>
            <a:ext cx="371475" cy="307975"/>
            <a:chOff x="3792" y="3408"/>
            <a:chExt cx="300" cy="291"/>
          </a:xfrm>
        </p:grpSpPr>
        <p:grpSp>
          <p:nvGrpSpPr>
            <p:cNvPr id="86" name="Group 38"/>
            <p:cNvGrpSpPr>
              <a:grpSpLocks/>
            </p:cNvGrpSpPr>
            <p:nvPr/>
          </p:nvGrpSpPr>
          <p:grpSpPr bwMode="auto">
            <a:xfrm>
              <a:off x="3792" y="3408"/>
              <a:ext cx="240" cy="240"/>
              <a:chOff x="3792" y="3408"/>
              <a:chExt cx="240" cy="240"/>
            </a:xfrm>
          </p:grpSpPr>
          <p:sp>
            <p:nvSpPr>
              <p:cNvPr id="90" name="Line 39"/>
              <p:cNvSpPr>
                <a:spLocks noChangeShapeType="1"/>
              </p:cNvSpPr>
              <p:nvPr/>
            </p:nvSpPr>
            <p:spPr bwMode="auto">
              <a:xfrm>
                <a:off x="3888" y="3408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Line 40"/>
              <p:cNvSpPr>
                <a:spLocks noChangeShapeType="1"/>
              </p:cNvSpPr>
              <p:nvPr/>
            </p:nvSpPr>
            <p:spPr bwMode="auto">
              <a:xfrm>
                <a:off x="3792" y="3504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7" name="Group 41"/>
            <p:cNvGrpSpPr>
              <a:grpSpLocks/>
            </p:cNvGrpSpPr>
            <p:nvPr/>
          </p:nvGrpSpPr>
          <p:grpSpPr bwMode="auto">
            <a:xfrm>
              <a:off x="3852" y="3459"/>
              <a:ext cx="240" cy="240"/>
              <a:chOff x="3792" y="3408"/>
              <a:chExt cx="240" cy="240"/>
            </a:xfrm>
          </p:grpSpPr>
          <p:sp>
            <p:nvSpPr>
              <p:cNvPr id="88" name="Line 42"/>
              <p:cNvSpPr>
                <a:spLocks noChangeShapeType="1"/>
              </p:cNvSpPr>
              <p:nvPr/>
            </p:nvSpPr>
            <p:spPr bwMode="auto">
              <a:xfrm>
                <a:off x="3888" y="3408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Line 43"/>
              <p:cNvSpPr>
                <a:spLocks noChangeShapeType="1"/>
              </p:cNvSpPr>
              <p:nvPr/>
            </p:nvSpPr>
            <p:spPr bwMode="auto">
              <a:xfrm>
                <a:off x="3792" y="3504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2" name="AutoShape 44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6622988" y="1066800"/>
            <a:ext cx="950912" cy="20320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Kembali</a:t>
            </a:r>
          </a:p>
        </p:txBody>
      </p:sp>
      <p:sp>
        <p:nvSpPr>
          <p:cNvPr id="93" name="AutoShape 45"/>
          <p:cNvSpPr>
            <a:spLocks noChangeArrowheads="1"/>
          </p:cNvSpPr>
          <p:nvPr/>
        </p:nvSpPr>
        <p:spPr bwMode="auto">
          <a:xfrm>
            <a:off x="6503925" y="1016000"/>
            <a:ext cx="1189038" cy="304800"/>
          </a:xfrm>
          <a:prstGeom prst="roundRect">
            <a:avLst>
              <a:gd name="adj" fmla="val 50000"/>
            </a:avLst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4" name="Group 46"/>
          <p:cNvGrpSpPr>
            <a:grpSpLocks/>
          </p:cNvGrpSpPr>
          <p:nvPr/>
        </p:nvGrpSpPr>
        <p:grpSpPr bwMode="auto">
          <a:xfrm>
            <a:off x="7157975" y="863600"/>
            <a:ext cx="371475" cy="307975"/>
            <a:chOff x="3792" y="3408"/>
            <a:chExt cx="300" cy="291"/>
          </a:xfrm>
        </p:grpSpPr>
        <p:grpSp>
          <p:nvGrpSpPr>
            <p:cNvPr id="95" name="Group 47"/>
            <p:cNvGrpSpPr>
              <a:grpSpLocks/>
            </p:cNvGrpSpPr>
            <p:nvPr/>
          </p:nvGrpSpPr>
          <p:grpSpPr bwMode="auto">
            <a:xfrm>
              <a:off x="3792" y="3408"/>
              <a:ext cx="240" cy="240"/>
              <a:chOff x="3792" y="3408"/>
              <a:chExt cx="240" cy="240"/>
            </a:xfrm>
          </p:grpSpPr>
          <p:sp>
            <p:nvSpPr>
              <p:cNvPr id="99" name="Line 48"/>
              <p:cNvSpPr>
                <a:spLocks noChangeShapeType="1"/>
              </p:cNvSpPr>
              <p:nvPr/>
            </p:nvSpPr>
            <p:spPr bwMode="auto">
              <a:xfrm>
                <a:off x="3888" y="3408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Line 49"/>
              <p:cNvSpPr>
                <a:spLocks noChangeShapeType="1"/>
              </p:cNvSpPr>
              <p:nvPr/>
            </p:nvSpPr>
            <p:spPr bwMode="auto">
              <a:xfrm>
                <a:off x="3792" y="3504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" name="Group 50"/>
            <p:cNvGrpSpPr>
              <a:grpSpLocks/>
            </p:cNvGrpSpPr>
            <p:nvPr/>
          </p:nvGrpSpPr>
          <p:grpSpPr bwMode="auto">
            <a:xfrm>
              <a:off x="3852" y="3459"/>
              <a:ext cx="240" cy="240"/>
              <a:chOff x="3792" y="3408"/>
              <a:chExt cx="240" cy="240"/>
            </a:xfrm>
          </p:grpSpPr>
          <p:sp>
            <p:nvSpPr>
              <p:cNvPr id="97" name="Line 51"/>
              <p:cNvSpPr>
                <a:spLocks noChangeShapeType="1"/>
              </p:cNvSpPr>
              <p:nvPr/>
            </p:nvSpPr>
            <p:spPr bwMode="auto">
              <a:xfrm>
                <a:off x="3888" y="3408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Line 52"/>
              <p:cNvSpPr>
                <a:spLocks noChangeShapeType="1"/>
              </p:cNvSpPr>
              <p:nvPr/>
            </p:nvSpPr>
            <p:spPr bwMode="auto">
              <a:xfrm>
                <a:off x="3792" y="3504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1" name="Text Box 53"/>
          <p:cNvSpPr txBox="1">
            <a:spLocks noChangeArrowheads="1"/>
          </p:cNvSpPr>
          <p:nvPr/>
        </p:nvSpPr>
        <p:spPr bwMode="auto">
          <a:xfrm>
            <a:off x="3833750" y="1562100"/>
            <a:ext cx="1627188" cy="342900"/>
          </a:xfrm>
          <a:prstGeom prst="rect">
            <a:avLst/>
          </a:prstGeom>
          <a:solidFill>
            <a:srgbClr val="006600"/>
          </a:solidFill>
          <a:ln w="38100">
            <a:solidFill>
              <a:srgbClr val="F0F0F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rgbClr val="F0F0F0"/>
                </a:solidFill>
              </a:rPr>
              <a:t>WORKSTATION</a:t>
            </a:r>
          </a:p>
        </p:txBody>
      </p:sp>
      <p:pic>
        <p:nvPicPr>
          <p:cNvPr id="102" name="Picture 54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6F7F6"/>
              </a:clrFrom>
              <a:clrTo>
                <a:srgbClr val="F6F7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9950" y="3657600"/>
            <a:ext cx="10668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" name="Text Box 55"/>
          <p:cNvSpPr txBox="1">
            <a:spLocks noChangeArrowheads="1"/>
          </p:cNvSpPr>
          <p:nvPr/>
        </p:nvSpPr>
        <p:spPr bwMode="auto">
          <a:xfrm>
            <a:off x="3528950" y="1066800"/>
            <a:ext cx="2241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FF3300"/>
                </a:solidFill>
              </a:rPr>
              <a:t>Hardware Jaringan</a:t>
            </a:r>
          </a:p>
        </p:txBody>
      </p:sp>
      <p:sp>
        <p:nvSpPr>
          <p:cNvPr id="56" name="Rectangle 55">
            <a:hlinkClick r:id="rId12" action="ppaction://hlinksldjump"/>
          </p:cNvPr>
          <p:cNvSpPr/>
          <p:nvPr/>
        </p:nvSpPr>
        <p:spPr>
          <a:xfrm>
            <a:off x="152400" y="4589231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hlinkClick r:id="rId12" action="ppaction://hlinksldjump"/>
          </p:cNvPr>
          <p:cNvSpPr/>
          <p:nvPr/>
        </p:nvSpPr>
        <p:spPr>
          <a:xfrm>
            <a:off x="609600" y="4564618"/>
            <a:ext cx="7745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TEST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81000" y="5905500"/>
            <a:ext cx="9573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d-ID" sz="12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dhe Tora</a:t>
            </a:r>
            <a:endParaRPr lang="en-US" sz="12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0" y="6362237"/>
            <a:ext cx="187262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Email : 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d-ID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dhetora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@gmail.com</a:t>
            </a:r>
            <a:endParaRPr lang="en-US" sz="9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5215" y="6180148"/>
            <a:ext cx="19191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http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://</a:t>
            </a:r>
            <a:r>
              <a:rPr lang="id-ID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adhetora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.blogspot.com</a:t>
            </a:r>
            <a:endParaRPr lang="en-US" sz="9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0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0"/>
                            </p:stCondLst>
                            <p:childTnLst>
                              <p:par>
                                <p:cTn id="8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58382E-6 L 4.72222E-6 0.32138 L 0.02586 0.31907 " pathEditMode="relative" rAng="0" ptsTypes="AAA">
                                      <p:cBhvr>
                                        <p:cTn id="87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0" y="16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000"/>
                            </p:stCondLst>
                            <p:childTnLst>
                              <p:par>
                                <p:cTn id="8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642 0.3341 L 0.11597 0.3341 " pathEditMode="relative" ptsTypes="AAA">
                                      <p:cBhvr>
                                        <p:cTn id="9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4000"/>
                            </p:stCondLst>
                            <p:childTnLst>
                              <p:par>
                                <p:cTn id="9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45087E-6 L 0.00938 0.15815 L 0.16945 0.15815 " pathEditMode="relative" rAng="0" ptsTypes="AAA">
                                      <p:cBhvr>
                                        <p:cTn id="109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00" y="7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9201 0.06335 L -0.09045 0.1415 " pathEditMode="relative" ptsTypes="AAA">
                                      <p:cBhvr>
                                        <p:cTn id="112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58382E-6 L -0.0026 0.28578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14300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6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4104E-6 L -0.125 -0.00162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5.78035E-7 L 1.66667E-6 -0.13317 L 0.09045 -0.13526 " pathEditMode="relative" ptsTypes="AAA">
                                      <p:cBhvr>
                                        <p:cTn id="130" dur="2000" spd="-100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2000"/>
                            </p:stCondLst>
                            <p:childTnLst>
                              <p:par>
                                <p:cTn id="13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4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5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6240"/>
                            </p:stCondLst>
                            <p:childTnLst>
                              <p:par>
                                <p:cTn id="13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5.78035E-7 L -0.00469 -0.20508 L 0.37778 -0.20716 " pathEditMode="relative" ptsTypes="AAA">
                                      <p:cBhvr>
                                        <p:cTn id="139" dur="2000" spd="-100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8240"/>
                            </p:stCondLst>
                            <p:childTnLst>
                              <p:par>
                                <p:cTn id="14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3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4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0240"/>
                            </p:stCondLst>
                            <p:childTnLst>
                              <p:par>
                                <p:cTn id="14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6.99422E-6 L 4.16667E-6 -0.47976 L 0.35225 -0.47976 " pathEditMode="relative" ptsTypes="AAA">
                                      <p:cBhvr>
                                        <p:cTn id="148" dur="2000" spd="-100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2240"/>
                            </p:stCondLst>
                            <p:childTnLst>
                              <p:par>
                                <p:cTn id="15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4880"/>
                            </p:stCondLst>
                            <p:childTnLst>
                              <p:par>
                                <p:cTn id="15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00578E-6 L 2.77778E-6 -0.26844 L 0.64774 -0.25988 " pathEditMode="relative" ptsTypes="AAA">
                                      <p:cBhvr>
                                        <p:cTn id="157" dur="2000" spd="-100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36880"/>
                            </p:stCondLst>
                            <p:childTnLst>
                              <p:par>
                                <p:cTn id="15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1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2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41320"/>
                            </p:stCondLst>
                            <p:childTnLst>
                              <p:par>
                                <p:cTn id="165" presetID="1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44320"/>
                            </p:stCondLst>
                            <p:childTnLst>
                              <p:par>
                                <p:cTn id="16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51720"/>
                            </p:stCondLst>
                            <p:childTnLst>
                              <p:par>
                                <p:cTn id="17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7" grpId="0" animBg="1"/>
      <p:bldP spid="67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/>
      <p:bldP spid="73" grpId="0"/>
      <p:bldP spid="74" grpId="0"/>
      <p:bldP spid="75" grpId="0"/>
      <p:bldP spid="76" grpId="0" animBg="1"/>
      <p:bldP spid="76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101" grpId="0" animBg="1"/>
      <p:bldP spid="101" grpId="1" animBg="1"/>
      <p:bldP spid="103" grpId="0"/>
      <p:bldP spid="58" grpId="0"/>
      <p:bldP spid="59" grpId="0"/>
      <p:bldP spid="6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000250" cy="68580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94693" y="0"/>
            <a:ext cx="1800493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</a:t>
            </a:r>
            <a:r>
              <a:rPr lang="id-ID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MM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4500" y="838200"/>
            <a:ext cx="76976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2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KKPI</a:t>
            </a:r>
            <a:endParaRPr lang="en-US" sz="2000" b="0" cap="none" spc="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1219200"/>
            <a:ext cx="200728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http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://</a:t>
            </a:r>
            <a:r>
              <a:rPr lang="id-ID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Adhe-Tora.blogspot.com</a:t>
            </a:r>
            <a:endParaRPr lang="en-US" sz="9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Rectangle 23">
            <a:hlinkClick r:id="rId4" action="ppaction://hlinksldjump"/>
          </p:cNvPr>
          <p:cNvSpPr/>
          <p:nvPr/>
        </p:nvSpPr>
        <p:spPr>
          <a:xfrm>
            <a:off x="152400" y="2508839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hlinkClick r:id="rId4" action="ppaction://hlinksldjump"/>
          </p:cNvPr>
          <p:cNvSpPr/>
          <p:nvPr/>
        </p:nvSpPr>
        <p:spPr>
          <a:xfrm>
            <a:off x="152400" y="2481945"/>
            <a:ext cx="169790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KOMPETENSI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2400" y="2906708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57200" y="2870849"/>
            <a:ext cx="103958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MATERI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>
            <a:hlinkClick r:id="rId5" action="ppaction://hlinksldjump"/>
          </p:cNvPr>
          <p:cNvSpPr/>
          <p:nvPr/>
        </p:nvSpPr>
        <p:spPr>
          <a:xfrm>
            <a:off x="152400" y="2109283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hlinkClick r:id="rId5" action="ppaction://hlinksldjump"/>
          </p:cNvPr>
          <p:cNvSpPr/>
          <p:nvPr/>
        </p:nvSpPr>
        <p:spPr>
          <a:xfrm>
            <a:off x="548641" y="2073424"/>
            <a:ext cx="87716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HOME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>
            <a:hlinkClick r:id="rId4" action="ppaction://hlinksldjump"/>
          </p:cNvPr>
          <p:cNvSpPr/>
          <p:nvPr/>
        </p:nvSpPr>
        <p:spPr>
          <a:xfrm>
            <a:off x="152400" y="3286124"/>
            <a:ext cx="1752600" cy="1133475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41" name="TextBox 40">
            <a:hlinkClick r:id="rId6" action="ppaction://hlinksldjump"/>
          </p:cNvPr>
          <p:cNvSpPr txBox="1"/>
          <p:nvPr/>
        </p:nvSpPr>
        <p:spPr>
          <a:xfrm>
            <a:off x="228600" y="32766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Jaringan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Komputer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2" name="TextBox 41">
            <a:hlinkClick r:id="rId7" action="ppaction://hlinksldjump"/>
          </p:cNvPr>
          <p:cNvSpPr txBox="1"/>
          <p:nvPr/>
        </p:nvSpPr>
        <p:spPr>
          <a:xfrm>
            <a:off x="238125" y="35433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Topologi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Jaringan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3" name="TextBox 42">
            <a:hlinkClick r:id="rId8" action="ppaction://hlinksldjump"/>
          </p:cNvPr>
          <p:cNvSpPr txBox="1"/>
          <p:nvPr/>
        </p:nvSpPr>
        <p:spPr>
          <a:xfrm>
            <a:off x="304800" y="3790950"/>
            <a:ext cx="1438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LAN, MAN, WAN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4" name="TextBox 43">
            <a:hlinkClick r:id="rId9" action="ppaction://hlinksldjump"/>
          </p:cNvPr>
          <p:cNvSpPr txBox="1"/>
          <p:nvPr/>
        </p:nvSpPr>
        <p:spPr>
          <a:xfrm>
            <a:off x="247650" y="405765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Komunikasi</a:t>
            </a:r>
            <a:r>
              <a:rPr lang="en-US" sz="1400" dirty="0" smtClean="0">
                <a:solidFill>
                  <a:schemeClr val="bg1"/>
                </a:solidFill>
              </a:rPr>
              <a:t> Data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6" name="Rectangle 4"/>
          <p:cNvSpPr>
            <a:spLocks noChangeArrowheads="1"/>
          </p:cNvSpPr>
          <p:nvPr/>
        </p:nvSpPr>
        <p:spPr bwMode="auto">
          <a:xfrm>
            <a:off x="3276600" y="304800"/>
            <a:ext cx="571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</a:rPr>
              <a:t>Komunikasi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> Data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</a:rPr>
              <a:t>Antar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</a:rPr>
              <a:t>Komputer</a:t>
            </a:r>
            <a:endParaRPr lang="en-U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7" name="Text Box 5"/>
          <p:cNvSpPr txBox="1">
            <a:spLocks noChangeArrowheads="1"/>
          </p:cNvSpPr>
          <p:nvPr/>
        </p:nvSpPr>
        <p:spPr bwMode="auto">
          <a:xfrm>
            <a:off x="2133600" y="1371600"/>
            <a:ext cx="20242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 err="1">
                <a:solidFill>
                  <a:schemeClr val="tx2">
                    <a:lumMod val="50000"/>
                  </a:schemeClr>
                </a:solidFill>
              </a:rPr>
              <a:t>Bentuk</a:t>
            </a:r>
            <a:r>
              <a:rPr lang="en-US" sz="1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2">
                    <a:lumMod val="50000"/>
                  </a:schemeClr>
                </a:solidFill>
              </a:rPr>
              <a:t>Komunikasi</a:t>
            </a:r>
            <a:endParaRPr lang="en-US" sz="1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8" name="Text Box 6"/>
          <p:cNvSpPr txBox="1">
            <a:spLocks noChangeArrowheads="1"/>
          </p:cNvSpPr>
          <p:nvPr/>
        </p:nvSpPr>
        <p:spPr bwMode="auto">
          <a:xfrm>
            <a:off x="2438400" y="1828800"/>
            <a:ext cx="198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Folder Sharing</a:t>
            </a:r>
            <a:endParaRPr lang="en-US" b="1">
              <a:solidFill>
                <a:schemeClr val="folHlink"/>
              </a:solidFill>
            </a:endParaRPr>
          </a:p>
        </p:txBody>
      </p:sp>
      <p:sp>
        <p:nvSpPr>
          <p:cNvPr id="59" name="Text Box 11"/>
          <p:cNvSpPr txBox="1">
            <a:spLocks noChangeArrowheads="1"/>
          </p:cNvSpPr>
          <p:nvPr/>
        </p:nvSpPr>
        <p:spPr bwMode="auto">
          <a:xfrm>
            <a:off x="2438400" y="4343400"/>
            <a:ext cx="198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Hardware Sharing</a:t>
            </a:r>
            <a:endParaRPr lang="en-US" b="1">
              <a:solidFill>
                <a:schemeClr val="folHlink"/>
              </a:solidFill>
            </a:endParaRPr>
          </a:p>
        </p:txBody>
      </p:sp>
      <p:sp>
        <p:nvSpPr>
          <p:cNvPr id="60" name="Text Box 12"/>
          <p:cNvSpPr txBox="1">
            <a:spLocks noChangeArrowheads="1"/>
          </p:cNvSpPr>
          <p:nvPr/>
        </p:nvSpPr>
        <p:spPr bwMode="auto">
          <a:xfrm>
            <a:off x="2438400" y="2146300"/>
            <a:ext cx="65532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id-ID"/>
              <a:t>Sharing </a:t>
            </a:r>
            <a:r>
              <a:rPr lang="en-US"/>
              <a:t>folder </a:t>
            </a:r>
            <a:r>
              <a:rPr lang="id-ID"/>
              <a:t>untuk memberikan hak pakai pada komputer lain, </a:t>
            </a:r>
            <a:r>
              <a:rPr lang="en-US"/>
              <a:t>sesuai dengan hak yang yang ditentukan oleh pemilik folder tersebut  sehingga folder dapat diacces.</a:t>
            </a:r>
          </a:p>
        </p:txBody>
      </p:sp>
      <p:sp>
        <p:nvSpPr>
          <p:cNvPr id="61" name="Text Box 13"/>
          <p:cNvSpPr txBox="1">
            <a:spLocks noChangeArrowheads="1"/>
          </p:cNvSpPr>
          <p:nvPr/>
        </p:nvSpPr>
        <p:spPr bwMode="auto">
          <a:xfrm>
            <a:off x="2514600" y="4724400"/>
            <a:ext cx="6400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/>
              <a:t>Hardware pada server dapat dipakai secara bersama-sama dengan user di jaringan (</a:t>
            </a:r>
            <a:r>
              <a:rPr lang="en-US" i="1"/>
              <a:t>Tidak semua hardware dapat disharing</a:t>
            </a:r>
            <a:r>
              <a:rPr lang="en-US"/>
              <a:t>)</a:t>
            </a:r>
          </a:p>
        </p:txBody>
      </p:sp>
      <p:pic>
        <p:nvPicPr>
          <p:cNvPr id="62" name="Picture 2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3200400"/>
            <a:ext cx="12192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3" name="Picture 26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3124200"/>
            <a:ext cx="12192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4" name="AutoShape 27"/>
          <p:cNvSpPr>
            <a:spLocks noChangeArrowheads="1"/>
          </p:cNvSpPr>
          <p:nvPr/>
        </p:nvSpPr>
        <p:spPr bwMode="auto">
          <a:xfrm>
            <a:off x="4038600" y="3276600"/>
            <a:ext cx="609600" cy="457200"/>
          </a:xfrm>
          <a:prstGeom prst="flowChartMultidocument">
            <a:avLst/>
          </a:prstGeom>
          <a:solidFill>
            <a:srgbClr val="CC33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rgbClr val="F0F0F0"/>
                </a:solidFill>
              </a:rPr>
              <a:t>Folder</a:t>
            </a:r>
          </a:p>
        </p:txBody>
      </p:sp>
      <p:pic>
        <p:nvPicPr>
          <p:cNvPr id="68" name="Picture 30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5410200"/>
            <a:ext cx="11620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7" name="Picture 31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5486400"/>
            <a:ext cx="11620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78" name="Group 53"/>
          <p:cNvGrpSpPr>
            <a:grpSpLocks/>
          </p:cNvGrpSpPr>
          <p:nvPr/>
        </p:nvGrpSpPr>
        <p:grpSpPr bwMode="auto">
          <a:xfrm>
            <a:off x="2895600" y="5486400"/>
            <a:ext cx="1162050" cy="933450"/>
            <a:chOff x="2208" y="3456"/>
            <a:chExt cx="732" cy="588"/>
          </a:xfrm>
        </p:grpSpPr>
        <p:pic>
          <p:nvPicPr>
            <p:cNvPr id="79" name="Picture 51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08" y="3456"/>
              <a:ext cx="732" cy="588"/>
            </a:xfrm>
            <a:prstGeom prst="rect">
              <a:avLst/>
            </a:prstGeom>
            <a:gradFill rotWithShape="1">
              <a:gsLst>
                <a:gs pos="0">
                  <a:schemeClr val="bg1">
                    <a:alpha val="52000"/>
                  </a:schemeClr>
                </a:gs>
                <a:gs pos="100000">
                  <a:schemeClr val="bg1">
                    <a:gamma/>
                    <a:tint val="38039"/>
                    <a:invGamma/>
                    <a:alpha val="71001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5" name="Rectangle 52"/>
            <p:cNvSpPr>
              <a:spLocks noChangeArrowheads="1"/>
            </p:cNvSpPr>
            <p:nvPr/>
          </p:nvSpPr>
          <p:spPr bwMode="auto">
            <a:xfrm flipH="1">
              <a:off x="2208" y="3504"/>
              <a:ext cx="720" cy="528"/>
            </a:xfrm>
            <a:prstGeom prst="rect">
              <a:avLst/>
            </a:prstGeom>
            <a:gradFill rotWithShape="1">
              <a:gsLst>
                <a:gs pos="0">
                  <a:schemeClr val="bg1">
                    <a:alpha val="6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8300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6" name="WordArt 55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696200" y="6400800"/>
            <a:ext cx="1171575" cy="228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kembali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 </a:t>
            </a:r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ke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 menu</a:t>
            </a:r>
          </a:p>
        </p:txBody>
      </p:sp>
      <p:sp>
        <p:nvSpPr>
          <p:cNvPr id="40" name="Rectangle 39">
            <a:hlinkClick r:id="rId13" action="ppaction://hlinksldjump"/>
          </p:cNvPr>
          <p:cNvSpPr/>
          <p:nvPr/>
        </p:nvSpPr>
        <p:spPr>
          <a:xfrm>
            <a:off x="152400" y="4589231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hlinkClick r:id="rId13" action="ppaction://hlinksldjump"/>
          </p:cNvPr>
          <p:cNvSpPr/>
          <p:nvPr/>
        </p:nvSpPr>
        <p:spPr>
          <a:xfrm>
            <a:off x="609600" y="4564618"/>
            <a:ext cx="7745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TEST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1000" y="5905500"/>
            <a:ext cx="9573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d-ID" sz="12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dhe Tora</a:t>
            </a:r>
            <a:endParaRPr lang="en-US" sz="12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0" y="6362237"/>
            <a:ext cx="187262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Email : 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d-ID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dhetora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@gmail.com</a:t>
            </a:r>
            <a:endParaRPr lang="en-US" sz="9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215" y="6180148"/>
            <a:ext cx="19720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http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://</a:t>
            </a:r>
            <a:r>
              <a:rPr lang="id-ID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adhe-tora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.blogspot.com</a:t>
            </a:r>
            <a:endParaRPr lang="en-US" sz="9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6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6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60"/>
                            </p:stCondLst>
                            <p:childTnLst>
                              <p:par>
                                <p:cTn id="28" presetID="64" presetClass="path" presetSubtype="0" repeatCount="indefinite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4509E-6 L -0.00834 -0.05202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" y="-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6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60"/>
                            </p:stCondLst>
                            <p:childTnLst>
                              <p:par>
                                <p:cTn id="34" presetID="64" presetClass="path" presetSubtype="0" repeatCount="indefinite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68208E-6 L 0.08333 -0.02982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0" y="-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60"/>
                            </p:stCondLst>
                            <p:childTnLst>
                              <p:par>
                                <p:cTn id="3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60"/>
                            </p:stCondLst>
                            <p:childTnLst>
                              <p:par>
                                <p:cTn id="40" presetID="63" presetClass="path" presetSubtype="0" repeatCount="indefinite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1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060"/>
                            </p:stCondLst>
                            <p:childTnLst>
                              <p:par>
                                <p:cTn id="4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700"/>
                            </p:stCondLst>
                            <p:childTnLst>
                              <p:par>
                                <p:cTn id="4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37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7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77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9700"/>
                            </p:stCondLst>
                            <p:childTnLst>
                              <p:par>
                                <p:cTn id="67" presetID="63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02312E-6 L 0.38646 -0.00139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1700"/>
                            </p:stCondLst>
                            <p:childTnLst>
                              <p:par>
                                <p:cTn id="70" presetID="1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4700"/>
                            </p:stCondLst>
                            <p:childTnLst>
                              <p:par>
                                <p:cTn id="7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2300"/>
                            </p:stCondLst>
                            <p:childTnLst>
                              <p:par>
                                <p:cTn id="8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8" grpId="0"/>
      <p:bldP spid="59" grpId="0"/>
      <p:bldP spid="60" grpId="0"/>
      <p:bldP spid="61" grpId="0"/>
      <p:bldP spid="64" grpId="0" animBg="1"/>
      <p:bldP spid="64" grpId="1" animBg="1"/>
      <p:bldP spid="46" grpId="0"/>
      <p:bldP spid="47" grpId="0"/>
      <p:bldP spid="4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-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2000250" cy="68580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94693" y="0"/>
            <a:ext cx="1800493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SM</a:t>
            </a:r>
            <a:r>
              <a:rPr lang="id-ID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4500" y="838200"/>
            <a:ext cx="76976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2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KKPI</a:t>
            </a:r>
            <a:endParaRPr lang="en-US" sz="2000" b="0" cap="none" spc="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1219200"/>
            <a:ext cx="200728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http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://</a:t>
            </a:r>
            <a:r>
              <a:rPr lang="id-ID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Adhe-Tora.blogspot.com</a:t>
            </a:r>
            <a:endParaRPr lang="en-US" sz="9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81000" y="5905500"/>
            <a:ext cx="9573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d-ID" sz="12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dhe Tora</a:t>
            </a:r>
            <a:endParaRPr lang="en-US" sz="12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0" y="6362237"/>
            <a:ext cx="187262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Email : 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d-ID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dhetora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@gmail.com</a:t>
            </a:r>
            <a:endParaRPr lang="en-US" sz="9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Rectangle 23">
            <a:hlinkClick r:id="rId6" action="ppaction://hlinksldjump"/>
          </p:cNvPr>
          <p:cNvSpPr/>
          <p:nvPr/>
        </p:nvSpPr>
        <p:spPr>
          <a:xfrm>
            <a:off x="152400" y="2508839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hlinkClick r:id="rId6" action="ppaction://hlinksldjump"/>
          </p:cNvPr>
          <p:cNvSpPr/>
          <p:nvPr/>
        </p:nvSpPr>
        <p:spPr>
          <a:xfrm>
            <a:off x="152400" y="2481945"/>
            <a:ext cx="169790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KOMPETENSI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>
            <a:hlinkClick r:id="rId7" action="ppaction://hlinksldjump"/>
          </p:cNvPr>
          <p:cNvSpPr/>
          <p:nvPr/>
        </p:nvSpPr>
        <p:spPr>
          <a:xfrm>
            <a:off x="152400" y="2906708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hlinkClick r:id="rId7" action="ppaction://hlinksldjump"/>
          </p:cNvPr>
          <p:cNvSpPr/>
          <p:nvPr/>
        </p:nvSpPr>
        <p:spPr>
          <a:xfrm>
            <a:off x="457200" y="2870849"/>
            <a:ext cx="103958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MATERI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>
            <a:hlinkClick r:id="rId8" action="ppaction://hlinksldjump"/>
          </p:cNvPr>
          <p:cNvSpPr/>
          <p:nvPr/>
        </p:nvSpPr>
        <p:spPr>
          <a:xfrm>
            <a:off x="152400" y="2109283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hlinkClick r:id="rId8" action="ppaction://hlinksldjump"/>
          </p:cNvPr>
          <p:cNvSpPr/>
          <p:nvPr/>
        </p:nvSpPr>
        <p:spPr>
          <a:xfrm>
            <a:off x="548641" y="2073424"/>
            <a:ext cx="87716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HOME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>
            <a:hlinkClick r:id="rId9" action="ppaction://hlinksldjump"/>
          </p:cNvPr>
          <p:cNvSpPr/>
          <p:nvPr/>
        </p:nvSpPr>
        <p:spPr>
          <a:xfrm>
            <a:off x="152400" y="3301213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hlinkClick r:id="rId9" action="ppaction://hlinksldjump"/>
          </p:cNvPr>
          <p:cNvSpPr/>
          <p:nvPr/>
        </p:nvSpPr>
        <p:spPr>
          <a:xfrm>
            <a:off x="609600" y="3276600"/>
            <a:ext cx="7745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TEST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215" y="6180148"/>
            <a:ext cx="19720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http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://</a:t>
            </a:r>
            <a:r>
              <a:rPr lang="id-ID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adhe-tora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.blogspot.com</a:t>
            </a:r>
            <a:endParaRPr lang="en-US" sz="9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28" r:id="rId2" imgW="5079960" imgH="5079960"/>
        </mc:Choice>
        <mc:Fallback>
          <p:control r:id="rId2" imgW="5079960" imgH="5079960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71800" y="685800"/>
                  <a:ext cx="5080000" cy="50800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600"/>
                            </p:stCondLst>
                            <p:childTnLst>
                              <p:par>
                                <p:cTn id="1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000250" cy="68580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94693" y="0"/>
            <a:ext cx="1800493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SM</a:t>
            </a:r>
            <a:r>
              <a:rPr lang="id-ID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4501" y="838200"/>
            <a:ext cx="76976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2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KKPI	</a:t>
            </a:r>
            <a:endParaRPr lang="en-US" sz="2000" b="0" cap="none" spc="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1219200"/>
            <a:ext cx="200728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http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://</a:t>
            </a:r>
            <a:r>
              <a:rPr lang="id-ID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Adhe-Tora.blogspot.com</a:t>
            </a:r>
            <a:endParaRPr lang="en-US" sz="9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2057400" y="1905000"/>
            <a:ext cx="6827838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 err="1"/>
              <a:t>Standar</a:t>
            </a:r>
            <a:r>
              <a:rPr lang="en-US" sz="2400" b="1" dirty="0"/>
              <a:t> </a:t>
            </a:r>
            <a:r>
              <a:rPr lang="en-US" sz="2400" b="1" dirty="0" err="1"/>
              <a:t>Kompetensi</a:t>
            </a:r>
            <a:r>
              <a:rPr lang="en-US" sz="2400" b="1" dirty="0"/>
              <a:t> :</a:t>
            </a:r>
          </a:p>
          <a:p>
            <a:r>
              <a:rPr lang="en-US" b="1" dirty="0" err="1"/>
              <a:t>Memahami</a:t>
            </a:r>
            <a:r>
              <a:rPr lang="en-US" b="1" dirty="0"/>
              <a:t> </a:t>
            </a:r>
            <a:r>
              <a:rPr lang="en-US" b="1" dirty="0" err="1"/>
              <a:t>fungsi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proses</a:t>
            </a:r>
            <a:r>
              <a:rPr lang="en-US" b="1" dirty="0"/>
              <a:t> </a:t>
            </a:r>
            <a:r>
              <a:rPr lang="en-US" b="1" dirty="0" err="1"/>
              <a:t>kerja</a:t>
            </a:r>
            <a:r>
              <a:rPr lang="en-US" b="1" dirty="0"/>
              <a:t> </a:t>
            </a:r>
            <a:r>
              <a:rPr lang="en-US" b="1" dirty="0" err="1"/>
              <a:t>berbagai</a:t>
            </a:r>
            <a:r>
              <a:rPr lang="en-US" b="1" dirty="0"/>
              <a:t> </a:t>
            </a:r>
            <a:r>
              <a:rPr lang="en-US" b="1" dirty="0" err="1"/>
              <a:t>peralatan</a:t>
            </a:r>
            <a:r>
              <a:rPr lang="en-US" b="1" dirty="0"/>
              <a:t> </a:t>
            </a:r>
            <a:r>
              <a:rPr lang="en-US" b="1" dirty="0" err="1"/>
              <a:t>teknologi</a:t>
            </a:r>
            <a:r>
              <a:rPr lang="en-US" b="1" dirty="0"/>
              <a:t> </a:t>
            </a:r>
            <a:r>
              <a:rPr lang="en-US" b="1" dirty="0" err="1"/>
              <a:t>informasi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komunikasi</a:t>
            </a:r>
            <a:endParaRPr lang="en-US" b="1" dirty="0"/>
          </a:p>
          <a:p>
            <a:endParaRPr lang="en-US" b="1" dirty="0"/>
          </a:p>
          <a:p>
            <a:r>
              <a:rPr lang="en-US" sz="2000" b="1" dirty="0" err="1"/>
              <a:t>Kompetensi</a:t>
            </a:r>
            <a:r>
              <a:rPr lang="en-US" sz="2000" b="1" dirty="0"/>
              <a:t> </a:t>
            </a:r>
            <a:r>
              <a:rPr lang="en-US" sz="2000" b="1" dirty="0" err="1"/>
              <a:t>Dasar</a:t>
            </a:r>
            <a:r>
              <a:rPr lang="en-US" sz="2000" b="1" dirty="0"/>
              <a:t> :</a:t>
            </a:r>
          </a:p>
          <a:p>
            <a:r>
              <a:rPr lang="en-US" b="1" dirty="0" err="1"/>
              <a:t>Menjelaskan</a:t>
            </a:r>
            <a:r>
              <a:rPr lang="en-US" b="1" dirty="0"/>
              <a:t> </a:t>
            </a: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kerja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cara</a:t>
            </a:r>
            <a:r>
              <a:rPr lang="en-US" b="1" dirty="0" smtClean="0"/>
              <a:t> </a:t>
            </a:r>
            <a:r>
              <a:rPr lang="en-US" b="1" dirty="0" err="1" smtClean="0"/>
              <a:t>kerja</a:t>
            </a:r>
            <a:r>
              <a:rPr lang="en-US" b="1" dirty="0" smtClean="0"/>
              <a:t> </a:t>
            </a:r>
            <a:r>
              <a:rPr lang="en-US" b="1" dirty="0" err="1" smtClean="0"/>
              <a:t>jaringan</a:t>
            </a:r>
            <a:r>
              <a:rPr lang="en-US" b="1" dirty="0" smtClean="0"/>
              <a:t> </a:t>
            </a:r>
            <a:r>
              <a:rPr lang="en-US" b="1" dirty="0" err="1" smtClean="0"/>
              <a:t>telekomunikasi</a:t>
            </a:r>
            <a:endParaRPr lang="en-US" b="1" dirty="0"/>
          </a:p>
        </p:txBody>
      </p:sp>
      <p:sp>
        <p:nvSpPr>
          <p:cNvPr id="24" name="Rectangle 23">
            <a:hlinkClick r:id="rId4" action="ppaction://hlinksldjump"/>
          </p:cNvPr>
          <p:cNvSpPr/>
          <p:nvPr/>
        </p:nvSpPr>
        <p:spPr>
          <a:xfrm>
            <a:off x="152400" y="2508839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hlinkClick r:id="rId4" action="ppaction://hlinksldjump"/>
          </p:cNvPr>
          <p:cNvSpPr/>
          <p:nvPr/>
        </p:nvSpPr>
        <p:spPr>
          <a:xfrm>
            <a:off x="152400" y="2481945"/>
            <a:ext cx="169790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KOMPETENSI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>
            <a:hlinkClick r:id="rId5" action="ppaction://hlinksldjump"/>
          </p:cNvPr>
          <p:cNvSpPr/>
          <p:nvPr/>
        </p:nvSpPr>
        <p:spPr>
          <a:xfrm>
            <a:off x="152400" y="2907769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hlinkClick r:id="rId5" action="ppaction://hlinksldjump"/>
          </p:cNvPr>
          <p:cNvSpPr/>
          <p:nvPr/>
        </p:nvSpPr>
        <p:spPr>
          <a:xfrm>
            <a:off x="457200" y="2871910"/>
            <a:ext cx="103958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MATERI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>
            <a:hlinkClick r:id="rId6" action="ppaction://hlinksldjump"/>
          </p:cNvPr>
          <p:cNvSpPr/>
          <p:nvPr/>
        </p:nvSpPr>
        <p:spPr>
          <a:xfrm>
            <a:off x="152400" y="3304417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hlinkClick r:id="rId6" action="ppaction://hlinksldjump"/>
          </p:cNvPr>
          <p:cNvSpPr/>
          <p:nvPr/>
        </p:nvSpPr>
        <p:spPr>
          <a:xfrm>
            <a:off x="609600" y="3279804"/>
            <a:ext cx="7745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TEST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>
            <a:hlinkClick r:id="rId7" action="ppaction://hlinksldjump"/>
          </p:cNvPr>
          <p:cNvSpPr/>
          <p:nvPr/>
        </p:nvSpPr>
        <p:spPr>
          <a:xfrm>
            <a:off x="152400" y="2109283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hlinkClick r:id="rId7" action="ppaction://hlinksldjump"/>
          </p:cNvPr>
          <p:cNvSpPr/>
          <p:nvPr/>
        </p:nvSpPr>
        <p:spPr>
          <a:xfrm>
            <a:off x="548641" y="2073424"/>
            <a:ext cx="87716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HOME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5905500"/>
            <a:ext cx="9573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d-ID" sz="12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dhe Tora</a:t>
            </a:r>
            <a:endParaRPr lang="en-US" sz="12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6362237"/>
            <a:ext cx="187262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Email : 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d-ID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dhetora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@gmail.com</a:t>
            </a:r>
            <a:endParaRPr lang="en-US" sz="9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215" y="6180148"/>
            <a:ext cx="19720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http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://</a:t>
            </a:r>
            <a:r>
              <a:rPr lang="id-ID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adhe-tora.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blogspot.com</a:t>
            </a:r>
            <a:endParaRPr lang="en-US" sz="9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600"/>
                            </p:stCondLst>
                            <p:childTnLst>
                              <p:par>
                                <p:cTn id="2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8" grpId="0"/>
      <p:bldP spid="19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000250" cy="68580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94693" y="0"/>
            <a:ext cx="1800493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SM</a:t>
            </a:r>
            <a:r>
              <a:rPr lang="id-ID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7929" y="838200"/>
            <a:ext cx="78290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2000" b="0" cap="none" spc="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KKPI	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1219200"/>
            <a:ext cx="200728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http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://</a:t>
            </a:r>
            <a:r>
              <a:rPr lang="id-ID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Adhe-Tora.blogspot.com</a:t>
            </a:r>
            <a:endParaRPr lang="en-US" sz="9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Rectangle 23">
            <a:hlinkClick r:id="rId4" action="ppaction://hlinksldjump"/>
          </p:cNvPr>
          <p:cNvSpPr/>
          <p:nvPr/>
        </p:nvSpPr>
        <p:spPr>
          <a:xfrm>
            <a:off x="152400" y="2508839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hlinkClick r:id="rId4" action="ppaction://hlinksldjump"/>
          </p:cNvPr>
          <p:cNvSpPr/>
          <p:nvPr/>
        </p:nvSpPr>
        <p:spPr>
          <a:xfrm>
            <a:off x="152400" y="2481945"/>
            <a:ext cx="169790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KOMPETENSI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2400" y="2906708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57200" y="2870849"/>
            <a:ext cx="103958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MATERI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>
            <a:hlinkClick r:id="rId5" action="ppaction://hlinksldjump"/>
          </p:cNvPr>
          <p:cNvSpPr/>
          <p:nvPr/>
        </p:nvSpPr>
        <p:spPr>
          <a:xfrm>
            <a:off x="152400" y="4589231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hlinkClick r:id="rId5" action="ppaction://hlinksldjump"/>
          </p:cNvPr>
          <p:cNvSpPr/>
          <p:nvPr/>
        </p:nvSpPr>
        <p:spPr>
          <a:xfrm>
            <a:off x="609600" y="4564618"/>
            <a:ext cx="7745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TEST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>
            <a:hlinkClick r:id="rId6" action="ppaction://hlinksldjump"/>
          </p:cNvPr>
          <p:cNvSpPr/>
          <p:nvPr/>
        </p:nvSpPr>
        <p:spPr>
          <a:xfrm>
            <a:off x="152400" y="2109283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hlinkClick r:id="rId6" action="ppaction://hlinksldjump"/>
          </p:cNvPr>
          <p:cNvSpPr/>
          <p:nvPr/>
        </p:nvSpPr>
        <p:spPr>
          <a:xfrm>
            <a:off x="548641" y="2073424"/>
            <a:ext cx="87716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HOME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>
            <a:hlinkClick r:id="rId4" action="ppaction://hlinksldjump"/>
          </p:cNvPr>
          <p:cNvSpPr/>
          <p:nvPr/>
        </p:nvSpPr>
        <p:spPr>
          <a:xfrm>
            <a:off x="152400" y="3286124"/>
            <a:ext cx="1752600" cy="1133475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1" name="AutoShape 63"/>
          <p:cNvSpPr>
            <a:spLocks noChangeArrowheads="1"/>
          </p:cNvSpPr>
          <p:nvPr/>
        </p:nvSpPr>
        <p:spPr bwMode="auto">
          <a:xfrm>
            <a:off x="3124200" y="4038600"/>
            <a:ext cx="4800600" cy="1981200"/>
          </a:xfrm>
          <a:prstGeom prst="flowChartSummingJunction">
            <a:avLst/>
          </a:prstGeom>
          <a:noFill/>
          <a:ln w="38100">
            <a:solidFill>
              <a:srgbClr val="FF33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2" name="Picture 4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4724400"/>
            <a:ext cx="91440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Text Box 32"/>
          <p:cNvSpPr txBox="1">
            <a:spLocks noChangeArrowheads="1"/>
          </p:cNvSpPr>
          <p:nvPr/>
        </p:nvSpPr>
        <p:spPr bwMode="auto">
          <a:xfrm>
            <a:off x="2133600" y="1603375"/>
            <a:ext cx="25928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err="1"/>
              <a:t>Jaringan</a:t>
            </a:r>
            <a:r>
              <a:rPr lang="en-US" sz="2400" b="1" dirty="0"/>
              <a:t> </a:t>
            </a:r>
            <a:r>
              <a:rPr lang="en-US" sz="2400" b="1" dirty="0" err="1"/>
              <a:t>Komputer</a:t>
            </a:r>
            <a:endParaRPr lang="en-US" sz="2400" b="1" dirty="0"/>
          </a:p>
        </p:txBody>
      </p:sp>
      <p:sp>
        <p:nvSpPr>
          <p:cNvPr id="27" name="Text Box 33"/>
          <p:cNvSpPr txBox="1">
            <a:spLocks noChangeArrowheads="1"/>
          </p:cNvSpPr>
          <p:nvPr/>
        </p:nvSpPr>
        <p:spPr bwMode="auto">
          <a:xfrm>
            <a:off x="2651125" y="2208213"/>
            <a:ext cx="63404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rgbClr val="009900"/>
                </a:solidFill>
              </a:rPr>
              <a:t>Sebuah</a:t>
            </a:r>
            <a:r>
              <a:rPr lang="en-US" sz="2000" dirty="0">
                <a:solidFill>
                  <a:srgbClr val="009900"/>
                </a:solidFill>
              </a:rPr>
              <a:t> </a:t>
            </a:r>
            <a:r>
              <a:rPr lang="en-US" sz="2000" b="1" dirty="0" err="1">
                <a:solidFill>
                  <a:srgbClr val="009900"/>
                </a:solidFill>
              </a:rPr>
              <a:t>kumpulan</a:t>
            </a:r>
            <a:r>
              <a:rPr lang="en-US" sz="2000" b="1" dirty="0">
                <a:solidFill>
                  <a:srgbClr val="009900"/>
                </a:solidFill>
              </a:rPr>
              <a:t> </a:t>
            </a:r>
            <a:r>
              <a:rPr lang="en-US" sz="2000" b="1" dirty="0" err="1">
                <a:solidFill>
                  <a:srgbClr val="009900"/>
                </a:solidFill>
              </a:rPr>
              <a:t>komputer</a:t>
            </a:r>
            <a:r>
              <a:rPr lang="en-US" sz="2000" dirty="0">
                <a:solidFill>
                  <a:srgbClr val="009900"/>
                </a:solidFill>
              </a:rPr>
              <a:t> </a:t>
            </a:r>
            <a:r>
              <a:rPr lang="en-US" sz="2000" dirty="0" err="1">
                <a:solidFill>
                  <a:srgbClr val="009900"/>
                </a:solidFill>
              </a:rPr>
              <a:t>dan</a:t>
            </a:r>
            <a:r>
              <a:rPr lang="en-US" sz="2000" dirty="0">
                <a:solidFill>
                  <a:srgbClr val="009900"/>
                </a:solidFill>
              </a:rPr>
              <a:t> </a:t>
            </a:r>
            <a:r>
              <a:rPr lang="en-US" sz="2000" dirty="0" err="1">
                <a:solidFill>
                  <a:srgbClr val="009900"/>
                </a:solidFill>
              </a:rPr>
              <a:t>peralatan</a:t>
            </a:r>
            <a:r>
              <a:rPr lang="en-US" sz="2000" dirty="0">
                <a:solidFill>
                  <a:srgbClr val="009900"/>
                </a:solidFill>
              </a:rPr>
              <a:t> lain yang </a:t>
            </a:r>
            <a:r>
              <a:rPr lang="en-US" sz="2000" dirty="0" err="1">
                <a:solidFill>
                  <a:srgbClr val="009900"/>
                </a:solidFill>
              </a:rPr>
              <a:t>terhubung</a:t>
            </a:r>
            <a:r>
              <a:rPr lang="en-US" sz="2000" dirty="0">
                <a:solidFill>
                  <a:srgbClr val="009900"/>
                </a:solidFill>
              </a:rPr>
              <a:t> </a:t>
            </a:r>
            <a:r>
              <a:rPr lang="en-US" sz="2000" dirty="0" err="1">
                <a:solidFill>
                  <a:srgbClr val="009900"/>
                </a:solidFill>
              </a:rPr>
              <a:t>dalam</a:t>
            </a:r>
            <a:r>
              <a:rPr lang="en-US" sz="2000" dirty="0">
                <a:solidFill>
                  <a:srgbClr val="009900"/>
                </a:solidFill>
              </a:rPr>
              <a:t> </a:t>
            </a:r>
            <a:r>
              <a:rPr lang="en-US" sz="2000" dirty="0" err="1">
                <a:solidFill>
                  <a:srgbClr val="009900"/>
                </a:solidFill>
              </a:rPr>
              <a:t>satu</a:t>
            </a:r>
            <a:r>
              <a:rPr lang="en-US" sz="2000" dirty="0">
                <a:solidFill>
                  <a:srgbClr val="009900"/>
                </a:solidFill>
              </a:rPr>
              <a:t> </a:t>
            </a:r>
            <a:r>
              <a:rPr lang="en-US" sz="2000" dirty="0" err="1">
                <a:solidFill>
                  <a:srgbClr val="009900"/>
                </a:solidFill>
              </a:rPr>
              <a:t>kesatuan</a:t>
            </a:r>
            <a:r>
              <a:rPr lang="en-US" sz="2000" dirty="0">
                <a:solidFill>
                  <a:srgbClr val="009900"/>
                </a:solidFill>
              </a:rPr>
              <a:t> agar </a:t>
            </a:r>
            <a:r>
              <a:rPr lang="en-US" sz="2000" dirty="0" err="1">
                <a:solidFill>
                  <a:srgbClr val="009900"/>
                </a:solidFill>
              </a:rPr>
              <a:t>setiap</a:t>
            </a:r>
            <a:r>
              <a:rPr lang="en-US" sz="2000" dirty="0">
                <a:solidFill>
                  <a:srgbClr val="009900"/>
                </a:solidFill>
              </a:rPr>
              <a:t> </a:t>
            </a:r>
            <a:r>
              <a:rPr lang="en-US" sz="2000" dirty="0" err="1">
                <a:solidFill>
                  <a:srgbClr val="009900"/>
                </a:solidFill>
              </a:rPr>
              <a:t>sumber</a:t>
            </a:r>
            <a:r>
              <a:rPr lang="en-US" sz="2000" dirty="0">
                <a:solidFill>
                  <a:srgbClr val="009900"/>
                </a:solidFill>
              </a:rPr>
              <a:t> </a:t>
            </a:r>
            <a:r>
              <a:rPr lang="en-US" sz="2000" dirty="0" err="1">
                <a:solidFill>
                  <a:srgbClr val="009900"/>
                </a:solidFill>
              </a:rPr>
              <a:t>daya</a:t>
            </a:r>
            <a:r>
              <a:rPr lang="en-US" sz="2000" dirty="0">
                <a:solidFill>
                  <a:srgbClr val="009900"/>
                </a:solidFill>
              </a:rPr>
              <a:t> yang </a:t>
            </a:r>
            <a:r>
              <a:rPr lang="en-US" sz="2000" dirty="0" err="1">
                <a:solidFill>
                  <a:srgbClr val="009900"/>
                </a:solidFill>
              </a:rPr>
              <a:t>terhubung</a:t>
            </a:r>
            <a:r>
              <a:rPr lang="en-US" sz="2000" dirty="0">
                <a:solidFill>
                  <a:srgbClr val="009900"/>
                </a:solidFill>
              </a:rPr>
              <a:t> </a:t>
            </a:r>
            <a:r>
              <a:rPr lang="en-US" sz="2000" dirty="0" err="1">
                <a:solidFill>
                  <a:srgbClr val="009900"/>
                </a:solidFill>
              </a:rPr>
              <a:t>dapat</a:t>
            </a:r>
            <a:r>
              <a:rPr lang="en-US" sz="2000" dirty="0">
                <a:solidFill>
                  <a:srgbClr val="009900"/>
                </a:solidFill>
              </a:rPr>
              <a:t> </a:t>
            </a:r>
            <a:r>
              <a:rPr lang="en-US" sz="2000" dirty="0" err="1">
                <a:solidFill>
                  <a:srgbClr val="009900"/>
                </a:solidFill>
              </a:rPr>
              <a:t>digunakan</a:t>
            </a:r>
            <a:r>
              <a:rPr lang="en-US" sz="2000" dirty="0">
                <a:solidFill>
                  <a:srgbClr val="009900"/>
                </a:solidFill>
              </a:rPr>
              <a:t> </a:t>
            </a:r>
            <a:r>
              <a:rPr lang="en-US" sz="2000" dirty="0" err="1">
                <a:solidFill>
                  <a:srgbClr val="009900"/>
                </a:solidFill>
              </a:rPr>
              <a:t>secara</a:t>
            </a:r>
            <a:r>
              <a:rPr lang="en-US" sz="2000" dirty="0">
                <a:solidFill>
                  <a:srgbClr val="009900"/>
                </a:solidFill>
              </a:rPr>
              <a:t> </a:t>
            </a:r>
            <a:r>
              <a:rPr lang="en-US" sz="2000" dirty="0" err="1">
                <a:solidFill>
                  <a:srgbClr val="009900"/>
                </a:solidFill>
              </a:rPr>
              <a:t>bersama-sama</a:t>
            </a:r>
            <a:r>
              <a:rPr lang="en-US" sz="2000" dirty="0">
                <a:solidFill>
                  <a:srgbClr val="009900"/>
                </a:solidFill>
              </a:rPr>
              <a:t>.</a:t>
            </a:r>
          </a:p>
        </p:txBody>
      </p:sp>
      <p:pic>
        <p:nvPicPr>
          <p:cNvPr id="28" name="Picture 4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3810000"/>
            <a:ext cx="12192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Picture 4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4767263"/>
            <a:ext cx="167640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4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5029200"/>
            <a:ext cx="167640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" name="Picture 5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800" y="3886200"/>
            <a:ext cx="7620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" name="TextBox 40">
            <a:hlinkClick r:id="rId8" action="ppaction://hlinksldjump"/>
          </p:cNvPr>
          <p:cNvSpPr txBox="1"/>
          <p:nvPr/>
        </p:nvSpPr>
        <p:spPr>
          <a:xfrm>
            <a:off x="228600" y="32766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Jaringan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Komputer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2" name="TextBox 41">
            <a:hlinkClick r:id="rId9" action="ppaction://hlinksldjump"/>
          </p:cNvPr>
          <p:cNvSpPr txBox="1"/>
          <p:nvPr/>
        </p:nvSpPr>
        <p:spPr>
          <a:xfrm>
            <a:off x="238125" y="35433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Topologi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Jaringan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5" name="TextBox 44">
            <a:hlinkClick r:id="rId10" action="ppaction://hlinksldjump"/>
          </p:cNvPr>
          <p:cNvSpPr txBox="1"/>
          <p:nvPr/>
        </p:nvSpPr>
        <p:spPr>
          <a:xfrm>
            <a:off x="304800" y="3790950"/>
            <a:ext cx="1438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LAN, MAN, WAN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6" name="TextBox 45">
            <a:hlinkClick r:id="rId11" action="ppaction://hlinksldjump"/>
          </p:cNvPr>
          <p:cNvSpPr txBox="1"/>
          <p:nvPr/>
        </p:nvSpPr>
        <p:spPr>
          <a:xfrm>
            <a:off x="247650" y="405765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Komunikasi</a:t>
            </a:r>
            <a:r>
              <a:rPr lang="en-US" sz="1400" dirty="0" smtClean="0">
                <a:solidFill>
                  <a:schemeClr val="bg1"/>
                </a:solidFill>
              </a:rPr>
              <a:t> Data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1000" y="5905500"/>
            <a:ext cx="9573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d-ID" sz="12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dhe Tora</a:t>
            </a:r>
            <a:endParaRPr lang="en-US" sz="12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0" y="6362237"/>
            <a:ext cx="187262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Email : 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d-ID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dhetora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@gmail.com</a:t>
            </a:r>
            <a:endParaRPr lang="en-US" sz="9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5215" y="6180148"/>
            <a:ext cx="19720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http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://</a:t>
            </a:r>
            <a:r>
              <a:rPr lang="id-ID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adhe-tora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.blogspot.com</a:t>
            </a:r>
            <a:endParaRPr lang="en-US" sz="9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15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15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15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15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15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150"/>
                            </p:stCondLst>
                            <p:childTnLst>
                              <p:par>
                                <p:cTn id="29" presetID="64" presetClass="path" presetSubtype="0" repeatCount="indefinite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68208E-6 L 0.08333 -0.02982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-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150"/>
                            </p:stCondLst>
                            <p:childTnLst>
                              <p:par>
                                <p:cTn id="32" presetID="0" presetClass="path" presetSubtype="0" repeatCount="indefinite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1.6763E-6 L 0.01667 -0.05988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-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150"/>
                            </p:stCondLst>
                            <p:childTnLst>
                              <p:par>
                                <p:cTn id="35" presetID="0" presetClass="path" presetSubtype="0" repeatCount="indefinite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32948E-6 L 1.11022E-16 -0.0585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3150"/>
                            </p:stCondLst>
                            <p:childTnLst>
                              <p:par>
                                <p:cTn id="38" presetID="0" presetClass="path" presetSubtype="0" repeatCount="indefinite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8.67052E-7 L 0.05833 0.02705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150"/>
                            </p:stCondLst>
                            <p:childTnLst>
                              <p:par>
                                <p:cTn id="41" presetID="0" presetClass="path" presetSubtype="0" repeatCount="indefinite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96532E-6 L -0.075 0.05734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715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7150"/>
                            </p:stCondLst>
                            <p:childTnLst>
                              <p:par>
                                <p:cTn id="47" presetID="21" presetClass="entr" presetSubtype="4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8150"/>
                            </p:stCondLst>
                            <p:childTnLst>
                              <p:par>
                                <p:cTn id="51" presetID="1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1150"/>
                            </p:stCondLst>
                            <p:childTnLst>
                              <p:par>
                                <p:cTn id="5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750"/>
                            </p:stCondLst>
                            <p:childTnLst>
                              <p:par>
                                <p:cTn id="6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6" grpId="0"/>
      <p:bldP spid="27" grpId="0"/>
      <p:bldP spid="40" grpId="0"/>
      <p:bldP spid="43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000250" cy="68580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94693" y="0"/>
            <a:ext cx="1800493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SM</a:t>
            </a:r>
            <a:r>
              <a:rPr lang="id-ID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4500" y="838200"/>
            <a:ext cx="76976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2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KKPI</a:t>
            </a:r>
            <a:endParaRPr lang="en-US" sz="2000" b="0" cap="none" spc="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1219200"/>
            <a:ext cx="19720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http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://</a:t>
            </a:r>
            <a:r>
              <a:rPr lang="id-ID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adhe-tora.blogspot.com</a:t>
            </a:r>
            <a:endParaRPr lang="en-US" sz="9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Rectangle 23">
            <a:hlinkClick r:id="rId4" action="ppaction://hlinksldjump"/>
          </p:cNvPr>
          <p:cNvSpPr/>
          <p:nvPr/>
        </p:nvSpPr>
        <p:spPr>
          <a:xfrm>
            <a:off x="152400" y="2508839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hlinkClick r:id="rId4" action="ppaction://hlinksldjump"/>
          </p:cNvPr>
          <p:cNvSpPr/>
          <p:nvPr/>
        </p:nvSpPr>
        <p:spPr>
          <a:xfrm>
            <a:off x="152400" y="2481945"/>
            <a:ext cx="169790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KOMPETENSI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2400" y="2906708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57200" y="2870849"/>
            <a:ext cx="103958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MATERI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>
            <a:hlinkClick r:id="rId5" action="ppaction://hlinksldjump"/>
          </p:cNvPr>
          <p:cNvSpPr/>
          <p:nvPr/>
        </p:nvSpPr>
        <p:spPr>
          <a:xfrm>
            <a:off x="152400" y="4589231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hlinkClick r:id="rId5" action="ppaction://hlinksldjump"/>
          </p:cNvPr>
          <p:cNvSpPr/>
          <p:nvPr/>
        </p:nvSpPr>
        <p:spPr>
          <a:xfrm>
            <a:off x="609600" y="4564618"/>
            <a:ext cx="7745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TEST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>
            <a:hlinkClick r:id="rId6" action="ppaction://hlinksldjump"/>
          </p:cNvPr>
          <p:cNvSpPr/>
          <p:nvPr/>
        </p:nvSpPr>
        <p:spPr>
          <a:xfrm>
            <a:off x="152400" y="2109283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hlinkClick r:id="rId6" action="ppaction://hlinksldjump"/>
          </p:cNvPr>
          <p:cNvSpPr/>
          <p:nvPr/>
        </p:nvSpPr>
        <p:spPr>
          <a:xfrm>
            <a:off x="548641" y="2073424"/>
            <a:ext cx="87716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HOME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>
            <a:hlinkClick r:id="rId4" action="ppaction://hlinksldjump"/>
          </p:cNvPr>
          <p:cNvSpPr/>
          <p:nvPr/>
        </p:nvSpPr>
        <p:spPr>
          <a:xfrm>
            <a:off x="152400" y="3286124"/>
            <a:ext cx="1752600" cy="1133475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41" name="TextBox 40">
            <a:hlinkClick r:id="rId7" action="ppaction://hlinksldjump"/>
          </p:cNvPr>
          <p:cNvSpPr txBox="1"/>
          <p:nvPr/>
        </p:nvSpPr>
        <p:spPr>
          <a:xfrm>
            <a:off x="228600" y="32766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Jaringan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Komputer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2" name="TextBox 41">
            <a:hlinkClick r:id="rId8" action="ppaction://hlinksldjump"/>
          </p:cNvPr>
          <p:cNvSpPr txBox="1"/>
          <p:nvPr/>
        </p:nvSpPr>
        <p:spPr>
          <a:xfrm>
            <a:off x="238125" y="35433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Topologi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Jaringan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2133600" y="1447800"/>
            <a:ext cx="670560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FF3300"/>
                </a:solidFill>
              </a:rPr>
              <a:t>Topologi </a:t>
            </a:r>
            <a:r>
              <a:rPr lang="en-US" b="1">
                <a:solidFill>
                  <a:schemeClr val="accent2"/>
                </a:solidFill>
              </a:rPr>
              <a:t>(Bentuk koneksi komputer &amp; cara berkomunikasi antar komputer dalam jaringan) :</a:t>
            </a:r>
          </a:p>
        </p:txBody>
      </p:sp>
      <p:sp>
        <p:nvSpPr>
          <p:cNvPr id="45" name="Text Box 18"/>
          <p:cNvSpPr txBox="1">
            <a:spLocks noChangeArrowheads="1"/>
          </p:cNvSpPr>
          <p:nvPr/>
        </p:nvSpPr>
        <p:spPr bwMode="auto">
          <a:xfrm>
            <a:off x="2651125" y="2017713"/>
            <a:ext cx="6340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1800" b="1"/>
              <a:t>Bus</a:t>
            </a:r>
          </a:p>
        </p:txBody>
      </p:sp>
      <p:pic>
        <p:nvPicPr>
          <p:cNvPr id="46" name="Picture 1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2438400"/>
            <a:ext cx="2743200" cy="190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Text Box 20"/>
          <p:cNvSpPr txBox="1">
            <a:spLocks noChangeArrowheads="1"/>
          </p:cNvSpPr>
          <p:nvPr/>
        </p:nvSpPr>
        <p:spPr bwMode="auto">
          <a:xfrm>
            <a:off x="6172200" y="2362200"/>
            <a:ext cx="2743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Koneksi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Bus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kabel</a:t>
            </a:r>
            <a:r>
              <a:rPr lang="en-US" dirty="0"/>
              <a:t> </a:t>
            </a:r>
            <a:r>
              <a:rPr lang="en-US" b="1" dirty="0"/>
              <a:t>Coaxial</a:t>
            </a:r>
          </a:p>
        </p:txBody>
      </p:sp>
      <p:pic>
        <p:nvPicPr>
          <p:cNvPr id="48" name="Picture 2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800" y="3276600"/>
            <a:ext cx="230505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9" name="Rectangle 22"/>
          <p:cNvSpPr>
            <a:spLocks noChangeArrowheads="1"/>
          </p:cNvSpPr>
          <p:nvPr/>
        </p:nvSpPr>
        <p:spPr bwMode="auto">
          <a:xfrm>
            <a:off x="3124200" y="4419600"/>
            <a:ext cx="56388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 err="1"/>
              <a:t>Keuntungan</a:t>
            </a:r>
            <a:endParaRPr lang="en-US" sz="1400" b="1" dirty="0"/>
          </a:p>
          <a:p>
            <a:r>
              <a:rPr lang="en-US" sz="1400" dirty="0"/>
              <a:t>• </a:t>
            </a:r>
            <a:r>
              <a:rPr lang="en-US" sz="1400" dirty="0" err="1"/>
              <a:t>Hemat</a:t>
            </a:r>
            <a:r>
              <a:rPr lang="en-US" sz="1400" dirty="0"/>
              <a:t> </a:t>
            </a:r>
            <a:r>
              <a:rPr lang="en-US" sz="1400" dirty="0" err="1"/>
              <a:t>kabel</a:t>
            </a:r>
            <a:endParaRPr lang="en-US" sz="1400" dirty="0"/>
          </a:p>
          <a:p>
            <a:r>
              <a:rPr lang="en-US" sz="1400" dirty="0"/>
              <a:t>• Layout </a:t>
            </a:r>
            <a:r>
              <a:rPr lang="en-US" sz="1400" dirty="0" err="1"/>
              <a:t>kabel</a:t>
            </a:r>
            <a:r>
              <a:rPr lang="en-US" sz="1400" dirty="0"/>
              <a:t> </a:t>
            </a:r>
            <a:r>
              <a:rPr lang="en-US" sz="1400" dirty="0" err="1"/>
              <a:t>sederhana</a:t>
            </a:r>
            <a:endParaRPr lang="en-US" sz="1400" dirty="0"/>
          </a:p>
          <a:p>
            <a:r>
              <a:rPr lang="en-US" sz="1400" dirty="0"/>
              <a:t>• </a:t>
            </a:r>
            <a:r>
              <a:rPr lang="en-US" sz="1400" dirty="0" err="1"/>
              <a:t>Mudah</a:t>
            </a:r>
            <a:r>
              <a:rPr lang="en-US" sz="1400" dirty="0"/>
              <a:t> </a:t>
            </a:r>
            <a:r>
              <a:rPr lang="en-US" sz="1400" dirty="0" err="1"/>
              <a:t>dikembangkan</a:t>
            </a:r>
            <a:endParaRPr lang="en-US" sz="1400" dirty="0"/>
          </a:p>
          <a:p>
            <a:r>
              <a:rPr lang="en-US" sz="1400" b="1" dirty="0" err="1"/>
              <a:t>Kerugian</a:t>
            </a:r>
            <a:endParaRPr lang="en-US" sz="1400" b="1" dirty="0"/>
          </a:p>
          <a:p>
            <a:r>
              <a:rPr lang="en-US" sz="1400" dirty="0"/>
              <a:t>• </a:t>
            </a:r>
            <a:r>
              <a:rPr lang="en-US" sz="1400" dirty="0" err="1"/>
              <a:t>Deteksi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isolasi</a:t>
            </a:r>
            <a:r>
              <a:rPr lang="en-US" sz="1400" dirty="0"/>
              <a:t> </a:t>
            </a:r>
            <a:r>
              <a:rPr lang="en-US" sz="1400" dirty="0" err="1"/>
              <a:t>kesalahan</a:t>
            </a:r>
            <a:r>
              <a:rPr lang="en-US" sz="1400" dirty="0"/>
              <a:t> </a:t>
            </a:r>
            <a:r>
              <a:rPr lang="en-US" sz="1400" dirty="0" err="1"/>
              <a:t>sangat</a:t>
            </a:r>
            <a:r>
              <a:rPr lang="en-US" sz="1400" dirty="0"/>
              <a:t> </a:t>
            </a:r>
            <a:r>
              <a:rPr lang="en-US" sz="1400" dirty="0" err="1"/>
              <a:t>kecil</a:t>
            </a:r>
            <a:endParaRPr lang="en-US" sz="1400" dirty="0"/>
          </a:p>
          <a:p>
            <a:r>
              <a:rPr lang="en-US" sz="1400" dirty="0"/>
              <a:t>• </a:t>
            </a:r>
            <a:r>
              <a:rPr lang="en-US" sz="1400" dirty="0" err="1"/>
              <a:t>Kepadatan</a:t>
            </a:r>
            <a:r>
              <a:rPr lang="en-US" sz="1400" dirty="0"/>
              <a:t> </a:t>
            </a:r>
            <a:r>
              <a:rPr lang="en-US" sz="1400" dirty="0" err="1"/>
              <a:t>lalu</a:t>
            </a:r>
            <a:r>
              <a:rPr lang="en-US" sz="1400" dirty="0"/>
              <a:t> </a:t>
            </a:r>
            <a:r>
              <a:rPr lang="en-US" sz="1400" dirty="0" err="1"/>
              <a:t>lintas</a:t>
            </a:r>
            <a:endParaRPr lang="en-US" sz="1400" dirty="0"/>
          </a:p>
          <a:p>
            <a:r>
              <a:rPr lang="en-US" sz="1400" dirty="0"/>
              <a:t>• </a:t>
            </a:r>
            <a:r>
              <a:rPr lang="en-US" sz="1400" dirty="0" err="1"/>
              <a:t>Bila</a:t>
            </a:r>
            <a:r>
              <a:rPr lang="en-US" sz="1400" dirty="0"/>
              <a:t> </a:t>
            </a:r>
            <a:r>
              <a:rPr lang="en-US" sz="1400" dirty="0" err="1"/>
              <a:t>salah</a:t>
            </a:r>
            <a:r>
              <a:rPr lang="en-US" sz="1400" dirty="0"/>
              <a:t> </a:t>
            </a:r>
            <a:r>
              <a:rPr lang="en-US" sz="1400" dirty="0" err="1"/>
              <a:t>satu</a:t>
            </a:r>
            <a:r>
              <a:rPr lang="en-US" sz="1400" dirty="0"/>
              <a:t> client </a:t>
            </a:r>
            <a:r>
              <a:rPr lang="en-US" sz="1400" dirty="0" err="1"/>
              <a:t>rusak</a:t>
            </a:r>
            <a:r>
              <a:rPr lang="en-US" sz="1400" dirty="0"/>
              <a:t>, </a:t>
            </a:r>
            <a:r>
              <a:rPr lang="en-US" sz="1400" dirty="0" err="1"/>
              <a:t>maka</a:t>
            </a:r>
            <a:r>
              <a:rPr lang="en-US" sz="1400" dirty="0"/>
              <a:t> </a:t>
            </a:r>
            <a:r>
              <a:rPr lang="en-US" sz="1400" dirty="0" err="1"/>
              <a:t>jaringan</a:t>
            </a:r>
            <a:r>
              <a:rPr lang="en-US" sz="1400" dirty="0"/>
              <a:t> </a:t>
            </a:r>
            <a:r>
              <a:rPr lang="en-US" sz="1400" dirty="0" err="1"/>
              <a:t>tidak</a:t>
            </a:r>
            <a:r>
              <a:rPr lang="en-US" sz="1400" dirty="0"/>
              <a:t> </a:t>
            </a:r>
            <a:r>
              <a:rPr lang="en-US" sz="1400" dirty="0" err="1"/>
              <a:t>bisa</a:t>
            </a:r>
            <a:r>
              <a:rPr lang="en-US" sz="1400" dirty="0"/>
              <a:t> </a:t>
            </a:r>
            <a:r>
              <a:rPr lang="en-US" sz="1400" dirty="0" err="1"/>
              <a:t>berfungsi</a:t>
            </a:r>
            <a:r>
              <a:rPr lang="en-US" sz="1400" dirty="0"/>
              <a:t>.</a:t>
            </a:r>
          </a:p>
          <a:p>
            <a:r>
              <a:rPr lang="en-US" sz="1400" dirty="0"/>
              <a:t>• </a:t>
            </a:r>
            <a:r>
              <a:rPr lang="en-US" sz="1400" dirty="0" err="1"/>
              <a:t>Diperlukan</a:t>
            </a:r>
            <a:r>
              <a:rPr lang="en-US" sz="1400" dirty="0"/>
              <a:t> repeater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jarak</a:t>
            </a:r>
            <a:r>
              <a:rPr lang="en-US" sz="1400" dirty="0"/>
              <a:t> </a:t>
            </a:r>
            <a:r>
              <a:rPr lang="en-US" sz="1400" dirty="0" err="1"/>
              <a:t>jauh</a:t>
            </a:r>
            <a:endParaRPr lang="en-US" sz="1400" dirty="0"/>
          </a:p>
        </p:txBody>
      </p:sp>
      <p:sp>
        <p:nvSpPr>
          <p:cNvPr id="50" name="Text Box 23"/>
          <p:cNvSpPr txBox="1">
            <a:spLocks noChangeArrowheads="1"/>
          </p:cNvSpPr>
          <p:nvPr/>
        </p:nvSpPr>
        <p:spPr bwMode="auto">
          <a:xfrm>
            <a:off x="3429000" y="3124200"/>
            <a:ext cx="48418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600">
                <a:solidFill>
                  <a:srgbClr val="FF3300"/>
                </a:solidFill>
              </a:rPr>
              <a:t>Server</a:t>
            </a:r>
          </a:p>
        </p:txBody>
      </p:sp>
      <p:sp>
        <p:nvSpPr>
          <p:cNvPr id="51" name="Text Box 24"/>
          <p:cNvSpPr txBox="1">
            <a:spLocks noChangeArrowheads="1"/>
          </p:cNvSpPr>
          <p:nvPr/>
        </p:nvSpPr>
        <p:spPr bwMode="auto">
          <a:xfrm>
            <a:off x="3781425" y="2330450"/>
            <a:ext cx="4857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">
                <a:solidFill>
                  <a:srgbClr val="FF3300"/>
                </a:solidFill>
              </a:rPr>
              <a:t>Client</a:t>
            </a:r>
          </a:p>
        </p:txBody>
      </p:sp>
      <p:sp>
        <p:nvSpPr>
          <p:cNvPr id="52" name="Text Box 26"/>
          <p:cNvSpPr txBox="1">
            <a:spLocks noChangeArrowheads="1"/>
          </p:cNvSpPr>
          <p:nvPr/>
        </p:nvSpPr>
        <p:spPr bwMode="auto">
          <a:xfrm>
            <a:off x="4267200" y="2330450"/>
            <a:ext cx="4857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">
                <a:solidFill>
                  <a:srgbClr val="FF3300"/>
                </a:solidFill>
              </a:rPr>
              <a:t>Client</a:t>
            </a:r>
          </a:p>
        </p:txBody>
      </p:sp>
      <p:sp>
        <p:nvSpPr>
          <p:cNvPr id="53" name="Text Box 31"/>
          <p:cNvSpPr txBox="1">
            <a:spLocks noChangeArrowheads="1"/>
          </p:cNvSpPr>
          <p:nvPr/>
        </p:nvSpPr>
        <p:spPr bwMode="auto">
          <a:xfrm>
            <a:off x="4800600" y="2330450"/>
            <a:ext cx="4857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">
                <a:solidFill>
                  <a:srgbClr val="FF3300"/>
                </a:solidFill>
              </a:rPr>
              <a:t>Client</a:t>
            </a:r>
          </a:p>
        </p:txBody>
      </p:sp>
      <p:sp>
        <p:nvSpPr>
          <p:cNvPr id="54" name="Text Box 32"/>
          <p:cNvSpPr txBox="1">
            <a:spLocks noChangeArrowheads="1"/>
          </p:cNvSpPr>
          <p:nvPr/>
        </p:nvSpPr>
        <p:spPr bwMode="auto">
          <a:xfrm>
            <a:off x="4572000" y="4267200"/>
            <a:ext cx="4857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">
                <a:solidFill>
                  <a:srgbClr val="FF3300"/>
                </a:solidFill>
              </a:rPr>
              <a:t>Client</a:t>
            </a:r>
          </a:p>
        </p:txBody>
      </p:sp>
      <p:sp>
        <p:nvSpPr>
          <p:cNvPr id="55" name="Text Box 33"/>
          <p:cNvSpPr txBox="1">
            <a:spLocks noChangeArrowheads="1"/>
          </p:cNvSpPr>
          <p:nvPr/>
        </p:nvSpPr>
        <p:spPr bwMode="auto">
          <a:xfrm>
            <a:off x="3962400" y="4267200"/>
            <a:ext cx="4857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">
                <a:solidFill>
                  <a:srgbClr val="FF3300"/>
                </a:solidFill>
              </a:rPr>
              <a:t>Client</a:t>
            </a:r>
          </a:p>
        </p:txBody>
      </p:sp>
      <p:sp>
        <p:nvSpPr>
          <p:cNvPr id="56" name="Text Box 34"/>
          <p:cNvSpPr txBox="1">
            <a:spLocks noChangeArrowheads="1"/>
          </p:cNvSpPr>
          <p:nvPr/>
        </p:nvSpPr>
        <p:spPr bwMode="auto">
          <a:xfrm>
            <a:off x="5181600" y="3505200"/>
            <a:ext cx="609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">
                <a:solidFill>
                  <a:srgbClr val="FF3300"/>
                </a:solidFill>
              </a:rPr>
              <a:t>Printer</a:t>
            </a:r>
          </a:p>
        </p:txBody>
      </p:sp>
      <p:sp>
        <p:nvSpPr>
          <p:cNvPr id="57" name="Freeform 35"/>
          <p:cNvSpPr>
            <a:spLocks/>
          </p:cNvSpPr>
          <p:nvPr/>
        </p:nvSpPr>
        <p:spPr bwMode="auto">
          <a:xfrm>
            <a:off x="3733800" y="2924175"/>
            <a:ext cx="254000" cy="457200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144" y="288"/>
              </a:cxn>
              <a:cxn ang="0">
                <a:pos x="144" y="0"/>
              </a:cxn>
            </a:cxnLst>
            <a:rect l="0" t="0" r="r" b="b"/>
            <a:pathLst>
              <a:path w="144" h="288">
                <a:moveTo>
                  <a:pt x="0" y="288"/>
                </a:moveTo>
                <a:lnTo>
                  <a:pt x="144" y="288"/>
                </a:lnTo>
                <a:lnTo>
                  <a:pt x="144" y="0"/>
                </a:lnTo>
              </a:path>
            </a:pathLst>
          </a:cu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Oval 36"/>
          <p:cNvSpPr>
            <a:spLocks noChangeArrowheads="1"/>
          </p:cNvSpPr>
          <p:nvPr/>
        </p:nvSpPr>
        <p:spPr bwMode="auto">
          <a:xfrm>
            <a:off x="3733800" y="3352800"/>
            <a:ext cx="76200" cy="76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Freeform 37"/>
          <p:cNvSpPr>
            <a:spLocks/>
          </p:cNvSpPr>
          <p:nvPr/>
        </p:nvSpPr>
        <p:spPr bwMode="auto">
          <a:xfrm>
            <a:off x="3978275" y="2971800"/>
            <a:ext cx="533400" cy="415925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336" y="240"/>
              </a:cxn>
              <a:cxn ang="0">
                <a:pos x="336" y="0"/>
              </a:cxn>
            </a:cxnLst>
            <a:rect l="0" t="0" r="r" b="b"/>
            <a:pathLst>
              <a:path w="336" h="240">
                <a:moveTo>
                  <a:pt x="0" y="240"/>
                </a:moveTo>
                <a:lnTo>
                  <a:pt x="336" y="240"/>
                </a:lnTo>
                <a:lnTo>
                  <a:pt x="336" y="0"/>
                </a:lnTo>
              </a:path>
            </a:pathLst>
          </a:cu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" name="Freeform 38"/>
          <p:cNvSpPr>
            <a:spLocks/>
          </p:cNvSpPr>
          <p:nvPr/>
        </p:nvSpPr>
        <p:spPr bwMode="auto">
          <a:xfrm>
            <a:off x="4511675" y="2971800"/>
            <a:ext cx="533400" cy="41275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336" y="240"/>
              </a:cxn>
              <a:cxn ang="0">
                <a:pos x="336" y="0"/>
              </a:cxn>
            </a:cxnLst>
            <a:rect l="0" t="0" r="r" b="b"/>
            <a:pathLst>
              <a:path w="336" h="240">
                <a:moveTo>
                  <a:pt x="0" y="240"/>
                </a:moveTo>
                <a:lnTo>
                  <a:pt x="336" y="240"/>
                </a:lnTo>
                <a:lnTo>
                  <a:pt x="336" y="0"/>
                </a:lnTo>
              </a:path>
            </a:pathLst>
          </a:cu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" name="Line 39"/>
          <p:cNvSpPr>
            <a:spLocks noChangeShapeType="1"/>
          </p:cNvSpPr>
          <p:nvPr/>
        </p:nvSpPr>
        <p:spPr bwMode="auto">
          <a:xfrm>
            <a:off x="4238625" y="3378200"/>
            <a:ext cx="0" cy="4572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" name="Line 40"/>
          <p:cNvSpPr>
            <a:spLocks noChangeShapeType="1"/>
          </p:cNvSpPr>
          <p:nvPr/>
        </p:nvSpPr>
        <p:spPr bwMode="auto">
          <a:xfrm>
            <a:off x="4794250" y="3375025"/>
            <a:ext cx="0" cy="4572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" name="Line 41"/>
          <p:cNvSpPr>
            <a:spLocks noChangeShapeType="1"/>
          </p:cNvSpPr>
          <p:nvPr/>
        </p:nvSpPr>
        <p:spPr bwMode="auto">
          <a:xfrm>
            <a:off x="5051425" y="3384550"/>
            <a:ext cx="2286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" name="Oval 42"/>
          <p:cNvSpPr>
            <a:spLocks noChangeArrowheads="1"/>
          </p:cNvSpPr>
          <p:nvPr/>
        </p:nvSpPr>
        <p:spPr bwMode="auto">
          <a:xfrm>
            <a:off x="4476750" y="2949575"/>
            <a:ext cx="76200" cy="76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Oval 43"/>
          <p:cNvSpPr>
            <a:spLocks noChangeArrowheads="1"/>
          </p:cNvSpPr>
          <p:nvPr/>
        </p:nvSpPr>
        <p:spPr bwMode="auto">
          <a:xfrm>
            <a:off x="5010150" y="2930525"/>
            <a:ext cx="76200" cy="76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Oval 44"/>
          <p:cNvSpPr>
            <a:spLocks noChangeArrowheads="1"/>
          </p:cNvSpPr>
          <p:nvPr/>
        </p:nvSpPr>
        <p:spPr bwMode="auto">
          <a:xfrm>
            <a:off x="5257800" y="3352800"/>
            <a:ext cx="76200" cy="76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Oval 45"/>
          <p:cNvSpPr>
            <a:spLocks noChangeArrowheads="1"/>
          </p:cNvSpPr>
          <p:nvPr/>
        </p:nvSpPr>
        <p:spPr bwMode="auto">
          <a:xfrm>
            <a:off x="4762500" y="3800475"/>
            <a:ext cx="76200" cy="76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Oval 46"/>
          <p:cNvSpPr>
            <a:spLocks noChangeArrowheads="1"/>
          </p:cNvSpPr>
          <p:nvPr/>
        </p:nvSpPr>
        <p:spPr bwMode="auto">
          <a:xfrm>
            <a:off x="4191000" y="3810000"/>
            <a:ext cx="76200" cy="76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59"/>
          <p:cNvSpPr>
            <a:spLocks noChangeArrowheads="1"/>
          </p:cNvSpPr>
          <p:nvPr/>
        </p:nvSpPr>
        <p:spPr bwMode="auto">
          <a:xfrm>
            <a:off x="4195763" y="304800"/>
            <a:ext cx="42634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 err="1"/>
              <a:t>Memahami</a:t>
            </a:r>
            <a:r>
              <a:rPr lang="en-US" sz="2000" b="1" dirty="0"/>
              <a:t> </a:t>
            </a:r>
            <a:r>
              <a:rPr lang="en-US" sz="2000" b="1" dirty="0" err="1"/>
              <a:t>Tipe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Struktur</a:t>
            </a:r>
            <a:r>
              <a:rPr lang="en-US" sz="2000" b="1" dirty="0"/>
              <a:t> </a:t>
            </a:r>
            <a:r>
              <a:rPr lang="en-US" sz="2000" b="1" dirty="0" err="1"/>
              <a:t>Jaringan</a:t>
            </a:r>
            <a:endParaRPr lang="en-US" sz="2000" b="1" dirty="0"/>
          </a:p>
        </p:txBody>
      </p:sp>
      <p:sp>
        <p:nvSpPr>
          <p:cNvPr id="70" name="AutoShape 6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921625" y="6375400"/>
            <a:ext cx="950913" cy="20320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err="1">
                <a:solidFill>
                  <a:schemeClr val="bg1"/>
                </a:solidFill>
              </a:rPr>
              <a:t>Lanjut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1" name="AutoShape 61"/>
          <p:cNvSpPr>
            <a:spLocks noChangeArrowheads="1"/>
          </p:cNvSpPr>
          <p:nvPr/>
        </p:nvSpPr>
        <p:spPr bwMode="auto">
          <a:xfrm>
            <a:off x="7802563" y="6324600"/>
            <a:ext cx="1189037" cy="304800"/>
          </a:xfrm>
          <a:prstGeom prst="roundRect">
            <a:avLst>
              <a:gd name="adj" fmla="val 50000"/>
            </a:avLst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2" name="Group 62"/>
          <p:cNvGrpSpPr>
            <a:grpSpLocks/>
          </p:cNvGrpSpPr>
          <p:nvPr/>
        </p:nvGrpSpPr>
        <p:grpSpPr bwMode="auto">
          <a:xfrm>
            <a:off x="8456613" y="6172200"/>
            <a:ext cx="371475" cy="307975"/>
            <a:chOff x="3792" y="3408"/>
            <a:chExt cx="300" cy="291"/>
          </a:xfrm>
        </p:grpSpPr>
        <p:grpSp>
          <p:nvGrpSpPr>
            <p:cNvPr id="73" name="Group 63"/>
            <p:cNvGrpSpPr>
              <a:grpSpLocks/>
            </p:cNvGrpSpPr>
            <p:nvPr/>
          </p:nvGrpSpPr>
          <p:grpSpPr bwMode="auto">
            <a:xfrm>
              <a:off x="3792" y="3408"/>
              <a:ext cx="240" cy="240"/>
              <a:chOff x="3792" y="3408"/>
              <a:chExt cx="240" cy="240"/>
            </a:xfrm>
          </p:grpSpPr>
          <p:sp>
            <p:nvSpPr>
              <p:cNvPr id="77" name="Line 64"/>
              <p:cNvSpPr>
                <a:spLocks noChangeShapeType="1"/>
              </p:cNvSpPr>
              <p:nvPr/>
            </p:nvSpPr>
            <p:spPr bwMode="auto">
              <a:xfrm>
                <a:off x="3888" y="3408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Line 65"/>
              <p:cNvSpPr>
                <a:spLocks noChangeShapeType="1"/>
              </p:cNvSpPr>
              <p:nvPr/>
            </p:nvSpPr>
            <p:spPr bwMode="auto">
              <a:xfrm>
                <a:off x="3792" y="3504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4" name="Group 66"/>
            <p:cNvGrpSpPr>
              <a:grpSpLocks/>
            </p:cNvGrpSpPr>
            <p:nvPr/>
          </p:nvGrpSpPr>
          <p:grpSpPr bwMode="auto">
            <a:xfrm>
              <a:off x="3852" y="3459"/>
              <a:ext cx="240" cy="240"/>
              <a:chOff x="3792" y="3408"/>
              <a:chExt cx="240" cy="240"/>
            </a:xfrm>
          </p:grpSpPr>
          <p:sp>
            <p:nvSpPr>
              <p:cNvPr id="75" name="Line 67"/>
              <p:cNvSpPr>
                <a:spLocks noChangeShapeType="1"/>
              </p:cNvSpPr>
              <p:nvPr/>
            </p:nvSpPr>
            <p:spPr bwMode="auto">
              <a:xfrm>
                <a:off x="3888" y="3408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Line 68"/>
              <p:cNvSpPr>
                <a:spLocks noChangeShapeType="1"/>
              </p:cNvSpPr>
              <p:nvPr/>
            </p:nvSpPr>
            <p:spPr bwMode="auto">
              <a:xfrm>
                <a:off x="3792" y="3504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9" name="TextBox 78">
            <a:hlinkClick r:id="rId11" action="ppaction://hlinksldjump"/>
          </p:cNvPr>
          <p:cNvSpPr txBox="1"/>
          <p:nvPr/>
        </p:nvSpPr>
        <p:spPr>
          <a:xfrm>
            <a:off x="304800" y="3790950"/>
            <a:ext cx="1438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LAN, MAN, WAN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hlinkClick r:id="rId12" action="ppaction://hlinksldjump"/>
          </p:cNvPr>
          <p:cNvSpPr txBox="1"/>
          <p:nvPr/>
        </p:nvSpPr>
        <p:spPr>
          <a:xfrm>
            <a:off x="247650" y="405765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Komunikasi</a:t>
            </a:r>
            <a:r>
              <a:rPr lang="en-US" sz="1400" dirty="0" smtClean="0">
                <a:solidFill>
                  <a:schemeClr val="bg1"/>
                </a:solidFill>
              </a:rPr>
              <a:t> Data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81000" y="5905500"/>
            <a:ext cx="9573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Adhe Tora</a:t>
            </a:r>
            <a:endParaRPr lang="en-US" sz="12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0" y="6362237"/>
            <a:ext cx="187262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Email : 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d-ID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dhetora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@gmail.com</a:t>
            </a:r>
            <a:endParaRPr lang="en-US" sz="9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5215" y="6180148"/>
            <a:ext cx="19720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http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://</a:t>
            </a:r>
            <a:r>
              <a:rPr lang="id-ID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adhe-tora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.blogspot.com</a:t>
            </a:r>
            <a:endParaRPr lang="en-US" sz="9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0" presetClass="path" presetSubtype="0" repeatCount="indefinite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-0.00046 L 0.02431 0.00047 L 0.02431 -0.0662 " pathEditMode="relative" rAng="0" ptsTypes="AAA">
                                      <p:cBhvr>
                                        <p:cTn id="85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0" y="-3200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0" presetClass="path" presetSubtype="0" repeatCount="indefinite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787 L 0 0.05833 L -0.08437 0.05833 " pathEditMode="relative" ptsTypes="AAA">
                                      <p:cBhvr>
                                        <p:cTn id="87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8" presetID="0" presetClass="path" presetSubtype="0" repeatCount="indefinite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0.00648 L -0.00069 -0.06713 L -0.05312 -0.06713 " pathEditMode="relative" ptsTypes="AAA">
                                      <p:cBhvr>
                                        <p:cTn id="89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0" presetID="0" presetClass="path" presetSubtype="0" repeatCount="indefinite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85185E-6 L -0.0007 -0.06528 L -0.1125 -0.06343 " pathEditMode="relative" ptsTypes="AAA">
                                      <p:cBhvr>
                                        <p:cTn id="91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2" presetID="0" presetClass="path" presetSubtype="0" repeatCount="indefinite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0.00034 0.0588 L -0.13854 0.06065 " pathEditMode="relative" ptsTypes="AAA">
                                      <p:cBhvr>
                                        <p:cTn id="93" dur="2000" spd="-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4" presetID="0" presetClass="path" presetSubtype="0" repeatCount="indefinite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8.88889E-6 L -0.16563 0.00047 " pathEditMode="relative" ptsTypes="AA">
                                      <p:cBhvr>
                                        <p:cTn id="95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000"/>
                            </p:stCondLst>
                            <p:childTnLst>
                              <p:par>
                                <p:cTn id="9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16" presetID="1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8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9000"/>
                            </p:stCondLst>
                            <p:childTnLst>
                              <p:par>
                                <p:cTn id="12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6600"/>
                            </p:stCondLst>
                            <p:childTnLst>
                              <p:par>
                                <p:cTn id="12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5" grpId="0"/>
      <p:bldP spid="47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/>
      <p:bldP spid="81" grpId="0"/>
      <p:bldP spid="82" grpId="0"/>
      <p:bldP spid="8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000250" cy="68580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94693" y="0"/>
            <a:ext cx="1800493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SMM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0912" y="838200"/>
            <a:ext cx="75693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2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KKPi</a:t>
            </a:r>
            <a:endParaRPr lang="en-US" sz="2000" b="0" cap="none" spc="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1219200"/>
            <a:ext cx="201529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http://pesantren-latansa.sch.id</a:t>
            </a:r>
            <a:endParaRPr lang="en-US" sz="9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Rectangle 23">
            <a:hlinkClick r:id="rId4" action="ppaction://hlinksldjump"/>
          </p:cNvPr>
          <p:cNvSpPr/>
          <p:nvPr/>
        </p:nvSpPr>
        <p:spPr>
          <a:xfrm>
            <a:off x="152400" y="2508839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hlinkClick r:id="rId4" action="ppaction://hlinksldjump"/>
          </p:cNvPr>
          <p:cNvSpPr/>
          <p:nvPr/>
        </p:nvSpPr>
        <p:spPr>
          <a:xfrm>
            <a:off x="152400" y="2481945"/>
            <a:ext cx="169790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KOMPETENSI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2400" y="2906708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57200" y="2870849"/>
            <a:ext cx="103958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MATERI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>
            <a:hlinkClick r:id="rId5" action="ppaction://hlinksldjump"/>
          </p:cNvPr>
          <p:cNvSpPr/>
          <p:nvPr/>
        </p:nvSpPr>
        <p:spPr>
          <a:xfrm>
            <a:off x="152400" y="2109283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hlinkClick r:id="rId5" action="ppaction://hlinksldjump"/>
          </p:cNvPr>
          <p:cNvSpPr/>
          <p:nvPr/>
        </p:nvSpPr>
        <p:spPr>
          <a:xfrm>
            <a:off x="548641" y="2073424"/>
            <a:ext cx="87716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HOME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>
            <a:hlinkClick r:id="rId4" action="ppaction://hlinksldjump"/>
          </p:cNvPr>
          <p:cNvSpPr/>
          <p:nvPr/>
        </p:nvSpPr>
        <p:spPr>
          <a:xfrm>
            <a:off x="152400" y="3286124"/>
            <a:ext cx="1752600" cy="1133475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41" name="TextBox 40">
            <a:hlinkClick r:id="rId6" action="ppaction://hlinksldjump"/>
          </p:cNvPr>
          <p:cNvSpPr txBox="1"/>
          <p:nvPr/>
        </p:nvSpPr>
        <p:spPr>
          <a:xfrm>
            <a:off x="228600" y="32766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Jaringan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Komputer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2" name="TextBox 41">
            <a:hlinkClick r:id="rId7" action="ppaction://hlinksldjump"/>
          </p:cNvPr>
          <p:cNvSpPr txBox="1"/>
          <p:nvPr/>
        </p:nvSpPr>
        <p:spPr>
          <a:xfrm>
            <a:off x="238125" y="35433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Topologi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Jaringan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2651125" y="2017713"/>
            <a:ext cx="6340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rabicPeriod" startAt="2"/>
            </a:pPr>
            <a:r>
              <a:rPr lang="en-US" sz="1800" b="1"/>
              <a:t>Token Ring</a:t>
            </a:r>
          </a:p>
        </p:txBody>
      </p: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6172200" y="2362200"/>
            <a:ext cx="2743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/>
              <a:t>cara menghubungkan komputer sehingga berbentuk ring (lingkaran).</a:t>
            </a:r>
          </a:p>
        </p:txBody>
      </p:sp>
      <p:pic>
        <p:nvPicPr>
          <p:cNvPr id="46" name="Picture 1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2428875"/>
            <a:ext cx="27432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Rectangle 18"/>
          <p:cNvSpPr>
            <a:spLocks noChangeArrowheads="1"/>
          </p:cNvSpPr>
          <p:nvPr/>
        </p:nvSpPr>
        <p:spPr bwMode="auto">
          <a:xfrm>
            <a:off x="6172200" y="3200400"/>
            <a:ext cx="28194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 err="1"/>
              <a:t>Setiap</a:t>
            </a:r>
            <a:r>
              <a:rPr lang="en-US" sz="1400" b="1" dirty="0"/>
              <a:t> </a:t>
            </a:r>
            <a:r>
              <a:rPr lang="en-US" sz="1400" b="1" dirty="0" err="1"/>
              <a:t>simpul</a:t>
            </a:r>
            <a:r>
              <a:rPr lang="en-US" sz="1400" b="1" dirty="0"/>
              <a:t> </a:t>
            </a:r>
            <a:r>
              <a:rPr lang="en-US" sz="1400" b="1" dirty="0" err="1"/>
              <a:t>mempunyai</a:t>
            </a:r>
            <a:r>
              <a:rPr lang="en-US" sz="1400" b="1" dirty="0"/>
              <a:t> </a:t>
            </a:r>
            <a:r>
              <a:rPr lang="en-US" sz="1400" b="1" dirty="0" err="1"/>
              <a:t>tingkatan</a:t>
            </a:r>
            <a:r>
              <a:rPr lang="en-US" sz="1400" b="1" dirty="0"/>
              <a:t> yang </a:t>
            </a:r>
            <a:r>
              <a:rPr lang="en-US" sz="1400" b="1" dirty="0" err="1"/>
              <a:t>sama</a:t>
            </a:r>
            <a:r>
              <a:rPr lang="en-US" sz="1400" b="1" dirty="0"/>
              <a:t>.</a:t>
            </a:r>
          </a:p>
          <a:p>
            <a:r>
              <a:rPr lang="en-US" sz="1400" b="1" dirty="0" err="1"/>
              <a:t>Jaringan</a:t>
            </a:r>
            <a:r>
              <a:rPr lang="en-US" sz="1400" b="1" dirty="0"/>
              <a:t> </a:t>
            </a:r>
            <a:r>
              <a:rPr lang="en-US" sz="1400" b="1" dirty="0" err="1"/>
              <a:t>akan</a:t>
            </a:r>
            <a:r>
              <a:rPr lang="en-US" sz="1400" b="1" dirty="0"/>
              <a:t> </a:t>
            </a:r>
            <a:r>
              <a:rPr lang="en-US" sz="1400" b="1" dirty="0" err="1"/>
              <a:t>disebut</a:t>
            </a:r>
            <a:r>
              <a:rPr lang="en-US" sz="1400" b="1" dirty="0"/>
              <a:t> </a:t>
            </a:r>
            <a:r>
              <a:rPr lang="en-US" sz="1400" b="1" dirty="0" err="1"/>
              <a:t>sebagai</a:t>
            </a:r>
            <a:r>
              <a:rPr lang="en-US" sz="1400" b="1" dirty="0"/>
              <a:t> loop, data </a:t>
            </a:r>
            <a:r>
              <a:rPr lang="en-US" sz="1400" b="1" dirty="0" err="1"/>
              <a:t>dikirimkan</a:t>
            </a:r>
            <a:r>
              <a:rPr lang="en-US" sz="1400" b="1" dirty="0"/>
              <a:t> </a:t>
            </a:r>
            <a:r>
              <a:rPr lang="en-US" sz="1400" b="1" dirty="0" err="1"/>
              <a:t>kesetiap</a:t>
            </a:r>
            <a:r>
              <a:rPr lang="en-US" sz="1400" b="1" dirty="0"/>
              <a:t> </a:t>
            </a:r>
            <a:r>
              <a:rPr lang="en-US" sz="1400" b="1" dirty="0" err="1"/>
              <a:t>simpul</a:t>
            </a:r>
            <a:r>
              <a:rPr lang="en-US" sz="1400" b="1" dirty="0"/>
              <a:t> </a:t>
            </a:r>
            <a:r>
              <a:rPr lang="en-US" sz="1400" b="1" dirty="0" err="1"/>
              <a:t>dan</a:t>
            </a:r>
            <a:r>
              <a:rPr lang="en-US" sz="1400" b="1" dirty="0"/>
              <a:t> </a:t>
            </a:r>
            <a:r>
              <a:rPr lang="en-US" sz="1400" b="1" dirty="0" err="1"/>
              <a:t>setiap</a:t>
            </a:r>
            <a:endParaRPr lang="en-US" sz="1400" b="1" dirty="0"/>
          </a:p>
          <a:p>
            <a:r>
              <a:rPr lang="en-US" sz="1400" b="1" dirty="0" err="1"/>
              <a:t>informasi</a:t>
            </a:r>
            <a:r>
              <a:rPr lang="en-US" sz="1400" b="1" dirty="0"/>
              <a:t> yang </a:t>
            </a:r>
            <a:r>
              <a:rPr lang="en-US" sz="1400" b="1" dirty="0" err="1"/>
              <a:t>diterima</a:t>
            </a:r>
            <a:r>
              <a:rPr lang="en-US" sz="1400" b="1" dirty="0"/>
              <a:t> </a:t>
            </a:r>
            <a:r>
              <a:rPr lang="en-US" sz="1400" b="1" dirty="0" err="1"/>
              <a:t>simpul</a:t>
            </a:r>
            <a:r>
              <a:rPr lang="en-US" sz="1400" b="1" dirty="0"/>
              <a:t> </a:t>
            </a:r>
            <a:r>
              <a:rPr lang="en-US" sz="1400" b="1" dirty="0" err="1"/>
              <a:t>diperiksa</a:t>
            </a:r>
            <a:r>
              <a:rPr lang="en-US" sz="1400" b="1" dirty="0"/>
              <a:t> </a:t>
            </a:r>
            <a:r>
              <a:rPr lang="en-US" sz="1400" b="1" dirty="0" err="1"/>
              <a:t>alamatnya</a:t>
            </a:r>
            <a:r>
              <a:rPr lang="en-US" sz="1400" b="1" dirty="0"/>
              <a:t> </a:t>
            </a:r>
            <a:r>
              <a:rPr lang="en-US" sz="1400" b="1" dirty="0" err="1"/>
              <a:t>apakah</a:t>
            </a:r>
            <a:r>
              <a:rPr lang="en-US" sz="1400" b="1" dirty="0"/>
              <a:t> data </a:t>
            </a:r>
            <a:r>
              <a:rPr lang="en-US" sz="1400" b="1" dirty="0" err="1"/>
              <a:t>itu</a:t>
            </a:r>
            <a:r>
              <a:rPr lang="en-US" sz="1400" b="1" dirty="0"/>
              <a:t> </a:t>
            </a:r>
            <a:r>
              <a:rPr lang="en-US" sz="1400" b="1" dirty="0" err="1"/>
              <a:t>untuknya</a:t>
            </a:r>
            <a:r>
              <a:rPr lang="en-US" sz="1400" b="1" dirty="0"/>
              <a:t> </a:t>
            </a:r>
            <a:r>
              <a:rPr lang="en-US" sz="1400" b="1" dirty="0" err="1"/>
              <a:t>atau</a:t>
            </a:r>
            <a:endParaRPr lang="en-US" sz="1400" b="1" dirty="0"/>
          </a:p>
          <a:p>
            <a:r>
              <a:rPr lang="en-US" sz="1400" b="1" dirty="0" err="1"/>
              <a:t>bukan</a:t>
            </a:r>
            <a:endParaRPr lang="en-US" sz="1400" b="1" dirty="0"/>
          </a:p>
        </p:txBody>
      </p:sp>
      <p:sp>
        <p:nvSpPr>
          <p:cNvPr id="48" name="Rectangle 19"/>
          <p:cNvSpPr>
            <a:spLocks noChangeArrowheads="1"/>
          </p:cNvSpPr>
          <p:nvPr/>
        </p:nvSpPr>
        <p:spPr bwMode="auto">
          <a:xfrm>
            <a:off x="2819400" y="4876800"/>
            <a:ext cx="36576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/>
              <a:t>Keuntungan</a:t>
            </a:r>
          </a:p>
          <a:p>
            <a:r>
              <a:rPr lang="en-US" sz="1400"/>
              <a:t>• Hemat Kabel</a:t>
            </a:r>
          </a:p>
          <a:p>
            <a:r>
              <a:rPr lang="en-US" sz="1400" b="1"/>
              <a:t>Kerugian</a:t>
            </a:r>
          </a:p>
          <a:p>
            <a:r>
              <a:rPr lang="en-US" sz="1400"/>
              <a:t>• Peka kesalahan</a:t>
            </a:r>
          </a:p>
          <a:p>
            <a:r>
              <a:rPr lang="en-US" sz="1400"/>
              <a:t>• Pengembangan jaringan lebih kaku</a:t>
            </a:r>
          </a:p>
        </p:txBody>
      </p:sp>
      <p:sp>
        <p:nvSpPr>
          <p:cNvPr id="49" name="Rectangle 20"/>
          <p:cNvSpPr>
            <a:spLocks noChangeArrowheads="1"/>
          </p:cNvSpPr>
          <p:nvPr/>
        </p:nvSpPr>
        <p:spPr bwMode="auto">
          <a:xfrm>
            <a:off x="4348163" y="288925"/>
            <a:ext cx="42634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 err="1"/>
              <a:t>Memahami</a:t>
            </a:r>
            <a:r>
              <a:rPr lang="en-US" sz="2000" b="1" dirty="0"/>
              <a:t> </a:t>
            </a:r>
            <a:r>
              <a:rPr lang="en-US" sz="2000" b="1" dirty="0" err="1"/>
              <a:t>Tipe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Struktur</a:t>
            </a:r>
            <a:r>
              <a:rPr lang="en-US" sz="2000" b="1" dirty="0"/>
              <a:t> </a:t>
            </a:r>
            <a:r>
              <a:rPr lang="en-US" sz="2000" b="1" dirty="0" err="1"/>
              <a:t>Jaringan</a:t>
            </a:r>
            <a:endParaRPr lang="en-US" sz="2000" b="1" dirty="0"/>
          </a:p>
        </p:txBody>
      </p:sp>
      <p:sp>
        <p:nvSpPr>
          <p:cNvPr id="50" name="Oval 21"/>
          <p:cNvSpPr>
            <a:spLocks noChangeArrowheads="1"/>
          </p:cNvSpPr>
          <p:nvPr/>
        </p:nvSpPr>
        <p:spPr bwMode="auto">
          <a:xfrm>
            <a:off x="4568825" y="3140075"/>
            <a:ext cx="76200" cy="76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22"/>
          <p:cNvSpPr>
            <a:spLocks noChangeArrowheads="1"/>
          </p:cNvSpPr>
          <p:nvPr/>
        </p:nvSpPr>
        <p:spPr bwMode="auto">
          <a:xfrm>
            <a:off x="5181600" y="2971800"/>
            <a:ext cx="76200" cy="76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23"/>
          <p:cNvSpPr>
            <a:spLocks noChangeArrowheads="1"/>
          </p:cNvSpPr>
          <p:nvPr/>
        </p:nvSpPr>
        <p:spPr bwMode="auto">
          <a:xfrm>
            <a:off x="5334000" y="3502025"/>
            <a:ext cx="76200" cy="76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24"/>
          <p:cNvSpPr>
            <a:spLocks noChangeArrowheads="1"/>
          </p:cNvSpPr>
          <p:nvPr/>
        </p:nvSpPr>
        <p:spPr bwMode="auto">
          <a:xfrm>
            <a:off x="5334000" y="4114800"/>
            <a:ext cx="76200" cy="76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25"/>
          <p:cNvSpPr>
            <a:spLocks noChangeArrowheads="1"/>
          </p:cNvSpPr>
          <p:nvPr/>
        </p:nvSpPr>
        <p:spPr bwMode="auto">
          <a:xfrm>
            <a:off x="4549775" y="4117975"/>
            <a:ext cx="76200" cy="76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26"/>
          <p:cNvSpPr>
            <a:spLocks noChangeArrowheads="1"/>
          </p:cNvSpPr>
          <p:nvPr/>
        </p:nvSpPr>
        <p:spPr bwMode="auto">
          <a:xfrm>
            <a:off x="3733800" y="4114800"/>
            <a:ext cx="76200" cy="76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27"/>
          <p:cNvSpPr>
            <a:spLocks noChangeArrowheads="1"/>
          </p:cNvSpPr>
          <p:nvPr/>
        </p:nvSpPr>
        <p:spPr bwMode="auto">
          <a:xfrm>
            <a:off x="3657600" y="3505200"/>
            <a:ext cx="76200" cy="76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Oval 28"/>
          <p:cNvSpPr>
            <a:spLocks noChangeArrowheads="1"/>
          </p:cNvSpPr>
          <p:nvPr/>
        </p:nvSpPr>
        <p:spPr bwMode="auto">
          <a:xfrm>
            <a:off x="3657600" y="3048000"/>
            <a:ext cx="76200" cy="76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Oval 29"/>
          <p:cNvSpPr>
            <a:spLocks noChangeArrowheads="1"/>
          </p:cNvSpPr>
          <p:nvPr/>
        </p:nvSpPr>
        <p:spPr bwMode="auto">
          <a:xfrm>
            <a:off x="4546600" y="2809875"/>
            <a:ext cx="76200" cy="76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AutoShape 3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921625" y="6375400"/>
            <a:ext cx="950913" cy="20320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Lanjut</a:t>
            </a:r>
          </a:p>
        </p:txBody>
      </p:sp>
      <p:sp>
        <p:nvSpPr>
          <p:cNvPr id="60" name="AutoShape 31"/>
          <p:cNvSpPr>
            <a:spLocks noChangeArrowheads="1"/>
          </p:cNvSpPr>
          <p:nvPr/>
        </p:nvSpPr>
        <p:spPr bwMode="auto">
          <a:xfrm>
            <a:off x="7802563" y="6324600"/>
            <a:ext cx="1189037" cy="304800"/>
          </a:xfrm>
          <a:prstGeom prst="roundRect">
            <a:avLst>
              <a:gd name="adj" fmla="val 50000"/>
            </a:avLst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" name="Group 32"/>
          <p:cNvGrpSpPr>
            <a:grpSpLocks/>
          </p:cNvGrpSpPr>
          <p:nvPr/>
        </p:nvGrpSpPr>
        <p:grpSpPr bwMode="auto">
          <a:xfrm>
            <a:off x="8456613" y="6172200"/>
            <a:ext cx="371475" cy="307975"/>
            <a:chOff x="3792" y="3408"/>
            <a:chExt cx="300" cy="291"/>
          </a:xfrm>
        </p:grpSpPr>
        <p:grpSp>
          <p:nvGrpSpPr>
            <p:cNvPr id="62" name="Group 33"/>
            <p:cNvGrpSpPr>
              <a:grpSpLocks/>
            </p:cNvGrpSpPr>
            <p:nvPr/>
          </p:nvGrpSpPr>
          <p:grpSpPr bwMode="auto">
            <a:xfrm>
              <a:off x="3792" y="3408"/>
              <a:ext cx="240" cy="240"/>
              <a:chOff x="3792" y="3408"/>
              <a:chExt cx="240" cy="240"/>
            </a:xfrm>
          </p:grpSpPr>
          <p:sp>
            <p:nvSpPr>
              <p:cNvPr id="66" name="Line 34"/>
              <p:cNvSpPr>
                <a:spLocks noChangeShapeType="1"/>
              </p:cNvSpPr>
              <p:nvPr/>
            </p:nvSpPr>
            <p:spPr bwMode="auto">
              <a:xfrm>
                <a:off x="3888" y="3408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Line 35"/>
              <p:cNvSpPr>
                <a:spLocks noChangeShapeType="1"/>
              </p:cNvSpPr>
              <p:nvPr/>
            </p:nvSpPr>
            <p:spPr bwMode="auto">
              <a:xfrm>
                <a:off x="3792" y="3504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3" name="Group 36"/>
            <p:cNvGrpSpPr>
              <a:grpSpLocks/>
            </p:cNvGrpSpPr>
            <p:nvPr/>
          </p:nvGrpSpPr>
          <p:grpSpPr bwMode="auto">
            <a:xfrm>
              <a:off x="3852" y="3459"/>
              <a:ext cx="240" cy="240"/>
              <a:chOff x="3792" y="3408"/>
              <a:chExt cx="240" cy="240"/>
            </a:xfrm>
          </p:grpSpPr>
          <p:sp>
            <p:nvSpPr>
              <p:cNvPr id="64" name="Line 37"/>
              <p:cNvSpPr>
                <a:spLocks noChangeShapeType="1"/>
              </p:cNvSpPr>
              <p:nvPr/>
            </p:nvSpPr>
            <p:spPr bwMode="auto">
              <a:xfrm>
                <a:off x="3888" y="3408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Line 38"/>
              <p:cNvSpPr>
                <a:spLocks noChangeShapeType="1"/>
              </p:cNvSpPr>
              <p:nvPr/>
            </p:nvSpPr>
            <p:spPr bwMode="auto">
              <a:xfrm>
                <a:off x="3792" y="3504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8" name="AutoShape 39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6672263" y="6375400"/>
            <a:ext cx="950912" cy="20320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Kembali</a:t>
            </a:r>
          </a:p>
        </p:txBody>
      </p:sp>
      <p:sp>
        <p:nvSpPr>
          <p:cNvPr id="69" name="AutoShape 40"/>
          <p:cNvSpPr>
            <a:spLocks noChangeArrowheads="1"/>
          </p:cNvSpPr>
          <p:nvPr/>
        </p:nvSpPr>
        <p:spPr bwMode="auto">
          <a:xfrm>
            <a:off x="6553200" y="6324600"/>
            <a:ext cx="1189038" cy="304800"/>
          </a:xfrm>
          <a:prstGeom prst="roundRect">
            <a:avLst>
              <a:gd name="adj" fmla="val 50000"/>
            </a:avLst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/>
          </a:p>
        </p:txBody>
      </p:sp>
      <p:grpSp>
        <p:nvGrpSpPr>
          <p:cNvPr id="70" name="Group 41"/>
          <p:cNvGrpSpPr>
            <a:grpSpLocks/>
          </p:cNvGrpSpPr>
          <p:nvPr/>
        </p:nvGrpSpPr>
        <p:grpSpPr bwMode="auto">
          <a:xfrm>
            <a:off x="7207250" y="6172200"/>
            <a:ext cx="371475" cy="307975"/>
            <a:chOff x="3792" y="3408"/>
            <a:chExt cx="300" cy="291"/>
          </a:xfrm>
        </p:grpSpPr>
        <p:grpSp>
          <p:nvGrpSpPr>
            <p:cNvPr id="71" name="Group 42"/>
            <p:cNvGrpSpPr>
              <a:grpSpLocks/>
            </p:cNvGrpSpPr>
            <p:nvPr/>
          </p:nvGrpSpPr>
          <p:grpSpPr bwMode="auto">
            <a:xfrm>
              <a:off x="3792" y="3408"/>
              <a:ext cx="240" cy="240"/>
              <a:chOff x="3792" y="3408"/>
              <a:chExt cx="240" cy="240"/>
            </a:xfrm>
          </p:grpSpPr>
          <p:sp>
            <p:nvSpPr>
              <p:cNvPr id="75" name="Line 43"/>
              <p:cNvSpPr>
                <a:spLocks noChangeShapeType="1"/>
              </p:cNvSpPr>
              <p:nvPr/>
            </p:nvSpPr>
            <p:spPr bwMode="auto">
              <a:xfrm>
                <a:off x="3888" y="3408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Line 44"/>
              <p:cNvSpPr>
                <a:spLocks noChangeShapeType="1"/>
              </p:cNvSpPr>
              <p:nvPr/>
            </p:nvSpPr>
            <p:spPr bwMode="auto">
              <a:xfrm>
                <a:off x="3792" y="3504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" name="Group 45"/>
            <p:cNvGrpSpPr>
              <a:grpSpLocks/>
            </p:cNvGrpSpPr>
            <p:nvPr/>
          </p:nvGrpSpPr>
          <p:grpSpPr bwMode="auto">
            <a:xfrm>
              <a:off x="3852" y="3459"/>
              <a:ext cx="240" cy="240"/>
              <a:chOff x="3792" y="3408"/>
              <a:chExt cx="240" cy="240"/>
            </a:xfrm>
          </p:grpSpPr>
          <p:sp>
            <p:nvSpPr>
              <p:cNvPr id="73" name="Line 46"/>
              <p:cNvSpPr>
                <a:spLocks noChangeShapeType="1"/>
              </p:cNvSpPr>
              <p:nvPr/>
            </p:nvSpPr>
            <p:spPr bwMode="auto">
              <a:xfrm>
                <a:off x="3888" y="3408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Line 47"/>
              <p:cNvSpPr>
                <a:spLocks noChangeShapeType="1"/>
              </p:cNvSpPr>
              <p:nvPr/>
            </p:nvSpPr>
            <p:spPr bwMode="auto">
              <a:xfrm>
                <a:off x="3792" y="3504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7" name="Text Box 48"/>
          <p:cNvSpPr txBox="1">
            <a:spLocks noChangeArrowheads="1"/>
          </p:cNvSpPr>
          <p:nvPr/>
        </p:nvSpPr>
        <p:spPr bwMode="auto">
          <a:xfrm>
            <a:off x="2133600" y="1447800"/>
            <a:ext cx="6705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 dirty="0" err="1"/>
              <a:t>Topologi</a:t>
            </a:r>
            <a:r>
              <a:rPr lang="en-US" sz="1800" b="1" dirty="0"/>
              <a:t> </a:t>
            </a:r>
            <a:r>
              <a:rPr lang="en-US" b="1" dirty="0"/>
              <a:t>(</a:t>
            </a:r>
            <a:r>
              <a:rPr lang="en-US" b="1" dirty="0" err="1"/>
              <a:t>Bentuk</a:t>
            </a:r>
            <a:r>
              <a:rPr lang="en-US" b="1" dirty="0"/>
              <a:t> </a:t>
            </a:r>
            <a:r>
              <a:rPr lang="en-US" b="1" dirty="0" err="1"/>
              <a:t>koneksi</a:t>
            </a:r>
            <a:r>
              <a:rPr lang="en-US" b="1" dirty="0"/>
              <a:t> </a:t>
            </a:r>
            <a:r>
              <a:rPr lang="en-US" b="1" dirty="0" err="1"/>
              <a:t>komputer</a:t>
            </a:r>
            <a:r>
              <a:rPr lang="en-US" b="1" dirty="0"/>
              <a:t> &amp; </a:t>
            </a:r>
            <a:r>
              <a:rPr lang="en-US" b="1" dirty="0" err="1"/>
              <a:t>cara</a:t>
            </a:r>
            <a:r>
              <a:rPr lang="en-US" b="1" dirty="0"/>
              <a:t> </a:t>
            </a:r>
            <a:r>
              <a:rPr lang="en-US" b="1" dirty="0" err="1"/>
              <a:t>berkomunikasi</a:t>
            </a:r>
            <a:r>
              <a:rPr lang="en-US" b="1" dirty="0"/>
              <a:t> </a:t>
            </a:r>
            <a:r>
              <a:rPr lang="en-US" b="1" dirty="0" err="1"/>
              <a:t>antar</a:t>
            </a:r>
            <a:r>
              <a:rPr lang="en-US" b="1" dirty="0"/>
              <a:t> </a:t>
            </a:r>
            <a:r>
              <a:rPr lang="en-US" b="1" dirty="0" err="1"/>
              <a:t>komputer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jaringan</a:t>
            </a:r>
            <a:r>
              <a:rPr lang="en-US" b="1" dirty="0"/>
              <a:t>) :</a:t>
            </a:r>
          </a:p>
        </p:txBody>
      </p:sp>
      <p:sp>
        <p:nvSpPr>
          <p:cNvPr id="79" name="TextBox 78">
            <a:hlinkClick r:id="rId9" action="ppaction://hlinksldjump"/>
          </p:cNvPr>
          <p:cNvSpPr txBox="1"/>
          <p:nvPr/>
        </p:nvSpPr>
        <p:spPr>
          <a:xfrm>
            <a:off x="304800" y="3790950"/>
            <a:ext cx="1438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LAN, MAN, WAN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hlinkClick r:id="rId10" action="ppaction://hlinksldjump"/>
          </p:cNvPr>
          <p:cNvSpPr txBox="1"/>
          <p:nvPr/>
        </p:nvSpPr>
        <p:spPr>
          <a:xfrm>
            <a:off x="247650" y="405765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Komunikasi</a:t>
            </a:r>
            <a:r>
              <a:rPr lang="en-US" sz="1400" dirty="0" smtClean="0">
                <a:solidFill>
                  <a:schemeClr val="bg1"/>
                </a:solidFill>
              </a:rPr>
              <a:t> Data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8" name="Rectangle 77">
            <a:hlinkClick r:id="rId11" action="ppaction://hlinksldjump"/>
          </p:cNvPr>
          <p:cNvSpPr/>
          <p:nvPr/>
        </p:nvSpPr>
        <p:spPr>
          <a:xfrm>
            <a:off x="152400" y="4589231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hlinkClick r:id="rId11" action="ppaction://hlinksldjump"/>
          </p:cNvPr>
          <p:cNvSpPr/>
          <p:nvPr/>
        </p:nvSpPr>
        <p:spPr>
          <a:xfrm>
            <a:off x="609600" y="4564618"/>
            <a:ext cx="7745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TEST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81000" y="5905500"/>
            <a:ext cx="11608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Aang</a:t>
            </a:r>
            <a:r>
              <a:rPr lang="en-US" sz="12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Fitriadi</a:t>
            </a:r>
            <a:endParaRPr lang="en-US" sz="12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0" y="6362237"/>
            <a:ext cx="20104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Email : aangfitriadi@gmail.com</a:t>
            </a:r>
            <a:endParaRPr lang="en-US" sz="9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5215" y="6180148"/>
            <a:ext cx="195598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http://wongatas.blogspot.com</a:t>
            </a:r>
            <a:endParaRPr lang="en-US" sz="9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00555 C 0.0276 -0.00555 0.05416 0.02037 0.05416 0.05278 C 0.05416 0.08472 0.0276 0.11111 -0.00417 0.11111 C -0.03664 0.11111 -0.0625 0.08472 -0.0625 0.05278 C -0.0625 0.02037 -0.03664 -0.00555 -0.00417 -0.00555 Z " pathEditMode="relative" rAng="0" ptsTypes="fffff">
                                      <p:cBhvr>
                                        <p:cTn id="2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8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0" presetClass="path" presetSubtype="0" repeatCount="indefinite" accel="50000" decel="50000" autoRev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5.55556E-6 L -0.03333 0.03333 " pathEditMode="relative" ptsTypes="AA">
                                      <p:cBhvr>
                                        <p:cTn id="6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repeatCount="indefinite" accel="50000" decel="50000" autoRev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0602 L -0.02917 0.00602 " pathEditMode="relative" ptsTypes="AA">
                                      <p:cBhvr>
                                        <p:cTn id="7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repeatCount="indefinite" accel="50000" decel="50000" autoRev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5.55556E-6 L -0.05 -0.04445 " pathEditMode="relative" ptsTypes="AA">
                                      <p:cBhvr>
                                        <p:cTn id="7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repeatCount="indefinite" accel="50000" decel="50000" autoRev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59259E-6 L -3.88889E-6 -0.03333 " pathEditMode="relative" ptsTypes="AA">
                                      <p:cBhvr>
                                        <p:cTn id="7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repeatCount="indefinite" accel="50000" decel="50000" autoRev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04166 -0.04444 " pathEditMode="relative" ptsTypes="AA">
                                      <p:cBhvr>
                                        <p:cTn id="7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repeatCount="indefinite" accel="50000" decel="50000" autoRev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5.55556E-6 L 0.03333 -5.55556E-6 " pathEditMode="relative" ptsTypes="AA">
                                      <p:cBhvr>
                                        <p:cTn id="7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repeatCount="indefinite" accel="50000" decel="50000" autoRev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4.44444E-6 L 0.04166 0.03334 " pathEditMode="relative" ptsTypes="AA">
                                      <p:cBhvr>
                                        <p:cTn id="8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repeatCount="indefinite" accel="50000" decel="50000" autoRev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0 0.03333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770" decel="100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770" decel="100000"/>
                                        <p:tgtEl>
                                          <p:spTgt spid="4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8" dur="77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77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7500"/>
                            </p:stCondLst>
                            <p:childTnLst>
                              <p:par>
                                <p:cTn id="121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7500"/>
                            </p:stCondLst>
                            <p:childTnLst>
                              <p:par>
                                <p:cTn id="124" presetID="1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6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7900"/>
                            </p:stCondLst>
                            <p:childTnLst>
                              <p:par>
                                <p:cTn id="13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5" grpId="0"/>
      <p:bldP spid="47" grpId="0"/>
      <p:bldP spid="48" grpId="0"/>
      <p:bldP spid="49" grpId="0"/>
      <p:bldP spid="50" grpId="0" animBg="1"/>
      <p:bldP spid="50" grpId="1" animBg="1"/>
      <p:bldP spid="50" grpId="2" animBg="1"/>
      <p:bldP spid="51" grpId="0" animBg="1"/>
      <p:bldP spid="51" grpId="1" animBg="1"/>
      <p:bldP spid="51" grpId="2" animBg="1"/>
      <p:bldP spid="51" grpId="3" animBg="1"/>
      <p:bldP spid="51" grpId="4" animBg="1"/>
      <p:bldP spid="52" grpId="0" animBg="1"/>
      <p:bldP spid="52" grpId="1" animBg="1"/>
      <p:bldP spid="52" grpId="2" animBg="1"/>
      <p:bldP spid="52" grpId="3" animBg="1"/>
      <p:bldP spid="53" grpId="0" animBg="1"/>
      <p:bldP spid="53" grpId="1" animBg="1"/>
      <p:bldP spid="53" grpId="2" animBg="1"/>
      <p:bldP spid="53" grpId="3" animBg="1"/>
      <p:bldP spid="54" grpId="0" animBg="1"/>
      <p:bldP spid="54" grpId="1" animBg="1"/>
      <p:bldP spid="54" grpId="2" animBg="1"/>
      <p:bldP spid="54" grpId="3" animBg="1"/>
      <p:bldP spid="55" grpId="0" animBg="1"/>
      <p:bldP spid="55" grpId="1" animBg="1"/>
      <p:bldP spid="55" grpId="2" animBg="1"/>
      <p:bldP spid="55" grpId="3" animBg="1"/>
      <p:bldP spid="56" grpId="0" animBg="1"/>
      <p:bldP spid="56" grpId="1" animBg="1"/>
      <p:bldP spid="56" grpId="2" animBg="1"/>
      <p:bldP spid="56" grpId="3" animBg="1"/>
      <p:bldP spid="57" grpId="0" animBg="1"/>
      <p:bldP spid="57" grpId="1" animBg="1"/>
      <p:bldP spid="57" grpId="2" animBg="1"/>
      <p:bldP spid="57" grpId="3" animBg="1"/>
      <p:bldP spid="58" grpId="0" animBg="1"/>
      <p:bldP spid="58" grpId="1" animBg="1"/>
      <p:bldP spid="58" grpId="2" animBg="1"/>
      <p:bldP spid="58" grpId="3" animBg="1"/>
      <p:bldP spid="77" grpId="0"/>
      <p:bldP spid="82" grpId="0"/>
      <p:bldP spid="83" grpId="0"/>
      <p:bldP spid="8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000250" cy="68580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94693" y="0"/>
            <a:ext cx="1800493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SM</a:t>
            </a:r>
            <a:r>
              <a:rPr lang="id-ID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4500" y="838200"/>
            <a:ext cx="76976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2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KKPI</a:t>
            </a:r>
            <a:endParaRPr lang="en-US" sz="2000" b="0" cap="none" spc="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1219200"/>
            <a:ext cx="19720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http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://</a:t>
            </a:r>
            <a:r>
              <a:rPr lang="id-ID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adhe-tora.blogspot.com</a:t>
            </a:r>
            <a:endParaRPr lang="en-US" sz="9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Rectangle 23">
            <a:hlinkClick r:id="rId4" action="ppaction://hlinksldjump"/>
          </p:cNvPr>
          <p:cNvSpPr/>
          <p:nvPr/>
        </p:nvSpPr>
        <p:spPr>
          <a:xfrm>
            <a:off x="152400" y="2508839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hlinkClick r:id="rId4" action="ppaction://hlinksldjump"/>
          </p:cNvPr>
          <p:cNvSpPr/>
          <p:nvPr/>
        </p:nvSpPr>
        <p:spPr>
          <a:xfrm>
            <a:off x="152400" y="2481945"/>
            <a:ext cx="169790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KOMPETENSI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2400" y="2906708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57200" y="2870849"/>
            <a:ext cx="103958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MATERI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>
            <a:hlinkClick r:id="rId5" action="ppaction://hlinksldjump"/>
          </p:cNvPr>
          <p:cNvSpPr/>
          <p:nvPr/>
        </p:nvSpPr>
        <p:spPr>
          <a:xfrm>
            <a:off x="152400" y="2109283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hlinkClick r:id="rId5" action="ppaction://hlinksldjump"/>
          </p:cNvPr>
          <p:cNvSpPr/>
          <p:nvPr/>
        </p:nvSpPr>
        <p:spPr>
          <a:xfrm>
            <a:off x="548641" y="2073424"/>
            <a:ext cx="87716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HOME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>
            <a:hlinkClick r:id="rId4" action="ppaction://hlinksldjump"/>
          </p:cNvPr>
          <p:cNvSpPr/>
          <p:nvPr/>
        </p:nvSpPr>
        <p:spPr>
          <a:xfrm>
            <a:off x="152400" y="3286124"/>
            <a:ext cx="1752600" cy="1133475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41" name="TextBox 40">
            <a:hlinkClick r:id="rId6" action="ppaction://hlinksldjump"/>
          </p:cNvPr>
          <p:cNvSpPr txBox="1"/>
          <p:nvPr/>
        </p:nvSpPr>
        <p:spPr>
          <a:xfrm>
            <a:off x="228600" y="32766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Jaringan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Komputer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2" name="TextBox 41">
            <a:hlinkClick r:id="rId7" action="ppaction://hlinksldjump"/>
          </p:cNvPr>
          <p:cNvSpPr txBox="1"/>
          <p:nvPr/>
        </p:nvSpPr>
        <p:spPr>
          <a:xfrm>
            <a:off x="238125" y="35433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Topologi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Jaringan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1" name="Text Box 12"/>
          <p:cNvSpPr txBox="1">
            <a:spLocks noChangeArrowheads="1"/>
          </p:cNvSpPr>
          <p:nvPr/>
        </p:nvSpPr>
        <p:spPr bwMode="auto">
          <a:xfrm>
            <a:off x="2193925" y="2017713"/>
            <a:ext cx="6340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rabicPeriod" startAt="3"/>
            </a:pPr>
            <a:r>
              <a:rPr lang="en-US" sz="1800" b="1"/>
              <a:t>Star</a:t>
            </a:r>
          </a:p>
        </p:txBody>
      </p:sp>
      <p:pic>
        <p:nvPicPr>
          <p:cNvPr id="62" name="Picture 1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2438400"/>
            <a:ext cx="2938463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" name="Text Box 18"/>
          <p:cNvSpPr txBox="1">
            <a:spLocks noChangeArrowheads="1"/>
          </p:cNvSpPr>
          <p:nvPr/>
        </p:nvSpPr>
        <p:spPr bwMode="auto">
          <a:xfrm>
            <a:off x="6172200" y="2362200"/>
            <a:ext cx="27432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Masing-masing client terhubung ke Server dan komunikasi jaringan dikendalikan oleh Server</a:t>
            </a:r>
            <a:endParaRPr lang="en-US" b="1"/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6172200" y="3505200"/>
            <a:ext cx="27432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Media transmisi (penghubung antar komputer) yang digunakan Kabel</a:t>
            </a:r>
            <a:r>
              <a:rPr lang="en-US" b="1"/>
              <a:t> UTP</a:t>
            </a:r>
          </a:p>
        </p:txBody>
      </p:sp>
      <p:pic>
        <p:nvPicPr>
          <p:cNvPr id="71" name="Picture 20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24600" y="4851400"/>
            <a:ext cx="24384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2" name="Rectangle 21"/>
          <p:cNvSpPr>
            <a:spLocks noChangeArrowheads="1"/>
          </p:cNvSpPr>
          <p:nvPr/>
        </p:nvSpPr>
        <p:spPr bwMode="auto">
          <a:xfrm>
            <a:off x="2057400" y="5334000"/>
            <a:ext cx="65532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/>
              <a:t>Keuntungan</a:t>
            </a:r>
          </a:p>
          <a:p>
            <a:r>
              <a:rPr lang="en-US" sz="1400"/>
              <a:t>• Paling fleksibel</a:t>
            </a:r>
          </a:p>
          <a:p>
            <a:r>
              <a:rPr lang="en-US" sz="1400"/>
              <a:t>• Pemasangan/perubahan stasiun sangat mudah dan tidak mengganggu bagian</a:t>
            </a:r>
          </a:p>
          <a:p>
            <a:r>
              <a:rPr lang="en-US" sz="1400"/>
              <a:t>   jaringan lain</a:t>
            </a:r>
          </a:p>
          <a:p>
            <a:r>
              <a:rPr lang="en-US" sz="1400"/>
              <a:t>• Kontrol terpusat</a:t>
            </a:r>
          </a:p>
          <a:p>
            <a:r>
              <a:rPr lang="en-US" sz="1400"/>
              <a:t>• Kemudahan deteksi dan isolasi kesalahan/kerusakan</a:t>
            </a:r>
          </a:p>
        </p:txBody>
      </p:sp>
      <p:sp>
        <p:nvSpPr>
          <p:cNvPr id="78" name="Rectangle 22"/>
          <p:cNvSpPr>
            <a:spLocks noChangeArrowheads="1"/>
          </p:cNvSpPr>
          <p:nvPr/>
        </p:nvSpPr>
        <p:spPr bwMode="auto">
          <a:xfrm>
            <a:off x="4191000" y="304800"/>
            <a:ext cx="42634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 err="1"/>
              <a:t>Memahami</a:t>
            </a:r>
            <a:r>
              <a:rPr lang="en-US" sz="2000" b="1" dirty="0"/>
              <a:t> </a:t>
            </a:r>
            <a:r>
              <a:rPr lang="en-US" sz="2000" b="1" dirty="0" err="1"/>
              <a:t>Tipe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Struktur</a:t>
            </a:r>
            <a:r>
              <a:rPr lang="en-US" sz="2000" b="1" dirty="0"/>
              <a:t> </a:t>
            </a:r>
            <a:r>
              <a:rPr lang="en-US" sz="2000" b="1" dirty="0" err="1"/>
              <a:t>Jaringan</a:t>
            </a:r>
            <a:endParaRPr lang="en-US" sz="2000" b="1" dirty="0"/>
          </a:p>
        </p:txBody>
      </p:sp>
      <p:sp>
        <p:nvSpPr>
          <p:cNvPr id="79" name="Oval 23"/>
          <p:cNvSpPr>
            <a:spLocks noChangeArrowheads="1"/>
          </p:cNvSpPr>
          <p:nvPr/>
        </p:nvSpPr>
        <p:spPr bwMode="auto">
          <a:xfrm>
            <a:off x="4591050" y="3733800"/>
            <a:ext cx="76200" cy="76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Oval 24"/>
          <p:cNvSpPr>
            <a:spLocks noChangeArrowheads="1"/>
          </p:cNvSpPr>
          <p:nvPr/>
        </p:nvSpPr>
        <p:spPr bwMode="auto">
          <a:xfrm>
            <a:off x="4572000" y="3733800"/>
            <a:ext cx="76200" cy="76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Oval 25"/>
          <p:cNvSpPr>
            <a:spLocks noChangeArrowheads="1"/>
          </p:cNvSpPr>
          <p:nvPr/>
        </p:nvSpPr>
        <p:spPr bwMode="auto">
          <a:xfrm>
            <a:off x="4572000" y="3733800"/>
            <a:ext cx="76200" cy="76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Oval 26"/>
          <p:cNvSpPr>
            <a:spLocks noChangeArrowheads="1"/>
          </p:cNvSpPr>
          <p:nvPr/>
        </p:nvSpPr>
        <p:spPr bwMode="auto">
          <a:xfrm>
            <a:off x="4572000" y="3733800"/>
            <a:ext cx="76200" cy="76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Oval 27"/>
          <p:cNvSpPr>
            <a:spLocks noChangeArrowheads="1"/>
          </p:cNvSpPr>
          <p:nvPr/>
        </p:nvSpPr>
        <p:spPr bwMode="auto">
          <a:xfrm>
            <a:off x="4572000" y="3733800"/>
            <a:ext cx="76200" cy="76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Oval 28"/>
          <p:cNvSpPr>
            <a:spLocks noChangeArrowheads="1"/>
          </p:cNvSpPr>
          <p:nvPr/>
        </p:nvSpPr>
        <p:spPr bwMode="auto">
          <a:xfrm>
            <a:off x="4572000" y="3733800"/>
            <a:ext cx="76200" cy="76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Oval 29"/>
          <p:cNvSpPr>
            <a:spLocks noChangeArrowheads="1"/>
          </p:cNvSpPr>
          <p:nvPr/>
        </p:nvSpPr>
        <p:spPr bwMode="auto">
          <a:xfrm>
            <a:off x="4572000" y="3733800"/>
            <a:ext cx="76200" cy="76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Oval 30"/>
          <p:cNvSpPr>
            <a:spLocks noChangeArrowheads="1"/>
          </p:cNvSpPr>
          <p:nvPr/>
        </p:nvSpPr>
        <p:spPr bwMode="auto">
          <a:xfrm>
            <a:off x="4572000" y="3733800"/>
            <a:ext cx="76200" cy="76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Text Box 49"/>
          <p:cNvSpPr txBox="1">
            <a:spLocks noChangeArrowheads="1"/>
          </p:cNvSpPr>
          <p:nvPr/>
        </p:nvSpPr>
        <p:spPr bwMode="auto">
          <a:xfrm>
            <a:off x="2133600" y="1447800"/>
            <a:ext cx="6705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 dirty="0" err="1"/>
              <a:t>Topologi</a:t>
            </a:r>
            <a:r>
              <a:rPr lang="en-US" sz="1800" b="1" dirty="0"/>
              <a:t> </a:t>
            </a:r>
            <a:r>
              <a:rPr lang="en-US" b="1" dirty="0"/>
              <a:t>(</a:t>
            </a:r>
            <a:r>
              <a:rPr lang="en-US" b="1" dirty="0" err="1"/>
              <a:t>Bentuk</a:t>
            </a:r>
            <a:r>
              <a:rPr lang="en-US" b="1" dirty="0"/>
              <a:t> </a:t>
            </a:r>
            <a:r>
              <a:rPr lang="en-US" b="1" dirty="0" err="1"/>
              <a:t>koneksi</a:t>
            </a:r>
            <a:r>
              <a:rPr lang="en-US" b="1" dirty="0"/>
              <a:t> </a:t>
            </a:r>
            <a:r>
              <a:rPr lang="en-US" b="1" dirty="0" err="1"/>
              <a:t>komputer</a:t>
            </a:r>
            <a:r>
              <a:rPr lang="en-US" b="1" dirty="0"/>
              <a:t> &amp; </a:t>
            </a:r>
            <a:r>
              <a:rPr lang="en-US" b="1" dirty="0" err="1"/>
              <a:t>cara</a:t>
            </a:r>
            <a:r>
              <a:rPr lang="en-US" b="1" dirty="0"/>
              <a:t> </a:t>
            </a:r>
            <a:r>
              <a:rPr lang="en-US" b="1" dirty="0" err="1"/>
              <a:t>berkomunikasi</a:t>
            </a:r>
            <a:r>
              <a:rPr lang="en-US" b="1" dirty="0"/>
              <a:t> </a:t>
            </a:r>
            <a:r>
              <a:rPr lang="en-US" b="1" dirty="0" err="1"/>
              <a:t>antar</a:t>
            </a:r>
            <a:r>
              <a:rPr lang="en-US" b="1" dirty="0"/>
              <a:t> </a:t>
            </a:r>
            <a:r>
              <a:rPr lang="en-US" b="1" dirty="0" err="1"/>
              <a:t>komputer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jaringan</a:t>
            </a:r>
            <a:r>
              <a:rPr lang="en-US" b="1" dirty="0"/>
              <a:t>) :</a:t>
            </a:r>
          </a:p>
        </p:txBody>
      </p:sp>
      <p:sp>
        <p:nvSpPr>
          <p:cNvPr id="88" name="AutoShape 5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921625" y="6375400"/>
            <a:ext cx="950913" cy="20320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Lanjut</a:t>
            </a:r>
          </a:p>
        </p:txBody>
      </p:sp>
      <p:sp>
        <p:nvSpPr>
          <p:cNvPr id="89" name="AutoShape 53"/>
          <p:cNvSpPr>
            <a:spLocks noChangeArrowheads="1"/>
          </p:cNvSpPr>
          <p:nvPr/>
        </p:nvSpPr>
        <p:spPr bwMode="auto">
          <a:xfrm>
            <a:off x="7802563" y="6324600"/>
            <a:ext cx="1189037" cy="304800"/>
          </a:xfrm>
          <a:prstGeom prst="roundRect">
            <a:avLst>
              <a:gd name="adj" fmla="val 50000"/>
            </a:avLst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0" name="Group 54"/>
          <p:cNvGrpSpPr>
            <a:grpSpLocks/>
          </p:cNvGrpSpPr>
          <p:nvPr/>
        </p:nvGrpSpPr>
        <p:grpSpPr bwMode="auto">
          <a:xfrm>
            <a:off x="8456613" y="6172200"/>
            <a:ext cx="371475" cy="307975"/>
            <a:chOff x="3792" y="3408"/>
            <a:chExt cx="300" cy="291"/>
          </a:xfrm>
        </p:grpSpPr>
        <p:grpSp>
          <p:nvGrpSpPr>
            <p:cNvPr id="91" name="Group 55"/>
            <p:cNvGrpSpPr>
              <a:grpSpLocks/>
            </p:cNvGrpSpPr>
            <p:nvPr/>
          </p:nvGrpSpPr>
          <p:grpSpPr bwMode="auto">
            <a:xfrm>
              <a:off x="3792" y="3408"/>
              <a:ext cx="240" cy="240"/>
              <a:chOff x="3792" y="3408"/>
              <a:chExt cx="240" cy="240"/>
            </a:xfrm>
          </p:grpSpPr>
          <p:sp>
            <p:nvSpPr>
              <p:cNvPr id="95" name="Line 56"/>
              <p:cNvSpPr>
                <a:spLocks noChangeShapeType="1"/>
              </p:cNvSpPr>
              <p:nvPr/>
            </p:nvSpPr>
            <p:spPr bwMode="auto">
              <a:xfrm>
                <a:off x="3888" y="3408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Line 57"/>
              <p:cNvSpPr>
                <a:spLocks noChangeShapeType="1"/>
              </p:cNvSpPr>
              <p:nvPr/>
            </p:nvSpPr>
            <p:spPr bwMode="auto">
              <a:xfrm>
                <a:off x="3792" y="3504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" name="Group 58"/>
            <p:cNvGrpSpPr>
              <a:grpSpLocks/>
            </p:cNvGrpSpPr>
            <p:nvPr/>
          </p:nvGrpSpPr>
          <p:grpSpPr bwMode="auto">
            <a:xfrm>
              <a:off x="3852" y="3459"/>
              <a:ext cx="240" cy="240"/>
              <a:chOff x="3792" y="3408"/>
              <a:chExt cx="240" cy="240"/>
            </a:xfrm>
          </p:grpSpPr>
          <p:sp>
            <p:nvSpPr>
              <p:cNvPr id="93" name="Line 59"/>
              <p:cNvSpPr>
                <a:spLocks noChangeShapeType="1"/>
              </p:cNvSpPr>
              <p:nvPr/>
            </p:nvSpPr>
            <p:spPr bwMode="auto">
              <a:xfrm>
                <a:off x="3888" y="3408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Line 60"/>
              <p:cNvSpPr>
                <a:spLocks noChangeShapeType="1"/>
              </p:cNvSpPr>
              <p:nvPr/>
            </p:nvSpPr>
            <p:spPr bwMode="auto">
              <a:xfrm>
                <a:off x="3792" y="3504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7" name="AutoShape 61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6672263" y="6375400"/>
            <a:ext cx="950912" cy="20320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Kembali</a:t>
            </a:r>
          </a:p>
        </p:txBody>
      </p:sp>
      <p:sp>
        <p:nvSpPr>
          <p:cNvPr id="98" name="AutoShape 62"/>
          <p:cNvSpPr>
            <a:spLocks noChangeArrowheads="1"/>
          </p:cNvSpPr>
          <p:nvPr/>
        </p:nvSpPr>
        <p:spPr bwMode="auto">
          <a:xfrm>
            <a:off x="6553200" y="6324600"/>
            <a:ext cx="1189038" cy="304800"/>
          </a:xfrm>
          <a:prstGeom prst="roundRect">
            <a:avLst>
              <a:gd name="adj" fmla="val 50000"/>
            </a:avLst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/>
          </a:p>
        </p:txBody>
      </p:sp>
      <p:grpSp>
        <p:nvGrpSpPr>
          <p:cNvPr id="99" name="Group 63"/>
          <p:cNvGrpSpPr>
            <a:grpSpLocks/>
          </p:cNvGrpSpPr>
          <p:nvPr/>
        </p:nvGrpSpPr>
        <p:grpSpPr bwMode="auto">
          <a:xfrm>
            <a:off x="7207250" y="6172200"/>
            <a:ext cx="371475" cy="307975"/>
            <a:chOff x="3792" y="3408"/>
            <a:chExt cx="300" cy="291"/>
          </a:xfrm>
        </p:grpSpPr>
        <p:grpSp>
          <p:nvGrpSpPr>
            <p:cNvPr id="100" name="Group 64"/>
            <p:cNvGrpSpPr>
              <a:grpSpLocks/>
            </p:cNvGrpSpPr>
            <p:nvPr/>
          </p:nvGrpSpPr>
          <p:grpSpPr bwMode="auto">
            <a:xfrm>
              <a:off x="3792" y="3408"/>
              <a:ext cx="240" cy="240"/>
              <a:chOff x="3792" y="3408"/>
              <a:chExt cx="240" cy="240"/>
            </a:xfrm>
          </p:grpSpPr>
          <p:sp>
            <p:nvSpPr>
              <p:cNvPr id="104" name="Line 65"/>
              <p:cNvSpPr>
                <a:spLocks noChangeShapeType="1"/>
              </p:cNvSpPr>
              <p:nvPr/>
            </p:nvSpPr>
            <p:spPr bwMode="auto">
              <a:xfrm>
                <a:off x="3888" y="3408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Line 66"/>
              <p:cNvSpPr>
                <a:spLocks noChangeShapeType="1"/>
              </p:cNvSpPr>
              <p:nvPr/>
            </p:nvSpPr>
            <p:spPr bwMode="auto">
              <a:xfrm>
                <a:off x="3792" y="3504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1" name="Group 67"/>
            <p:cNvGrpSpPr>
              <a:grpSpLocks/>
            </p:cNvGrpSpPr>
            <p:nvPr/>
          </p:nvGrpSpPr>
          <p:grpSpPr bwMode="auto">
            <a:xfrm>
              <a:off x="3852" y="3459"/>
              <a:ext cx="240" cy="240"/>
              <a:chOff x="3792" y="3408"/>
              <a:chExt cx="240" cy="240"/>
            </a:xfrm>
          </p:grpSpPr>
          <p:sp>
            <p:nvSpPr>
              <p:cNvPr id="102" name="Line 68"/>
              <p:cNvSpPr>
                <a:spLocks noChangeShapeType="1"/>
              </p:cNvSpPr>
              <p:nvPr/>
            </p:nvSpPr>
            <p:spPr bwMode="auto">
              <a:xfrm>
                <a:off x="3888" y="3408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Line 69"/>
              <p:cNvSpPr>
                <a:spLocks noChangeShapeType="1"/>
              </p:cNvSpPr>
              <p:nvPr/>
            </p:nvSpPr>
            <p:spPr bwMode="auto">
              <a:xfrm>
                <a:off x="3792" y="3504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6" name="TextBox 105">
            <a:hlinkClick r:id="rId10" action="ppaction://hlinksldjump"/>
          </p:cNvPr>
          <p:cNvSpPr txBox="1"/>
          <p:nvPr/>
        </p:nvSpPr>
        <p:spPr>
          <a:xfrm>
            <a:off x="304800" y="3790950"/>
            <a:ext cx="1438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LAN, MAN, WAN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7" name="TextBox 106">
            <a:hlinkClick r:id="rId11" action="ppaction://hlinksldjump"/>
          </p:cNvPr>
          <p:cNvSpPr txBox="1"/>
          <p:nvPr/>
        </p:nvSpPr>
        <p:spPr>
          <a:xfrm>
            <a:off x="247650" y="405765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Komunikasi</a:t>
            </a:r>
            <a:r>
              <a:rPr lang="en-US" sz="1400" dirty="0" smtClean="0">
                <a:solidFill>
                  <a:schemeClr val="bg1"/>
                </a:solidFill>
              </a:rPr>
              <a:t> Data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5" name="Rectangle 54">
            <a:hlinkClick r:id="rId12" action="ppaction://hlinksldjump"/>
          </p:cNvPr>
          <p:cNvSpPr/>
          <p:nvPr/>
        </p:nvSpPr>
        <p:spPr>
          <a:xfrm>
            <a:off x="152400" y="4589231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hlinkClick r:id="rId12" action="ppaction://hlinksldjump"/>
          </p:cNvPr>
          <p:cNvSpPr/>
          <p:nvPr/>
        </p:nvSpPr>
        <p:spPr>
          <a:xfrm>
            <a:off x="609600" y="4564618"/>
            <a:ext cx="7745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TEST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81000" y="5905500"/>
            <a:ext cx="9573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Adhe Tora</a:t>
            </a:r>
            <a:endParaRPr lang="en-US" sz="12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0" y="6362237"/>
            <a:ext cx="187262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Email : 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d-ID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dhetora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@gmail.com</a:t>
            </a:r>
            <a:endParaRPr lang="en-US" sz="9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5215" y="6180148"/>
            <a:ext cx="19720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http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://</a:t>
            </a:r>
            <a:r>
              <a:rPr lang="id-ID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adhe-tora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.blogspot.com</a:t>
            </a:r>
            <a:endParaRPr lang="en-US" sz="9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repeatCount="indefinite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4.44444E-6 L -6.66667E-6 -0.12223 " pathEditMode="relative" ptsTypes="AA">
                                      <p:cBhvr>
                                        <p:cTn id="24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0" presetClass="path" presetSubtype="0" repeatCount="indefinite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0.04583 -0.06111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0" y="-310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0" presetClass="path" presetSubtype="0" repeatCount="indefinite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0.09583 -0.0055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0" y="-30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0" presetClass="path" presetSubtype="0" repeatCount="indefinite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0.05416 0.07222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0" y="360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0" presetClass="path" presetSubtype="0" repeatCount="indefinite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0.00416 0.1166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580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0" presetClass="path" presetSubtype="0" repeatCount="indefinite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-0.05417 0.07222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0" y="360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0" presetClass="path" presetSubtype="0" repeatCount="indefinite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-0.09584 -0.0055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00" y="-30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0" presetClass="path" presetSubtype="0" repeatCount="indefinite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-0.04584 -0.06111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0" y="-310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70" decel="100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770" decel="100000"/>
                                        <p:tgtEl>
                                          <p:spTgt spid="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3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560"/>
                            </p:stCondLst>
                            <p:childTnLst>
                              <p:par>
                                <p:cTn id="90" presetID="1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3560"/>
                            </p:stCondLst>
                            <p:childTnLst>
                              <p:par>
                                <p:cTn id="9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1160"/>
                            </p:stCondLst>
                            <p:childTnLst>
                              <p:par>
                                <p:cTn id="10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3" grpId="0"/>
      <p:bldP spid="70" grpId="0"/>
      <p:bldP spid="72" grpId="0"/>
      <p:bldP spid="78" grpId="0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/>
      <p:bldP spid="57" grpId="0"/>
      <p:bldP spid="58" grpId="0"/>
      <p:bldP spid="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000250" cy="68580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94693" y="0"/>
            <a:ext cx="1800493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SM</a:t>
            </a:r>
            <a:r>
              <a:rPr lang="id-ID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4500" y="838200"/>
            <a:ext cx="76976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2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KKPI</a:t>
            </a:r>
            <a:endParaRPr lang="en-US" sz="2000" b="0" cap="none" spc="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1219200"/>
            <a:ext cx="200728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http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://</a:t>
            </a:r>
            <a:r>
              <a:rPr lang="id-ID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Adhe-Tora.blogspot.com</a:t>
            </a:r>
            <a:endParaRPr lang="en-US" sz="9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Rectangle 23">
            <a:hlinkClick r:id="rId4" action="ppaction://hlinksldjump"/>
          </p:cNvPr>
          <p:cNvSpPr/>
          <p:nvPr/>
        </p:nvSpPr>
        <p:spPr>
          <a:xfrm>
            <a:off x="152400" y="2508839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hlinkClick r:id="rId4" action="ppaction://hlinksldjump"/>
          </p:cNvPr>
          <p:cNvSpPr/>
          <p:nvPr/>
        </p:nvSpPr>
        <p:spPr>
          <a:xfrm>
            <a:off x="152400" y="2481945"/>
            <a:ext cx="169790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KOMPETENSI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2400" y="2906708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57200" y="2870849"/>
            <a:ext cx="103958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MATERI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>
            <a:hlinkClick r:id="rId5" action="ppaction://hlinksldjump"/>
          </p:cNvPr>
          <p:cNvSpPr/>
          <p:nvPr/>
        </p:nvSpPr>
        <p:spPr>
          <a:xfrm>
            <a:off x="152400" y="2109283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hlinkClick r:id="rId5" action="ppaction://hlinksldjump"/>
          </p:cNvPr>
          <p:cNvSpPr/>
          <p:nvPr/>
        </p:nvSpPr>
        <p:spPr>
          <a:xfrm>
            <a:off x="548641" y="2073424"/>
            <a:ext cx="87716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HOME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>
            <a:hlinkClick r:id="rId4" action="ppaction://hlinksldjump"/>
          </p:cNvPr>
          <p:cNvSpPr/>
          <p:nvPr/>
        </p:nvSpPr>
        <p:spPr>
          <a:xfrm>
            <a:off x="152400" y="3286124"/>
            <a:ext cx="1752600" cy="1133475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41" name="TextBox 40">
            <a:hlinkClick r:id="rId6" action="ppaction://hlinksldjump"/>
          </p:cNvPr>
          <p:cNvSpPr txBox="1"/>
          <p:nvPr/>
        </p:nvSpPr>
        <p:spPr>
          <a:xfrm>
            <a:off x="228600" y="32766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Jaringan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Komputer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2" name="TextBox 41">
            <a:hlinkClick r:id="rId7" action="ppaction://hlinksldjump"/>
          </p:cNvPr>
          <p:cNvSpPr txBox="1"/>
          <p:nvPr/>
        </p:nvSpPr>
        <p:spPr>
          <a:xfrm>
            <a:off x="238125" y="35433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Topologi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Jaringan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3" name="TextBox 42">
            <a:hlinkClick r:id="rId8" action="ppaction://hlinksldjump"/>
          </p:cNvPr>
          <p:cNvSpPr txBox="1"/>
          <p:nvPr/>
        </p:nvSpPr>
        <p:spPr>
          <a:xfrm>
            <a:off x="304800" y="3790950"/>
            <a:ext cx="1438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LAN, MAN, WAN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2193925" y="2133600"/>
            <a:ext cx="6340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sz="1800" b="1"/>
              <a:t>4.  Tree</a:t>
            </a:r>
          </a:p>
        </p:txBody>
      </p:sp>
      <p:sp>
        <p:nvSpPr>
          <p:cNvPr id="56" name="Text Box 6"/>
          <p:cNvSpPr txBox="1">
            <a:spLocks noChangeArrowheads="1"/>
          </p:cNvSpPr>
          <p:nvPr/>
        </p:nvSpPr>
        <p:spPr bwMode="auto">
          <a:xfrm>
            <a:off x="5638800" y="2362200"/>
            <a:ext cx="2971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pohon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bertingkat</a:t>
            </a:r>
            <a:r>
              <a:rPr lang="en-US" dirty="0"/>
              <a:t> ( </a:t>
            </a:r>
            <a:r>
              <a:rPr lang="en-US" dirty="0" err="1"/>
              <a:t>hirarki</a:t>
            </a:r>
            <a:r>
              <a:rPr lang="en-US" dirty="0"/>
              <a:t> )</a:t>
            </a:r>
            <a:endParaRPr lang="en-US" b="1" dirty="0"/>
          </a:p>
        </p:txBody>
      </p:sp>
      <p:sp>
        <p:nvSpPr>
          <p:cNvPr id="57" name="Rectangle 9"/>
          <p:cNvSpPr>
            <a:spLocks noChangeArrowheads="1"/>
          </p:cNvSpPr>
          <p:nvPr/>
        </p:nvSpPr>
        <p:spPr bwMode="auto">
          <a:xfrm>
            <a:off x="2133600" y="4803775"/>
            <a:ext cx="65532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/>
              <a:t>Keuntungan :</a:t>
            </a:r>
          </a:p>
          <a:p>
            <a:r>
              <a:rPr lang="en-US" sz="1400"/>
              <a:t>Mudah dalam instalasi dan pemeliharaan</a:t>
            </a:r>
          </a:p>
          <a:p>
            <a:endParaRPr lang="en-US" sz="1400"/>
          </a:p>
          <a:p>
            <a:r>
              <a:rPr lang="en-US" sz="1400" b="1"/>
              <a:t>Kerugian :</a:t>
            </a:r>
          </a:p>
          <a:p>
            <a:r>
              <a:rPr lang="en-US" sz="1400"/>
              <a:t>Bila terjadi gangguan kabel pusat, maka seluruh jaringan dalam workstation akan terganggu.</a:t>
            </a:r>
          </a:p>
        </p:txBody>
      </p:sp>
      <p:sp>
        <p:nvSpPr>
          <p:cNvPr id="58" name="Rectangle 10"/>
          <p:cNvSpPr>
            <a:spLocks noChangeArrowheads="1"/>
          </p:cNvSpPr>
          <p:nvPr/>
        </p:nvSpPr>
        <p:spPr bwMode="auto">
          <a:xfrm>
            <a:off x="4191000" y="304800"/>
            <a:ext cx="42634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 err="1"/>
              <a:t>Memahami</a:t>
            </a:r>
            <a:r>
              <a:rPr lang="en-US" sz="2000" b="1" dirty="0"/>
              <a:t> </a:t>
            </a:r>
            <a:r>
              <a:rPr lang="en-US" sz="2000" b="1" dirty="0" err="1"/>
              <a:t>Tipe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Struktur</a:t>
            </a:r>
            <a:r>
              <a:rPr lang="en-US" sz="2000" b="1" dirty="0"/>
              <a:t> </a:t>
            </a:r>
            <a:r>
              <a:rPr lang="en-US" sz="2000" b="1" dirty="0" err="1"/>
              <a:t>Jaringan</a:t>
            </a:r>
            <a:endParaRPr lang="en-US" sz="2000" b="1" dirty="0"/>
          </a:p>
        </p:txBody>
      </p:sp>
      <p:sp>
        <p:nvSpPr>
          <p:cNvPr id="59" name="Text Box 19"/>
          <p:cNvSpPr txBox="1">
            <a:spLocks noChangeArrowheads="1"/>
          </p:cNvSpPr>
          <p:nvPr/>
        </p:nvSpPr>
        <p:spPr bwMode="auto">
          <a:xfrm>
            <a:off x="2133600" y="1447800"/>
            <a:ext cx="6705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 dirty="0" err="1"/>
              <a:t>Topologi</a:t>
            </a:r>
            <a:r>
              <a:rPr lang="en-US" sz="1800" b="1" dirty="0"/>
              <a:t> </a:t>
            </a:r>
            <a:r>
              <a:rPr lang="en-US" b="1" dirty="0"/>
              <a:t>(</a:t>
            </a:r>
            <a:r>
              <a:rPr lang="en-US" b="1" dirty="0" err="1"/>
              <a:t>Bentuk</a:t>
            </a:r>
            <a:r>
              <a:rPr lang="en-US" b="1" dirty="0"/>
              <a:t> </a:t>
            </a:r>
            <a:r>
              <a:rPr lang="en-US" b="1" dirty="0" err="1"/>
              <a:t>koneksi</a:t>
            </a:r>
            <a:r>
              <a:rPr lang="en-US" b="1" dirty="0"/>
              <a:t> </a:t>
            </a:r>
            <a:r>
              <a:rPr lang="en-US" b="1" dirty="0" err="1"/>
              <a:t>komputer</a:t>
            </a:r>
            <a:r>
              <a:rPr lang="en-US" b="1" dirty="0"/>
              <a:t> &amp; </a:t>
            </a:r>
            <a:r>
              <a:rPr lang="en-US" b="1" dirty="0" err="1"/>
              <a:t>cara</a:t>
            </a:r>
            <a:r>
              <a:rPr lang="en-US" b="1" dirty="0"/>
              <a:t> </a:t>
            </a:r>
            <a:r>
              <a:rPr lang="en-US" b="1" dirty="0" err="1"/>
              <a:t>berkomunikasi</a:t>
            </a:r>
            <a:r>
              <a:rPr lang="en-US" b="1" dirty="0"/>
              <a:t> </a:t>
            </a:r>
            <a:r>
              <a:rPr lang="en-US" b="1" dirty="0" err="1"/>
              <a:t>antar</a:t>
            </a:r>
            <a:r>
              <a:rPr lang="en-US" b="1" dirty="0"/>
              <a:t> </a:t>
            </a:r>
            <a:r>
              <a:rPr lang="en-US" b="1" dirty="0" err="1"/>
              <a:t>komputer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jaringan</a:t>
            </a:r>
            <a:r>
              <a:rPr lang="en-US" b="1" dirty="0"/>
              <a:t>) :</a:t>
            </a:r>
          </a:p>
        </p:txBody>
      </p:sp>
      <p:pic>
        <p:nvPicPr>
          <p:cNvPr id="60" name="Picture 21" descr="Tree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21568" b="653"/>
          <a:stretch>
            <a:fillRect/>
          </a:stretch>
        </p:blipFill>
        <p:spPr bwMode="auto">
          <a:xfrm>
            <a:off x="2895600" y="2362200"/>
            <a:ext cx="3048000" cy="2895600"/>
          </a:xfrm>
          <a:prstGeom prst="rect">
            <a:avLst/>
          </a:prstGeom>
          <a:noFill/>
        </p:spPr>
      </p:pic>
      <p:sp>
        <p:nvSpPr>
          <p:cNvPr id="64" name="AutoShape 2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921625" y="6375400"/>
            <a:ext cx="950913" cy="20320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Lanjut</a:t>
            </a:r>
          </a:p>
        </p:txBody>
      </p:sp>
      <p:sp>
        <p:nvSpPr>
          <p:cNvPr id="65" name="AutoShape 23"/>
          <p:cNvSpPr>
            <a:spLocks noChangeArrowheads="1"/>
          </p:cNvSpPr>
          <p:nvPr/>
        </p:nvSpPr>
        <p:spPr bwMode="auto">
          <a:xfrm>
            <a:off x="7802563" y="6324600"/>
            <a:ext cx="1189037" cy="304800"/>
          </a:xfrm>
          <a:prstGeom prst="roundRect">
            <a:avLst>
              <a:gd name="adj" fmla="val 50000"/>
            </a:avLst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6" name="Group 24"/>
          <p:cNvGrpSpPr>
            <a:grpSpLocks/>
          </p:cNvGrpSpPr>
          <p:nvPr/>
        </p:nvGrpSpPr>
        <p:grpSpPr bwMode="auto">
          <a:xfrm>
            <a:off x="8456613" y="6172200"/>
            <a:ext cx="371475" cy="307975"/>
            <a:chOff x="3792" y="3408"/>
            <a:chExt cx="300" cy="291"/>
          </a:xfrm>
        </p:grpSpPr>
        <p:grpSp>
          <p:nvGrpSpPr>
            <p:cNvPr id="67" name="Group 25"/>
            <p:cNvGrpSpPr>
              <a:grpSpLocks/>
            </p:cNvGrpSpPr>
            <p:nvPr/>
          </p:nvGrpSpPr>
          <p:grpSpPr bwMode="auto">
            <a:xfrm>
              <a:off x="3792" y="3408"/>
              <a:ext cx="240" cy="240"/>
              <a:chOff x="3792" y="3408"/>
              <a:chExt cx="240" cy="240"/>
            </a:xfrm>
          </p:grpSpPr>
          <p:sp>
            <p:nvSpPr>
              <p:cNvPr id="74" name="Line 26"/>
              <p:cNvSpPr>
                <a:spLocks noChangeShapeType="1"/>
              </p:cNvSpPr>
              <p:nvPr/>
            </p:nvSpPr>
            <p:spPr bwMode="auto">
              <a:xfrm>
                <a:off x="3888" y="3408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Line 27"/>
              <p:cNvSpPr>
                <a:spLocks noChangeShapeType="1"/>
              </p:cNvSpPr>
              <p:nvPr/>
            </p:nvSpPr>
            <p:spPr bwMode="auto">
              <a:xfrm>
                <a:off x="3792" y="3504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8" name="Group 28"/>
            <p:cNvGrpSpPr>
              <a:grpSpLocks/>
            </p:cNvGrpSpPr>
            <p:nvPr/>
          </p:nvGrpSpPr>
          <p:grpSpPr bwMode="auto">
            <a:xfrm>
              <a:off x="3852" y="3459"/>
              <a:ext cx="240" cy="240"/>
              <a:chOff x="3792" y="3408"/>
              <a:chExt cx="240" cy="240"/>
            </a:xfrm>
          </p:grpSpPr>
          <p:sp>
            <p:nvSpPr>
              <p:cNvPr id="69" name="Line 29"/>
              <p:cNvSpPr>
                <a:spLocks noChangeShapeType="1"/>
              </p:cNvSpPr>
              <p:nvPr/>
            </p:nvSpPr>
            <p:spPr bwMode="auto">
              <a:xfrm>
                <a:off x="3888" y="3408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Line 30"/>
              <p:cNvSpPr>
                <a:spLocks noChangeShapeType="1"/>
              </p:cNvSpPr>
              <p:nvPr/>
            </p:nvSpPr>
            <p:spPr bwMode="auto">
              <a:xfrm>
                <a:off x="3792" y="3504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6" name="AutoShape 31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6672263" y="6375400"/>
            <a:ext cx="950912" cy="20320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Kembali</a:t>
            </a:r>
          </a:p>
        </p:txBody>
      </p:sp>
      <p:sp>
        <p:nvSpPr>
          <p:cNvPr id="77" name="AutoShape 32"/>
          <p:cNvSpPr>
            <a:spLocks noChangeArrowheads="1"/>
          </p:cNvSpPr>
          <p:nvPr/>
        </p:nvSpPr>
        <p:spPr bwMode="auto">
          <a:xfrm>
            <a:off x="6553200" y="6324600"/>
            <a:ext cx="1189038" cy="304800"/>
          </a:xfrm>
          <a:prstGeom prst="roundRect">
            <a:avLst>
              <a:gd name="adj" fmla="val 50000"/>
            </a:avLst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/>
          </a:p>
        </p:txBody>
      </p:sp>
      <p:grpSp>
        <p:nvGrpSpPr>
          <p:cNvPr id="90" name="Group 33"/>
          <p:cNvGrpSpPr>
            <a:grpSpLocks/>
          </p:cNvGrpSpPr>
          <p:nvPr/>
        </p:nvGrpSpPr>
        <p:grpSpPr bwMode="auto">
          <a:xfrm>
            <a:off x="7207250" y="6172200"/>
            <a:ext cx="371475" cy="307975"/>
            <a:chOff x="3792" y="3408"/>
            <a:chExt cx="300" cy="291"/>
          </a:xfrm>
        </p:grpSpPr>
        <p:grpSp>
          <p:nvGrpSpPr>
            <p:cNvPr id="91" name="Group 34"/>
            <p:cNvGrpSpPr>
              <a:grpSpLocks/>
            </p:cNvGrpSpPr>
            <p:nvPr/>
          </p:nvGrpSpPr>
          <p:grpSpPr bwMode="auto">
            <a:xfrm>
              <a:off x="3792" y="3408"/>
              <a:ext cx="240" cy="240"/>
              <a:chOff x="3792" y="3408"/>
              <a:chExt cx="240" cy="240"/>
            </a:xfrm>
          </p:grpSpPr>
          <p:sp>
            <p:nvSpPr>
              <p:cNvPr id="101" name="Line 35"/>
              <p:cNvSpPr>
                <a:spLocks noChangeShapeType="1"/>
              </p:cNvSpPr>
              <p:nvPr/>
            </p:nvSpPr>
            <p:spPr bwMode="auto">
              <a:xfrm>
                <a:off x="3888" y="3408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Line 36"/>
              <p:cNvSpPr>
                <a:spLocks noChangeShapeType="1"/>
              </p:cNvSpPr>
              <p:nvPr/>
            </p:nvSpPr>
            <p:spPr bwMode="auto">
              <a:xfrm>
                <a:off x="3792" y="3504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" name="Group 37"/>
            <p:cNvGrpSpPr>
              <a:grpSpLocks/>
            </p:cNvGrpSpPr>
            <p:nvPr/>
          </p:nvGrpSpPr>
          <p:grpSpPr bwMode="auto">
            <a:xfrm>
              <a:off x="3852" y="3459"/>
              <a:ext cx="240" cy="240"/>
              <a:chOff x="3792" y="3408"/>
              <a:chExt cx="240" cy="240"/>
            </a:xfrm>
          </p:grpSpPr>
          <p:sp>
            <p:nvSpPr>
              <p:cNvPr id="99" name="Line 38"/>
              <p:cNvSpPr>
                <a:spLocks noChangeShapeType="1"/>
              </p:cNvSpPr>
              <p:nvPr/>
            </p:nvSpPr>
            <p:spPr bwMode="auto">
              <a:xfrm>
                <a:off x="3888" y="3408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Line 39"/>
              <p:cNvSpPr>
                <a:spLocks noChangeShapeType="1"/>
              </p:cNvSpPr>
              <p:nvPr/>
            </p:nvSpPr>
            <p:spPr bwMode="auto">
              <a:xfrm>
                <a:off x="3792" y="3504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7" name="TextBox 106">
            <a:hlinkClick r:id="rId10" action="ppaction://hlinksldjump"/>
          </p:cNvPr>
          <p:cNvSpPr txBox="1"/>
          <p:nvPr/>
        </p:nvSpPr>
        <p:spPr>
          <a:xfrm>
            <a:off x="247650" y="405765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Komunikasi</a:t>
            </a:r>
            <a:r>
              <a:rPr lang="en-US" sz="1400" dirty="0" smtClean="0">
                <a:solidFill>
                  <a:schemeClr val="bg1"/>
                </a:solidFill>
              </a:rPr>
              <a:t> Data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5" name="Rectangle 44">
            <a:hlinkClick r:id="rId11" action="ppaction://hlinksldjump"/>
          </p:cNvPr>
          <p:cNvSpPr/>
          <p:nvPr/>
        </p:nvSpPr>
        <p:spPr>
          <a:xfrm>
            <a:off x="152400" y="4589231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hlinkClick r:id="rId11" action="ppaction://hlinksldjump"/>
          </p:cNvPr>
          <p:cNvSpPr/>
          <p:nvPr/>
        </p:nvSpPr>
        <p:spPr>
          <a:xfrm>
            <a:off x="609600" y="4564618"/>
            <a:ext cx="7745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TEST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81000" y="5905500"/>
            <a:ext cx="9573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Adhe Tora</a:t>
            </a:r>
            <a:endParaRPr lang="en-US" sz="12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0" y="6362237"/>
            <a:ext cx="187262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Email : 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d-ID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dhetora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@gmail.com</a:t>
            </a:r>
            <a:endParaRPr lang="en-US" sz="9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5215" y="6180148"/>
            <a:ext cx="19720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http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://</a:t>
            </a:r>
            <a:r>
              <a:rPr lang="id-ID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adhe-tora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.blogspot.com</a:t>
            </a:r>
            <a:endParaRPr lang="en-US" sz="9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360"/>
                            </p:stCondLst>
                            <p:childTnLst>
                              <p:par>
                                <p:cTn id="37" presetID="1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360"/>
                            </p:stCondLst>
                            <p:childTnLst>
                              <p:par>
                                <p:cTn id="4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960"/>
                            </p:stCondLst>
                            <p:childTnLst>
                              <p:par>
                                <p:cTn id="4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7" grpId="0"/>
      <p:bldP spid="58" grpId="0"/>
      <p:bldP spid="59" grpId="0"/>
      <p:bldP spid="47" grpId="0"/>
      <p:bldP spid="48" grpId="0"/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000250" cy="68580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94693" y="0"/>
            <a:ext cx="1800493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SM</a:t>
            </a:r>
            <a:r>
              <a:rPr lang="id-ID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4500" y="838200"/>
            <a:ext cx="76976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2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KKPI</a:t>
            </a:r>
            <a:endParaRPr lang="en-US" sz="2000" b="0" cap="none" spc="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1219200"/>
            <a:ext cx="200728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http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://</a:t>
            </a:r>
            <a:r>
              <a:rPr lang="id-ID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Adhe-Tora.blogspot.com</a:t>
            </a:r>
            <a:endParaRPr lang="en-US" sz="9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Rectangle 23">
            <a:hlinkClick r:id="rId4" action="ppaction://hlinksldjump"/>
          </p:cNvPr>
          <p:cNvSpPr/>
          <p:nvPr/>
        </p:nvSpPr>
        <p:spPr>
          <a:xfrm>
            <a:off x="152400" y="2508839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hlinkClick r:id="rId4" action="ppaction://hlinksldjump"/>
          </p:cNvPr>
          <p:cNvSpPr/>
          <p:nvPr/>
        </p:nvSpPr>
        <p:spPr>
          <a:xfrm>
            <a:off x="152400" y="2481945"/>
            <a:ext cx="169790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KOMPETENSI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2400" y="2906708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57200" y="2870849"/>
            <a:ext cx="103958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MATERI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>
            <a:hlinkClick r:id="rId5" action="ppaction://hlinksldjump"/>
          </p:cNvPr>
          <p:cNvSpPr/>
          <p:nvPr/>
        </p:nvSpPr>
        <p:spPr>
          <a:xfrm>
            <a:off x="152400" y="2109283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hlinkClick r:id="rId5" action="ppaction://hlinksldjump"/>
          </p:cNvPr>
          <p:cNvSpPr/>
          <p:nvPr/>
        </p:nvSpPr>
        <p:spPr>
          <a:xfrm>
            <a:off x="548641" y="2073424"/>
            <a:ext cx="87716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HOME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>
            <a:hlinkClick r:id="rId4" action="ppaction://hlinksldjump"/>
          </p:cNvPr>
          <p:cNvSpPr/>
          <p:nvPr/>
        </p:nvSpPr>
        <p:spPr>
          <a:xfrm>
            <a:off x="152400" y="3286124"/>
            <a:ext cx="1752600" cy="1133475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41" name="TextBox 40">
            <a:hlinkClick r:id="rId6" action="ppaction://hlinksldjump"/>
          </p:cNvPr>
          <p:cNvSpPr txBox="1"/>
          <p:nvPr/>
        </p:nvSpPr>
        <p:spPr>
          <a:xfrm>
            <a:off x="228600" y="32766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Jaringan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Komputer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2" name="TextBox 41">
            <a:hlinkClick r:id="rId7" action="ppaction://hlinksldjump"/>
          </p:cNvPr>
          <p:cNvSpPr txBox="1"/>
          <p:nvPr/>
        </p:nvSpPr>
        <p:spPr>
          <a:xfrm>
            <a:off x="238125" y="35433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Topologi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Jaringan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3" name="TextBox 42">
            <a:hlinkClick r:id="rId8" action="ppaction://hlinksldjump"/>
          </p:cNvPr>
          <p:cNvSpPr txBox="1"/>
          <p:nvPr/>
        </p:nvSpPr>
        <p:spPr>
          <a:xfrm>
            <a:off x="304800" y="3790950"/>
            <a:ext cx="1438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LAN, MAN, WAN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2193925" y="2071688"/>
            <a:ext cx="6340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sz="1800" b="1"/>
              <a:t>5.  Mesh</a:t>
            </a:r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5638800" y="2362200"/>
            <a:ext cx="32004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yang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sentral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node,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sentral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penuh</a:t>
            </a:r>
            <a:endParaRPr lang="en-US" b="1" dirty="0"/>
          </a:p>
        </p:txBody>
      </p:sp>
      <p:sp>
        <p:nvSpPr>
          <p:cNvPr id="47" name="Rectangle 6"/>
          <p:cNvSpPr>
            <a:spLocks noChangeArrowheads="1"/>
          </p:cNvSpPr>
          <p:nvPr/>
        </p:nvSpPr>
        <p:spPr bwMode="auto">
          <a:xfrm>
            <a:off x="2133600" y="5578475"/>
            <a:ext cx="6553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/>
              <a:t>Kerugian :</a:t>
            </a:r>
          </a:p>
          <a:p>
            <a:r>
              <a:rPr lang="en-US" sz="1400"/>
              <a:t>Kurang ekonomis dan relatif mahal dalam pengoperasiannya.</a:t>
            </a:r>
          </a:p>
        </p:txBody>
      </p:sp>
      <p:sp>
        <p:nvSpPr>
          <p:cNvPr id="48" name="Rectangle 7"/>
          <p:cNvSpPr>
            <a:spLocks noChangeArrowheads="1"/>
          </p:cNvSpPr>
          <p:nvPr/>
        </p:nvSpPr>
        <p:spPr bwMode="auto">
          <a:xfrm>
            <a:off x="4191000" y="304800"/>
            <a:ext cx="42634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 err="1"/>
              <a:t>Memahami</a:t>
            </a:r>
            <a:r>
              <a:rPr lang="en-US" sz="2000" b="1" dirty="0"/>
              <a:t> </a:t>
            </a:r>
            <a:r>
              <a:rPr lang="en-US" sz="2000" b="1" dirty="0" err="1"/>
              <a:t>Tipe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Struktur</a:t>
            </a:r>
            <a:r>
              <a:rPr lang="en-US" sz="2000" b="1" dirty="0"/>
              <a:t> </a:t>
            </a:r>
            <a:r>
              <a:rPr lang="en-US" sz="2000" b="1" dirty="0" err="1"/>
              <a:t>Jaringan</a:t>
            </a:r>
            <a:endParaRPr lang="en-US" sz="2000" b="1" dirty="0"/>
          </a:p>
        </p:txBody>
      </p:sp>
      <p:sp>
        <p:nvSpPr>
          <p:cNvPr id="49" name="Text Box 8"/>
          <p:cNvSpPr txBox="1">
            <a:spLocks noChangeArrowheads="1"/>
          </p:cNvSpPr>
          <p:nvPr/>
        </p:nvSpPr>
        <p:spPr bwMode="auto">
          <a:xfrm>
            <a:off x="2133600" y="1447800"/>
            <a:ext cx="6705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 dirty="0" err="1"/>
              <a:t>Topologi</a:t>
            </a:r>
            <a:r>
              <a:rPr lang="en-US" sz="1800" b="1" dirty="0"/>
              <a:t> </a:t>
            </a:r>
            <a:r>
              <a:rPr lang="en-US" b="1" dirty="0"/>
              <a:t>(</a:t>
            </a:r>
            <a:r>
              <a:rPr lang="en-US" b="1" dirty="0" err="1"/>
              <a:t>Bentuk</a:t>
            </a:r>
            <a:r>
              <a:rPr lang="en-US" b="1" dirty="0"/>
              <a:t> </a:t>
            </a:r>
            <a:r>
              <a:rPr lang="en-US" b="1" dirty="0" err="1"/>
              <a:t>koneksi</a:t>
            </a:r>
            <a:r>
              <a:rPr lang="en-US" b="1" dirty="0"/>
              <a:t> </a:t>
            </a:r>
            <a:r>
              <a:rPr lang="en-US" b="1" dirty="0" err="1"/>
              <a:t>komputer</a:t>
            </a:r>
            <a:r>
              <a:rPr lang="en-US" b="1" dirty="0"/>
              <a:t> &amp; </a:t>
            </a:r>
            <a:r>
              <a:rPr lang="en-US" b="1" dirty="0" err="1"/>
              <a:t>cara</a:t>
            </a:r>
            <a:r>
              <a:rPr lang="en-US" b="1" dirty="0"/>
              <a:t> </a:t>
            </a:r>
            <a:r>
              <a:rPr lang="en-US" b="1" dirty="0" err="1"/>
              <a:t>berkomunikasi</a:t>
            </a:r>
            <a:r>
              <a:rPr lang="en-US" b="1" dirty="0"/>
              <a:t> </a:t>
            </a:r>
            <a:r>
              <a:rPr lang="en-US" b="1" dirty="0" err="1"/>
              <a:t>antar</a:t>
            </a:r>
            <a:r>
              <a:rPr lang="en-US" b="1" dirty="0"/>
              <a:t> </a:t>
            </a:r>
            <a:r>
              <a:rPr lang="en-US" b="1" dirty="0" err="1"/>
              <a:t>komputer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jaringan</a:t>
            </a:r>
            <a:r>
              <a:rPr lang="en-US" b="1" dirty="0"/>
              <a:t>) :</a:t>
            </a:r>
          </a:p>
        </p:txBody>
      </p:sp>
      <p:sp>
        <p:nvSpPr>
          <p:cNvPr id="50" name="AutoShape 10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010400" y="6375400"/>
            <a:ext cx="1862138" cy="25400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err="1">
                <a:solidFill>
                  <a:schemeClr val="bg1"/>
                </a:solidFill>
              </a:rPr>
              <a:t>Kembali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ke</a:t>
            </a:r>
            <a:r>
              <a:rPr lang="en-US" b="1" dirty="0">
                <a:solidFill>
                  <a:schemeClr val="bg1"/>
                </a:solidFill>
              </a:rPr>
              <a:t> menu</a:t>
            </a: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6953250" y="6310313"/>
            <a:ext cx="1981200" cy="381000"/>
          </a:xfrm>
          <a:prstGeom prst="roundRect">
            <a:avLst>
              <a:gd name="adj" fmla="val 50000"/>
            </a:avLst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2" name="Group 12"/>
          <p:cNvGrpSpPr>
            <a:grpSpLocks/>
          </p:cNvGrpSpPr>
          <p:nvPr/>
        </p:nvGrpSpPr>
        <p:grpSpPr bwMode="auto">
          <a:xfrm>
            <a:off x="8456613" y="6172200"/>
            <a:ext cx="371475" cy="307975"/>
            <a:chOff x="3792" y="3408"/>
            <a:chExt cx="300" cy="291"/>
          </a:xfrm>
        </p:grpSpPr>
        <p:grpSp>
          <p:nvGrpSpPr>
            <p:cNvPr id="53" name="Group 13"/>
            <p:cNvGrpSpPr>
              <a:grpSpLocks/>
            </p:cNvGrpSpPr>
            <p:nvPr/>
          </p:nvGrpSpPr>
          <p:grpSpPr bwMode="auto">
            <a:xfrm>
              <a:off x="3792" y="3408"/>
              <a:ext cx="240" cy="240"/>
              <a:chOff x="3792" y="3408"/>
              <a:chExt cx="240" cy="240"/>
            </a:xfrm>
          </p:grpSpPr>
          <p:sp>
            <p:nvSpPr>
              <p:cNvPr id="63" name="Line 14"/>
              <p:cNvSpPr>
                <a:spLocks noChangeShapeType="1"/>
              </p:cNvSpPr>
              <p:nvPr/>
            </p:nvSpPr>
            <p:spPr bwMode="auto">
              <a:xfrm>
                <a:off x="3888" y="3408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Line 15"/>
              <p:cNvSpPr>
                <a:spLocks noChangeShapeType="1"/>
              </p:cNvSpPr>
              <p:nvPr/>
            </p:nvSpPr>
            <p:spPr bwMode="auto">
              <a:xfrm>
                <a:off x="3792" y="3504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4" name="Group 16"/>
            <p:cNvGrpSpPr>
              <a:grpSpLocks/>
            </p:cNvGrpSpPr>
            <p:nvPr/>
          </p:nvGrpSpPr>
          <p:grpSpPr bwMode="auto">
            <a:xfrm>
              <a:off x="3852" y="3459"/>
              <a:ext cx="240" cy="240"/>
              <a:chOff x="3792" y="3408"/>
              <a:chExt cx="240" cy="240"/>
            </a:xfrm>
          </p:grpSpPr>
          <p:sp>
            <p:nvSpPr>
              <p:cNvPr id="61" name="Line 17"/>
              <p:cNvSpPr>
                <a:spLocks noChangeShapeType="1"/>
              </p:cNvSpPr>
              <p:nvPr/>
            </p:nvSpPr>
            <p:spPr bwMode="auto">
              <a:xfrm>
                <a:off x="3888" y="3408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Line 18"/>
              <p:cNvSpPr>
                <a:spLocks noChangeShapeType="1"/>
              </p:cNvSpPr>
              <p:nvPr/>
            </p:nvSpPr>
            <p:spPr bwMode="auto">
              <a:xfrm>
                <a:off x="3792" y="3504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pic>
        <p:nvPicPr>
          <p:cNvPr id="67" name="Picture 28" descr="Mesh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26563" b="22917"/>
          <a:stretch>
            <a:fillRect/>
          </a:stretch>
        </p:blipFill>
        <p:spPr bwMode="auto">
          <a:xfrm>
            <a:off x="2286000" y="2590800"/>
            <a:ext cx="2971800" cy="2339975"/>
          </a:xfrm>
          <a:prstGeom prst="rect">
            <a:avLst/>
          </a:prstGeom>
          <a:noFill/>
        </p:spPr>
      </p:pic>
      <p:sp>
        <p:nvSpPr>
          <p:cNvPr id="68" name="TextBox 67">
            <a:hlinkClick r:id="rId10" action="ppaction://hlinksldjump"/>
          </p:cNvPr>
          <p:cNvSpPr txBox="1"/>
          <p:nvPr/>
        </p:nvSpPr>
        <p:spPr>
          <a:xfrm>
            <a:off x="247650" y="405765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Komunikasi</a:t>
            </a:r>
            <a:r>
              <a:rPr lang="en-US" sz="1400" dirty="0" smtClean="0">
                <a:solidFill>
                  <a:schemeClr val="bg1"/>
                </a:solidFill>
              </a:rPr>
              <a:t> Data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0" name="Rectangle 39">
            <a:hlinkClick r:id="rId11" action="ppaction://hlinksldjump"/>
          </p:cNvPr>
          <p:cNvSpPr/>
          <p:nvPr/>
        </p:nvSpPr>
        <p:spPr>
          <a:xfrm>
            <a:off x="152400" y="4589231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hlinkClick r:id="rId11" action="ppaction://hlinksldjump"/>
          </p:cNvPr>
          <p:cNvSpPr/>
          <p:nvPr/>
        </p:nvSpPr>
        <p:spPr>
          <a:xfrm>
            <a:off x="609600" y="4564618"/>
            <a:ext cx="7745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TEST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81000" y="5905500"/>
            <a:ext cx="9573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d-ID" sz="12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dhe Tora</a:t>
            </a:r>
            <a:endParaRPr lang="en-US" sz="12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0" y="6362237"/>
            <a:ext cx="187262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Email : 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d-ID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dhetora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@gmail.com</a:t>
            </a:r>
            <a:endParaRPr lang="en-US" sz="9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5215" y="6180148"/>
            <a:ext cx="19720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http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://</a:t>
            </a:r>
            <a:r>
              <a:rPr lang="id-ID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adhe-tora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.blogspot.com</a:t>
            </a:r>
            <a:endParaRPr lang="en-US" sz="9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440"/>
                            </p:stCondLst>
                            <p:childTnLst>
                              <p:par>
                                <p:cTn id="38" presetID="1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440"/>
                            </p:stCondLst>
                            <p:childTnLst>
                              <p:par>
                                <p:cTn id="4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3040"/>
                            </p:stCondLst>
                            <p:childTnLst>
                              <p:par>
                                <p:cTn id="4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  <p:bldP spid="49" grpId="0"/>
      <p:bldP spid="55" grpId="0"/>
      <p:bldP spid="56" grpId="0"/>
      <p:bldP spid="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000250" cy="68580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94693" y="0"/>
            <a:ext cx="1800493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SM</a:t>
            </a:r>
            <a:r>
              <a:rPr lang="id-ID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4500" y="838200"/>
            <a:ext cx="76976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2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KKPI</a:t>
            </a:r>
            <a:endParaRPr lang="en-US" sz="2000" b="0" cap="none" spc="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1219200"/>
            <a:ext cx="200728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http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://</a:t>
            </a:r>
            <a:r>
              <a:rPr lang="id-ID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Adhe-Tora.blogspot.com</a:t>
            </a:r>
            <a:endParaRPr lang="en-US" sz="9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7200" y="6312198"/>
            <a:ext cx="77777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d-ID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dhe Tora</a:t>
            </a:r>
            <a:endParaRPr lang="en-US" sz="9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0" y="6552737"/>
            <a:ext cx="187262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Email : 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d-ID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dhetora</a:t>
            </a:r>
            <a:r>
              <a:rPr lang="en-US" sz="9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@gmail.com</a:t>
            </a:r>
            <a:endParaRPr lang="en-US" sz="9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Rectangle 23">
            <a:hlinkClick r:id="rId4" action="ppaction://hlinksldjump"/>
          </p:cNvPr>
          <p:cNvSpPr/>
          <p:nvPr/>
        </p:nvSpPr>
        <p:spPr>
          <a:xfrm>
            <a:off x="152400" y="2508839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hlinkClick r:id="rId4" action="ppaction://hlinksldjump"/>
          </p:cNvPr>
          <p:cNvSpPr/>
          <p:nvPr/>
        </p:nvSpPr>
        <p:spPr>
          <a:xfrm>
            <a:off x="152400" y="2481945"/>
            <a:ext cx="169790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KOMPETENSI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2400" y="2906708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57200" y="2870849"/>
            <a:ext cx="103958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MATERI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>
            <a:hlinkClick r:id="rId5" action="ppaction://hlinksldjump"/>
          </p:cNvPr>
          <p:cNvSpPr/>
          <p:nvPr/>
        </p:nvSpPr>
        <p:spPr>
          <a:xfrm>
            <a:off x="152400" y="2109283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hlinkClick r:id="rId5" action="ppaction://hlinksldjump"/>
          </p:cNvPr>
          <p:cNvSpPr/>
          <p:nvPr/>
        </p:nvSpPr>
        <p:spPr>
          <a:xfrm>
            <a:off x="548641" y="2073424"/>
            <a:ext cx="87716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HOME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>
            <a:hlinkClick r:id="rId4" action="ppaction://hlinksldjump"/>
          </p:cNvPr>
          <p:cNvSpPr/>
          <p:nvPr/>
        </p:nvSpPr>
        <p:spPr>
          <a:xfrm>
            <a:off x="152400" y="3286124"/>
            <a:ext cx="1752600" cy="1133475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41" name="TextBox 40">
            <a:hlinkClick r:id="rId6" action="ppaction://hlinksldjump"/>
          </p:cNvPr>
          <p:cNvSpPr txBox="1"/>
          <p:nvPr/>
        </p:nvSpPr>
        <p:spPr>
          <a:xfrm>
            <a:off x="228600" y="32766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Jaringan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Komputer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2" name="TextBox 41">
            <a:hlinkClick r:id="rId7" action="ppaction://hlinksldjump"/>
          </p:cNvPr>
          <p:cNvSpPr txBox="1"/>
          <p:nvPr/>
        </p:nvSpPr>
        <p:spPr>
          <a:xfrm>
            <a:off x="238125" y="35433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Topologi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Jaringan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3" name="TextBox 42">
            <a:hlinkClick r:id="rId8" action="ppaction://hlinksldjump"/>
          </p:cNvPr>
          <p:cNvSpPr txBox="1"/>
          <p:nvPr/>
        </p:nvSpPr>
        <p:spPr>
          <a:xfrm>
            <a:off x="304800" y="3790950"/>
            <a:ext cx="1438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LAN, MAN, WAN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2133600" y="1676400"/>
            <a:ext cx="26426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/>
              <a:t>LAN (Local Area Network)</a:t>
            </a:r>
            <a:endParaRPr lang="en-US" b="1" dirty="0"/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2651125" y="2017713"/>
            <a:ext cx="63404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 err="1"/>
              <a:t>Jaringan</a:t>
            </a:r>
            <a:r>
              <a:rPr lang="en-US" b="1" dirty="0"/>
              <a:t> </a:t>
            </a:r>
            <a:r>
              <a:rPr lang="en-US" b="1" dirty="0" err="1"/>
              <a:t>komputer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antar</a:t>
            </a:r>
            <a:r>
              <a:rPr lang="en-US" dirty="0"/>
              <a:t> </a:t>
            </a:r>
            <a:r>
              <a:rPr lang="en-US" b="1" dirty="0"/>
              <a:t>area yang </a:t>
            </a:r>
            <a:r>
              <a:rPr lang="en-US" b="1" dirty="0" err="1"/>
              <a:t>relatif</a:t>
            </a:r>
            <a:r>
              <a:rPr lang="en-US" b="1" dirty="0"/>
              <a:t> </a:t>
            </a:r>
            <a:r>
              <a:rPr lang="en-US" b="1" dirty="0" err="1"/>
              <a:t>dekat</a:t>
            </a:r>
            <a:r>
              <a:rPr lang="en-US" b="1" dirty="0"/>
              <a:t> (</a:t>
            </a:r>
            <a:r>
              <a:rPr lang="en-US" b="1" dirty="0" err="1"/>
              <a:t>rumah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perkantoran</a:t>
            </a:r>
            <a:r>
              <a:rPr lang="en-US" b="1" dirty="0"/>
              <a:t>)</a:t>
            </a:r>
          </a:p>
        </p:txBody>
      </p:sp>
      <p:sp>
        <p:nvSpPr>
          <p:cNvPr id="53" name="Rectangle 4"/>
          <p:cNvSpPr>
            <a:spLocks noChangeArrowheads="1"/>
          </p:cNvSpPr>
          <p:nvPr/>
        </p:nvSpPr>
        <p:spPr bwMode="auto">
          <a:xfrm>
            <a:off x="3016250" y="304800"/>
            <a:ext cx="54694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/>
              <a:t>LAN (Local Area Network  &amp; WAN (Wide Area Network)</a:t>
            </a:r>
          </a:p>
        </p:txBody>
      </p:sp>
      <p:sp>
        <p:nvSpPr>
          <p:cNvPr id="54" name="AutoShape 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921625" y="6375400"/>
            <a:ext cx="950913" cy="20320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Lanjut</a:t>
            </a:r>
          </a:p>
        </p:txBody>
      </p:sp>
      <p:sp>
        <p:nvSpPr>
          <p:cNvPr id="55" name="AutoShape 6"/>
          <p:cNvSpPr>
            <a:spLocks noChangeArrowheads="1"/>
          </p:cNvSpPr>
          <p:nvPr/>
        </p:nvSpPr>
        <p:spPr bwMode="auto">
          <a:xfrm>
            <a:off x="7802563" y="6324600"/>
            <a:ext cx="1189037" cy="304800"/>
          </a:xfrm>
          <a:prstGeom prst="roundRect">
            <a:avLst>
              <a:gd name="adj" fmla="val 50000"/>
            </a:avLst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6" name="Group 7"/>
          <p:cNvGrpSpPr>
            <a:grpSpLocks/>
          </p:cNvGrpSpPr>
          <p:nvPr/>
        </p:nvGrpSpPr>
        <p:grpSpPr bwMode="auto">
          <a:xfrm>
            <a:off x="8456613" y="6172200"/>
            <a:ext cx="371475" cy="307975"/>
            <a:chOff x="3792" y="3408"/>
            <a:chExt cx="300" cy="291"/>
          </a:xfrm>
        </p:grpSpPr>
        <p:grpSp>
          <p:nvGrpSpPr>
            <p:cNvPr id="57" name="Group 8"/>
            <p:cNvGrpSpPr>
              <a:grpSpLocks/>
            </p:cNvGrpSpPr>
            <p:nvPr/>
          </p:nvGrpSpPr>
          <p:grpSpPr bwMode="auto">
            <a:xfrm>
              <a:off x="3792" y="3408"/>
              <a:ext cx="240" cy="240"/>
              <a:chOff x="3792" y="3408"/>
              <a:chExt cx="240" cy="240"/>
            </a:xfrm>
          </p:grpSpPr>
          <p:sp>
            <p:nvSpPr>
              <p:cNvPr id="64" name="Line 9"/>
              <p:cNvSpPr>
                <a:spLocks noChangeShapeType="1"/>
              </p:cNvSpPr>
              <p:nvPr/>
            </p:nvSpPr>
            <p:spPr bwMode="auto">
              <a:xfrm>
                <a:off x="3888" y="3408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Line 10"/>
              <p:cNvSpPr>
                <a:spLocks noChangeShapeType="1"/>
              </p:cNvSpPr>
              <p:nvPr/>
            </p:nvSpPr>
            <p:spPr bwMode="auto">
              <a:xfrm>
                <a:off x="3792" y="3504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8" name="Group 11"/>
            <p:cNvGrpSpPr>
              <a:grpSpLocks/>
            </p:cNvGrpSpPr>
            <p:nvPr/>
          </p:nvGrpSpPr>
          <p:grpSpPr bwMode="auto">
            <a:xfrm>
              <a:off x="3852" y="3459"/>
              <a:ext cx="240" cy="240"/>
              <a:chOff x="3792" y="3408"/>
              <a:chExt cx="240" cy="240"/>
            </a:xfrm>
          </p:grpSpPr>
          <p:sp>
            <p:nvSpPr>
              <p:cNvPr id="59" name="Line 12"/>
              <p:cNvSpPr>
                <a:spLocks noChangeShapeType="1"/>
              </p:cNvSpPr>
              <p:nvPr/>
            </p:nvSpPr>
            <p:spPr bwMode="auto">
              <a:xfrm>
                <a:off x="3888" y="3408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Line 13"/>
              <p:cNvSpPr>
                <a:spLocks noChangeShapeType="1"/>
              </p:cNvSpPr>
              <p:nvPr/>
            </p:nvSpPr>
            <p:spPr bwMode="auto">
              <a:xfrm>
                <a:off x="3792" y="3504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pic>
        <p:nvPicPr>
          <p:cNvPr id="68" name="Picture 2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2667000"/>
            <a:ext cx="4876800" cy="3554413"/>
          </a:xfrm>
          <a:prstGeom prst="rect">
            <a:avLst/>
          </a:prstGeom>
          <a:noFill/>
        </p:spPr>
      </p:pic>
      <p:sp>
        <p:nvSpPr>
          <p:cNvPr id="69" name="Oval 24"/>
          <p:cNvSpPr>
            <a:spLocks noChangeArrowheads="1"/>
          </p:cNvSpPr>
          <p:nvPr/>
        </p:nvSpPr>
        <p:spPr bwMode="auto">
          <a:xfrm>
            <a:off x="4876800" y="4800600"/>
            <a:ext cx="76200" cy="76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Oval 25"/>
          <p:cNvSpPr>
            <a:spLocks noChangeArrowheads="1"/>
          </p:cNvSpPr>
          <p:nvPr/>
        </p:nvSpPr>
        <p:spPr bwMode="auto">
          <a:xfrm>
            <a:off x="6781800" y="4800600"/>
            <a:ext cx="76200" cy="76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Oval 26"/>
          <p:cNvSpPr>
            <a:spLocks noChangeArrowheads="1"/>
          </p:cNvSpPr>
          <p:nvPr/>
        </p:nvSpPr>
        <p:spPr bwMode="auto">
          <a:xfrm>
            <a:off x="5715000" y="4267200"/>
            <a:ext cx="76200" cy="76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Oval 27"/>
          <p:cNvSpPr>
            <a:spLocks noChangeArrowheads="1"/>
          </p:cNvSpPr>
          <p:nvPr/>
        </p:nvSpPr>
        <p:spPr bwMode="auto">
          <a:xfrm>
            <a:off x="6019800" y="5562600"/>
            <a:ext cx="76200" cy="76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Oval 28"/>
          <p:cNvSpPr>
            <a:spLocks noChangeArrowheads="1"/>
          </p:cNvSpPr>
          <p:nvPr/>
        </p:nvSpPr>
        <p:spPr bwMode="auto">
          <a:xfrm>
            <a:off x="5029200" y="4800600"/>
            <a:ext cx="76200" cy="76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Oval 29"/>
          <p:cNvSpPr>
            <a:spLocks noChangeArrowheads="1"/>
          </p:cNvSpPr>
          <p:nvPr/>
        </p:nvSpPr>
        <p:spPr bwMode="auto">
          <a:xfrm>
            <a:off x="3048000" y="3505200"/>
            <a:ext cx="685800" cy="6858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Oval 30"/>
          <p:cNvSpPr>
            <a:spLocks noChangeArrowheads="1"/>
          </p:cNvSpPr>
          <p:nvPr/>
        </p:nvSpPr>
        <p:spPr bwMode="auto">
          <a:xfrm>
            <a:off x="5638800" y="4343400"/>
            <a:ext cx="76200" cy="76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TextBox 75">
            <a:hlinkClick r:id="rId10" action="ppaction://hlinksldjump"/>
          </p:cNvPr>
          <p:cNvSpPr txBox="1"/>
          <p:nvPr/>
        </p:nvSpPr>
        <p:spPr>
          <a:xfrm>
            <a:off x="247650" y="405765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Komunikasi</a:t>
            </a:r>
            <a:r>
              <a:rPr lang="en-US" sz="1400" dirty="0" smtClean="0">
                <a:solidFill>
                  <a:schemeClr val="bg1"/>
                </a:solidFill>
              </a:rPr>
              <a:t> Data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4" name="Rectangle 43">
            <a:hlinkClick r:id="rId11" action="ppaction://hlinksldjump"/>
          </p:cNvPr>
          <p:cNvSpPr/>
          <p:nvPr/>
        </p:nvSpPr>
        <p:spPr>
          <a:xfrm>
            <a:off x="152400" y="4589231"/>
            <a:ext cx="1752600" cy="304800"/>
          </a:xfrm>
          <a:prstGeom prst="rect">
            <a:avLst/>
          </a:prstGeom>
          <a:solidFill>
            <a:srgbClr val="371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hlinkClick r:id="rId11" action="ppaction://hlinksldjump"/>
          </p:cNvPr>
          <p:cNvSpPr/>
          <p:nvPr/>
        </p:nvSpPr>
        <p:spPr>
          <a:xfrm>
            <a:off x="609600" y="4564618"/>
            <a:ext cx="7745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TEST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0" presetClass="path" presetSubtype="0" repeatCount="indefinite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4.44444E-6 L 0.00157 0.0243 L -0.01666 0.02986 L 0.07501 0.08541 " pathEditMode="relative" rAng="0" ptsTypes="AAAA">
                                      <p:cBhvr>
                                        <p:cTn id="35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0" presetClass="path" presetSubtype="0" repeatCount="indefinite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3.33333E-6 L -0.03889 -0.02315 L -0.15417 -0.32778 " pathEditMode="relative" rAng="0" ptsTypes="AAA">
                                      <p:cBhvr>
                                        <p:cTn id="38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-1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0" presetClass="path" presetSubtype="0" repeatCount="indefinite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138 L -0.0526 0.00347 L -0.2375 -0.21667 " pathEditMode="relative" rAng="0" ptsTypes="AAA">
                                      <p:cBhvr>
                                        <p:cTn id="41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" y="-1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500"/>
                            </p:stCondLst>
                            <p:childTnLst>
                              <p:par>
                                <p:cTn id="43" presetID="0" presetClass="path" presetSubtype="0" repeatCount="indefinite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-0.04219 -0.04375 L -0.13125 0.02777 L -0.07292 0.02638 L -0.07188 0.06875 " pathEditMode="relative" ptsTypes="AAAAA">
                                      <p:cBhvr>
                                        <p:cTn id="4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500"/>
                            </p:stCondLst>
                            <p:childTnLst>
                              <p:par>
                                <p:cTn id="4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500"/>
                            </p:stCondLst>
                            <p:childTnLst>
                              <p:par>
                                <p:cTn id="51" presetID="0" presetClass="path" presetSubtype="0" repeatCount="indefinite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42 0.00138 L -0.00937 0.0118 L -0.05677 0.0118 L -0.05365 -0.04098 L -0.16667 -0.04028 L -0.16458 -0.10625 " pathEditMode="relative" ptsTypes="AAAAAA">
                                      <p:cBhvr>
                                        <p:cTn id="52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500"/>
                            </p:stCondLst>
                            <p:childTnLst>
                              <p:par>
                                <p:cTn id="54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500"/>
                            </p:stCondLst>
                            <p:childTnLst>
                              <p:par>
                                <p:cTn id="60" presetID="29" presetClass="exit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2500"/>
                            </p:stCondLst>
                            <p:childTnLst>
                              <p:par>
                                <p:cTn id="68" presetID="0" presetClass="path" presetSubtype="0" repeatCount="indefinite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-0.04219 -0.04375 L -0.13125 0.02777 L -0.07292 0.02638 L -0.07188 0.06875 " pathEditMode="relative" ptsTypes="AAAAA">
                                      <p:cBhvr>
                                        <p:cTn id="69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4500"/>
                            </p:stCondLst>
                            <p:childTnLst>
                              <p:par>
                                <p:cTn id="7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52" grpId="0"/>
      <p:bldP spid="53" grpId="0"/>
      <p:bldP spid="69" grpId="0" animBg="1"/>
      <p:bldP spid="69" grpId="1" animBg="1"/>
      <p:bldP spid="69" grpId="2" animBg="1"/>
      <p:bldP spid="69" grpId="3" animBg="1"/>
      <p:bldP spid="70" grpId="0" animBg="1"/>
      <p:bldP spid="70" grpId="1" animBg="1"/>
      <p:bldP spid="71" grpId="0" animBg="1"/>
      <p:bldP spid="71" grpId="1" animBg="1"/>
      <p:bldP spid="71" grpId="2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5" grpId="2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1130</Words>
  <Application>Microsoft Office PowerPoint</Application>
  <PresentationFormat>On-screen Show (4:3)</PresentationFormat>
  <Paragraphs>337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Fawwaz</dc:creator>
  <cp:lastModifiedBy>Adhe Tora</cp:lastModifiedBy>
  <cp:revision>68</cp:revision>
  <dcterms:created xsi:type="dcterms:W3CDTF">2010-06-17T14:08:00Z</dcterms:created>
  <dcterms:modified xsi:type="dcterms:W3CDTF">2013-08-28T08:53:32Z</dcterms:modified>
</cp:coreProperties>
</file>