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  <p:sldMasterId id="2147484128" r:id="rId2"/>
  </p:sldMasterIdLst>
  <p:notesMasterIdLst>
    <p:notesMasterId r:id="rId33"/>
  </p:notesMasterIdLst>
  <p:handoutMasterIdLst>
    <p:handoutMasterId r:id="rId34"/>
  </p:handoutMasterIdLst>
  <p:sldIdLst>
    <p:sldId id="289" r:id="rId3"/>
    <p:sldId id="258" r:id="rId4"/>
    <p:sldId id="291" r:id="rId5"/>
    <p:sldId id="270" r:id="rId6"/>
    <p:sldId id="259" r:id="rId7"/>
    <p:sldId id="281" r:id="rId8"/>
    <p:sldId id="285" r:id="rId9"/>
    <p:sldId id="284" r:id="rId10"/>
    <p:sldId id="286" r:id="rId11"/>
    <p:sldId id="263" r:id="rId12"/>
    <p:sldId id="272" r:id="rId13"/>
    <p:sldId id="271" r:id="rId14"/>
    <p:sldId id="264" r:id="rId15"/>
    <p:sldId id="290" r:id="rId16"/>
    <p:sldId id="278" r:id="rId17"/>
    <p:sldId id="261" r:id="rId18"/>
    <p:sldId id="265" r:id="rId19"/>
    <p:sldId id="280" r:id="rId20"/>
    <p:sldId id="268" r:id="rId21"/>
    <p:sldId id="283" r:id="rId22"/>
    <p:sldId id="266" r:id="rId23"/>
    <p:sldId id="279" r:id="rId24"/>
    <p:sldId id="267" r:id="rId25"/>
    <p:sldId id="273" r:id="rId26"/>
    <p:sldId id="282" r:id="rId27"/>
    <p:sldId id="275" r:id="rId28"/>
    <p:sldId id="274" r:id="rId29"/>
    <p:sldId id="276" r:id="rId30"/>
    <p:sldId id="277" r:id="rId31"/>
    <p:sldId id="262" r:id="rId32"/>
  </p:sldIdLst>
  <p:sldSz cx="9144000" cy="6858000" type="screen4x3"/>
  <p:notesSz cx="6735763" cy="9856788"/>
  <p:embeddedFontLst>
    <p:embeddedFont>
      <p:font typeface="Garamond" pitchFamily="18" charset="0"/>
      <p:regular r:id="rId35"/>
      <p:bold r:id="rId36"/>
      <p:italic r:id="rId37"/>
    </p:embeddedFont>
    <p:embeddedFont>
      <p:font typeface="Calibri" pitchFamily="34" charset="0"/>
      <p:regular r:id="rId38"/>
      <p:bold r:id="rId39"/>
      <p:italic r:id="rId40"/>
      <p:boldItalic r:id="rId41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835" autoAdjust="0"/>
    <p:restoredTop sz="94660"/>
  </p:normalViewPr>
  <p:slideViewPr>
    <p:cSldViewPr>
      <p:cViewPr>
        <p:scale>
          <a:sx n="80" d="100"/>
          <a:sy n="80" d="100"/>
        </p:scale>
        <p:origin x="-672" y="-546"/>
      </p:cViewPr>
      <p:guideLst>
        <p:guide orient="horz" pos="1820"/>
        <p:guide pos="327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4" d="100"/>
        <a:sy n="64" d="100"/>
      </p:scale>
      <p:origin x="0" y="0"/>
    </p:cViewPr>
  </p:sorter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5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handoutMaster" Target="handoutMasters/handoutMaster1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4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2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1.fntdata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21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21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E91DE50-A3F6-4BF0-847B-13756DE20456}" type="datetimeFigureOut">
              <a:rPr lang="ru-RU"/>
              <a:pPr>
                <a:defRPr/>
              </a:pPr>
              <a:t>11.04.2016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61488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4763" y="9361488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BB7ACAB-9AA5-438E-B876-A0433AEFA6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21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21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C00562D-7D9C-49D2-B462-E5506BE160EA}" type="datetimeFigureOut">
              <a:rPr lang="ru-RU"/>
              <a:pPr>
                <a:defRPr/>
              </a:pPr>
              <a:t>11.04.2016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75" y="739775"/>
            <a:ext cx="4926013" cy="36957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100" y="4681538"/>
            <a:ext cx="5389563" cy="4435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61488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63" y="9361488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BCD651A-5F42-4AEF-B643-E6DFB9FDA8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91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4816D15-EE5E-4176-9CCA-5E98A6DE6C6B}" type="slidenum">
              <a:rPr lang="ru-RU" smtClean="0"/>
              <a:pPr/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91DC38F-83B6-409E-9252-D4E56F50610F}" type="slidenum">
              <a:rPr lang="ru-RU" smtClean="0"/>
              <a:pPr/>
              <a:t>14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D-PanelTitle-GrommetsCombine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Connector 14"/>
          <p:cNvCxnSpPr/>
          <p:nvPr/>
        </p:nvCxnSpPr>
        <p:spPr>
          <a:xfrm>
            <a:off x="2019300" y="3522663"/>
            <a:ext cx="511175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19299" y="1871132"/>
            <a:ext cx="5111752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19299" y="3657597"/>
            <a:ext cx="5111752" cy="1320803"/>
          </a:xfrm>
        </p:spPr>
        <p:txBody>
          <a:bodyPr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5988050" y="5037138"/>
            <a:ext cx="673100" cy="279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B470BD-D6FF-465A-8C18-CD869123EECB}" type="datetimeFigureOut">
              <a:rPr lang="en-US"/>
              <a:pPr>
                <a:defRPr/>
              </a:pPr>
              <a:t>4/11/2016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19300" y="5037138"/>
            <a:ext cx="3911600" cy="279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18300" y="5037138"/>
            <a:ext cx="412750" cy="279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C18064-4729-46EE-BF72-A8A981BBD1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51" y="4815415"/>
            <a:ext cx="7207250" cy="566739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1072" y="1041400"/>
            <a:ext cx="7579479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71551" y="5382153"/>
            <a:ext cx="7207250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82933D-5F4F-46FA-B78A-E455A0B9DB13}" type="datetimeFigureOut">
              <a:rPr lang="en-US"/>
              <a:pPr>
                <a:defRPr/>
              </a:pPr>
              <a:t>4/11/2016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670386-6DB9-47E9-8833-198F779B23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4"/>
          <p:cNvCxnSpPr/>
          <p:nvPr/>
        </p:nvCxnSpPr>
        <p:spPr>
          <a:xfrm>
            <a:off x="1047750" y="4140200"/>
            <a:ext cx="705485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7903" y="982133"/>
            <a:ext cx="7194549" cy="2954868"/>
          </a:xfrm>
        </p:spPr>
        <p:txBody>
          <a:bodyPr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7903" y="4343401"/>
            <a:ext cx="7194549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89C0C4-4B0E-43BE-8DBC-1220558CC0D1}" type="datetimeFigureOut">
              <a:rPr lang="en-US"/>
              <a:pPr>
                <a:defRPr/>
              </a:pPr>
              <a:t>4/11/2016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7FC094-5C0A-4B56-9D00-C02930E169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6113" y="877888"/>
            <a:ext cx="457200" cy="587375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atin typeface="+mn-lt"/>
                <a:cs typeface="+mn-cs"/>
              </a:rPr>
              <a:t>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950200" y="2827338"/>
            <a:ext cx="457200" cy="58737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atin typeface="+mn-lt"/>
                <a:cs typeface="+mn-cs"/>
              </a:rPr>
              <a:t>”</a:t>
            </a:r>
          </a:p>
        </p:txBody>
      </p:sp>
      <p:cxnSp>
        <p:nvCxnSpPr>
          <p:cNvPr id="7" name="Straight Connector 18"/>
          <p:cNvCxnSpPr/>
          <p:nvPr/>
        </p:nvCxnSpPr>
        <p:spPr>
          <a:xfrm>
            <a:off x="1047750" y="4140200"/>
            <a:ext cx="705485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62" y="982133"/>
            <a:ext cx="6972299" cy="2370668"/>
          </a:xfrm>
        </p:spPr>
        <p:txBody>
          <a:bodyPr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256109" y="3352800"/>
            <a:ext cx="66294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551" y="4343401"/>
            <a:ext cx="7207250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DAB78-B93F-46FF-A8CA-36BEAAF9C522}" type="datetimeFigureOut">
              <a:rPr lang="en-US"/>
              <a:pPr>
                <a:defRPr/>
              </a:pPr>
              <a:t>4/11/2016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B93347-5A9B-4DCB-A77C-4EF38B8127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54" y="3308581"/>
            <a:ext cx="7207251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553" y="4777381"/>
            <a:ext cx="7207251" cy="8604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3429C-E1E6-4A7F-BABA-B92B707DD72E}" type="datetimeFigureOut">
              <a:rPr lang="en-US"/>
              <a:pPr>
                <a:defRPr/>
              </a:pPr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937FDC-7D30-41CC-84D0-5E06C2E5C0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6113" y="877888"/>
            <a:ext cx="457200" cy="587375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atin typeface="+mn-lt"/>
                <a:cs typeface="+mn-cs"/>
              </a:rPr>
              <a:t>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950200" y="2598738"/>
            <a:ext cx="457200" cy="58737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atin typeface="+mn-lt"/>
                <a:cs typeface="+mn-cs"/>
              </a:rPr>
              <a:t>”</a:t>
            </a:r>
          </a:p>
        </p:txBody>
      </p:sp>
      <p:cxnSp>
        <p:nvCxnSpPr>
          <p:cNvPr id="7" name="Straight Connector 25"/>
          <p:cNvCxnSpPr/>
          <p:nvPr/>
        </p:nvCxnSpPr>
        <p:spPr>
          <a:xfrm>
            <a:off x="1047750" y="3429000"/>
            <a:ext cx="705485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62" y="982133"/>
            <a:ext cx="6972299" cy="2243668"/>
          </a:xfrm>
        </p:spPr>
        <p:txBody>
          <a:bodyPr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971553" y="3639312"/>
            <a:ext cx="7207251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553" y="4529667"/>
            <a:ext cx="7207251" cy="13462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5B2E7-EA90-4778-8DCE-55AA7C6E701C}" type="datetimeFigureOut">
              <a:rPr lang="en-US"/>
              <a:pPr>
                <a:defRPr/>
              </a:pPr>
              <a:t>4/11/2016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DF040-F910-4FA3-A11E-18C36B149C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4"/>
          <p:cNvCxnSpPr/>
          <p:nvPr/>
        </p:nvCxnSpPr>
        <p:spPr>
          <a:xfrm>
            <a:off x="1047750" y="3429000"/>
            <a:ext cx="705485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51" y="982133"/>
            <a:ext cx="7207250" cy="2243668"/>
          </a:xfrm>
        </p:spPr>
        <p:txBody>
          <a:bodyPr rtlCol="0">
            <a:normAutofit/>
          </a:bodyPr>
          <a:lstStyle>
            <a:lvl1pPr>
              <a:defRPr lang="en-US" b="0" dirty="0"/>
            </a:lvl1pPr>
          </a:lstStyle>
          <a:p>
            <a:pPr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971553" y="3630168"/>
            <a:ext cx="7207251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552" y="4470401"/>
            <a:ext cx="7207253" cy="1405467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B60CC7-C3C0-48D3-A60C-3AFEF0A47EEF}" type="datetimeFigureOut">
              <a:rPr lang="en-US"/>
              <a:pPr>
                <a:defRPr/>
              </a:pPr>
              <a:t>4/11/2016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03290-91FF-489F-86CD-2C213F7494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3"/>
          <p:cNvCxnSpPr/>
          <p:nvPr/>
        </p:nvCxnSpPr>
        <p:spPr>
          <a:xfrm>
            <a:off x="1047750" y="2420938"/>
            <a:ext cx="705485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22506-09D8-4C23-92F8-7A8515C52A89}" type="datetimeFigureOut">
              <a:rPr lang="en-US"/>
              <a:pPr>
                <a:defRPr/>
              </a:pPr>
              <a:t>4/11/2016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4719B-502D-4B8C-8330-01DDB009C5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3"/>
          <p:cNvCxnSpPr/>
          <p:nvPr/>
        </p:nvCxnSpPr>
        <p:spPr>
          <a:xfrm>
            <a:off x="664845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9520" y="982134"/>
            <a:ext cx="1418171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71551" y="982133"/>
            <a:ext cx="5574769" cy="489373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28B868-876A-4002-99D1-3C2BB574AA88}" type="datetimeFigureOut">
              <a:rPr lang="en-US"/>
              <a:pPr>
                <a:defRPr/>
              </a:pPr>
              <a:t>4/11/2016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1316B-7678-4059-91CD-F7D0EEC1DA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826A3-C6FC-4488-952C-7508496FCC3F}" type="datetimeFigureOut">
              <a:rPr lang="ru-RU"/>
              <a:pPr>
                <a:defRPr/>
              </a:pPr>
              <a:t>11.04.2016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1A8830-CD3A-4BF5-8CAB-F5A3B04F0C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C26BA-0EE8-4954-A3C4-68F15C0468B7}" type="datetimeFigureOut">
              <a:rPr lang="ru-RU"/>
              <a:pPr>
                <a:defRPr/>
              </a:pPr>
              <a:t>11.04.2016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726FE-C7E9-45AA-8982-851567E411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6"/>
          <p:cNvCxnSpPr/>
          <p:nvPr/>
        </p:nvCxnSpPr>
        <p:spPr>
          <a:xfrm>
            <a:off x="1047750" y="2420938"/>
            <a:ext cx="705485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9C1B1-BC11-4338-A6EE-0B5A6F977438}" type="datetimeFigureOut">
              <a:rPr lang="en-US"/>
              <a:pPr>
                <a:defRPr/>
              </a:pPr>
              <a:t>4/11/2016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590163-8613-4D09-AF35-187BC22741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5B996-7CA3-45A5-AB37-3F7F223984BF}" type="datetimeFigureOut">
              <a:rPr lang="ru-RU"/>
              <a:pPr>
                <a:defRPr/>
              </a:pPr>
              <a:t>11.04.2016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679A5-D877-4B09-BDB2-779817D56D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F4D835-D2A1-4D8B-BC79-722851E52B1A}" type="datetimeFigureOut">
              <a:rPr lang="ru-RU"/>
              <a:pPr>
                <a:defRPr/>
              </a:pPr>
              <a:t>11.04.2016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E913AF-8140-46B2-A8D2-2D5C5F2724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702CD3-1814-401F-AEF5-9C8AF90FA549}" type="datetimeFigureOut">
              <a:rPr lang="ru-RU"/>
              <a:pPr>
                <a:defRPr/>
              </a:pPr>
              <a:t>11.04.2016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D74B5-52E0-4746-8189-8BC1314900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C3625-1BE2-47A5-9C63-63C2F1B118B3}" type="datetimeFigureOut">
              <a:rPr lang="ru-RU"/>
              <a:pPr>
                <a:defRPr/>
              </a:pPr>
              <a:t>11.04.2016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C16F0-567F-4E82-A510-73776A22CE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CAA65-B9D2-4210-BA5F-2C609F40269A}" type="datetimeFigureOut">
              <a:rPr lang="ru-RU"/>
              <a:pPr>
                <a:defRPr/>
              </a:pPr>
              <a:t>11.04.2016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0C4E7-7C6D-4959-8D97-DAE44146DC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DE585-B8B5-456E-B5F4-EF044129C6B2}" type="datetimeFigureOut">
              <a:rPr lang="ru-RU"/>
              <a:pPr>
                <a:defRPr/>
              </a:pPr>
              <a:t>11.04.2016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7EA65-6C9C-4684-9E98-4663DF7F7C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2D308A-F472-4C8C-8310-6753CE826072}" type="datetimeFigureOut">
              <a:rPr lang="ru-RU"/>
              <a:pPr>
                <a:defRPr/>
              </a:pPr>
              <a:t>11.04.2016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72C65-3A46-4E86-95B6-684B468954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D3572-E1CE-47D3-B049-E5BB7D6889BF}" type="datetimeFigureOut">
              <a:rPr lang="ru-RU"/>
              <a:pPr>
                <a:defRPr/>
              </a:pPr>
              <a:t>11.04.2016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7ABCA-44C9-44AD-9AD8-EEB8600605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1570E-0593-4714-8E4C-1EDB51D26966}" type="datetimeFigureOut">
              <a:rPr lang="ru-RU"/>
              <a:pPr>
                <a:defRPr/>
              </a:pPr>
              <a:t>11.04.2016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2409F-1171-4ABF-8346-DFECA31A58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5"/>
          <p:cNvCxnSpPr/>
          <p:nvPr/>
        </p:nvCxnSpPr>
        <p:spPr>
          <a:xfrm>
            <a:off x="1509713" y="3709988"/>
            <a:ext cx="6122987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1302" y="1752605"/>
            <a:ext cx="6119016" cy="1822515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11300" y="3846053"/>
            <a:ext cx="6119018" cy="954547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804B2-E72F-487A-99E7-3A1EB642D1DE}" type="datetimeFigureOut">
              <a:rPr lang="en-US"/>
              <a:pPr>
                <a:defRPr/>
              </a:pPr>
              <a:t>4/11/2016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E5ECDD-A4F8-40A7-A45F-71BBC83775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7"/>
          <p:cNvCxnSpPr/>
          <p:nvPr/>
        </p:nvCxnSpPr>
        <p:spPr>
          <a:xfrm>
            <a:off x="1047750" y="2420938"/>
            <a:ext cx="705485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73836" y="2560320"/>
            <a:ext cx="3538728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6008" y="2560320"/>
            <a:ext cx="3538728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85682-BAB1-4A39-BF02-7D12810EFBBF}" type="datetimeFigureOut">
              <a:rPr lang="en-US"/>
              <a:pPr>
                <a:defRPr/>
              </a:pPr>
              <a:t>4/11/2016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A9293-1303-4284-A133-5AC86D2EF3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17"/>
          <p:cNvCxnSpPr/>
          <p:nvPr/>
        </p:nvCxnSpPr>
        <p:spPr>
          <a:xfrm>
            <a:off x="1047750" y="2420938"/>
            <a:ext cx="705485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550" y="2658534"/>
            <a:ext cx="3538728" cy="576263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71550" y="3243264"/>
            <a:ext cx="3538728" cy="2632605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5503" y="2658534"/>
            <a:ext cx="3538728" cy="576263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5503" y="3243264"/>
            <a:ext cx="3538728" cy="2632605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456F7-A0D0-477E-BE56-6574DB09F0CE}" type="datetimeFigureOut">
              <a:rPr lang="en-US"/>
              <a:pPr>
                <a:defRPr/>
              </a:pPr>
              <a:t>4/11/2016</a:t>
            </a:fld>
            <a:endParaRPr lang="en-US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31607A-891A-47A1-8E4B-CCCBB206A7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13"/>
          <p:cNvCxnSpPr/>
          <p:nvPr/>
        </p:nvCxnSpPr>
        <p:spPr>
          <a:xfrm>
            <a:off x="1047750" y="2420938"/>
            <a:ext cx="705485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CEF92-C43B-4256-AEF5-A8B8B0B43EA8}" type="datetimeFigureOut">
              <a:rPr lang="en-US"/>
              <a:pPr>
                <a:defRPr/>
              </a:pPr>
              <a:t>4/11/2016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DD2FCC-6C3F-4C7E-98DC-F682C16690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3CA37-87C9-4FB4-80B3-2C960CCABF12}" type="datetimeFigureOut">
              <a:rPr lang="en-US"/>
              <a:pPr>
                <a:defRPr/>
              </a:pPr>
              <a:t>4/11/2016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DEA6C-7B60-424F-B8AC-46642082DF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15"/>
          <p:cNvCxnSpPr/>
          <p:nvPr/>
        </p:nvCxnSpPr>
        <p:spPr>
          <a:xfrm>
            <a:off x="1047750" y="2913063"/>
            <a:ext cx="263525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0361" y="1388535"/>
            <a:ext cx="278884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1" y="982134"/>
            <a:ext cx="4102100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70361" y="3031066"/>
            <a:ext cx="2788841" cy="2438404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B121E-7B92-4F15-8A74-8C0483CFB781}" type="datetimeFigureOut">
              <a:rPr lang="en-US"/>
              <a:pPr>
                <a:defRPr/>
              </a:pPr>
              <a:t>4/11/2016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62B3F-1F64-4731-ACB8-25A1EB6B16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49" y="1883832"/>
            <a:ext cx="4681362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71124" y="1041400"/>
            <a:ext cx="2297510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71549" y="3255432"/>
            <a:ext cx="4681362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80602-848D-4782-8B14-C46EA2C7A2D5}" type="datetimeFigureOut">
              <a:rPr lang="en-US"/>
              <a:pPr>
                <a:defRPr/>
              </a:pPr>
              <a:t>4/11/2016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A775AA-8D95-4B98-9C64-21F3B7A36F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HD-PanelContent-GrommetsCombined.png"/>
          <p:cNvPicPr>
            <a:picLocks noChangeAspect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971550" y="982663"/>
            <a:ext cx="7200900" cy="130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971550" y="2557463"/>
            <a:ext cx="7200900" cy="331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08750" y="5969000"/>
            <a:ext cx="120015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0" i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67D4C9C4-93CF-4C6A-8048-C1F8D09EEC53}" type="datetimeFigureOut">
              <a:rPr lang="en-US"/>
              <a:pPr>
                <a:defRPr/>
              </a:pPr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71550" y="5969000"/>
            <a:ext cx="548005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b="0" i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66050" y="5969000"/>
            <a:ext cx="4064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0" i="0">
                <a:solidFill>
                  <a:schemeClr val="tx1"/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80042175-8EC3-4314-886D-8F93173732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65" r:id="rId1"/>
    <p:sldLayoutId id="2147484866" r:id="rId2"/>
    <p:sldLayoutId id="2147484867" r:id="rId3"/>
    <p:sldLayoutId id="2147484868" r:id="rId4"/>
    <p:sldLayoutId id="2147484869" r:id="rId5"/>
    <p:sldLayoutId id="2147484870" r:id="rId6"/>
    <p:sldLayoutId id="2147484850" r:id="rId7"/>
    <p:sldLayoutId id="2147484871" r:id="rId8"/>
    <p:sldLayoutId id="2147484851" r:id="rId9"/>
    <p:sldLayoutId id="2147484852" r:id="rId10"/>
    <p:sldLayoutId id="2147484872" r:id="rId11"/>
    <p:sldLayoutId id="2147484873" r:id="rId12"/>
    <p:sldLayoutId id="2147484853" r:id="rId13"/>
    <p:sldLayoutId id="2147484874" r:id="rId14"/>
    <p:sldLayoutId id="2147484875" r:id="rId15"/>
    <p:sldLayoutId id="2147484876" r:id="rId16"/>
    <p:sldLayoutId id="2147484877" r:id="rId17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ln w="3175" cmpd="sng">
            <a:noFill/>
          </a:ln>
          <a:solidFill>
            <a:srgbClr val="262626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Garamond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2400" kern="1200">
          <a:solidFill>
            <a:srgbClr val="262626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2000" kern="1200">
          <a:solidFill>
            <a:srgbClr val="262626"/>
          </a:solidFill>
          <a:latin typeface="+mn-lt"/>
          <a:ea typeface="+mn-ea"/>
          <a:cs typeface="+mn-cs"/>
        </a:defRPr>
      </a:lvl2pPr>
      <a:lvl3pPr marL="12001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2400" kern="1200">
          <a:solidFill>
            <a:srgbClr val="262626"/>
          </a:solidFill>
          <a:latin typeface="+mn-lt"/>
          <a:ea typeface="+mn-ea"/>
          <a:cs typeface="+mn-cs"/>
        </a:defRPr>
      </a:lvl3pPr>
      <a:lvl4pPr marL="1543050" indent="-1714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1600" kern="1200">
          <a:solidFill>
            <a:srgbClr val="262626"/>
          </a:solidFill>
          <a:latin typeface="+mn-lt"/>
          <a:ea typeface="+mn-ea"/>
          <a:cs typeface="+mn-cs"/>
        </a:defRPr>
      </a:lvl4pPr>
      <a:lvl5pPr marL="2000250" indent="-171450" algn="l" defTabSz="457200" rtl="0" eaLnBrk="0" fontAlgn="base" hangingPunct="0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charset="0"/>
        <a:buChar char="•"/>
        <a:defRPr sz="1400" kern="1200">
          <a:solidFill>
            <a:srgbClr val="262626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101CA2B-6286-42E6-80D4-E16DF16C9031}" type="datetimeFigureOut">
              <a:rPr lang="ru-RU"/>
              <a:pPr>
                <a:defRPr/>
              </a:pPr>
              <a:t>11.04.2016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B388CBB-2E0F-43B6-BC45-07A251FD6C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54" r:id="rId1"/>
    <p:sldLayoutId id="2147484855" r:id="rId2"/>
    <p:sldLayoutId id="2147484856" r:id="rId3"/>
    <p:sldLayoutId id="2147484857" r:id="rId4"/>
    <p:sldLayoutId id="2147484858" r:id="rId5"/>
    <p:sldLayoutId id="2147484859" r:id="rId6"/>
    <p:sldLayoutId id="2147484860" r:id="rId7"/>
    <p:sldLayoutId id="2147484861" r:id="rId8"/>
    <p:sldLayoutId id="2147484862" r:id="rId9"/>
    <p:sldLayoutId id="2147484863" r:id="rId10"/>
    <p:sldLayoutId id="214748486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hyperlink" Target="2222222.ppt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2222222.ppt" TargetMode="Externa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H:\&#1086;&#1090;&#1082;&#1088;&#1099;&#1090;&#1099;&#1081;%20&#1091;&#1088;&#1086;&#1082;%206%20&#1082;&#1083;&#1072;&#1089;&#1089;%20&#1085;&#1086;&#1074;\&#1057;&#1091;&#1087;&#1077;&#1088;%20&#1092;&#1080;&#1079;&#1082;&#1091;&#1083;&#1100;&#1090;&#1084;&#1080;&#1085;&#1091;&#1090;&#1082;&#1072;%20&#1076;&#1083;&#1103;%20&#1091;&#1088;&#1086;&#1082;&#1072;.mp4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62600" y="2851150"/>
            <a:ext cx="3000375" cy="3359150"/>
          </a:xfrm>
        </p:spPr>
        <p:txBody>
          <a:bodyPr rtlCol="0">
            <a:noAutofit/>
          </a:bodyPr>
          <a:lstStyle/>
          <a:p>
            <a:pPr marL="0" indent="0" algn="r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Автор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Гареев Альберт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Мунавирович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Учитель технологии МБОУ «СОШ №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 </a:t>
            </a:r>
            <a:r>
              <a:rPr lang="ru-RU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валеологическим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направлением».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r" eaLnBrk="1" fontAlgn="auto" hangingPunct="1">
              <a:buFont typeface="Arial" charset="0"/>
              <a:buNone/>
              <a:defRPr/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60450" y="717550"/>
            <a:ext cx="7023205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Презентация к уроку по учебному предмету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«Технология» в 6-ом классе на тему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«Чертёж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детали и сборочный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чертёж».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-31750" y="0"/>
            <a:ext cx="9175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TextBox 2"/>
          <p:cNvSpPr txBox="1">
            <a:spLocks noChangeArrowheads="1"/>
          </p:cNvSpPr>
          <p:nvPr/>
        </p:nvSpPr>
        <p:spPr bwMode="auto">
          <a:xfrm>
            <a:off x="914400" y="6088063"/>
            <a:ext cx="7602538" cy="7699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>
                <a:latin typeface="Times New Roman" pitchFamily="18" charset="0"/>
                <a:cs typeface="Times New Roman" pitchFamily="18" charset="0"/>
              </a:rPr>
              <a:t>Габаритные размеры 20*40*50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083300" y="6051550"/>
            <a:ext cx="2622550" cy="80645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817563" y="0"/>
            <a:ext cx="77041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0413" y="0"/>
            <a:ext cx="7113587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TextBox 3"/>
          <p:cNvSpPr txBox="1">
            <a:spLocks noChangeArrowheads="1"/>
          </p:cNvSpPr>
          <p:nvPr/>
        </p:nvSpPr>
        <p:spPr bwMode="auto">
          <a:xfrm>
            <a:off x="0" y="5454650"/>
            <a:ext cx="9036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Это отношение размеров детали на чертеже к истинным размерам</a:t>
            </a:r>
          </a:p>
        </p:txBody>
      </p:sp>
      <p:sp>
        <p:nvSpPr>
          <p:cNvPr id="28676" name="TextBox 4"/>
          <p:cNvSpPr txBox="1">
            <a:spLocks noChangeArrowheads="1"/>
          </p:cNvSpPr>
          <p:nvPr/>
        </p:nvSpPr>
        <p:spPr bwMode="auto">
          <a:xfrm>
            <a:off x="0" y="1762125"/>
            <a:ext cx="2808288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М1:1 в натуральную величину</a:t>
            </a:r>
          </a:p>
          <a:p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М1:2 уменьшение           в 2 раза</a:t>
            </a:r>
          </a:p>
          <a:p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М2:1 увеличение           в 2 раза</a:t>
            </a:r>
          </a:p>
        </p:txBody>
      </p:sp>
      <p:sp>
        <p:nvSpPr>
          <p:cNvPr id="28677" name="Прямоугольник 6"/>
          <p:cNvSpPr>
            <a:spLocks noChangeArrowheads="1"/>
          </p:cNvSpPr>
          <p:nvPr/>
        </p:nvSpPr>
        <p:spPr bwMode="auto">
          <a:xfrm>
            <a:off x="0" y="271463"/>
            <a:ext cx="23558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latin typeface="Times New Roman" pitchFamily="18" charset="0"/>
                <a:cs typeface="Times New Roman" pitchFamily="18" charset="0"/>
              </a:rPr>
              <a:t>Масштаб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3300" y="2270125"/>
            <a:ext cx="8140700" cy="458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049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Ответьте на вопрос, используя материал параграфа 5, с 17</a:t>
            </a:r>
            <a:endParaRPr lang="ru-RU" sz="3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9700" name="Содержимое 2"/>
          <p:cNvSpPr>
            <a:spLocks noGrp="1"/>
          </p:cNvSpPr>
          <p:nvPr>
            <p:ph sz="half" idx="1"/>
          </p:nvPr>
        </p:nvSpPr>
        <p:spPr>
          <a:xfrm>
            <a:off x="0" y="1189038"/>
            <a:ext cx="9144000" cy="3978275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каким признакам определяют на чертежах, что деталь или отверстие имеет цилиндрическую и коническую форму?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9000" y="0"/>
            <a:ext cx="7200900" cy="13049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Ответьте на вопрос, используя материал параграфа 5, с 17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0723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409825" y="2144713"/>
            <a:ext cx="6734175" cy="4713287"/>
          </a:xfrm>
          <a:noFill/>
        </p:spPr>
      </p:pic>
      <p:sp>
        <p:nvSpPr>
          <p:cNvPr id="30724" name="Содержимое 2"/>
          <p:cNvSpPr>
            <a:spLocks noGrp="1"/>
          </p:cNvSpPr>
          <p:nvPr>
            <p:ph sz="half" idx="1"/>
          </p:nvPr>
        </p:nvSpPr>
        <p:spPr>
          <a:xfrm>
            <a:off x="0" y="1262063"/>
            <a:ext cx="9144000" cy="3978275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</a:pP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каким признакам определяют на чертежах, что деталь имеет призматическую форму ?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Font typeface="Arial" charset="0"/>
              <a:buNone/>
            </a:pPr>
            <a:endParaRPr lang="ru-RU" sz="28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Font typeface="Arial" charset="0"/>
              <a:buNone/>
            </a:pP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Термины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Font typeface="Arial" charset="0"/>
              <a:buNone/>
            </a:pPr>
            <a:r>
              <a:rPr lang="ru-RU" sz="2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(Лист с/о) </a:t>
            </a:r>
          </a:p>
        </p:txBody>
      </p:sp>
      <p:sp>
        <p:nvSpPr>
          <p:cNvPr id="5" name="4-конечная звезда 4">
            <a:hlinkClick r:id="rId4" action="ppaction://hlinkpres?slideindex=1&amp;slidetitle=Зрительная гимнастика"/>
          </p:cNvPr>
          <p:cNvSpPr/>
          <p:nvPr/>
        </p:nvSpPr>
        <p:spPr>
          <a:xfrm>
            <a:off x="358775" y="0"/>
            <a:ext cx="617538" cy="11049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7506" y="4162098"/>
            <a:ext cx="8906494" cy="2159876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/>
            </a:prstTxWarp>
            <a:spAutoFit/>
          </a:bodyPr>
          <a:lstStyle/>
          <a:p>
            <a:pPr algn="ctr">
              <a:defRPr/>
            </a:pPr>
            <a:r>
              <a:rPr lang="ru-RU" sz="8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Физкультминутка</a:t>
            </a:r>
          </a:p>
          <a:p>
            <a:pPr algn="ctr">
              <a:defRPr/>
            </a:pPr>
            <a:r>
              <a:rPr lang="ru-RU" sz="8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для глаз </a:t>
            </a:r>
          </a:p>
        </p:txBody>
      </p:sp>
      <p:sp>
        <p:nvSpPr>
          <p:cNvPr id="5" name="4-конечная звезда 4">
            <a:hlinkClick r:id="rId2" action="ppaction://hlinkpres?slideindex=1&amp;slidetitle=Зрительная гимнастика"/>
          </p:cNvPr>
          <p:cNvSpPr/>
          <p:nvPr/>
        </p:nvSpPr>
        <p:spPr>
          <a:xfrm>
            <a:off x="503238" y="758825"/>
            <a:ext cx="617537" cy="110490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cw">
                                      <p:cBhvr override="childStyle">
                                        <p:cTn id="6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1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cw">
                                      <p:cBhvr override="childStyle"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8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48175" y="4895850"/>
            <a:ext cx="4695825" cy="84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вал 2"/>
          <p:cNvSpPr/>
          <p:nvPr/>
        </p:nvSpPr>
        <p:spPr>
          <a:xfrm>
            <a:off x="142875" y="141288"/>
            <a:ext cx="2251075" cy="571500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Чертёж</a:t>
            </a:r>
          </a:p>
        </p:txBody>
      </p:sp>
      <p:sp>
        <p:nvSpPr>
          <p:cNvPr id="8" name="Овал 7"/>
          <p:cNvSpPr/>
          <p:nvPr/>
        </p:nvSpPr>
        <p:spPr>
          <a:xfrm>
            <a:off x="5286375" y="141288"/>
            <a:ext cx="3857625" cy="930275"/>
          </a:xfrm>
          <a:prstGeom prst="ellipse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Сборочный чертёж</a:t>
            </a:r>
          </a:p>
        </p:txBody>
      </p:sp>
      <p:pic>
        <p:nvPicPr>
          <p:cNvPr id="32773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67250" y="1087438"/>
            <a:ext cx="4476750" cy="386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719763" y="3659188"/>
            <a:ext cx="3424237" cy="787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329238" y="4079875"/>
            <a:ext cx="477837" cy="787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277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981575"/>
            <a:ext cx="4572000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Скругленный прямоугольник 11"/>
          <p:cNvSpPr/>
          <p:nvPr/>
        </p:nvSpPr>
        <p:spPr>
          <a:xfrm>
            <a:off x="136525" y="4981575"/>
            <a:ext cx="682625" cy="217488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939800"/>
            <a:ext cx="461645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882650" y="184150"/>
            <a:ext cx="7200900" cy="1066800"/>
          </a:xfrm>
        </p:spPr>
        <p:txBody>
          <a:bodyPr/>
          <a:lstStyle/>
          <a:p>
            <a:pPr eaLnBrk="1" hangingPunct="1"/>
            <a:r>
              <a:rPr lang="ru-RU" smtClean="0">
                <a:ln>
                  <a:noFill/>
                </a:ln>
                <a:latin typeface="Times New Roman" pitchFamily="18" charset="0"/>
                <a:cs typeface="Times New Roman" pitchFamily="18" charset="0"/>
              </a:rPr>
              <a:t>Критерии:</a:t>
            </a:r>
          </a:p>
        </p:txBody>
      </p:sp>
      <p:sp>
        <p:nvSpPr>
          <p:cNvPr id="32771" name="Содержимое 2"/>
          <p:cNvSpPr>
            <a:spLocks noGrp="1"/>
          </p:cNvSpPr>
          <p:nvPr>
            <p:ph idx="1"/>
          </p:nvPr>
        </p:nvSpPr>
        <p:spPr>
          <a:xfrm>
            <a:off x="304800" y="1517650"/>
            <a:ext cx="8839200" cy="4933950"/>
          </a:xfrm>
        </p:spPr>
        <p:txBody>
          <a:bodyPr/>
          <a:lstStyle/>
          <a:p>
            <a:pPr marL="514350" indent="-514350" eaLnBrk="1" hangingPunct="1">
              <a:buFont typeface="Arial" charset="0"/>
              <a:buNone/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1. Правильный выбор масштаба</a:t>
            </a:r>
          </a:p>
          <a:p>
            <a:pPr marL="514350" indent="-514350" eaLnBrk="1" hangingPunct="1">
              <a:buFont typeface="Arial" charset="0"/>
              <a:buNone/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 Изображение необходимого количества видов детали на чертеже.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3.Чёткость линий графического изображения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4.Соблюдение толщины основных и разметочных линий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5. Наличие всех необходимых размеров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6. Аккуратность выполнения чертежа.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3700" y="455613"/>
            <a:ext cx="8418513" cy="594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1400" y="5930900"/>
            <a:ext cx="669290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8300" y="0"/>
            <a:ext cx="8431213" cy="61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>
            <a:stCxn id="66" idx="2"/>
          </p:cNvCxnSpPr>
          <p:nvPr/>
        </p:nvCxnSpPr>
        <p:spPr>
          <a:xfrm rot="5400000">
            <a:off x="-670719" y="3531395"/>
            <a:ext cx="6143625" cy="17462"/>
          </a:xfrm>
          <a:prstGeom prst="line">
            <a:avLst/>
          </a:prstGeom>
          <a:ln w="12700">
            <a:solidFill>
              <a:schemeClr val="tx1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511300" y="703263"/>
            <a:ext cx="1781175" cy="1746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1500188" y="2065338"/>
            <a:ext cx="1792287" cy="142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289175" y="5719763"/>
            <a:ext cx="228600" cy="127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 flipH="1" flipV="1">
            <a:off x="673894" y="3896519"/>
            <a:ext cx="3648075" cy="15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16200000" flipV="1">
            <a:off x="486569" y="3883819"/>
            <a:ext cx="364013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 flipH="1" flipV="1">
            <a:off x="2613819" y="1391444"/>
            <a:ext cx="1358900" cy="1588"/>
          </a:xfrm>
          <a:prstGeom prst="line">
            <a:avLst/>
          </a:prstGeom>
          <a:ln w="38100" cap="sq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 flipH="1" flipV="1">
            <a:off x="823119" y="1393032"/>
            <a:ext cx="1355725" cy="15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>
            <a:off x="2353469" y="3334544"/>
            <a:ext cx="5867400" cy="1588"/>
          </a:xfrm>
          <a:prstGeom prst="line">
            <a:avLst/>
          </a:prstGeom>
          <a:ln w="12700">
            <a:solidFill>
              <a:schemeClr val="tx1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4946650" y="712788"/>
            <a:ext cx="708025" cy="31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4927600" y="2071688"/>
            <a:ext cx="727075" cy="476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5202238" y="5730875"/>
            <a:ext cx="184150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 flipH="1" flipV="1">
            <a:off x="3554413" y="3900488"/>
            <a:ext cx="3657600" cy="635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16200000" flipV="1">
            <a:off x="3365500" y="3897313"/>
            <a:ext cx="3656013" cy="142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5400000" flipH="1" flipV="1">
            <a:off x="4974432" y="1394619"/>
            <a:ext cx="1358900" cy="15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5400000" flipH="1" flipV="1">
            <a:off x="4249738" y="1390650"/>
            <a:ext cx="135731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750888" y="5716588"/>
            <a:ext cx="1658937" cy="269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744538" y="712788"/>
            <a:ext cx="873125" cy="79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rot="5400000" flipH="1" flipV="1">
            <a:off x="4498181" y="786607"/>
            <a:ext cx="860425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rot="5400000" flipH="1" flipV="1">
            <a:off x="5225257" y="788194"/>
            <a:ext cx="857250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rot="10800000" flipV="1">
            <a:off x="4927600" y="501650"/>
            <a:ext cx="727075" cy="0"/>
          </a:xfrm>
          <a:prstGeom prst="straightConnector1">
            <a:avLst/>
          </a:prstGeom>
          <a:ln>
            <a:solidFill>
              <a:schemeClr val="tx1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5067300" y="115888"/>
            <a:ext cx="4413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40</a:t>
            </a:r>
          </a:p>
        </p:txBody>
      </p:sp>
      <p:cxnSp>
        <p:nvCxnSpPr>
          <p:cNvPr id="46" name="Прямая соединительная линия 45"/>
          <p:cNvCxnSpPr/>
          <p:nvPr/>
        </p:nvCxnSpPr>
        <p:spPr>
          <a:xfrm rot="5400000" flipH="1" flipV="1">
            <a:off x="5171281" y="5925344"/>
            <a:ext cx="441325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rot="16200000" flipV="1">
            <a:off x="4968082" y="5925344"/>
            <a:ext cx="4429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4211638" y="5946775"/>
            <a:ext cx="15033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>
            <a:off x="4479925" y="5943600"/>
            <a:ext cx="715963" cy="3175"/>
          </a:xfrm>
          <a:prstGeom prst="straightConnector1">
            <a:avLst/>
          </a:prstGeom>
          <a:ln>
            <a:solidFill>
              <a:schemeClr val="tx1"/>
            </a:solidFill>
            <a:headEnd type="none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 rot="10800000">
            <a:off x="5395913" y="5943600"/>
            <a:ext cx="287337" cy="3175"/>
          </a:xfrm>
          <a:prstGeom prst="straightConnector1">
            <a:avLst/>
          </a:prstGeom>
          <a:ln>
            <a:solidFill>
              <a:schemeClr val="tx1"/>
            </a:solidFill>
            <a:headEnd type="none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>
            <a:spLocks noChangeArrowheads="1"/>
          </p:cNvSpPr>
          <p:nvPr/>
        </p:nvSpPr>
        <p:spPr bwMode="auto">
          <a:xfrm>
            <a:off x="4273550" y="5559425"/>
            <a:ext cx="6842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Ø</a:t>
            </a:r>
            <a:r>
              <a:rPr lang="ru-RU"/>
              <a:t> 12</a:t>
            </a:r>
          </a:p>
        </p:txBody>
      </p:sp>
      <p:cxnSp>
        <p:nvCxnSpPr>
          <p:cNvPr id="58" name="Прямая соединительная линия 57"/>
          <p:cNvCxnSpPr/>
          <p:nvPr/>
        </p:nvCxnSpPr>
        <p:spPr>
          <a:xfrm rot="5400000" flipH="1" flipV="1">
            <a:off x="1271588" y="512763"/>
            <a:ext cx="460375" cy="31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 rot="16200000" flipV="1">
            <a:off x="3063081" y="513557"/>
            <a:ext cx="460375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 rot="10800000">
            <a:off x="1511300" y="485775"/>
            <a:ext cx="1782763" cy="20638"/>
          </a:xfrm>
          <a:prstGeom prst="straightConnector1">
            <a:avLst/>
          </a:prstGeom>
          <a:ln>
            <a:solidFill>
              <a:schemeClr val="tx1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>
            <a:spLocks noChangeArrowheads="1"/>
          </p:cNvSpPr>
          <p:nvPr/>
        </p:nvSpPr>
        <p:spPr bwMode="auto">
          <a:xfrm>
            <a:off x="2125663" y="100013"/>
            <a:ext cx="5699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100</a:t>
            </a:r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 rot="16200000" flipH="1">
            <a:off x="1843881" y="1399382"/>
            <a:ext cx="1311275" cy="158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rot="16200000" flipH="1">
            <a:off x="1612901" y="1416050"/>
            <a:ext cx="1377950" cy="317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16200000" flipH="1">
            <a:off x="4503738" y="1417638"/>
            <a:ext cx="1377950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rot="5400000">
            <a:off x="4711700" y="1392238"/>
            <a:ext cx="1355725" cy="635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744538" y="2063750"/>
            <a:ext cx="876300" cy="127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rot="5400000">
            <a:off x="422276" y="1385887"/>
            <a:ext cx="1370012" cy="4763"/>
          </a:xfrm>
          <a:prstGeom prst="straightConnector1">
            <a:avLst/>
          </a:prstGeom>
          <a:ln>
            <a:solidFill>
              <a:schemeClr val="tx1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 rot="5400000">
            <a:off x="-742116" y="3882163"/>
            <a:ext cx="3676650" cy="23813"/>
          </a:xfrm>
          <a:prstGeom prst="straightConnector1">
            <a:avLst/>
          </a:prstGeom>
          <a:ln>
            <a:solidFill>
              <a:schemeClr val="tx1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>
            <a:spLocks noChangeArrowheads="1"/>
          </p:cNvSpPr>
          <p:nvPr/>
        </p:nvSpPr>
        <p:spPr bwMode="auto">
          <a:xfrm rot="-5400000">
            <a:off x="633412" y="3738563"/>
            <a:ext cx="5699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200</a:t>
            </a:r>
          </a:p>
        </p:txBody>
      </p:sp>
      <p:sp>
        <p:nvSpPr>
          <p:cNvPr id="61" name="TextBox 60"/>
          <p:cNvSpPr txBox="1">
            <a:spLocks noChangeArrowheads="1"/>
          </p:cNvSpPr>
          <p:nvPr/>
        </p:nvSpPr>
        <p:spPr bwMode="auto">
          <a:xfrm rot="-5400000">
            <a:off x="708819" y="1197769"/>
            <a:ext cx="4413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70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57" grpId="0"/>
      <p:bldP spid="66" grpId="0"/>
      <p:bldP spid="56" grpId="0"/>
      <p:bldP spid="6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498475"/>
            <a:ext cx="504825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1677031">
            <a:off x="3865563" y="1941513"/>
            <a:ext cx="5062537" cy="144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7100" y="3481388"/>
            <a:ext cx="2708275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Box 2"/>
          <p:cNvSpPr txBox="1">
            <a:spLocks noChangeArrowheads="1"/>
          </p:cNvSpPr>
          <p:nvPr/>
        </p:nvSpPr>
        <p:spPr bwMode="auto">
          <a:xfrm>
            <a:off x="214313" y="144463"/>
            <a:ext cx="21431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Термины:</a:t>
            </a:r>
          </a:p>
        </p:txBody>
      </p:sp>
      <p:sp>
        <p:nvSpPr>
          <p:cNvPr id="10" name="Овал 9"/>
          <p:cNvSpPr/>
          <p:nvPr/>
        </p:nvSpPr>
        <p:spPr>
          <a:xfrm>
            <a:off x="0" y="2200275"/>
            <a:ext cx="2803525" cy="928688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Сборочный чертёж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560763" y="2146300"/>
            <a:ext cx="5583237" cy="121443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Это плоское изображение детали, выполненное от руки с указанием размеров.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548063" y="0"/>
            <a:ext cx="5595937" cy="19288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</a:t>
            </a:r>
            <a:r>
              <a:rPr lang="ru-RU" sz="2400" dirty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Объемное изображение выполненное от руки, в котором при</a:t>
            </a:r>
            <a:r>
              <a:rPr lang="ru-RU" sz="2400" dirty="0">
                <a:ln w="3175" cmpd="sng">
                  <a:noFill/>
                </a:ln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мерно </a:t>
            </a:r>
            <a:r>
              <a:rPr lang="ru-RU" sz="2400" dirty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соблюдены пропорции между отдельными её частями.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571875" y="3709988"/>
            <a:ext cx="5572125" cy="1428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Изображение детали, изделия, выполненное с помощью чертежных инструментов, с указанием их размеров, масштаба, названия, материала.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511550" y="5643563"/>
            <a:ext cx="5632450" cy="121443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Чертёж изделия, состоящего из нескольких деталей</a:t>
            </a:r>
          </a:p>
        </p:txBody>
      </p:sp>
      <p:cxnSp>
        <p:nvCxnSpPr>
          <p:cNvPr id="27" name="Прямая со стрелкой 26"/>
          <p:cNvCxnSpPr/>
          <p:nvPr/>
        </p:nvCxnSpPr>
        <p:spPr>
          <a:xfrm rot="16200000" flipH="1">
            <a:off x="1194594" y="3488531"/>
            <a:ext cx="2406650" cy="1989138"/>
          </a:xfrm>
          <a:prstGeom prst="straightConnector1">
            <a:avLst/>
          </a:prstGeom>
          <a:ln w="57150">
            <a:solidFill>
              <a:srgbClr val="00B050"/>
            </a:solidFill>
            <a:headEnd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873" name="TextBox 22"/>
          <p:cNvSpPr txBox="1">
            <a:spLocks noChangeArrowheads="1"/>
          </p:cNvSpPr>
          <p:nvPr/>
        </p:nvSpPr>
        <p:spPr bwMode="auto">
          <a:xfrm>
            <a:off x="4144963" y="62865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0" name="Скругленная прямоугольная выноска 29"/>
          <p:cNvSpPr/>
          <p:nvPr/>
        </p:nvSpPr>
        <p:spPr>
          <a:xfrm>
            <a:off x="4762500" y="330200"/>
            <a:ext cx="2624138" cy="925513"/>
          </a:xfrm>
          <a:prstGeom prst="wedgeRound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Подумай!!!</a:t>
            </a:r>
          </a:p>
        </p:txBody>
      </p:sp>
      <p:sp>
        <p:nvSpPr>
          <p:cNvPr id="32" name="Прямоугольная выноска 31"/>
          <p:cNvSpPr/>
          <p:nvPr/>
        </p:nvSpPr>
        <p:spPr>
          <a:xfrm>
            <a:off x="4640263" y="3889375"/>
            <a:ext cx="2138362" cy="879475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Подумай!!!</a:t>
            </a:r>
          </a:p>
        </p:txBody>
      </p:sp>
      <p:sp>
        <p:nvSpPr>
          <p:cNvPr id="33" name="Прямоугольная выноска 32"/>
          <p:cNvSpPr/>
          <p:nvPr/>
        </p:nvSpPr>
        <p:spPr>
          <a:xfrm>
            <a:off x="4760913" y="2246313"/>
            <a:ext cx="2138362" cy="879475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Подумай!!!</a:t>
            </a: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46475" y="11113"/>
            <a:ext cx="5597525" cy="551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2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2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2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mph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3" presetClass="emph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5" grpId="0" animBg="1"/>
      <p:bldP spid="16" grpId="0" animBg="1"/>
      <p:bldP spid="17" grpId="0" animBg="1"/>
      <p:bldP spid="30" grpId="0" animBg="1"/>
      <p:bldP spid="30" grpId="1" animBg="1"/>
      <p:bldP spid="32" grpId="0" animBg="1"/>
      <p:bldP spid="32" grpId="1" animBg="1"/>
      <p:bldP spid="33" grpId="0" animBg="1"/>
      <p:bldP spid="33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1788" y="0"/>
            <a:ext cx="7996237" cy="13033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 чтения сборочного чертежа: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03275" y="989013"/>
            <a:ext cx="7200900" cy="3317875"/>
          </a:xfrm>
        </p:spPr>
        <p:txBody>
          <a:bodyPr rtlCol="0">
            <a:normAutofit fontScale="25000" lnSpcReduction="20000"/>
          </a:bodyPr>
          <a:lstStyle/>
          <a:p>
            <a:pPr eaLnBrk="1" fontAlgn="auto" hangingPunct="1">
              <a:buFont typeface="Arial" charset="0"/>
              <a:buNone/>
              <a:defRPr/>
            </a:pPr>
            <a:r>
              <a:rPr lang="ru-RU" sz="1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Название изделия;</a:t>
            </a:r>
          </a:p>
          <a:p>
            <a:pPr eaLnBrk="1" fontAlgn="auto" hangingPunct="1">
              <a:buFont typeface="Arial" charset="0"/>
              <a:buNone/>
              <a:defRPr/>
            </a:pPr>
            <a:r>
              <a:rPr lang="ru-RU" sz="1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Назначение изделия;</a:t>
            </a:r>
          </a:p>
          <a:p>
            <a:pPr eaLnBrk="1" fontAlgn="auto" hangingPunct="1">
              <a:buFont typeface="Arial" charset="0"/>
              <a:buNone/>
              <a:defRPr/>
            </a:pPr>
            <a:r>
              <a:rPr lang="ru-RU" sz="1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Масштаб изображения;</a:t>
            </a:r>
          </a:p>
          <a:p>
            <a:pPr eaLnBrk="1" fontAlgn="auto" hangingPunct="1">
              <a:buFont typeface="Arial" charset="0"/>
              <a:buNone/>
              <a:defRPr/>
            </a:pPr>
            <a:r>
              <a:rPr lang="ru-RU" sz="1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4. Количество деталей в изделии;</a:t>
            </a:r>
          </a:p>
          <a:p>
            <a:pPr eaLnBrk="1" fontAlgn="auto" hangingPunct="1">
              <a:buFont typeface="Arial" charset="0"/>
              <a:buNone/>
              <a:defRPr/>
            </a:pPr>
            <a:r>
              <a:rPr lang="ru-RU" sz="1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5. Габаритные размеры изделия;</a:t>
            </a:r>
          </a:p>
          <a:p>
            <a:pPr eaLnBrk="1" fontAlgn="auto" hangingPunct="1">
              <a:buFont typeface="Arial" charset="0"/>
              <a:buNone/>
              <a:defRPr/>
            </a:pPr>
            <a:r>
              <a:rPr lang="ru-RU" sz="1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6.Изделие состоит из деталей:…</a:t>
            </a:r>
          </a:p>
          <a:p>
            <a:pPr eaLnBrk="1" fontAlgn="auto" hangingPunct="1">
              <a:buFont typeface="Arial" charset="0"/>
              <a:buNone/>
              <a:defRPr/>
            </a:pPr>
            <a:r>
              <a:rPr lang="ru-RU" sz="1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7. Материал деталей</a:t>
            </a:r>
          </a:p>
          <a:p>
            <a:pPr eaLnBrk="1" fontAlgn="auto" hangingPunct="1">
              <a:buFont typeface="Arial" charset="0"/>
              <a:buNone/>
              <a:defRPr/>
            </a:pPr>
            <a:r>
              <a:rPr lang="ru-RU" sz="1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8. Какие используются виды соединений?</a:t>
            </a:r>
          </a:p>
          <a:p>
            <a:pPr eaLnBrk="1" fontAlgn="auto" hangingPunct="1">
              <a:buFont typeface="Arial"/>
              <a:buChar char="•"/>
              <a:defRPr/>
            </a:pPr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79424" y="1187831"/>
            <a:ext cx="6427786" cy="923330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/>
            </a:prstTxWarp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Физкультминутка </a:t>
            </a:r>
          </a:p>
        </p:txBody>
      </p:sp>
      <p:pic>
        <p:nvPicPr>
          <p:cNvPr id="4" name="Супер физкультминутка для урок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900238" y="1962150"/>
            <a:ext cx="5567362" cy="313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cw">
                                      <p:cBhvr override="childStyle">
                                        <p:cTn id="6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1377950"/>
          <a:ext cx="9144000" cy="3065465"/>
        </p:xfrm>
        <a:graphic>
          <a:graphicData uri="http://schemas.openxmlformats.org/drawingml/2006/table">
            <a:tbl>
              <a:tblPr/>
              <a:tblGrid>
                <a:gridCol w="1306513"/>
                <a:gridCol w="1306512"/>
                <a:gridCol w="1306513"/>
                <a:gridCol w="1304925"/>
                <a:gridCol w="1306512"/>
                <a:gridCol w="1306513"/>
                <a:gridCol w="1306512"/>
              </a:tblGrid>
              <a:tr h="152241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Название изделия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Масштаб изображения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Количество видов на чертеже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Габаритные размеры изделия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Название входящих в изделие деталей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Материал деталей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Количество деталей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57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57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57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57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9988" name="Rectangle 1"/>
          <p:cNvSpPr>
            <a:spLocks noChangeArrowheads="1"/>
          </p:cNvSpPr>
          <p:nvPr/>
        </p:nvSpPr>
        <p:spPr bwMode="auto">
          <a:xfrm>
            <a:off x="0" y="158750"/>
            <a:ext cx="91440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800" b="1">
                <a:latin typeface="Times New Roman" pitchFamily="18" charset="0"/>
              </a:rPr>
              <a:t>Прочитайте сборочный чертёж. Рисунок 11.</a:t>
            </a:r>
          </a:p>
          <a:p>
            <a:pPr eaLnBrk="0" hangingPunct="0"/>
            <a:r>
              <a:rPr lang="ru-RU" sz="2800" b="1">
                <a:latin typeface="Times New Roman" pitchFamily="18" charset="0"/>
              </a:rPr>
              <a:t>Запишите в таблицу следующие данные.</a:t>
            </a:r>
            <a:endParaRPr lang="ru-RU" sz="280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3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1560513"/>
          <a:ext cx="9144000" cy="3228785"/>
        </p:xfrm>
        <a:graphic>
          <a:graphicData uri="http://schemas.openxmlformats.org/drawingml/2006/table">
            <a:tbl>
              <a:tblPr/>
              <a:tblGrid>
                <a:gridCol w="1306513"/>
                <a:gridCol w="1090612"/>
                <a:gridCol w="1522413"/>
                <a:gridCol w="1304925"/>
                <a:gridCol w="1585912"/>
                <a:gridCol w="1027113"/>
                <a:gridCol w="1306512"/>
              </a:tblGrid>
              <a:tr h="158115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Название изделия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Масштаб изображения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Количество видов на чертеже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Габаритные размеры изделия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Название входящих в изделие деталей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Материал деталей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Количество деталей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57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угольник</a:t>
                      </a: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1:2</a:t>
                      </a: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 вида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Главный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Слева</a:t>
                      </a: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200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*150*30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Линейка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Основание</a:t>
                      </a: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Берёза</a:t>
                      </a: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 детали</a:t>
                      </a: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5763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9004" marR="5900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2020" name="Rectangle 1"/>
          <p:cNvSpPr>
            <a:spLocks noChangeArrowheads="1"/>
          </p:cNvSpPr>
          <p:nvPr/>
        </p:nvSpPr>
        <p:spPr bwMode="auto">
          <a:xfrm>
            <a:off x="590550" y="247650"/>
            <a:ext cx="8553450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800" b="1">
                <a:latin typeface="Times New Roman" pitchFamily="18" charset="0"/>
              </a:rPr>
              <a:t>Прочитайте сборочный чертёж. Рисунок 11.</a:t>
            </a:r>
          </a:p>
          <a:p>
            <a:pPr eaLnBrk="0" hangingPunct="0"/>
            <a:r>
              <a:rPr lang="ru-RU" sz="2800" b="1">
                <a:latin typeface="Times New Roman" pitchFamily="18" charset="0"/>
              </a:rPr>
              <a:t>Запишите в таблицу следующие данные.</a:t>
            </a:r>
            <a:endParaRPr lang="ru-RU" sz="280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lnSpc>
                <a:spcPct val="90000"/>
              </a:lnSpc>
            </a:pPr>
            <a:endParaRPr lang="ru-RU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021" name="Прямоугольник 3"/>
          <p:cNvSpPr>
            <a:spLocks noChangeArrowheads="1"/>
          </p:cNvSpPr>
          <p:nvPr/>
        </p:nvSpPr>
        <p:spPr bwMode="auto">
          <a:xfrm>
            <a:off x="1882775" y="6335713"/>
            <a:ext cx="45720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(Лист с/о)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D:\Новая папка\2015-10-10\Сканировать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00" y="506413"/>
            <a:ext cx="8435975" cy="584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8107363" y="2097088"/>
            <a:ext cx="2460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+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400925" y="3109913"/>
            <a:ext cx="2460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+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8096250" y="3754438"/>
            <a:ext cx="2444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+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388225" y="4584700"/>
            <a:ext cx="2460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+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351713" y="5462588"/>
            <a:ext cx="2460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+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Текст 2"/>
          <p:cNvSpPr>
            <a:spLocks noGrp="1"/>
          </p:cNvSpPr>
          <p:nvPr>
            <p:ph type="body" idx="1"/>
          </p:nvPr>
        </p:nvSpPr>
        <p:spPr>
          <a:xfrm>
            <a:off x="365125" y="762000"/>
            <a:ext cx="8377238" cy="52895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4700" smtClean="0">
                <a:latin typeface="Times New Roman" pitchFamily="18" charset="0"/>
                <a:cs typeface="Times New Roman" pitchFamily="18" charset="0"/>
              </a:rPr>
              <a:t>– Какие чертежи называют сборочными?</a:t>
            </a:r>
          </a:p>
          <a:p>
            <a:pPr>
              <a:lnSpc>
                <a:spcPct val="90000"/>
              </a:lnSpc>
            </a:pPr>
            <a:r>
              <a:rPr lang="ru-RU" sz="4700" smtClean="0">
                <a:latin typeface="Times New Roman" pitchFamily="18" charset="0"/>
                <a:cs typeface="Times New Roman" pitchFamily="18" charset="0"/>
              </a:rPr>
              <a:t>– Что изображают на сборочном чертеже?</a:t>
            </a:r>
          </a:p>
          <a:p>
            <a:pPr>
              <a:lnSpc>
                <a:spcPct val="90000"/>
              </a:lnSpc>
            </a:pPr>
            <a:r>
              <a:rPr lang="ru-RU" sz="4700" smtClean="0">
                <a:latin typeface="Times New Roman" pitchFamily="18" charset="0"/>
                <a:cs typeface="Times New Roman" pitchFamily="18" charset="0"/>
              </a:rPr>
              <a:t>–Какие размеры проставляются на сборочном чертеже?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sz="33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sz="48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Что содержит спецификация?</a:t>
            </a:r>
          </a:p>
          <a:p>
            <a:pPr>
              <a:lnSpc>
                <a:spcPct val="90000"/>
              </a:lnSpc>
            </a:pPr>
            <a:endParaRPr lang="ru-RU" sz="19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>
          <a:xfrm>
            <a:off x="377825" y="982663"/>
            <a:ext cx="8412163" cy="650875"/>
          </a:xfrm>
        </p:spPr>
        <p:txBody>
          <a:bodyPr/>
          <a:lstStyle/>
          <a:p>
            <a:r>
              <a:rPr lang="ru-RU" sz="3600" b="1" dirty="0" smtClean="0">
                <a:ln>
                  <a:noFill/>
                </a:ln>
                <a:latin typeface="Times New Roman" pitchFamily="18" charset="0"/>
                <a:cs typeface="Times New Roman" pitchFamily="18" charset="0"/>
              </a:rPr>
              <a:t>Лист  </a:t>
            </a:r>
            <a:r>
              <a:rPr lang="ru-RU" sz="3600" b="1" dirty="0" err="1" smtClean="0">
                <a:ln>
                  <a:noFill/>
                </a:ln>
                <a:latin typeface="Times New Roman" pitchFamily="18" charset="0"/>
                <a:cs typeface="Times New Roman" pitchFamily="18" charset="0"/>
              </a:rPr>
              <a:t>взаимооценки</a:t>
            </a:r>
            <a:r>
              <a:rPr lang="ru-RU" sz="3600" b="1" dirty="0" smtClean="0">
                <a:ln>
                  <a:noFill/>
                </a:ln>
                <a:latin typeface="Times New Roman" pitchFamily="18" charset="0"/>
                <a:cs typeface="Times New Roman" pitchFamily="18" charset="0"/>
              </a:rPr>
              <a:t> и самооценки. </a:t>
            </a:r>
            <a:endParaRPr lang="ru-RU" sz="3600" dirty="0" smtClean="0">
              <a:ln>
                <a:noFill/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059" name="Rectangle 1"/>
          <p:cNvSpPr>
            <a:spLocks noChangeArrowheads="1"/>
          </p:cNvSpPr>
          <p:nvPr/>
        </p:nvSpPr>
        <p:spPr bwMode="auto">
          <a:xfrm>
            <a:off x="3084513" y="2998788"/>
            <a:ext cx="2370137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2800" b="1" dirty="0">
                <a:latin typeface="Times New Roman" pitchFamily="18" charset="0"/>
              </a:rPr>
              <a:t>«5»  -  20 – 17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800" b="1" dirty="0">
                <a:latin typeface="Times New Roman" pitchFamily="18" charset="0"/>
              </a:rPr>
              <a:t>«4»  -  16 – 13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800" b="1" dirty="0">
                <a:latin typeface="Times New Roman" pitchFamily="18" charset="0"/>
              </a:rPr>
              <a:t>«3»  -  12 –  9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749300" y="1250950"/>
            <a:ext cx="7200900" cy="260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 - Домашнее задание:</a:t>
            </a:r>
            <a:b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Составить наброски</a:t>
            </a:r>
            <a:b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скалки (эскиз)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59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1"/>
          <p:cNvSpPr>
            <a:spLocks noGrp="1"/>
          </p:cNvSpPr>
          <p:nvPr>
            <p:ph type="title"/>
          </p:nvPr>
        </p:nvSpPr>
        <p:spPr>
          <a:xfrm>
            <a:off x="704850" y="2139950"/>
            <a:ext cx="7200900" cy="2603500"/>
          </a:xfrm>
        </p:spPr>
        <p:txBody>
          <a:bodyPr/>
          <a:lstStyle/>
          <a:p>
            <a:r>
              <a:rPr lang="ru-RU" sz="3200" b="1" dirty="0" smtClean="0">
                <a:ln>
                  <a:noFill/>
                </a:ln>
                <a:latin typeface="Times New Roman" pitchFamily="18" charset="0"/>
                <a:cs typeface="Times New Roman" pitchFamily="18" charset="0"/>
              </a:rPr>
              <a:t>          - Домашнее задание:</a:t>
            </a:r>
            <a:br>
              <a:rPr lang="ru-RU" sz="3200" b="1" dirty="0" smtClean="0">
                <a:ln>
                  <a:noFill/>
                </a:ln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>
                  <a:noFill/>
                </a:ln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n>
                  <a:noFill/>
                </a:ln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>
                  <a:noFill/>
                </a:ln>
                <a:latin typeface="Times New Roman" pitchFamily="18" charset="0"/>
                <a:cs typeface="Times New Roman" pitchFamily="18" charset="0"/>
              </a:rPr>
              <a:t> Составить наброски</a:t>
            </a:r>
            <a:br>
              <a:rPr lang="ru-RU" sz="3200" b="1" dirty="0" smtClean="0">
                <a:ln>
                  <a:noFill/>
                </a:ln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n>
                  <a:noFill/>
                </a:ln>
                <a:latin typeface="Times New Roman" pitchFamily="18" charset="0"/>
                <a:cs typeface="Times New Roman" pitchFamily="18" charset="0"/>
              </a:rPr>
              <a:t> скалки (эскиз)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 t="-11581" r="-4773"/>
          <a:stretch>
            <a:fillRect/>
          </a:stretch>
        </p:blipFill>
        <p:spPr bwMode="auto">
          <a:xfrm>
            <a:off x="0" y="0"/>
            <a:ext cx="3644900" cy="530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0775" y="3657600"/>
            <a:ext cx="4213225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38550" y="0"/>
            <a:ext cx="5505450" cy="347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Текст 2"/>
          <p:cNvSpPr>
            <a:spLocks noGrp="1"/>
          </p:cNvSpPr>
          <p:nvPr>
            <p:ph type="body" idx="1"/>
          </p:nvPr>
        </p:nvSpPr>
        <p:spPr>
          <a:xfrm>
            <a:off x="142875" y="141288"/>
            <a:ext cx="9001125" cy="6359525"/>
          </a:xfrm>
        </p:spPr>
        <p:txBody>
          <a:bodyPr/>
          <a:lstStyle/>
          <a:p>
            <a:pPr algn="l" eaLnBrk="1" hangingPunct="1"/>
            <a:endParaRPr lang="ru-RU" sz="1800" smtClean="0"/>
          </a:p>
          <a:p>
            <a:pPr eaLnBrk="1" hangingPunct="1"/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Интернет - ресурсы</a:t>
            </a:r>
          </a:p>
          <a:p>
            <a:pPr algn="l" eaLnBrk="1" hangingPunct="1"/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800" smtClean="0">
                <a:latin typeface="Times New Roman" pitchFamily="18" charset="0"/>
                <a:cs typeface="Times New Roman" pitchFamily="18" charset="0"/>
              </a:rPr>
              <a:t>https://yandex.ru/images/search?text=%D0%BA%D0%B8%D1%8F%D0%BD%D0%BA%D0%B0%20%D0%B4%D0%B5%D1%80%D0%B5%D0%B2%D1%8F%D0%BD%D0%BD%D0%B0%D1%8F&amp;img_url=http%3A%2F%2Fpromexpres.ru%2FUserFiles%2FImage%2FStolyarnyj_i_slesarnyj_instrument%2F55528_1s.jpg&amp;pos=5&amp;rpt=simage&amp;_=1444147961811</a:t>
            </a:r>
            <a:endParaRPr lang="ru-RU" sz="1800" smtClean="0">
              <a:latin typeface="Times New Roman" pitchFamily="18" charset="0"/>
              <a:cs typeface="Times New Roman" pitchFamily="18" charset="0"/>
            </a:endParaRPr>
          </a:p>
          <a:p>
            <a:pPr algn="l" eaLnBrk="1" hangingPunct="1"/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800" smtClean="0">
                <a:latin typeface="Times New Roman" pitchFamily="18" charset="0"/>
                <a:cs typeface="Times New Roman" pitchFamily="18" charset="0"/>
              </a:rPr>
              <a:t>https://yandex.ru/images/search?text=%D1%82%D0%BE%D0%BB%D0%BA%D1%83%D1%88%D0%BA%D0%B0%20%D1%8D%D1%81%D0%BA%D0%B8%D0%B7&amp;img_url=http%3A%2F%2Fchiche.ru%2Ftolkushka.jpg&amp;pos=5&amp;rpt=simage&amp;_=1444149752462</a:t>
            </a:r>
            <a:endParaRPr lang="ru-RU" sz="1800" smtClean="0">
              <a:latin typeface="Times New Roman" pitchFamily="18" charset="0"/>
              <a:cs typeface="Times New Roman" pitchFamily="18" charset="0"/>
            </a:endParaRPr>
          </a:p>
          <a:p>
            <a:pPr algn="l" eaLnBrk="1" hangingPunct="1"/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1800" smtClean="0">
                <a:latin typeface="Times New Roman" pitchFamily="18" charset="0"/>
                <a:cs typeface="Times New Roman" pitchFamily="18" charset="0"/>
              </a:rPr>
              <a:t>https://yandex.ru/images/search?text=%D1%8D%D1%81%D0%BA%D0%B8%D0%B7%20%D0%BA%D0%B8%D1%8F%D0%BD%D0%BA%D0%B0&amp;img_url=http%3A%2F%2Fberezaklim.ru%2Fu4eb_rabota%2Fmetodika%2Ftexno%2Ftexno6%2Fdrev%2Fimages%2F12.jpg&amp;pos=17&amp;rpt=simage&amp;_=1444150929848</a:t>
            </a:r>
            <a:endParaRPr lang="ru-RU" sz="1800" smtClean="0">
              <a:latin typeface="Times New Roman" pitchFamily="18" charset="0"/>
              <a:cs typeface="Times New Roman" pitchFamily="18" charset="0"/>
            </a:endParaRPr>
          </a:p>
          <a:p>
            <a:pPr algn="l" eaLnBrk="1" hangingPunct="1"/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1800" smtClean="0">
                <a:latin typeface="Times New Roman" pitchFamily="18" charset="0"/>
                <a:cs typeface="Times New Roman" pitchFamily="18" charset="0"/>
              </a:rPr>
              <a:t>https://yandex.ru/images/search?text=%D1%8D%D1%81%D0%BA%D0%B8%D0%B7%20%D0%BA%D0%B8%D1%8F%D0%BD%D0%BA%D0%B0&amp;img_url=http%3A%2F%2Fuchebilka.ru%2Fpars_docs%2Frefs%2F228%2F227900%2F227900_html_4508b6d8.png&amp;pos=28&amp;rpt=simage&amp;_=1444150929848</a:t>
            </a:r>
            <a:endParaRPr lang="ru-RU" sz="18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457200" y="0"/>
            <a:ext cx="3121025" cy="296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4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/>
          <a:stretch>
            <a:fillRect/>
          </a:stretch>
        </p:blipFill>
        <p:spPr bwMode="auto">
          <a:xfrm>
            <a:off x="5581650" y="0"/>
            <a:ext cx="2836863" cy="345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89600" y="3438525"/>
            <a:ext cx="1909763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Рисунок 7"/>
          <p:cNvPicPr>
            <a:picLocks noChangeAspect="1"/>
          </p:cNvPicPr>
          <p:nvPr/>
        </p:nvPicPr>
        <p:blipFill>
          <a:blip r:embed="rId5"/>
          <a:srcRect l="10258" t="33389" r="10776"/>
          <a:stretch>
            <a:fillRect/>
          </a:stretch>
        </p:blipFill>
        <p:spPr bwMode="auto">
          <a:xfrm>
            <a:off x="1230313" y="2971800"/>
            <a:ext cx="4260850" cy="391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"/>
          <p:cNvSpPr txBox="1">
            <a:spLocks noChangeArrowheads="1"/>
          </p:cNvSpPr>
          <p:nvPr/>
        </p:nvSpPr>
        <p:spPr bwMode="auto">
          <a:xfrm>
            <a:off x="0" y="368300"/>
            <a:ext cx="1155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Times New Roman" pitchFamily="18" charset="0"/>
                <a:cs typeface="Times New Roman" pitchFamily="18" charset="0"/>
              </a:rPr>
              <a:t>Тема:</a:t>
            </a:r>
          </a:p>
        </p:txBody>
      </p:sp>
      <p:sp>
        <p:nvSpPr>
          <p:cNvPr id="17411" name="TextBox 2"/>
          <p:cNvSpPr txBox="1">
            <a:spLocks noChangeArrowheads="1"/>
          </p:cNvSpPr>
          <p:nvPr/>
        </p:nvSpPr>
        <p:spPr bwMode="auto">
          <a:xfrm>
            <a:off x="1150938" y="258763"/>
            <a:ext cx="79930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Чертёж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детали и сборочный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чертёж.</a:t>
            </a:r>
          </a:p>
        </p:txBody>
      </p:sp>
      <p:sp>
        <p:nvSpPr>
          <p:cNvPr id="17412" name="TextBox 3"/>
          <p:cNvSpPr txBox="1">
            <a:spLocks noChangeArrowheads="1"/>
          </p:cNvSpPr>
          <p:nvPr/>
        </p:nvSpPr>
        <p:spPr bwMode="auto">
          <a:xfrm>
            <a:off x="1341438" y="1089025"/>
            <a:ext cx="748982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Научиться выполнять чертежи </a:t>
            </a:r>
          </a:p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 деталей и сборочный  чертёж, уметь их читать.</a:t>
            </a:r>
          </a:p>
        </p:txBody>
      </p:sp>
      <p:sp>
        <p:nvSpPr>
          <p:cNvPr id="21509" name="TextBox 4"/>
          <p:cNvSpPr txBox="1">
            <a:spLocks noChangeArrowheads="1"/>
          </p:cNvSpPr>
          <p:nvPr/>
        </p:nvSpPr>
        <p:spPr bwMode="auto">
          <a:xfrm>
            <a:off x="0" y="944563"/>
            <a:ext cx="14446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latin typeface="Times New Roman" pitchFamily="18" charset="0"/>
                <a:cs typeface="Times New Roman" pitchFamily="18" charset="0"/>
              </a:rPr>
              <a:t>Цели: </a:t>
            </a:r>
          </a:p>
        </p:txBody>
      </p:sp>
      <p:sp>
        <p:nvSpPr>
          <p:cNvPr id="21510" name="TextBox 6"/>
          <p:cNvSpPr txBox="1">
            <a:spLocks noChangeArrowheads="1"/>
          </p:cNvSpPr>
          <p:nvPr/>
        </p:nvSpPr>
        <p:spPr bwMode="auto">
          <a:xfrm>
            <a:off x="220663" y="2044700"/>
            <a:ext cx="1381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36575" y="2679700"/>
            <a:ext cx="39290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Владеть терминологией.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98488" y="3325813"/>
            <a:ext cx="82645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Знать особенности выполнения сборочного чертежа.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52450" y="3878263"/>
            <a:ext cx="75914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Уметь правильно оформлять сборочный чертёж.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68325" y="4460875"/>
            <a:ext cx="41354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Научиться читать чертёж.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04788" y="2663825"/>
            <a:ext cx="365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04788" y="3279775"/>
            <a:ext cx="3651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20663" y="3862388"/>
            <a:ext cx="3635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36538" y="4446588"/>
            <a:ext cx="3635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71475" y="2005013"/>
          <a:ext cx="8378825" cy="3364992"/>
        </p:xfrm>
        <a:graphic>
          <a:graphicData uri="http://schemas.openxmlformats.org/drawingml/2006/table">
            <a:tbl>
              <a:tblPr/>
              <a:tblGrid>
                <a:gridCol w="482600"/>
                <a:gridCol w="5103813"/>
                <a:gridCol w="2792412"/>
              </a:tblGrid>
              <a:tr h="20002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№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56031" marR="5603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Задания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56031" marR="5603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Оценка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56031" marR="5603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56031" marR="5603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Термины 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(самооценка)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56031" marR="5603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6031" marR="5603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56031" marR="5603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Практическая работа(взаимооценка)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56031" marR="5603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6031" marR="5603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56031" marR="5603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Чтение сборочного чертежа (самооценка)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56031" marR="5603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6031" marR="5603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56031" marR="5603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Проверочная работа(</a:t>
                      </a:r>
                      <a:r>
                        <a:rPr kumimoji="0" lang="ru-RU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взаимооценка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)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56031" marR="5603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6031" marR="5603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6031" marR="5603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Итог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56031" marR="5603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6031" marR="5603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6031" marR="5603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6031" marR="5603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56031" marR="5603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564" name="Rectangle 1"/>
          <p:cNvSpPr>
            <a:spLocks noChangeArrowheads="1"/>
          </p:cNvSpPr>
          <p:nvPr/>
        </p:nvSpPr>
        <p:spPr bwMode="auto">
          <a:xfrm>
            <a:off x="488950" y="882650"/>
            <a:ext cx="6818313" cy="135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3200" b="1">
                <a:latin typeface="Times New Roman" pitchFamily="18" charset="0"/>
              </a:rPr>
              <a:t>Лист  взаимооценки и самооценки. </a:t>
            </a:r>
          </a:p>
          <a:p>
            <a:pPr eaLnBrk="0" hangingPunct="0"/>
            <a:r>
              <a:rPr lang="ru-RU" sz="3200" b="1">
                <a:latin typeface="Times New Roman" pitchFamily="18" charset="0"/>
              </a:rPr>
              <a:t>Фамилия, имя:</a:t>
            </a:r>
            <a:endParaRPr lang="ru-RU" sz="3200"/>
          </a:p>
          <a:p>
            <a:pPr eaLnBrk="0" hangingPunct="0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2"/>
          <p:cNvSpPr txBox="1">
            <a:spLocks noChangeArrowheads="1"/>
          </p:cNvSpPr>
          <p:nvPr/>
        </p:nvSpPr>
        <p:spPr bwMode="auto">
          <a:xfrm>
            <a:off x="214313" y="144463"/>
            <a:ext cx="21431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Термины: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60763" y="2268538"/>
            <a:ext cx="5583237" cy="121443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Это плоское изображение детали, выполненное от руки с указанием размеров.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48063" y="163513"/>
            <a:ext cx="5595937" cy="192881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 </a:t>
            </a:r>
            <a:r>
              <a:rPr lang="ru-RU" sz="2400" dirty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Объемное изображение, выполненное от руки, в котором при</a:t>
            </a:r>
            <a:r>
              <a:rPr lang="ru-RU" sz="2400" dirty="0">
                <a:ln w="3175" cmpd="sng">
                  <a:noFill/>
                </a:ln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мерно </a:t>
            </a:r>
            <a:r>
              <a:rPr lang="ru-RU" sz="2400" dirty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соблюдены пропорции между отдельными её частями.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875" y="5238750"/>
            <a:ext cx="5572125" cy="1428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Изображение детали, изделия, выполненное с помощью чертежных инструментов, с указанием их размеров, масштаба, названия, материала.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11550" y="3787775"/>
            <a:ext cx="5632450" cy="121443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Чертёж изделия, состоящего из нескольких деталей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flipV="1">
            <a:off x="1392238" y="1039813"/>
            <a:ext cx="2028825" cy="1287462"/>
          </a:xfrm>
          <a:prstGeom prst="straightConnector1">
            <a:avLst/>
          </a:prstGeom>
          <a:ln w="57150">
            <a:solidFill>
              <a:srgbClr val="00B0F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60" name="TextBox 22"/>
          <p:cNvSpPr txBox="1">
            <a:spLocks noChangeArrowheads="1"/>
          </p:cNvSpPr>
          <p:nvPr/>
        </p:nvSpPr>
        <p:spPr bwMode="auto">
          <a:xfrm>
            <a:off x="4144963" y="62865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4302125" y="3878263"/>
            <a:ext cx="2624138" cy="925512"/>
          </a:xfrm>
          <a:prstGeom prst="wedgeRound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Подумай!!!</a:t>
            </a:r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4654550" y="5759450"/>
            <a:ext cx="2138363" cy="879475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Подумай!!!</a:t>
            </a:r>
          </a:p>
        </p:txBody>
      </p:sp>
      <p:sp>
        <p:nvSpPr>
          <p:cNvPr id="12" name="Прямоугольная выноска 11"/>
          <p:cNvSpPr/>
          <p:nvPr/>
        </p:nvSpPr>
        <p:spPr>
          <a:xfrm>
            <a:off x="4773613" y="2382838"/>
            <a:ext cx="2138362" cy="879475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Подумай!!!</a:t>
            </a:r>
          </a:p>
        </p:txBody>
      </p:sp>
      <p:sp>
        <p:nvSpPr>
          <p:cNvPr id="13" name="Овал 12"/>
          <p:cNvSpPr/>
          <p:nvPr/>
        </p:nvSpPr>
        <p:spPr>
          <a:xfrm>
            <a:off x="0" y="2476500"/>
            <a:ext cx="3108325" cy="1768475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Технический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рисунок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3575050" y="2066925"/>
            <a:ext cx="5568950" cy="478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mph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 override="childStyle"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3" presetClass="emph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 override="childStyle"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2"/>
          <p:cNvSpPr txBox="1">
            <a:spLocks noChangeArrowheads="1"/>
          </p:cNvSpPr>
          <p:nvPr/>
        </p:nvSpPr>
        <p:spPr bwMode="auto">
          <a:xfrm>
            <a:off x="214313" y="144463"/>
            <a:ext cx="21431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Термины: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48063" y="3006725"/>
            <a:ext cx="5595937" cy="18176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3</a:t>
            </a:r>
            <a:r>
              <a:rPr lang="ru-RU" sz="2400" dirty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Объемное изображение, выполненное от руки, в котором при</a:t>
            </a:r>
            <a:r>
              <a:rPr lang="ru-RU" sz="2400" dirty="0">
                <a:ln w="3175" cmpd="sng">
                  <a:noFill/>
                </a:ln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мерно </a:t>
            </a:r>
            <a:r>
              <a:rPr lang="ru-RU" sz="2400" dirty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соблюдены пропорции между отдельными её частями.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46475" y="5060950"/>
            <a:ext cx="5597525" cy="17970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Изображение детали, изделия, выполненное с помощью чертежных инструментов, с указанием их размеров, масштаба, названия, материала.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11550" y="185738"/>
            <a:ext cx="5632450" cy="121443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Чертёж изделия, состоящего из нескольких деталей</a:t>
            </a:r>
          </a:p>
        </p:txBody>
      </p:sp>
      <p:sp>
        <p:nvSpPr>
          <p:cNvPr id="24582" name="TextBox 22"/>
          <p:cNvSpPr txBox="1">
            <a:spLocks noChangeArrowheads="1"/>
          </p:cNvSpPr>
          <p:nvPr/>
        </p:nvSpPr>
        <p:spPr bwMode="auto">
          <a:xfrm>
            <a:off x="4144963" y="62865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5238750" y="3263900"/>
            <a:ext cx="2625725" cy="925513"/>
          </a:xfrm>
          <a:prstGeom prst="wedgeRound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Подумай!!!</a:t>
            </a:r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5505450" y="5507038"/>
            <a:ext cx="2138363" cy="879475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Подумай!!!</a:t>
            </a:r>
          </a:p>
        </p:txBody>
      </p:sp>
      <p:sp>
        <p:nvSpPr>
          <p:cNvPr id="12" name="Прямоугольная выноска 11"/>
          <p:cNvSpPr/>
          <p:nvPr/>
        </p:nvSpPr>
        <p:spPr>
          <a:xfrm>
            <a:off x="5449888" y="338138"/>
            <a:ext cx="2138362" cy="879475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Подумай!!!</a:t>
            </a:r>
          </a:p>
        </p:txBody>
      </p:sp>
      <p:sp>
        <p:nvSpPr>
          <p:cNvPr id="13" name="Овал 12"/>
          <p:cNvSpPr/>
          <p:nvPr/>
        </p:nvSpPr>
        <p:spPr>
          <a:xfrm>
            <a:off x="214313" y="2789238"/>
            <a:ext cx="1928812" cy="57150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Эскиз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1222375" y="1860550"/>
            <a:ext cx="1978025" cy="617538"/>
          </a:xfrm>
          <a:prstGeom prst="straightConnector1">
            <a:avLst/>
          </a:prstGeom>
          <a:ln w="57150">
            <a:solidFill>
              <a:srgbClr val="990099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3571875" y="1768475"/>
            <a:ext cx="4572000" cy="499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535363" y="1538288"/>
            <a:ext cx="5583237" cy="12160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Это плоское изображение детали, выполненное от руки, с указанием размеров.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mph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009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3" presetClass="emph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009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96296E-6 L -0.00121 -0.15486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4" grpId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2"/>
          <p:cNvSpPr txBox="1">
            <a:spLocks noChangeArrowheads="1"/>
          </p:cNvSpPr>
          <p:nvPr/>
        </p:nvSpPr>
        <p:spPr bwMode="auto">
          <a:xfrm>
            <a:off x="214313" y="144463"/>
            <a:ext cx="21431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Times New Roman" pitchFamily="18" charset="0"/>
                <a:cs typeface="Times New Roman" pitchFamily="18" charset="0"/>
              </a:rPr>
              <a:t>Термины: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48063" y="3784600"/>
            <a:ext cx="5583237" cy="121443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Это плоское изображение детали, выполненное от руки с указанием размеров.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48063" y="177800"/>
            <a:ext cx="5595937" cy="19288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</a:t>
            </a:r>
            <a:r>
              <a:rPr lang="ru-RU" sz="2400" dirty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Объемное изображение выполненное от руки, в котором при</a:t>
            </a:r>
            <a:r>
              <a:rPr lang="ru-RU" sz="2400" dirty="0">
                <a:ln w="3175" cmpd="sng">
                  <a:noFill/>
                </a:ln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мерно </a:t>
            </a:r>
            <a:r>
              <a:rPr lang="ru-RU" sz="2400" dirty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соблюдены пропорции между отдельными её частями.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875" y="5251450"/>
            <a:ext cx="5572125" cy="1428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Изображение детали, изделия, выполненное с помощью чертежных инструментов, с указанием их размеров, масштаба, названия, материала.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11550" y="2305050"/>
            <a:ext cx="5632450" cy="121443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Чертёж изделия, состоящего из нескольких деталей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rot="16200000" flipH="1">
            <a:off x="729457" y="3228181"/>
            <a:ext cx="2906712" cy="2473325"/>
          </a:xfrm>
          <a:prstGeom prst="straightConnector1">
            <a:avLst/>
          </a:prstGeom>
          <a:ln w="5715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08" name="TextBox 22"/>
          <p:cNvSpPr txBox="1">
            <a:spLocks noChangeArrowheads="1"/>
          </p:cNvSpPr>
          <p:nvPr/>
        </p:nvSpPr>
        <p:spPr bwMode="auto">
          <a:xfrm>
            <a:off x="4144963" y="62865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4972050" y="344488"/>
            <a:ext cx="2624138" cy="925512"/>
          </a:xfrm>
          <a:prstGeom prst="wedgeRound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Подумай!!!</a:t>
            </a:r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5243513" y="2371725"/>
            <a:ext cx="2138362" cy="879475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Подумай!!!</a:t>
            </a:r>
          </a:p>
        </p:txBody>
      </p:sp>
      <p:sp>
        <p:nvSpPr>
          <p:cNvPr id="12" name="Прямоугольная выноска 11"/>
          <p:cNvSpPr/>
          <p:nvPr/>
        </p:nvSpPr>
        <p:spPr>
          <a:xfrm>
            <a:off x="5367338" y="3870325"/>
            <a:ext cx="2136775" cy="879475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Подумай!!!</a:t>
            </a:r>
          </a:p>
        </p:txBody>
      </p:sp>
      <p:sp>
        <p:nvSpPr>
          <p:cNvPr id="13" name="Овал 12"/>
          <p:cNvSpPr/>
          <p:nvPr/>
        </p:nvSpPr>
        <p:spPr>
          <a:xfrm>
            <a:off x="0" y="2232025"/>
            <a:ext cx="1928813" cy="57150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Чертёж</a:t>
            </a:r>
          </a:p>
        </p:txBody>
      </p:sp>
      <p:pic>
        <p:nvPicPr>
          <p:cNvPr id="17" name="Рисунок 7"/>
          <p:cNvPicPr>
            <a:picLocks noChangeAspect="1"/>
          </p:cNvPicPr>
          <p:nvPr/>
        </p:nvPicPr>
        <p:blipFill>
          <a:blip r:embed="rId2"/>
          <a:srcRect l="10258" t="33389" r="10776"/>
          <a:stretch>
            <a:fillRect/>
          </a:stretch>
        </p:blipFill>
        <p:spPr bwMode="auto">
          <a:xfrm>
            <a:off x="3490913" y="0"/>
            <a:ext cx="5653087" cy="518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mph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 override="childStyle"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3" presetClass="emph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 override="childStyle"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AB946B"/>
      </a:accent1>
      <a:accent2>
        <a:srgbClr val="C04F32"/>
      </a:accent2>
      <a:accent3>
        <a:srgbClr val="DD8C3C"/>
      </a:accent3>
      <a:accent4>
        <a:srgbClr val="8E684C"/>
      </a:accent4>
      <a:accent5>
        <a:srgbClr val="CBAF62"/>
      </a:accent5>
      <a:accent6>
        <a:srgbClr val="803348"/>
      </a:accent6>
      <a:hlink>
        <a:srgbClr val="86724D"/>
      </a:hlink>
      <a:folHlink>
        <a:srgbClr val="B99E84"/>
      </a:folHlink>
    </a:clrScheme>
    <a:fontScheme name="Organic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A2BEDC8B-F191-493B-BA33-0F4F800A89D3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2241</TotalTime>
  <Words>779</Words>
  <Application>Microsoft Office PowerPoint</Application>
  <PresentationFormat>Экран (4:3)</PresentationFormat>
  <Paragraphs>165</Paragraphs>
  <Slides>30</Slides>
  <Notes>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30</vt:i4>
      </vt:variant>
    </vt:vector>
  </HeadingPairs>
  <TitlesOfParts>
    <vt:vector size="36" baseType="lpstr">
      <vt:lpstr>Arial</vt:lpstr>
      <vt:lpstr>Garamond</vt:lpstr>
      <vt:lpstr>Times New Roman</vt:lpstr>
      <vt:lpstr>Calibri</vt:lpstr>
      <vt:lpstr>Натуральные материалы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Ответьте на вопрос, используя материал параграфа 5, с 17</vt:lpstr>
      <vt:lpstr>Ответьте на вопрос, используя материал параграфа 5, с 17</vt:lpstr>
      <vt:lpstr>Слайд 15</vt:lpstr>
      <vt:lpstr>Слайд 16</vt:lpstr>
      <vt:lpstr>Критерии:</vt:lpstr>
      <vt:lpstr>Слайд 18</vt:lpstr>
      <vt:lpstr>Слайд 19</vt:lpstr>
      <vt:lpstr>Слайд 20</vt:lpstr>
      <vt:lpstr>План чтения сборочного чертежа:</vt:lpstr>
      <vt:lpstr>Слайд 22</vt:lpstr>
      <vt:lpstr>Слайд 23</vt:lpstr>
      <vt:lpstr>Слайд 24</vt:lpstr>
      <vt:lpstr>Слайд 25</vt:lpstr>
      <vt:lpstr>Слайд 26</vt:lpstr>
      <vt:lpstr>Слайд 27</vt:lpstr>
      <vt:lpstr>Лист  взаимооценки и самооценки. </vt:lpstr>
      <vt:lpstr>          - Домашнее задание:   Составить наброски  скалки (эскиз)</vt:lpstr>
      <vt:lpstr>Слайд 30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Albert</dc:creator>
  <cp:lastModifiedBy>Albert</cp:lastModifiedBy>
  <cp:revision>193</cp:revision>
  <dcterms:created xsi:type="dcterms:W3CDTF">2015-10-06T15:52:33Z</dcterms:created>
  <dcterms:modified xsi:type="dcterms:W3CDTF">2016-04-11T19:06:11Z</dcterms:modified>
</cp:coreProperties>
</file>