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9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73A1A-3BCD-47E6-AF27-B108AF832D08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24F11-B06F-407A-9D11-2E9A65558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24F11-B06F-407A-9D11-2E9A6555850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80920" cy="247570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«Математика» в 6 классе на тему «Сравнение дробей с разными знаменателями».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6400800" cy="1559024"/>
          </a:xfrm>
        </p:spPr>
        <p:txBody>
          <a:bodyPr>
            <a:noAutofit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Презентацию составил: </a:t>
            </a:r>
          </a:p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математики МБОУ СОШ №17 </a:t>
            </a:r>
          </a:p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Горячий Ключ Краснодарского края</a:t>
            </a:r>
          </a:p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Прокофьева Ольга Владимировна</a:t>
            </a:r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2483768" y="2852936"/>
            <a:ext cx="4968552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Сравним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шары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339752" cy="3491297"/>
          </a:xfrm>
          <a:prstGeom prst="rect">
            <a:avLst/>
          </a:prstGeom>
        </p:spPr>
      </p:pic>
      <p:pic>
        <p:nvPicPr>
          <p:cNvPr id="3" name="Рисунок 2" descr="animashki-ludi-22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3717032"/>
            <a:ext cx="1658079" cy="2520280"/>
          </a:xfrm>
          <a:prstGeom prst="rect">
            <a:avLst/>
          </a:prstGeom>
        </p:spPr>
      </p:pic>
      <p:pic>
        <p:nvPicPr>
          <p:cNvPr id="5" name="Рисунок 4" descr="animashki-ludi-246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284984"/>
            <a:ext cx="1944216" cy="3375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35696" y="188640"/>
            <a:ext cx="51343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ЗАДАЧА: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1196752"/>
            <a:ext cx="5976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 шагов папы составляют 16 метров, а 10 моих шагов – 7 метров. Чей шаг короче?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2843808" y="3068960"/>
            <a:ext cx="4032448" cy="2357591"/>
            <a:chOff x="2843808" y="3068960"/>
            <a:chExt cx="4032448" cy="2357591"/>
          </a:xfrm>
        </p:grpSpPr>
        <p:sp>
          <p:nvSpPr>
            <p:cNvPr id="30" name="TextBox 29"/>
            <p:cNvSpPr txBox="1"/>
            <p:nvPr/>
          </p:nvSpPr>
          <p:spPr>
            <a:xfrm>
              <a:off x="5148064" y="3068960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48064" y="357301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5220072" y="3645024"/>
              <a:ext cx="50405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228184" y="3068960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156176" y="357301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6228184" y="3645024"/>
              <a:ext cx="50405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796136" y="3356992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и</a:t>
              </a:r>
              <a:endPara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44"/>
            <p:cNvGrpSpPr/>
            <p:nvPr/>
          </p:nvGrpSpPr>
          <p:grpSpPr>
            <a:xfrm>
              <a:off x="2843808" y="4221088"/>
              <a:ext cx="720080" cy="1205463"/>
              <a:chOff x="7596336" y="-72008"/>
              <a:chExt cx="720080" cy="1205463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7596336" y="-72008"/>
                <a:ext cx="720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7668344" y="548680"/>
                <a:ext cx="576064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7596336" y="548680"/>
                <a:ext cx="720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" name="Группа 49"/>
            <p:cNvGrpSpPr/>
            <p:nvPr/>
          </p:nvGrpSpPr>
          <p:grpSpPr>
            <a:xfrm>
              <a:off x="4283968" y="4221088"/>
              <a:ext cx="720080" cy="1205463"/>
              <a:chOff x="7596336" y="-72008"/>
              <a:chExt cx="720080" cy="1205463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7596336" y="-72008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7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7668344" y="548680"/>
                <a:ext cx="576064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/>
              <p:cNvSpPr txBox="1"/>
              <p:nvPr/>
            </p:nvSpPr>
            <p:spPr>
              <a:xfrm>
                <a:off x="7596336" y="548680"/>
                <a:ext cx="720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54"/>
            <p:cNvGrpSpPr/>
            <p:nvPr/>
          </p:nvGrpSpPr>
          <p:grpSpPr>
            <a:xfrm>
              <a:off x="5436096" y="4221088"/>
              <a:ext cx="720080" cy="1205463"/>
              <a:chOff x="7596336" y="-72008"/>
              <a:chExt cx="720080" cy="1205463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7596336" y="-72008"/>
                <a:ext cx="720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14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668344" y="548680"/>
                <a:ext cx="576064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/>
              <p:cNvSpPr txBox="1"/>
              <p:nvPr/>
            </p:nvSpPr>
            <p:spPr>
              <a:xfrm>
                <a:off x="7596336" y="548680"/>
                <a:ext cx="720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lang="ru-RU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4932040" y="4581128"/>
              <a:ext cx="5040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635896" y="4437112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411760" y="6021288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Ответ: мой шаг короче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3501008"/>
            <a:ext cx="47586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ПРОВЕРЬ СЕБЯ!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653136"/>
            <a:ext cx="8754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ПОНЯЛ ЛИ ТЫ ТЕМУ УРОКА?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92494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Выбери из чисел 26, 27, 28, 29 такое,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чтобы при подстановке его в числитель дроби со знаменателем  44 получилось верное неравенство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71600" y="4725144"/>
            <a:ext cx="720080" cy="1322065"/>
            <a:chOff x="7596336" y="0"/>
            <a:chExt cx="720080" cy="1181075"/>
          </a:xfrm>
        </p:grpSpPr>
        <p:sp>
          <p:nvSpPr>
            <p:cNvPr id="9" name="TextBox 8"/>
            <p:cNvSpPr txBox="1"/>
            <p:nvPr/>
          </p:nvSpPr>
          <p:spPr>
            <a:xfrm>
              <a:off x="7596336" y="0"/>
              <a:ext cx="720080" cy="632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7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7668344" y="548680"/>
              <a:ext cx="57606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7596336" y="548680"/>
              <a:ext cx="720080" cy="632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411760" y="4725144"/>
            <a:ext cx="720080" cy="1322064"/>
            <a:chOff x="7596336" y="0"/>
            <a:chExt cx="720080" cy="1181074"/>
          </a:xfrm>
        </p:grpSpPr>
        <p:sp>
          <p:nvSpPr>
            <p:cNvPr id="13" name="TextBox 12"/>
            <p:cNvSpPr txBox="1"/>
            <p:nvPr/>
          </p:nvSpPr>
          <p:spPr>
            <a:xfrm>
              <a:off x="7596336" y="0"/>
              <a:ext cx="720080" cy="632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668344" y="548680"/>
              <a:ext cx="57606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7596336" y="548680"/>
              <a:ext cx="720080" cy="632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44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763688" y="494116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&lt;</a:t>
            </a:r>
            <a:endParaRPr lang="ru-RU" sz="4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483768" y="4725144"/>
            <a:ext cx="5760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436096" y="530120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26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72200" y="479715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27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76256" y="566124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28</a:t>
            </a:r>
            <a:endParaRPr lang="ru-RU" sz="4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40352" y="501317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29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932040" y="2780928"/>
            <a:ext cx="4032448" cy="20162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59224" y="4581128"/>
            <a:ext cx="698477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ТЫ ПРАВ!!! МОЛОДЕЦ!!!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220072" y="3068960"/>
            <a:ext cx="3317903" cy="1489522"/>
            <a:chOff x="5148064" y="692696"/>
            <a:chExt cx="3317903" cy="1489522"/>
          </a:xfrm>
        </p:grpSpPr>
        <p:grpSp>
          <p:nvGrpSpPr>
            <p:cNvPr id="4" name="Группа 42"/>
            <p:cNvGrpSpPr/>
            <p:nvPr/>
          </p:nvGrpSpPr>
          <p:grpSpPr>
            <a:xfrm>
              <a:off x="5148064" y="692696"/>
              <a:ext cx="797629" cy="1489522"/>
              <a:chOff x="7596334" y="0"/>
              <a:chExt cx="864098" cy="123089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7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11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Группа 46"/>
            <p:cNvGrpSpPr/>
            <p:nvPr/>
          </p:nvGrpSpPr>
          <p:grpSpPr>
            <a:xfrm>
              <a:off x="6300192" y="692696"/>
              <a:ext cx="797629" cy="1489522"/>
              <a:chOff x="7596334" y="0"/>
              <a:chExt cx="864098" cy="123089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28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44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Группа 51"/>
            <p:cNvGrpSpPr/>
            <p:nvPr/>
          </p:nvGrpSpPr>
          <p:grpSpPr>
            <a:xfrm>
              <a:off x="7596333" y="692696"/>
              <a:ext cx="869634" cy="1417513"/>
              <a:chOff x="7518326" y="-59505"/>
              <a:chExt cx="942104" cy="1171389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7596334" y="-59505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29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7518326" y="476042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44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68144" y="980728"/>
              <a:ext cx="3600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164288" y="908720"/>
              <a:ext cx="648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accent1">
                      <a:lumMod val="50000"/>
                    </a:schemeClr>
                  </a:solidFill>
                </a:rPr>
                <a:t>&lt;</a:t>
              </a:r>
              <a:endParaRPr lang="ru-RU" sz="4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9" name="Стрелка вверх 18">
            <a:hlinkClick r:id="rId3" action="ppaction://hlinksldjump"/>
          </p:cNvPr>
          <p:cNvSpPr/>
          <p:nvPr/>
        </p:nvSpPr>
        <p:spPr>
          <a:xfrm>
            <a:off x="2195736" y="6093296"/>
            <a:ext cx="576064" cy="764704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нак-вопроса-267x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3024336" cy="3398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27784" y="3573016"/>
            <a:ext cx="58326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ПРИДЕТСЯ тебе еще подумать!</a:t>
            </a:r>
            <a:endParaRPr lang="ru-RU" sz="54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Стрелка вверх 5">
            <a:hlinkClick r:id="rId4" action="ppaction://hlinksldjump"/>
          </p:cNvPr>
          <p:cNvSpPr/>
          <p:nvPr/>
        </p:nvSpPr>
        <p:spPr>
          <a:xfrm>
            <a:off x="4211960" y="5949280"/>
            <a:ext cx="648072" cy="908720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2497" y="1556792"/>
            <a:ext cx="787901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467544" y="5373216"/>
            <a:ext cx="504056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>
            <a:off x="1259632" y="5273824"/>
            <a:ext cx="720080" cy="1584176"/>
            <a:chOff x="1331640" y="4941168"/>
            <a:chExt cx="720080" cy="1243300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1331640" y="5085184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1547664" y="5589240"/>
              <a:ext cx="28803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403648" y="5661248"/>
              <a:ext cx="576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75656" y="494116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475656" y="5085185"/>
              <a:ext cx="432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75656" y="5085184"/>
              <a:ext cx="432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267744" y="5157192"/>
            <a:ext cx="720080" cy="1368152"/>
            <a:chOff x="2267744" y="4869160"/>
            <a:chExt cx="648072" cy="113006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2267744" y="4869160"/>
              <a:ext cx="648072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39752" y="4869160"/>
              <a:ext cx="50405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2339752" y="5373216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339752" y="5445224"/>
              <a:ext cx="57606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971601" y="1772816"/>
            <a:ext cx="3240360" cy="2879253"/>
            <a:chOff x="395536" y="980728"/>
            <a:chExt cx="3744937" cy="3743349"/>
          </a:xfrm>
        </p:grpSpPr>
        <p:sp>
          <p:nvSpPr>
            <p:cNvPr id="5" name="Прямоугольник 4"/>
            <p:cNvSpPr/>
            <p:nvPr/>
          </p:nvSpPr>
          <p:spPr bwMode="auto">
            <a:xfrm>
              <a:off x="395536" y="980728"/>
              <a:ext cx="936625" cy="9350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95536" y="1916832"/>
              <a:ext cx="936625" cy="9350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395536" y="2852936"/>
              <a:ext cx="936625" cy="9350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95536" y="3789040"/>
              <a:ext cx="936625" cy="9350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1331640" y="980728"/>
              <a:ext cx="936625" cy="935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1640" y="1916832"/>
              <a:ext cx="936625" cy="935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1331640" y="2852936"/>
              <a:ext cx="936625" cy="93503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1331640" y="3789040"/>
              <a:ext cx="936625" cy="93503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2267744" y="980728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2267744" y="3789040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2267744" y="2852936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2267744" y="1916832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3203848" y="3789040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3203848" y="2852936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3203848" y="1916832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3203848" y="980728"/>
              <a:ext cx="936625" cy="93503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4788024" y="1772816"/>
            <a:ext cx="3312368" cy="2880320"/>
            <a:chOff x="4644008" y="2132856"/>
            <a:chExt cx="3744416" cy="374441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5580112" y="2132856"/>
              <a:ext cx="936104" cy="187220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644008" y="2132856"/>
              <a:ext cx="936104" cy="187220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644008" y="4005064"/>
              <a:ext cx="936104" cy="187220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580112" y="4005064"/>
              <a:ext cx="936104" cy="18722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452320" y="4005064"/>
              <a:ext cx="936104" cy="187220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7452320" y="2132856"/>
              <a:ext cx="936104" cy="187220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516216" y="4005064"/>
              <a:ext cx="936104" cy="187220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516216" y="2132856"/>
              <a:ext cx="936104" cy="187220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3275856" y="5301208"/>
            <a:ext cx="504056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1700064" y="48775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1763688" y="522920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067944" y="5085184"/>
            <a:ext cx="720080" cy="1512168"/>
            <a:chOff x="1331640" y="4941168"/>
            <a:chExt cx="720080" cy="124330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1331640" y="5085184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1547664" y="5589240"/>
              <a:ext cx="28803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1403648" y="5661248"/>
              <a:ext cx="576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475656" y="494116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475656" y="5085185"/>
              <a:ext cx="432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475656" y="5085184"/>
              <a:ext cx="432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5076056" y="4941168"/>
            <a:ext cx="720080" cy="1368154"/>
            <a:chOff x="2267744" y="4869160"/>
            <a:chExt cx="648072" cy="109687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2267744" y="4869160"/>
              <a:ext cx="648072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339752" y="4869160"/>
              <a:ext cx="504056" cy="52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2339752" y="5373216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2339752" y="5445223"/>
              <a:ext cx="576064" cy="52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6300192" y="5229200"/>
            <a:ext cx="504056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1" name="Группа 80"/>
          <p:cNvGrpSpPr/>
          <p:nvPr/>
        </p:nvGrpSpPr>
        <p:grpSpPr>
          <a:xfrm>
            <a:off x="7092280" y="5157192"/>
            <a:ext cx="720080" cy="1512168"/>
            <a:chOff x="1331640" y="4941168"/>
            <a:chExt cx="720080" cy="1243300"/>
          </a:xfrm>
        </p:grpSpPr>
        <p:sp>
          <p:nvSpPr>
            <p:cNvPr id="82" name="Прямоугольник 81"/>
            <p:cNvSpPr/>
            <p:nvPr/>
          </p:nvSpPr>
          <p:spPr>
            <a:xfrm>
              <a:off x="1331640" y="5085184"/>
              <a:ext cx="720080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547664" y="5589240"/>
              <a:ext cx="28803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403648" y="5661248"/>
              <a:ext cx="576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475656" y="494116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475656" y="5085185"/>
              <a:ext cx="432048" cy="430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475656" y="5085184"/>
              <a:ext cx="432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8100392" y="4941168"/>
            <a:ext cx="648072" cy="1440162"/>
            <a:chOff x="2267744" y="4869160"/>
            <a:chExt cx="648072" cy="1096875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2267744" y="4869160"/>
              <a:ext cx="648072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339752" y="4869160"/>
              <a:ext cx="504056" cy="444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единительная линия 90"/>
            <p:cNvCxnSpPr/>
            <p:nvPr/>
          </p:nvCxnSpPr>
          <p:spPr>
            <a:xfrm>
              <a:off x="2339752" y="5373216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2339752" y="5445223"/>
              <a:ext cx="576064" cy="52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Скругленный прямоугольник 92"/>
          <p:cNvSpPr/>
          <p:nvPr/>
        </p:nvSpPr>
        <p:spPr>
          <a:xfrm>
            <a:off x="611560" y="260648"/>
            <a:ext cx="7992888" cy="122413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755576" y="404664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Вырази дробью, какую часть двух одинаковых квадратов составляют фигуры  определенного цвета.</a:t>
            </a:r>
            <a:endParaRPr lang="ru-RU" sz="25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907704" y="558924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4716016" y="551723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7740352" y="551723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=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01"/>
          <p:cNvSpPr txBox="1"/>
          <p:nvPr/>
        </p:nvSpPr>
        <p:spPr>
          <a:xfrm>
            <a:off x="4139952" y="35010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275856" y="35010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411760" y="35010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067944" y="48691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275856" y="48691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411760" y="48691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611560" y="188640"/>
            <a:ext cx="1047389" cy="1728192"/>
            <a:chOff x="611560" y="188640"/>
            <a:chExt cx="1047389" cy="1728192"/>
          </a:xfrm>
        </p:grpSpPr>
        <p:pic>
          <p:nvPicPr>
            <p:cNvPr id="9" name="Picture 7" descr="C:\Documents and Settings\Admin\Мои документы\Мои рисунки\43754@%20SL.jpg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611560" y="188640"/>
              <a:ext cx="1047389" cy="1368152"/>
            </a:xfrm>
            <a:prstGeom prst="ellipse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899592" y="33265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99592" y="836712"/>
              <a:ext cx="43204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755576" y="836713"/>
              <a:ext cx="7200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>
              <a:stCxn id="9" idx="4"/>
            </p:cNvCxnSpPr>
            <p:nvPr/>
          </p:nvCxnSpPr>
          <p:spPr>
            <a:xfrm>
              <a:off x="1135255" y="1556792"/>
              <a:ext cx="52369" cy="36004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Группа 68"/>
          <p:cNvGrpSpPr/>
          <p:nvPr/>
        </p:nvGrpSpPr>
        <p:grpSpPr>
          <a:xfrm>
            <a:off x="2123728" y="188640"/>
            <a:ext cx="1012378" cy="1548610"/>
            <a:chOff x="2123728" y="188640"/>
            <a:chExt cx="1012378" cy="1548610"/>
          </a:xfrm>
        </p:grpSpPr>
        <p:pic>
          <p:nvPicPr>
            <p:cNvPr id="20" name="Picture 6" descr="C:\Documents and Settings\Admin\Мои документы\Мои рисунки\green_teal_059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23728" y="188640"/>
              <a:ext cx="1012378" cy="1331710"/>
            </a:xfrm>
            <a:prstGeom prst="ellipse">
              <a:avLst/>
            </a:prstGeom>
            <a:noFill/>
          </p:spPr>
        </p:pic>
        <p:sp>
          <p:nvSpPr>
            <p:cNvPr id="39" name="TextBox 38"/>
            <p:cNvSpPr txBox="1"/>
            <p:nvPr/>
          </p:nvSpPr>
          <p:spPr>
            <a:xfrm>
              <a:off x="2483768" y="332656"/>
              <a:ext cx="4320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2483768" y="836712"/>
              <a:ext cx="36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2483768" y="836712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 flipH="1">
              <a:off x="2699792" y="1412776"/>
              <a:ext cx="2133" cy="32447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Группа 69"/>
          <p:cNvGrpSpPr/>
          <p:nvPr/>
        </p:nvGrpSpPr>
        <p:grpSpPr>
          <a:xfrm>
            <a:off x="3419872" y="0"/>
            <a:ext cx="1055846" cy="1737250"/>
            <a:chOff x="3419872" y="0"/>
            <a:chExt cx="1055846" cy="1737250"/>
          </a:xfrm>
        </p:grpSpPr>
        <p:pic>
          <p:nvPicPr>
            <p:cNvPr id="34" name="Picture 4" descr="C:\Documents and Settings\Admin\Мои документы\Мои рисунки\vozdushnye_shary_pastel_imagelarge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419872" y="0"/>
              <a:ext cx="1055846" cy="1484784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3635896" y="0"/>
              <a:ext cx="4320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единительная линия 51"/>
            <p:cNvCxnSpPr/>
            <p:nvPr/>
          </p:nvCxnSpPr>
          <p:spPr>
            <a:xfrm>
              <a:off x="3707904" y="548680"/>
              <a:ext cx="36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563888" y="620688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 flipH="1">
              <a:off x="3923928" y="1412776"/>
              <a:ext cx="2133" cy="324474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7" name="Рисунок 126" descr="737614238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049688"/>
            <a:ext cx="2585584" cy="2808312"/>
          </a:xfrm>
          <a:prstGeom prst="rect">
            <a:avLst/>
          </a:prstGeom>
        </p:spPr>
      </p:pic>
      <p:grpSp>
        <p:nvGrpSpPr>
          <p:cNvPr id="71" name="Группа 70"/>
          <p:cNvGrpSpPr/>
          <p:nvPr/>
        </p:nvGrpSpPr>
        <p:grpSpPr>
          <a:xfrm>
            <a:off x="4571999" y="260648"/>
            <a:ext cx="1034279" cy="1620618"/>
            <a:chOff x="4571999" y="260648"/>
            <a:chExt cx="1034279" cy="1620618"/>
          </a:xfrm>
        </p:grpSpPr>
        <p:pic>
          <p:nvPicPr>
            <p:cNvPr id="36" name="Picture 5" descr="C:\Documents and Settings\Admin\Мои документы\Мои рисунки\ае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71999" y="260648"/>
              <a:ext cx="1034279" cy="1368152"/>
            </a:xfrm>
            <a:prstGeom prst="ellipse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4860032" y="332656"/>
              <a:ext cx="4320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4860032" y="836712"/>
              <a:ext cx="36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4860032" y="836712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 стрелкой 65"/>
            <p:cNvCxnSpPr/>
            <p:nvPr/>
          </p:nvCxnSpPr>
          <p:spPr>
            <a:xfrm flipH="1">
              <a:off x="5076056" y="1556792"/>
              <a:ext cx="2133" cy="324474"/>
            </a:xfrm>
            <a:prstGeom prst="straightConnector1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Группа 73"/>
          <p:cNvGrpSpPr/>
          <p:nvPr/>
        </p:nvGrpSpPr>
        <p:grpSpPr>
          <a:xfrm>
            <a:off x="5868143" y="260648"/>
            <a:ext cx="1094823" cy="1692626"/>
            <a:chOff x="5868143" y="260648"/>
            <a:chExt cx="1094823" cy="1692626"/>
          </a:xfrm>
        </p:grpSpPr>
        <p:pic>
          <p:nvPicPr>
            <p:cNvPr id="35" name="Picture 6" descr="C:\Documents and Settings\Admin\Мои документы\Мои рисунки\green_teal_059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68143" y="260648"/>
              <a:ext cx="1094823" cy="1440160"/>
            </a:xfrm>
            <a:prstGeom prst="ellipse">
              <a:avLst/>
            </a:prstGeom>
            <a:noFill/>
          </p:spPr>
        </p:pic>
        <p:sp>
          <p:nvSpPr>
            <p:cNvPr id="46" name="TextBox 45"/>
            <p:cNvSpPr txBox="1"/>
            <p:nvPr/>
          </p:nvSpPr>
          <p:spPr>
            <a:xfrm>
              <a:off x="6228184" y="404664"/>
              <a:ext cx="4320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6228184" y="908720"/>
              <a:ext cx="36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6156176" y="908720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 стрелкой 66"/>
            <p:cNvCxnSpPr/>
            <p:nvPr/>
          </p:nvCxnSpPr>
          <p:spPr>
            <a:xfrm flipH="1">
              <a:off x="6444208" y="1628800"/>
              <a:ext cx="2133" cy="32447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Группа 74"/>
          <p:cNvGrpSpPr/>
          <p:nvPr/>
        </p:nvGrpSpPr>
        <p:grpSpPr>
          <a:xfrm>
            <a:off x="7236296" y="404665"/>
            <a:ext cx="1152128" cy="1764633"/>
            <a:chOff x="7236296" y="404665"/>
            <a:chExt cx="1152128" cy="1764633"/>
          </a:xfrm>
        </p:grpSpPr>
        <p:pic>
          <p:nvPicPr>
            <p:cNvPr id="10" name="Picture 7" descr="C:\Documents and Settings\Admin\Мои документы\Мои рисунки\43754@%20SL.jpg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7236296" y="404665"/>
              <a:ext cx="1152128" cy="1512168"/>
            </a:xfrm>
            <a:prstGeom prst="ellipse">
              <a:avLst/>
            </a:prstGeom>
            <a:noFill/>
          </p:spPr>
        </p:pic>
        <p:sp>
          <p:nvSpPr>
            <p:cNvPr id="51" name="TextBox 50"/>
            <p:cNvSpPr txBox="1"/>
            <p:nvPr/>
          </p:nvSpPr>
          <p:spPr>
            <a:xfrm>
              <a:off x="7524328" y="476672"/>
              <a:ext cx="4320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7524328" y="980728"/>
              <a:ext cx="36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7524328" y="105273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 flipH="1">
              <a:off x="7812360" y="1844824"/>
              <a:ext cx="2133" cy="324474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Прямая со стрелкой 76"/>
          <p:cNvCxnSpPr/>
          <p:nvPr/>
        </p:nvCxnSpPr>
        <p:spPr>
          <a:xfrm>
            <a:off x="323528" y="4293096"/>
            <a:ext cx="7920880" cy="720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83568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187624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1691680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2123728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2555776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2987824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3419872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3923928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355976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4860032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5364088" y="414908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67544" y="458112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148064" y="465313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2483768" y="422108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3275856" y="422108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11960" y="422108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4" name="Прямая со стрелкой 103"/>
          <p:cNvCxnSpPr/>
          <p:nvPr/>
        </p:nvCxnSpPr>
        <p:spPr>
          <a:xfrm>
            <a:off x="323528" y="5733256"/>
            <a:ext cx="799288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683568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1691680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2627784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3419872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355976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5364088" y="5589240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467544" y="45811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39552" y="602128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220072" y="602128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Овал 114"/>
          <p:cNvSpPr/>
          <p:nvPr/>
        </p:nvSpPr>
        <p:spPr>
          <a:xfrm>
            <a:off x="2483768" y="558924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3347864" y="558924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4211960" y="558924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1" name="Picture 2" descr="C:\Documents and Settings\Admin\Мои документы\Мои рисунки\6079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084" b="26628"/>
          <a:stretch>
            <a:fillRect/>
          </a:stretch>
        </p:blipFill>
        <p:spPr bwMode="auto">
          <a:xfrm>
            <a:off x="539552" y="0"/>
            <a:ext cx="7977416" cy="321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95 0.15749 C 0.05417 0.15796 0.0559 0.15772 0.05695 0.15888 C 0.05816 0.16004 0.05781 0.16189 0.05834 0.16351 C 0.06025 0.16767 0.06198 0.16883 0.06511 0.17229 C 0.06858 0.18316 0.06372 0.16998 0.07049 0.18108 C 0.07118 0.18247 0.07118 0.18432 0.07188 0.18571 C 0.07552 0.19288 0.07969 0.19727 0.0842 0.20328 C 0.08715 0.20768 0.0908 0.21184 0.09219 0.2167 C 0.09271 0.21832 0.09288 0.2197 0.09358 0.22109 C 0.09636 0.22572 0.10087 0.23057 0.10452 0.23451 C 0.10712 0.24306 0.11129 0.25301 0.11806 0.25833 C 0.11893 0.25971 0.11962 0.26156 0.12084 0.26272 C 0.12205 0.26388 0.12379 0.26434 0.125 0.26573 C 0.12639 0.26735 0.12639 0.26989 0.12761 0.27174 C 0.13073 0.27636 0.13507 0.28053 0.13837 0.28492 C 0.1408 0.28793 0.14323 0.2907 0.14531 0.29394 C 0.1474 0.29672 0.1507 0.30273 0.1507 0.30296 C 0.15382 0.31614 0.15834 0.32932 0.16025 0.34274 C 0.16111 0.34991 0.16077 0.35685 0.1658 0.36216 " pathEditMode="relative" rAng="0" ptsTypes="ffffffffffffffffff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89 0.12119 C 0.03732 0.13668 0.0243 0.13113 0.04583 0.13876 C 0.04982 0.14848 0.0559 0.15588 0.06562 0.16374 C 0.0842 0.20421 0.05712 0.2463 0.01805 0.27937 C 0.01267 0.29117 0.01718 0.29741 -0.00174 0.30412 C -0.00764 0.318 -0.004 0.31106 -0.01389 0.32702 C -0.01511 0.32933 -0.01771 0.33372 -0.01771 0.33395 C -0.01459 0.34829 -0.01841 0.36656 0.00989 0.37234 C 0.0059 0.38391 0.00989 0.38899 -0.0099 0.3927 C -0.02361 0.40449 -0.03212 0.40171 -0.05764 0.40171 " pathEditMode="relative" rAng="0" ptsTypes="fffffffffA">
                                      <p:cBhvr>
                                        <p:cTn id="1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0.15033 C 0.00295 0.17114 -0.01337 0.17438 -0.02778 0.17484 C -0.06059 0.176 -0.0934 0.17623 -0.12621 0.17692 C -0.13524 0.18109 -0.14462 0.1834 -0.15382 0.1871 C -0.16823 0.19265 -0.18194 0.19843 -0.19687 0.20144 C -0.20503 0.20861 -0.20729 0.20629 -0.21076 0.21994 C -0.21267 0.25139 -0.21423 0.27822 -0.21996 0.30805 C -0.21718 0.33326 -0.2184 0.31753 -0.2184 0.35523 " pathEditMode="relative" ptsTypes="fffffffA">
                                      <p:cBhvr>
                                        <p:cTn id="1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7655 C 0.01319 0.0895 0.00313 0.07608 0.01163 0.09389 C 0.01597 0.10314 0.01701 0.10037 0.02066 0.10892 C 0.02361 0.11633 0.02604 0.12558 0.02969 0.13251 C 0.03576 0.14431 0.0434 0.15564 0.04983 0.16744 C 0.05451 0.17576 0.0566 0.18825 0.0625 0.19519 C 0.06563 0.19912 0.06979 0.2012 0.07361 0.20421 C 0.07691 0.20698 0.08194 0.20583 0.08628 0.20629 C 0.09236 0.20744 0.09826 0.20768 0.10469 0.20837 C 0.11458 0.21207 0.10625 0.20744 0.11163 0.21693 C 0.11458 0.22201 0.11858 0.22456 0.12274 0.2278 C 0.12778 0.23705 0.12899 0.24745 0.13177 0.25809 C 0.13542 0.29186 0.13872 0.33973 0.12083 0.37049 C 0.1184 0.37928 0.11632 0.38251 0.1099 0.38783 C 0.09983 0.40587 0.10573 0.39685 0.09167 0.4135 C 0.0901 0.41489 0.08785 0.41489 0.08628 0.41559 C 0.07378 0.42322 0.05972 0.42992 0.04601 0.43524 C 0.04132 0.43709 0.03385 0.43871 0.02969 0.44172 C 0.02778 0.44334 0.02639 0.44496 0.02431 0.44588 C 0.01944 0.44796 0.01424 0.4475 0.00972 0.45028 C -0.00069 0.45675 -0.01181 0.46045 -0.02309 0.46323 C -0.03247 0.47086 -0.04323 0.47548 -0.05243 0.48265 C -0.06128 0.4993 -0.06007 0.51966 -0.06146 0.53885 C -0.06076 0.55273 -0.06319 0.56799 -0.05781 0.58002 C -0.05573 0.58464 -0.05208 0.58811 -0.05069 0.59297 C -0.04809 0.60152 -0.05069 0.59852 -0.04323 0.60152 C -0.0316 0.61124 -0.025 0.60152 -0.01389 0.60152 " pathEditMode="relative" rAng="0" ptsTypes="ffffffffffffffffffffffffffA">
                                      <p:cBhvr>
                                        <p:cTn id="1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 -4.19056E-6 C 0.01319 0.01272 0.01944 0.02961 0.02812 0.03978 C 0.03107 0.04348 0.03698 0.05019 0.03698 0.05065 C 0.04305 0.06638 0.03628 0.05111 0.04583 0.0636 C 0.04757 0.06568 0.04861 0.06938 0.05034 0.0717 C 0.05833 0.08049 0.07378 0.09506 0.08316 0.10061 C 0.09184 0.11148 0.09705 0.12119 0.10382 0.13553 C 0.10538 0.13876 0.10642 0.14293 0.10833 0.14593 C 0.11093 0.1501 0.11736 0.15657 0.11736 0.1568 C 0.12135 0.1679 0.12743 0.17507 0.13212 0.18594 C 0.13993 0.20421 0.14531 0.2248 0.15434 0.24168 C 0.15486 0.24445 0.15486 0.24769 0.1559 0.24977 C 0.15712 0.25209 0.15937 0.25209 0.16041 0.25486 C 0.16215 0.25972 0.16215 0.2655 0.16319 0.27082 C 0.16371 0.27382 0.16562 0.27591 0.16632 0.27891 C 0.16753 0.284 0.16927 0.29487 0.16927 0.2951 C 0.17153 0.3284 0.17187 0.32123 0.16927 0.36402 C 0.16857 0.37604 0.16284 0.39015 0.16041 0.40125 C 0.15868 0.40842 0.15694 0.4186 0.15434 0.42507 C 0.1493 0.43779 0.14218 0.44543 0.13663 0.45699 C 0.13125 0.46878 0.12725 0.48312 0.12014 0.49168 C 0.11909 0.49422 0.11857 0.49769 0.11736 0.49977 C 0.11423 0.50394 0.1026 0.5074 0.09791 0.51018 C 0.09479 0.5118 0.08906 0.5155 0.08906 0.51596 C 0.04271 0.51411 0.01076 0.51434 -0.03125 0.50486 C -0.054 0.50579 -0.07674 0.50602 -0.09966 0.5074 C -0.11615 0.50879 -0.13334 0.51781 -0.15 0.52059 C -0.15486 0.52359 -0.16337 0.53423 -0.16337 0.53446 C -0.16875 0.54834 -0.16528 0.53955 -0.17535 0.55828 C -0.1783 0.5636 -0.18264 0.57678 -0.18264 0.57702 C -0.18125 0.59205 -0.18264 0.58604 -0.17986 0.59552 " pathEditMode="relative" rAng="0" ptsTypes="ffffffffffffffffffffffffffffffA">
                                      <p:cBhvr>
                                        <p:cTn id="2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" y="2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9644 C 0.01111 0.10661 -0.00312 0.09181 0.00764 0.11286 C 0.00972 0.11702 0.01389 0.12511 0.01389 0.12534 C 0.01493 0.12927 0.0151 0.1339 0.01684 0.13737 C 0.01788 0.13945 0.01927 0.1413 0.01997 0.14361 C 0.02656 0.16304 0.02969 0.1864 0.03229 0.20698 C 0.03542 0.25693 0.04236 0.31545 0.01997 0.35869 C 0.01754 0.36864 0.01476 0.37372 0.0092 0.38136 C 0.00694 0.38968 0.00365 0.39269 -2.77778E-7 0.39963 C -0.00139 0.40217 -0.00174 0.40564 -0.00312 0.40795 C -0.00851 0.41674 -0.01632 0.42345 -0.02153 0.43247 C -0.02309 0.43524 -0.02431 0.43848 -0.02621 0.44079 C -0.02795 0.44264 -0.03021 0.44334 -0.03229 0.44472 C -0.03507 0.44842 -0.03733 0.45328 -0.0401 0.45698 C -0.0625 0.48681 -0.09462 0.51457 -0.12621 0.52058 C -0.19149 0.51711 -0.18212 0.51665 -0.27378 0.5185 C -0.29219 0.52035 -0.31076 0.52127 -0.32917 0.52474 C -0.33715 0.52821 -0.34201 0.53214 -0.34931 0.537 C -0.35538 0.54116 -0.35278 0.53654 -0.35851 0.54324 C -0.37101 0.55804 -0.36285 0.55342 -0.3724 0.55758 C -0.37795 0.5814 -0.37691 0.56753 -0.37691 0.53908 " pathEditMode="relative" rAng="0" ptsTypes="ffffffffffffffffffffA">
                                      <p:cBhvr>
                                        <p:cTn id="2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2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467544" y="188640"/>
            <a:ext cx="7920880" cy="5760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от числа</a:t>
            </a:r>
            <a:endParaRPr lang="ru-RU" sz="35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9" y="980728"/>
          <a:ext cx="7488831" cy="5024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089"/>
                <a:gridCol w="1426444"/>
                <a:gridCol w="1497766"/>
                <a:gridCol w="1497766"/>
                <a:gridCol w="1497766"/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Дробь 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числа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</a:tr>
              <a:tr h="12079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6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31640" y="227687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59632" y="2852936"/>
            <a:ext cx="5040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31640" y="2924944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3645024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479715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259632" y="4149080"/>
            <a:ext cx="5040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259632" y="5301208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59632" y="42210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87624" y="537321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11760" y="1196752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1920" y="1196752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92080" y="1196752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04248" y="1196752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5" descr="C:\Documents and Settings\Admin\Мои документы\Мои рисунки\а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276872"/>
            <a:ext cx="1224136" cy="1224136"/>
          </a:xfrm>
          <a:prstGeom prst="ellipse">
            <a:avLst/>
          </a:prstGeom>
          <a:noFill/>
        </p:spPr>
      </p:pic>
      <p:pic>
        <p:nvPicPr>
          <p:cNvPr id="30" name="Picture 6" descr="C:\Documents and Settings\Admin\Мои документы\Мои рисунки\green_teal_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941168"/>
            <a:ext cx="1224136" cy="1331710"/>
          </a:xfrm>
          <a:prstGeom prst="ellipse">
            <a:avLst/>
          </a:prstGeom>
          <a:noFill/>
        </p:spPr>
      </p:pic>
      <p:pic>
        <p:nvPicPr>
          <p:cNvPr id="31" name="Picture 5" descr="C:\Documents and Settings\Admin\Мои документы\Мои рисунки\а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573016"/>
            <a:ext cx="1224136" cy="1224136"/>
          </a:xfrm>
          <a:prstGeom prst="ellipse">
            <a:avLst/>
          </a:prstGeom>
          <a:noFill/>
        </p:spPr>
      </p:pic>
      <p:pic>
        <p:nvPicPr>
          <p:cNvPr id="32" name="Picture 5" descr="C:\Documents and Settings\Admin\Мои документы\Мои рисунки\а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2276872"/>
            <a:ext cx="1224136" cy="1224136"/>
          </a:xfrm>
          <a:prstGeom prst="ellipse">
            <a:avLst/>
          </a:prstGeom>
          <a:noFill/>
        </p:spPr>
      </p:pic>
      <p:pic>
        <p:nvPicPr>
          <p:cNvPr id="33" name="Picture 5" descr="C:\Documents and Settings\Admin\Мои документы\Мои рисунки\а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869160"/>
            <a:ext cx="1224136" cy="1224136"/>
          </a:xfrm>
          <a:prstGeom prst="ellipse">
            <a:avLst/>
          </a:prstGeom>
          <a:noFill/>
        </p:spPr>
      </p:pic>
      <p:pic>
        <p:nvPicPr>
          <p:cNvPr id="34" name="Picture 4" descr="C:\Documents and Settings\Admin\Мои документы\Мои рисунки\vozdushnye_shary_pastel_imagelarge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851920" y="2204864"/>
            <a:ext cx="1224136" cy="123229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" name="Picture 4" descr="C:\Documents and Settings\Admin\Мои документы\Мои рисунки\vozdushnye_shary_pastel_imagelarge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948264" y="3501008"/>
            <a:ext cx="1224136" cy="123229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6" name="Picture 6" descr="C:\Documents and Settings\Admin\Мои документы\Мои рисунки\green_teal_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797152"/>
            <a:ext cx="1224136" cy="1331710"/>
          </a:xfrm>
          <a:prstGeom prst="ellipse">
            <a:avLst/>
          </a:prstGeom>
          <a:noFill/>
        </p:spPr>
      </p:pic>
      <p:pic>
        <p:nvPicPr>
          <p:cNvPr id="37" name="Picture 6" descr="C:\Documents and Settings\Admin\Мои документы\Мои рисунки\green_teal_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204864"/>
            <a:ext cx="1224136" cy="1331710"/>
          </a:xfrm>
          <a:prstGeom prst="ellipse">
            <a:avLst/>
          </a:prstGeom>
          <a:noFill/>
        </p:spPr>
      </p:pic>
      <p:pic>
        <p:nvPicPr>
          <p:cNvPr id="38" name="Picture 4" descr="C:\Documents and Settings\Admin\Мои документы\Мои рисунки\vozdushnye_shary_pastel_imagelarge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923928" y="4797152"/>
            <a:ext cx="1224136" cy="123229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9" name="Picture 3" descr="C:\Documents and Settings\Admin\Мои документы\Мои рисунки\c3d886f2b09f.jpg"/>
          <p:cNvPicPr>
            <a:picLocks noChangeAspect="1" noChangeArrowheads="1"/>
          </p:cNvPicPr>
          <p:nvPr/>
        </p:nvPicPr>
        <p:blipFill>
          <a:blip r:embed="rId7" cstate="print"/>
          <a:srcRect l="6964" t="5084" r="5989" b="5938"/>
          <a:stretch>
            <a:fillRect/>
          </a:stretch>
        </p:blipFill>
        <p:spPr bwMode="auto">
          <a:xfrm>
            <a:off x="5436096" y="3501008"/>
            <a:ext cx="1281360" cy="12779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40" name="Picture 3" descr="C:\Documents and Settings\Admin\Мои документы\Мои рисунки\c3d886f2b09f.jpg"/>
          <p:cNvPicPr>
            <a:picLocks noChangeAspect="1" noChangeArrowheads="1"/>
          </p:cNvPicPr>
          <p:nvPr/>
        </p:nvPicPr>
        <p:blipFill>
          <a:blip r:embed="rId7" cstate="print"/>
          <a:srcRect l="6964" t="5084" r="5989" b="5938"/>
          <a:stretch>
            <a:fillRect/>
          </a:stretch>
        </p:blipFill>
        <p:spPr bwMode="auto">
          <a:xfrm>
            <a:off x="2339752" y="3501008"/>
            <a:ext cx="1281360" cy="12779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53932E-6 C -0.00851 -0.01527 -0.03369 -0.05528 -0.04462 -0.06569 C -0.05556 -0.07586 -0.06007 -0.07933 -0.0691 -0.0902 C -0.08056 -0.10385 -0.09219 -0.1168 -0.10452 -0.12929 C -0.11893 -0.14339 -0.12466 -0.17068 -0.13837 -0.18433 C -0.13924 -0.18618 -0.14549 -0.19959 -0.14619 -0.20283 C -0.14705 -0.20676 -0.14636 -0.21115 -0.14757 -0.21509 C -0.14896 -0.21971 -0.15261 -0.22295 -0.15382 -0.22757 C -0.15435 -0.22966 -0.15487 -0.23151 -0.15539 -0.23359 C -0.15799 -0.26411 -0.16094 -0.29441 -0.17223 -0.3217 C -0.1757 -0.33003 -0.17605 -0.33488 -0.18299 -0.33812 C -0.19688 -0.32586 -0.21285 -0.3032 -0.23073 -0.3032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44444E-6 6.33673E-6 C -0.00503 -0.00832 -0.00659 -0.01433 -0.01076 -0.02266 C -0.01232 -0.03492 -0.01597 -0.05249 -0.01996 -0.06359 C -0.02447 -0.09343 -0.02968 -0.11077 -0.04305 -0.13529 C -0.04548 -0.14454 -0.0552 -0.15494 -0.06006 -0.16188 C -0.07638 -0.18547 -0.09861 -0.20374 -0.11857 -0.22132 C -0.12413 -0.23357 -0.13194 -0.23912 -0.1401 -0.24791 C -0.14409 -0.25231 -0.15243 -0.26017 -0.15243 -0.26017 C -0.16354 -0.28376 -0.18003 -0.28584 -0.19704 -0.29717 C -0.20763 -0.30411 -0.21718 -0.31452 -0.22777 -0.32169 C -0.2302 -0.32331 -0.23298 -0.324 -0.23541 -0.32585 C -0.24965 -0.33695 -0.2618 -0.3499 -0.27847 -0.35453 C -0.28871 -0.36771 -0.29583 -0.36054 -0.31076 -0.36054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84921E-6 C -0.00521 -0.04811 -0.02153 -0.08626 -0.0401 -0.1272 C -0.05399 -0.15773 -0.06267 -0.18941 -0.06927 -0.22341 C -0.06997 -0.23705 -0.06649 -0.2574 -0.07847 -0.26226 C -0.08195 -0.2759 -0.09462 -0.2907 -0.10469 -0.2951 C -0.12101 -0.31175 -0.14653 -0.31152 -0.16615 -0.3136 C -0.17379 -0.31707 -0.1809 -0.31776 -0.18767 -0.32378 C -0.19809 -0.36564 -0.24115 -0.35546 -0.26615 -0.35662 C -0.28629 -0.36725 -0.26215 -0.35292 -0.28004 -0.36887 C -0.30417 -0.39038 -0.2816 -0.36286 -0.30156 -0.38946 C -0.30417 -0.39292 -0.30156 -0.39894 -0.30156 -0.40379 " pathEditMode="relative" ptsTypes="ffffffffff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5.55042E-7 C 0.00052 -0.00486 0.0019 -0.02267 0.00312 -0.02845 C 0.00399 -0.03284 0.0052 -0.03654 0.00625 -0.04094 C 0.00677 -0.04302 0.00781 -0.04695 0.00781 -0.04695 C 0.01041 -0.09228 0.01423 -0.13576 -0.00157 -0.17808 C -0.00487 -0.19728 -0.00018 -0.17369 -0.00764 -0.19658 C -0.01424 -0.2167 -0.00973 -0.21092 -0.01685 -0.22734 C -0.02223 -0.23983 -0.02848 -0.25162 -0.03386 -0.26411 C -0.04115 -0.28053 -0.04375 -0.30204 -0.05382 -0.31545 C -0.05573 -0.32517 -0.05764 -0.32887 -0.06303 -0.3358 C -0.06407 -0.33858 -0.06459 -0.34182 -0.06615 -0.34436 C -0.06737 -0.34621 -0.06962 -0.34621 -0.07066 -0.34806 C -0.07518 -0.35546 -0.07084 -0.3587 -0.08004 -0.3624 C -0.08716 -0.37558 -0.09862 -0.38021 -0.10921 -0.38715 C -0.12223 -0.3957 -0.13178 -0.40172 -0.14619 -0.40565 C -0.15903 -0.40426 -0.16546 -0.40241 -0.17691 -0.3994 C -0.18733 -0.39362 -0.19844 -0.389 -0.20921 -0.38506 C -0.21233 -0.38391 -0.21546 -0.38275 -0.21841 -0.3809 C -0.22049 -0.37951 -0.2224 -0.37766 -0.22466 -0.37674 C -0.23473 -0.37281 -0.26164 -0.37512 -0.26459 -0.37512 " pathEditMode="relative" ptsTypes="fffffffffffffffffff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77521E-7 C -0.00035 -0.0259 0.01232 -0.09551 -0.00625 -0.13112 C 0.01128 -0.14893 -0.01789 -0.12072 0.02152 -0.14754 C 0.05086 -0.16743 0.08142 -0.18362 0.11389 -0.19056 C 0.12795 -0.1968 0.14062 -0.20097 0.15538 -0.20305 C 0.1717 -0.20837 0.18836 -0.21045 0.20451 -0.21716 C 0.21927 -0.2234 0.23246 -0.23057 0.24774 -0.23358 C 0.26441 -0.24121 0.28107 -0.25046 0.29843 -0.25416 C 0.31961 -0.26873 0.34184 -0.28099 0.36302 -0.29509 C 0.37795 -0.30527 0.39184 -0.31868 0.40607 -0.33001 C 0.425 -0.34505 0.40659 -0.3284 0.42309 -0.34019 C 0.43854 -0.35129 0.4526 -0.3654 0.4677 -0.37719 C 0.47222 -0.38575 0.47795 -0.39014 0.48298 -0.39778 C 0.4934 -0.41304 0.4868 -0.40633 0.49531 -0.4142 C 0.49635 -0.41674 0.49705 -0.41975 0.49843 -0.42206 C 0.49965 -0.42391 0.50208 -0.42414 0.50312 -0.42622 C 0.50434 -0.42853 0.50364 -0.432 0.50451 -0.43478 C 0.50816 -0.44565 0.51493 -0.4542 0.5184 -0.46531 C 0.52743 -0.49352 0.51892 -0.47525 0.52621 -0.48982 C 0.53142 -0.51248 0.53281 -0.54209 0.52465 -0.56359 C 0.52083 -0.57377 0.51666 -0.57932 0.51389 -0.59019 C 0.50711 -0.5895 0.50034 -0.58926 0.49375 -0.58811 C 0.48663 -0.58695 0.48055 -0.58048 0.47378 -0.57793 C 0.46649 -0.57516 0.45937 -0.57308 0.45382 -0.56568 " pathEditMode="relative" ptsTypes="fffffffffffffffffffffffA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68178E-6 C -0.00798 0.00809 -0.01649 0.01619 -0.02447 0.02451 C -0.02968 0.02983 -0.0335 0.03607 -0.03975 0.03885 C -0.05382 0.05273 -0.04722 0.04949 -0.05833 0.05319 C -0.06805 0.06683 -0.08281 0.07192 -0.09531 0.07978 C -0.11267 0.09065 -0.1309 0.09921 -0.14913 0.10846 C -0.17395 0.12095 -0.19965 0.1302 -0.22447 0.1413 C -0.26197 0.15795 -0.29843 0.17576 -0.33819 0.18015 C -0.35989 0.18987 -0.38211 0.19287 -0.40451 0.19866 C -0.40711 0.19935 -0.40989 0.19981 -0.41215 0.20074 C -0.41527 0.20189 -0.4184 0.20397 -0.42135 0.2049 C -0.4335 0.20791 -0.44531 0.20791 -0.45677 0.21299 C -0.46111 0.21901 -0.46666 0.22294 -0.47066 0.22941 C -0.475 0.23635 -0.47899 0.25115 -0.48142 0.25809 C -0.48316 0.26272 -0.48715 0.26572 -0.48906 0.27035 C -0.49392 0.28168 -0.49757 0.28954 -0.5059 0.29718 C -0.50937 0.30388 -0.50781 0.30157 -0.51059 0.30527 " pathEditMode="relative" ptsTypes="ffffffffffffffffA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9593E-6 C -0.00052 0.00763 -0.00034 0.01526 -0.00156 0.02266 C -0.00469 0.0414 -0.01927 0.05597 -0.02916 0.06776 C -0.05903 0.10315 -0.09913 0.11008 -0.13385 0.13321 C -0.15729 0.1487 -0.18055 0.16443 -0.20312 0.18247 C -0.21354 0.1908 -0.22882 0.19473 -0.23993 0.20097 C -0.24635 0.20444 -0.25191 0.21022 -0.2585 0.21323 C -0.3059 0.23497 -0.35087 0.24699 -0.39844 0.26434 C -0.43333 0.27706 -0.46736 0.29232 -0.50156 0.30759 C -0.51319 0.3129 -0.52361 0.32077 -0.53541 0.32586 C -0.54097 0.33094 -0.54618 0.33233 -0.55225 0.33626 C -0.56562 0.34505 -0.57969 0.35453 -0.59392 0.36078 C -0.59444 0.36193 -0.59913 0.37072 -0.59844 0.37303 C -0.59774 0.37535 -0.59566 0.3765 -0.59392 0.3772 C -0.5934 0.37743 -0.59392 0.37581 -0.59392 0.37512 " pathEditMode="relative" ptsTypes="ffffffffffffffA">
                                      <p:cBhvr>
                                        <p:cTn id="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5.92044E-7 C 0.00051 0.00208 0.00347 0.01272 0.00312 0.01433 C 0.00208 0.01896 -0.00122 0.0222 -0.00296 0.02659 C -0.0132 0.05296 -0.03351 0.07215 -0.0507 0.09019 C -0.06042 0.10037 -0.06841 0.11332 -0.07848 0.1228 C -0.0941 0.1376 -0.12831 0.16535 -0.14914 0.16605 C -0.18247 0.1672 -0.21581 0.1672 -0.24914 0.1679 C -0.26459 0.17622 -0.27744 0.18501 -0.29376 0.19056 C -0.30261 0.19842 -0.31581 0.20027 -0.32605 0.2049 C -0.33924 0.21091 -0.35122 0.21947 -0.36459 0.22548 C -0.37397 0.22964 -0.38421 0.22826 -0.39376 0.23149 C -0.41025 0.23704 -0.42622 0.24098 -0.44306 0.24375 C -0.45001 0.24699 -0.45591 0.25416 -0.46303 0.25601 C -0.48074 0.26087 -0.49966 0.26457 -0.51685 0.27243 C -0.51789 0.27451 -0.51858 0.27705 -0.51997 0.27867 C -0.52171 0.28052 -0.52449 0.28075 -0.52605 0.28284 C -0.52709 0.28422 -0.52692 0.287 -0.52761 0.28885 C -0.52848 0.29116 -0.53074 0.29509 -0.53074 0.29509 " pathEditMode="relative" ptsTypes="fffffffffffffffff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5556E-6 -8.32562E-7 C 0.00381 0.02451 0.00347 0.01873 -8.05556E-6 0.06151 C -0.00053 0.06822 -0.01129 0.08348 -0.01546 0.08811 C -0.02865 0.10314 -0.0441 0.12164 -0.06146 0.12696 C -0.06459 0.12974 -0.06876 0.13113 -0.07084 0.13529 C -0.07188 0.13737 -0.0724 0.13968 -0.07379 0.14153 C -0.0816 0.15194 -0.0764 0.13968 -0.08004 0.14963 " pathEditMode="relative" ptsTypes="ffffffA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5712 C -0.0316 0.06406 -0.03299 0.08303 -0.03802 0.08973 C -0.0467 0.1013 -0.06007 0.10546 -0.07032 0.11448 C -0.08004 0.13437 -0.08264 0.14154 -0.08264 0.16767 " pathEditMode="relative" rAng="0" ptsTypes="fffA">
                                      <p:cBhvr>
                                        <p:cTn id="4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7604E-6 C 0.00122 0.03076 -0.00468 0.04186 0.01233 0.05527 C 0.0158 0.06891 0.01268 0.06036 0.02778 0.07585 C 0.03733 0.08557 0.04688 0.09227 0.05851 0.0962 C 0.06823 0.10407 0.07795 0.10661 0.08924 0.10869 C 0.0974 0.11193 0.10573 0.11378 0.11389 0.11679 C 0.11632 0.11771 0.11893 0.11794 0.12153 0.11887 C 0.12309 0.11933 0.12622 0.12095 0.12622 0.12095 " pathEditMode="relative" ptsTypes="fffffffA">
                                      <p:cBhvr>
                                        <p:cTn id="4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9.2877E-6 C 0.00347 0.00972 0.0092 0.01527 0.01528 0.02244 C 0.02518 0.03423 0.03472 0.03863 0.04601 0.04695 C 0.05625 0.05435 0.04792 0.05297 0.0599 0.05736 C 0.07257 0.06222 0.08559 0.06545 0.09844 0.06962 C 0.10052 0.071 0.10243 0.07262 0.10452 0.07378 C 0.1066 0.0747 0.10903 0.07401 0.11077 0.07563 C 0.11511 0.07979 0.12413 0.09483 0.12761 0.10038 C 0.13108 0.11795 0.14757 0.13645 0.14757 0.15565 " pathEditMode="relative" ptsTypes="ffffffffA">
                                      <p:cBhvr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 descr="Знак-вопроса-267x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4149080"/>
            <a:ext cx="2232248" cy="2508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7776864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Вспомним правило сравнения дробей с одинаковыми знаменателями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227687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043607" y="1556792"/>
            <a:ext cx="848095" cy="1716001"/>
            <a:chOff x="1043607" y="1700808"/>
            <a:chExt cx="848095" cy="157198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43607" y="1700809"/>
              <a:ext cx="848094" cy="1571984"/>
              <a:chOff x="2300147" y="4869145"/>
              <a:chExt cx="381642" cy="943198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300147" y="4869145"/>
                <a:ext cx="376905" cy="424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17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2300147" y="5387608"/>
                <a:ext cx="381642" cy="424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38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43608" y="1700808"/>
              <a:ext cx="8375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17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1047399" y="2403934"/>
              <a:ext cx="80009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043608" y="2564906"/>
              <a:ext cx="8480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38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043608" y="1556790"/>
            <a:ext cx="848095" cy="1651149"/>
            <a:chOff x="1043607" y="1700806"/>
            <a:chExt cx="848095" cy="1512576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1043607" y="1700806"/>
              <a:ext cx="848094" cy="1512574"/>
              <a:chOff x="2300147" y="4869145"/>
              <a:chExt cx="381642" cy="90755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2300147" y="4869145"/>
                <a:ext cx="376905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17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2300147" y="5387608"/>
                <a:ext cx="381642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38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043608" y="1700808"/>
              <a:ext cx="837567" cy="648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17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1047399" y="2403934"/>
              <a:ext cx="80009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043608" y="2564906"/>
              <a:ext cx="848094" cy="648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38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347864" y="1556793"/>
            <a:ext cx="848094" cy="1716000"/>
            <a:chOff x="2300147" y="4869145"/>
            <a:chExt cx="381642" cy="943198"/>
          </a:xfrm>
        </p:grpSpPr>
        <p:sp>
          <p:nvSpPr>
            <p:cNvPr id="38" name="TextBox 37"/>
            <p:cNvSpPr txBox="1"/>
            <p:nvPr/>
          </p:nvSpPr>
          <p:spPr>
            <a:xfrm>
              <a:off x="2300147" y="4869145"/>
              <a:ext cx="376905" cy="389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>
              <a:off x="2301853" y="5291024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300147" y="5387608"/>
              <a:ext cx="381642" cy="424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38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6" name="Прямая соединительная линия 35"/>
          <p:cNvCxnSpPr/>
          <p:nvPr/>
        </p:nvCxnSpPr>
        <p:spPr>
          <a:xfrm>
            <a:off x="3351656" y="2324334"/>
            <a:ext cx="800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347865" y="2500054"/>
            <a:ext cx="848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67744" y="1844824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4427984" y="1484784"/>
            <a:ext cx="4464496" cy="2016224"/>
            <a:chOff x="4427984" y="1484784"/>
            <a:chExt cx="4464496" cy="2016224"/>
          </a:xfrm>
        </p:grpSpPr>
        <p:sp>
          <p:nvSpPr>
            <p:cNvPr id="42" name="Выноска со стрелкой влево 41"/>
            <p:cNvSpPr/>
            <p:nvPr/>
          </p:nvSpPr>
          <p:spPr>
            <a:xfrm>
              <a:off x="4427984" y="1484784"/>
              <a:ext cx="4464496" cy="2016224"/>
            </a:xfrm>
            <a:prstGeom prst="leftArrowCallout">
              <a:avLst>
                <a:gd name="adj1" fmla="val 19672"/>
                <a:gd name="adj2" fmla="val 25000"/>
                <a:gd name="adj3" fmla="val 25000"/>
                <a:gd name="adj4" fmla="val 83605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220072" y="1556792"/>
              <a:ext cx="3600400" cy="163121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5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Чтобы сравнить две дроби с одинаковыми знаменателями, </a:t>
              </a:r>
              <a:r>
                <a:rPr lang="ru-RU" sz="25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25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адо</a:t>
              </a:r>
              <a:r>
                <a:rPr lang="ru-RU" sz="25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500" b="1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сравнить их числители</a:t>
              </a:r>
              <a:endParaRPr lang="ru-RU" sz="25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99592" y="4077072"/>
            <a:ext cx="5112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5A9E"/>
                </a:solidFill>
                <a:latin typeface="Times New Roman" pitchFamily="18" charset="0"/>
                <a:cs typeface="Times New Roman" pitchFamily="18" charset="0"/>
              </a:rPr>
              <a:t>А как же сравниваются дроби с разными знаменателями?</a:t>
            </a:r>
            <a:endParaRPr lang="ru-RU" sz="2500" b="1" dirty="0">
              <a:solidFill>
                <a:srgbClr val="005A9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61" descr="внима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0294" y="0"/>
            <a:ext cx="1913706" cy="1936671"/>
          </a:xfrm>
          <a:prstGeom prst="rect">
            <a:avLst/>
          </a:prstGeom>
        </p:spPr>
      </p:pic>
      <p:pic>
        <p:nvPicPr>
          <p:cNvPr id="23" name="Рисунок 22" descr="шары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3645024"/>
            <a:ext cx="2581275" cy="4343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7663" y="188640"/>
            <a:ext cx="51393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 Р А В И Л О 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26876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сравнить дроби с разными знаменателями,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20"/>
          <p:cNvGrpSpPr/>
          <p:nvPr/>
        </p:nvGrpSpPr>
        <p:grpSpPr>
          <a:xfrm>
            <a:off x="5652120" y="1988840"/>
            <a:ext cx="848094" cy="1651147"/>
            <a:chOff x="2300147" y="4869145"/>
            <a:chExt cx="381642" cy="907552"/>
          </a:xfrm>
        </p:grpSpPr>
        <p:sp>
          <p:nvSpPr>
            <p:cNvPr id="14" name="TextBox 13"/>
            <p:cNvSpPr txBox="1"/>
            <p:nvPr/>
          </p:nvSpPr>
          <p:spPr>
            <a:xfrm>
              <a:off x="2300147" y="4869145"/>
              <a:ext cx="376905" cy="389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301853" y="5291024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300147" y="5387608"/>
              <a:ext cx="381642" cy="389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>
            <a:off x="5655912" y="2756384"/>
            <a:ext cx="800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20"/>
          <p:cNvGrpSpPr/>
          <p:nvPr/>
        </p:nvGrpSpPr>
        <p:grpSpPr>
          <a:xfrm>
            <a:off x="7524328" y="1988840"/>
            <a:ext cx="848094" cy="1651147"/>
            <a:chOff x="2300147" y="4869145"/>
            <a:chExt cx="381642" cy="907552"/>
          </a:xfrm>
        </p:grpSpPr>
        <p:sp>
          <p:nvSpPr>
            <p:cNvPr id="18" name="TextBox 17"/>
            <p:cNvSpPr txBox="1"/>
            <p:nvPr/>
          </p:nvSpPr>
          <p:spPr>
            <a:xfrm>
              <a:off x="2300147" y="4869145"/>
              <a:ext cx="376905" cy="389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9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2301853" y="5291024"/>
              <a:ext cx="36004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300147" y="5387608"/>
              <a:ext cx="381642" cy="389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732240" y="270892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2636912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1) Привести дроби к общему знаменателю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539552" y="4149080"/>
            <a:ext cx="2144238" cy="1651147"/>
            <a:chOff x="539552" y="4149080"/>
            <a:chExt cx="2144238" cy="1651147"/>
          </a:xfrm>
        </p:grpSpPr>
        <p:grpSp>
          <p:nvGrpSpPr>
            <p:cNvPr id="24" name="Группа 20"/>
            <p:cNvGrpSpPr/>
            <p:nvPr/>
          </p:nvGrpSpPr>
          <p:grpSpPr>
            <a:xfrm>
              <a:off x="539552" y="4149080"/>
              <a:ext cx="848094" cy="1651147"/>
              <a:chOff x="2300147" y="4869145"/>
              <a:chExt cx="381642" cy="90755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2300147" y="4869145"/>
                <a:ext cx="376905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11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2300147" y="5387608"/>
                <a:ext cx="381642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21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20"/>
            <p:cNvGrpSpPr/>
            <p:nvPr/>
          </p:nvGrpSpPr>
          <p:grpSpPr>
            <a:xfrm>
              <a:off x="1835696" y="4149080"/>
              <a:ext cx="848094" cy="1651147"/>
              <a:chOff x="2300147" y="4869145"/>
              <a:chExt cx="381642" cy="90755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2300147" y="4869145"/>
                <a:ext cx="376905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22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2300147" y="5387608"/>
                <a:ext cx="381642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42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1331640" y="4437112"/>
              <a:ext cx="43204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000" b="1" dirty="0" smtClean="0"/>
                <a:t>=</a:t>
              </a:r>
              <a:endParaRPr lang="ru-RU" sz="5000" b="1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707904" y="4149080"/>
            <a:ext cx="2216246" cy="1651147"/>
            <a:chOff x="3707904" y="4149080"/>
            <a:chExt cx="2216246" cy="1651147"/>
          </a:xfrm>
        </p:grpSpPr>
        <p:grpSp>
          <p:nvGrpSpPr>
            <p:cNvPr id="33" name="Группа 20"/>
            <p:cNvGrpSpPr/>
            <p:nvPr/>
          </p:nvGrpSpPr>
          <p:grpSpPr>
            <a:xfrm>
              <a:off x="3707904" y="4149080"/>
              <a:ext cx="848094" cy="1651147"/>
              <a:chOff x="2300147" y="4869145"/>
              <a:chExt cx="381642" cy="907552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2300147" y="4869145"/>
                <a:ext cx="376905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 9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2300147" y="5387608"/>
                <a:ext cx="381642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14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9" name="Группа 20"/>
            <p:cNvGrpSpPr/>
            <p:nvPr/>
          </p:nvGrpSpPr>
          <p:grpSpPr>
            <a:xfrm>
              <a:off x="5076056" y="4149080"/>
              <a:ext cx="848094" cy="1651147"/>
              <a:chOff x="2300147" y="4869145"/>
              <a:chExt cx="381642" cy="907552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2300147" y="4869145"/>
                <a:ext cx="376905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27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2301853" y="5291024"/>
                <a:ext cx="3600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2300147" y="5387608"/>
                <a:ext cx="381642" cy="389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latin typeface="Times New Roman" pitchFamily="18" charset="0"/>
                    <a:cs typeface="Times New Roman" pitchFamily="18" charset="0"/>
                  </a:rPr>
                  <a:t>42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4499992" y="4437112"/>
              <a:ext cx="5040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000" b="1" dirty="0" smtClean="0"/>
                <a:t>=</a:t>
              </a:r>
              <a:endParaRPr lang="ru-RU" sz="5000" b="1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611560" y="2636912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2) Сравнить полученные дроби с одинаковыми знаменателями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915816" y="4365104"/>
            <a:ext cx="64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83568" y="2420888"/>
            <a:ext cx="47525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3) Поставить соответствующий знак сравнения между исходными дробями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59832" y="43651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6732240" y="2348880"/>
            <a:ext cx="64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  <p:bldP spid="57" grpId="0"/>
      <p:bldP spid="57" grpId="1"/>
      <p:bldP spid="58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1"/>
            <a:ext cx="44999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Сравните дроби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827584" y="764704"/>
            <a:ext cx="797629" cy="1489522"/>
            <a:chOff x="7596334" y="0"/>
            <a:chExt cx="864098" cy="1230895"/>
          </a:xfrm>
        </p:grpSpPr>
        <p:sp>
          <p:nvSpPr>
            <p:cNvPr id="4" name="TextBox 3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267744" y="764704"/>
            <a:ext cx="797629" cy="1489522"/>
            <a:chOff x="7596334" y="0"/>
            <a:chExt cx="864098" cy="1230895"/>
          </a:xfrm>
        </p:grpSpPr>
        <p:sp>
          <p:nvSpPr>
            <p:cNvPr id="14" name="TextBox 13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7596334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27584" y="2204864"/>
            <a:ext cx="797629" cy="1489522"/>
            <a:chOff x="7596334" y="0"/>
            <a:chExt cx="864098" cy="1230895"/>
          </a:xfrm>
        </p:grpSpPr>
        <p:sp>
          <p:nvSpPr>
            <p:cNvPr id="18" name="TextBox 17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267744" y="2204864"/>
            <a:ext cx="797629" cy="1489522"/>
            <a:chOff x="7596334" y="0"/>
            <a:chExt cx="864098" cy="1230895"/>
          </a:xfrm>
        </p:grpSpPr>
        <p:sp>
          <p:nvSpPr>
            <p:cNvPr id="22" name="TextBox 21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5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827584" y="3573016"/>
            <a:ext cx="797629" cy="1489522"/>
            <a:chOff x="7596334" y="0"/>
            <a:chExt cx="864098" cy="1230895"/>
          </a:xfrm>
        </p:grpSpPr>
        <p:sp>
          <p:nvSpPr>
            <p:cNvPr id="26" name="TextBox 25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7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267744" y="3573016"/>
            <a:ext cx="797629" cy="1489522"/>
            <a:chOff x="7596334" y="0"/>
            <a:chExt cx="864098" cy="1230895"/>
          </a:xfrm>
        </p:grpSpPr>
        <p:sp>
          <p:nvSpPr>
            <p:cNvPr id="30" name="TextBox 29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55576" y="5013176"/>
            <a:ext cx="797629" cy="1489522"/>
            <a:chOff x="7596334" y="0"/>
            <a:chExt cx="864098" cy="1230895"/>
          </a:xfrm>
        </p:grpSpPr>
        <p:sp>
          <p:nvSpPr>
            <p:cNvPr id="34" name="TextBox 33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19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267744" y="5013176"/>
            <a:ext cx="797629" cy="1489522"/>
            <a:chOff x="7596334" y="0"/>
            <a:chExt cx="864098" cy="1230895"/>
          </a:xfrm>
        </p:grpSpPr>
        <p:sp>
          <p:nvSpPr>
            <p:cNvPr id="38" name="TextBox 37"/>
            <p:cNvSpPr txBox="1"/>
            <p:nvPr/>
          </p:nvSpPr>
          <p:spPr>
            <a:xfrm>
              <a:off x="7596336" y="0"/>
              <a:ext cx="864096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7668346" y="535547"/>
              <a:ext cx="708079" cy="13134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7596334" y="595053"/>
              <a:ext cx="858095" cy="635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5652120" y="188640"/>
            <a:ext cx="25362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проверка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148064" y="692696"/>
            <a:ext cx="3317909" cy="1561530"/>
            <a:chOff x="5148064" y="692696"/>
            <a:chExt cx="3317909" cy="1561530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5148064" y="692696"/>
              <a:ext cx="797629" cy="1489522"/>
              <a:chOff x="7596334" y="0"/>
              <a:chExt cx="864098" cy="1230895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5" name="Прямая соединительная линия 44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6300192" y="692696"/>
              <a:ext cx="797629" cy="1489522"/>
              <a:chOff x="7596334" y="0"/>
              <a:chExt cx="864098" cy="1230895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14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9" name="Прямая соединительная линия 48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21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2" name="Группа 51"/>
            <p:cNvGrpSpPr/>
            <p:nvPr/>
          </p:nvGrpSpPr>
          <p:grpSpPr>
            <a:xfrm>
              <a:off x="7668344" y="764704"/>
              <a:ext cx="797629" cy="1489522"/>
              <a:chOff x="7596334" y="0"/>
              <a:chExt cx="864098" cy="1230895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8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21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5868144" y="980728"/>
              <a:ext cx="3600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236296" y="836712"/>
              <a:ext cx="648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accent1">
                      <a:lumMod val="50000"/>
                    </a:schemeClr>
                  </a:solidFill>
                </a:rPr>
                <a:t>&gt;</a:t>
              </a:r>
              <a:endParaRPr lang="ru-RU" sz="4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619672" y="980728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5220072" y="2132856"/>
            <a:ext cx="3317906" cy="1561530"/>
            <a:chOff x="5148064" y="620688"/>
            <a:chExt cx="3317906" cy="1561530"/>
          </a:xfrm>
        </p:grpSpPr>
        <p:grpSp>
          <p:nvGrpSpPr>
            <p:cNvPr id="62" name="Группа 61"/>
            <p:cNvGrpSpPr/>
            <p:nvPr/>
          </p:nvGrpSpPr>
          <p:grpSpPr>
            <a:xfrm>
              <a:off x="5148064" y="692696"/>
              <a:ext cx="797629" cy="1489522"/>
              <a:chOff x="7596334" y="0"/>
              <a:chExt cx="864098" cy="1230895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4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4" name="Прямая соединительная линия 73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3" name="Группа 62"/>
            <p:cNvGrpSpPr/>
            <p:nvPr/>
          </p:nvGrpSpPr>
          <p:grpSpPr>
            <a:xfrm>
              <a:off x="6300190" y="692696"/>
              <a:ext cx="869627" cy="1489522"/>
              <a:chOff x="7596342" y="0"/>
              <a:chExt cx="942097" cy="1230895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7674343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/>
              <p:cNvSpPr txBox="1"/>
              <p:nvPr/>
            </p:nvSpPr>
            <p:spPr>
              <a:xfrm>
                <a:off x="7596342" y="595053"/>
                <a:ext cx="858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5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4" name="Группа 63"/>
            <p:cNvGrpSpPr/>
            <p:nvPr/>
          </p:nvGrpSpPr>
          <p:grpSpPr>
            <a:xfrm>
              <a:off x="7668343" y="620688"/>
              <a:ext cx="797627" cy="1561529"/>
              <a:chOff x="7596334" y="-119010"/>
              <a:chExt cx="864096" cy="1290399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7596334" y="-11901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6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8" name="Прямая соединительная линия 67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TextBox 68"/>
              <p:cNvSpPr txBox="1"/>
              <p:nvPr/>
            </p:nvSpPr>
            <p:spPr>
              <a:xfrm>
                <a:off x="7596335" y="535547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5868144" y="1052736"/>
              <a:ext cx="432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&lt;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092280" y="1052736"/>
              <a:ext cx="648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endParaRPr lang="ru-RU" sz="4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1619672" y="2420888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" name="Группа 92"/>
          <p:cNvGrpSpPr/>
          <p:nvPr/>
        </p:nvGrpSpPr>
        <p:grpSpPr>
          <a:xfrm>
            <a:off x="5364088" y="4941168"/>
            <a:ext cx="3317906" cy="1561530"/>
            <a:chOff x="5148064" y="620688"/>
            <a:chExt cx="3317906" cy="1561530"/>
          </a:xfrm>
        </p:grpSpPr>
        <p:grpSp>
          <p:nvGrpSpPr>
            <p:cNvPr id="94" name="Группа 93"/>
            <p:cNvGrpSpPr/>
            <p:nvPr/>
          </p:nvGrpSpPr>
          <p:grpSpPr>
            <a:xfrm>
              <a:off x="5148064" y="692696"/>
              <a:ext cx="797629" cy="1489522"/>
              <a:chOff x="7596334" y="0"/>
              <a:chExt cx="864098" cy="1230895"/>
            </a:xfrm>
          </p:grpSpPr>
          <p:sp>
            <p:nvSpPr>
              <p:cNvPr id="105" name="TextBox 104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19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6" name="Прямая соединительная линия 105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5" name="Группа 94"/>
            <p:cNvGrpSpPr/>
            <p:nvPr/>
          </p:nvGrpSpPr>
          <p:grpSpPr>
            <a:xfrm>
              <a:off x="6300190" y="692696"/>
              <a:ext cx="869627" cy="1489522"/>
              <a:chOff x="7596342" y="0"/>
              <a:chExt cx="942097" cy="1230895"/>
            </a:xfrm>
          </p:grpSpPr>
          <p:sp>
            <p:nvSpPr>
              <p:cNvPr id="102" name="TextBox 101"/>
              <p:cNvSpPr txBox="1"/>
              <p:nvPr/>
            </p:nvSpPr>
            <p:spPr>
              <a:xfrm>
                <a:off x="7674343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7596342" y="595053"/>
                <a:ext cx="858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6" name="Группа 95"/>
            <p:cNvGrpSpPr/>
            <p:nvPr/>
          </p:nvGrpSpPr>
          <p:grpSpPr>
            <a:xfrm>
              <a:off x="7668343" y="620688"/>
              <a:ext cx="797627" cy="1561529"/>
              <a:chOff x="7596334" y="-119010"/>
              <a:chExt cx="864096" cy="1290399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7596334" y="-11901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0" name="Прямая соединительная линия 99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TextBox 100"/>
              <p:cNvSpPr txBox="1"/>
              <p:nvPr/>
            </p:nvSpPr>
            <p:spPr>
              <a:xfrm>
                <a:off x="7596335" y="535547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5868144" y="1052736"/>
              <a:ext cx="432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&gt;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092280" y="1052736"/>
              <a:ext cx="648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endParaRPr lang="ru-RU" sz="4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1691680" y="3789040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5292080" y="3573016"/>
            <a:ext cx="3317906" cy="1561530"/>
            <a:chOff x="5148064" y="620688"/>
            <a:chExt cx="3317906" cy="1561530"/>
          </a:xfrm>
        </p:grpSpPr>
        <p:grpSp>
          <p:nvGrpSpPr>
            <p:cNvPr id="110" name="Группа 109"/>
            <p:cNvGrpSpPr/>
            <p:nvPr/>
          </p:nvGrpSpPr>
          <p:grpSpPr>
            <a:xfrm>
              <a:off x="5148064" y="692696"/>
              <a:ext cx="797629" cy="1489522"/>
              <a:chOff x="7596334" y="0"/>
              <a:chExt cx="864098" cy="1230895"/>
            </a:xfrm>
          </p:grpSpPr>
          <p:sp>
            <p:nvSpPr>
              <p:cNvPr id="121" name="TextBox 120"/>
              <p:cNvSpPr txBox="1"/>
              <p:nvPr/>
            </p:nvSpPr>
            <p:spPr>
              <a:xfrm>
                <a:off x="7596336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TextBox 122"/>
              <p:cNvSpPr txBox="1"/>
              <p:nvPr/>
            </p:nvSpPr>
            <p:spPr>
              <a:xfrm>
                <a:off x="7596334" y="595053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1" name="Группа 110"/>
            <p:cNvGrpSpPr/>
            <p:nvPr/>
          </p:nvGrpSpPr>
          <p:grpSpPr>
            <a:xfrm>
              <a:off x="6300190" y="692696"/>
              <a:ext cx="869627" cy="1489522"/>
              <a:chOff x="7596342" y="0"/>
              <a:chExt cx="942097" cy="1230895"/>
            </a:xfrm>
          </p:grpSpPr>
          <p:sp>
            <p:nvSpPr>
              <p:cNvPr id="118" name="TextBox 117"/>
              <p:cNvSpPr txBox="1"/>
              <p:nvPr/>
            </p:nvSpPr>
            <p:spPr>
              <a:xfrm>
                <a:off x="7674343" y="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9" name="Прямая соединительная линия 118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TextBox 119"/>
              <p:cNvSpPr txBox="1"/>
              <p:nvPr/>
            </p:nvSpPr>
            <p:spPr>
              <a:xfrm>
                <a:off x="7596342" y="595053"/>
                <a:ext cx="858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2" name="Группа 111"/>
            <p:cNvGrpSpPr/>
            <p:nvPr/>
          </p:nvGrpSpPr>
          <p:grpSpPr>
            <a:xfrm>
              <a:off x="7668343" y="620688"/>
              <a:ext cx="797627" cy="1561529"/>
              <a:chOff x="7596334" y="-119010"/>
              <a:chExt cx="864096" cy="1290399"/>
            </a:xfrm>
          </p:grpSpPr>
          <p:sp>
            <p:nvSpPr>
              <p:cNvPr id="115" name="TextBox 114"/>
              <p:cNvSpPr txBox="1"/>
              <p:nvPr/>
            </p:nvSpPr>
            <p:spPr>
              <a:xfrm>
                <a:off x="7596334" y="-119010"/>
                <a:ext cx="864096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9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6" name="Прямая соединительная линия 115"/>
              <p:cNvCxnSpPr/>
              <p:nvPr/>
            </p:nvCxnSpPr>
            <p:spPr>
              <a:xfrm flipV="1">
                <a:off x="7668346" y="535547"/>
                <a:ext cx="708079" cy="1313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TextBox 116"/>
              <p:cNvSpPr txBox="1"/>
              <p:nvPr/>
            </p:nvSpPr>
            <p:spPr>
              <a:xfrm>
                <a:off x="7596335" y="535547"/>
                <a:ext cx="858095" cy="63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lang="ru-RU" sz="4400" b="1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5868144" y="1052736"/>
              <a:ext cx="432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&lt;</a:t>
              </a:r>
              <a:endPara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092280" y="1052736"/>
              <a:ext cx="648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endParaRPr lang="ru-RU" sz="4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1619672" y="5229200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5" name="Рисунок 124" descr="a9f0822d92011e8a3c380b54db54c6b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1988840"/>
            <a:ext cx="2088232" cy="4392488"/>
          </a:xfrm>
          <a:prstGeom prst="rect">
            <a:avLst/>
          </a:prstGeom>
        </p:spPr>
      </p:pic>
      <p:sp>
        <p:nvSpPr>
          <p:cNvPr id="126" name="TextBox 125"/>
          <p:cNvSpPr txBox="1"/>
          <p:nvPr/>
        </p:nvSpPr>
        <p:spPr>
          <a:xfrm>
            <a:off x="3059832" y="1556792"/>
            <a:ext cx="2232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77" grpId="0"/>
      <p:bldP spid="108" grpId="0"/>
      <p:bldP spid="124" grpId="0"/>
      <p:bldP spid="1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187624" y="188640"/>
            <a:ext cx="7128792" cy="1584176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Расставь дроби в порядке возрастания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539552" y="1988840"/>
            <a:ext cx="1152128" cy="1656184"/>
            <a:chOff x="1835696" y="1916832"/>
            <a:chExt cx="1152128" cy="1656184"/>
          </a:xfrm>
        </p:grpSpPr>
        <p:sp>
          <p:nvSpPr>
            <p:cNvPr id="22" name="Шестиугольник 21"/>
            <p:cNvSpPr/>
            <p:nvPr/>
          </p:nvSpPr>
          <p:spPr>
            <a:xfrm>
              <a:off x="1835696" y="1988840"/>
              <a:ext cx="1152128" cy="1584176"/>
            </a:xfrm>
            <a:prstGeom prst="hexagon">
              <a:avLst>
                <a:gd name="adj" fmla="val 26221"/>
                <a:gd name="vf" fmla="val 1154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1979712" y="1916832"/>
              <a:ext cx="792088" cy="1561530"/>
              <a:chOff x="7596336" y="0"/>
              <a:chExt cx="792088" cy="1395002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7596336" y="0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4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7668344" y="643288"/>
                <a:ext cx="576064" cy="0"/>
              </a:xfrm>
              <a:prstGeom prst="line">
                <a:avLst/>
              </a:prstGeom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7596336" y="707617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5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Группа 51"/>
          <p:cNvGrpSpPr/>
          <p:nvPr/>
        </p:nvGrpSpPr>
        <p:grpSpPr>
          <a:xfrm>
            <a:off x="2627784" y="1988840"/>
            <a:ext cx="1152128" cy="1656184"/>
            <a:chOff x="3491880" y="1916832"/>
            <a:chExt cx="1152128" cy="1656184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3491880" y="1988840"/>
              <a:ext cx="1152128" cy="1584176"/>
            </a:xfrm>
            <a:prstGeom prst="hexagon">
              <a:avLst>
                <a:gd name="adj" fmla="val 26221"/>
                <a:gd name="vf" fmla="val 1154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3635896" y="1916832"/>
              <a:ext cx="792088" cy="1561530"/>
              <a:chOff x="7596336" y="0"/>
              <a:chExt cx="792088" cy="139500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596336" y="0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7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7668344" y="643288"/>
                <a:ext cx="576064" cy="0"/>
              </a:xfrm>
              <a:prstGeom prst="line">
                <a:avLst/>
              </a:prstGeom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7596336" y="707617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3" name="Группа 52"/>
          <p:cNvGrpSpPr/>
          <p:nvPr/>
        </p:nvGrpSpPr>
        <p:grpSpPr>
          <a:xfrm>
            <a:off x="4860032" y="1988840"/>
            <a:ext cx="1152128" cy="1656184"/>
            <a:chOff x="5076056" y="1916832"/>
            <a:chExt cx="1152128" cy="1656184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5076056" y="1988840"/>
              <a:ext cx="1152128" cy="1584176"/>
            </a:xfrm>
            <a:prstGeom prst="hexagon">
              <a:avLst>
                <a:gd name="adj" fmla="val 26221"/>
                <a:gd name="vf" fmla="val 1154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5220072" y="1916832"/>
              <a:ext cx="792088" cy="1561530"/>
              <a:chOff x="7596336" y="0"/>
              <a:chExt cx="792088" cy="139500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7596336" y="0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8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7668344" y="643288"/>
                <a:ext cx="576064" cy="0"/>
              </a:xfrm>
              <a:prstGeom prst="line">
                <a:avLst/>
              </a:prstGeom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7596336" y="707617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7020272" y="1988840"/>
            <a:ext cx="1152128" cy="1656184"/>
            <a:chOff x="6588224" y="1916832"/>
            <a:chExt cx="1152128" cy="1656184"/>
          </a:xfrm>
        </p:grpSpPr>
        <p:sp>
          <p:nvSpPr>
            <p:cNvPr id="46" name="Шестиугольник 45"/>
            <p:cNvSpPr/>
            <p:nvPr/>
          </p:nvSpPr>
          <p:spPr>
            <a:xfrm>
              <a:off x="6588224" y="1988840"/>
              <a:ext cx="1152128" cy="1584176"/>
            </a:xfrm>
            <a:prstGeom prst="hexagon">
              <a:avLst>
                <a:gd name="adj" fmla="val 26221"/>
                <a:gd name="vf" fmla="val 1154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2" name="Группа 31"/>
            <p:cNvGrpSpPr/>
            <p:nvPr/>
          </p:nvGrpSpPr>
          <p:grpSpPr>
            <a:xfrm>
              <a:off x="6804248" y="1916832"/>
              <a:ext cx="792088" cy="1561530"/>
              <a:chOff x="7596336" y="0"/>
              <a:chExt cx="792088" cy="1395002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7596336" y="0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11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7668344" y="643288"/>
                <a:ext cx="576064" cy="0"/>
              </a:xfrm>
              <a:prstGeom prst="line">
                <a:avLst/>
              </a:prstGeom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7596336" y="707617"/>
                <a:ext cx="792088" cy="68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lang="ru-RU" sz="44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6"/>
          <p:cNvGrpSpPr/>
          <p:nvPr/>
        </p:nvGrpSpPr>
        <p:grpSpPr>
          <a:xfrm>
            <a:off x="1691680" y="3068960"/>
            <a:ext cx="792088" cy="1561530"/>
            <a:chOff x="7596336" y="0"/>
            <a:chExt cx="792088" cy="1395002"/>
          </a:xfrm>
        </p:grpSpPr>
        <p:sp>
          <p:nvSpPr>
            <p:cNvPr id="48" name="TextBox 47"/>
            <p:cNvSpPr txBox="1"/>
            <p:nvPr/>
          </p:nvSpPr>
          <p:spPr>
            <a:xfrm>
              <a:off x="7596336" y="0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24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>
              <a:off x="7668344" y="643288"/>
              <a:ext cx="576064" cy="0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596336" y="707617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923928" y="3068960"/>
            <a:ext cx="792088" cy="1561530"/>
            <a:chOff x="7596336" y="0"/>
            <a:chExt cx="792088" cy="1395002"/>
          </a:xfrm>
        </p:grpSpPr>
        <p:sp>
          <p:nvSpPr>
            <p:cNvPr id="56" name="TextBox 55"/>
            <p:cNvSpPr txBox="1"/>
            <p:nvPr/>
          </p:nvSpPr>
          <p:spPr>
            <a:xfrm>
              <a:off x="7596336" y="0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>
              <a:off x="7668344" y="643288"/>
              <a:ext cx="576064" cy="0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7596336" y="707617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084168" y="3140968"/>
            <a:ext cx="792088" cy="1561530"/>
            <a:chOff x="7596336" y="0"/>
            <a:chExt cx="792088" cy="1395002"/>
          </a:xfrm>
        </p:grpSpPr>
        <p:sp>
          <p:nvSpPr>
            <p:cNvPr id="60" name="TextBox 59"/>
            <p:cNvSpPr txBox="1"/>
            <p:nvPr/>
          </p:nvSpPr>
          <p:spPr>
            <a:xfrm>
              <a:off x="7596336" y="0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>
              <a:off x="7668344" y="643288"/>
              <a:ext cx="576064" cy="0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7596336" y="707617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8100392" y="3068960"/>
            <a:ext cx="792088" cy="1561530"/>
            <a:chOff x="7596336" y="0"/>
            <a:chExt cx="792088" cy="1395002"/>
          </a:xfrm>
        </p:grpSpPr>
        <p:sp>
          <p:nvSpPr>
            <p:cNvPr id="64" name="TextBox 63"/>
            <p:cNvSpPr txBox="1"/>
            <p:nvPr/>
          </p:nvSpPr>
          <p:spPr>
            <a:xfrm>
              <a:off x="7596336" y="0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7668344" y="643288"/>
              <a:ext cx="576064" cy="0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7596336" y="707617"/>
              <a:ext cx="792088" cy="687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683568" y="386104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ПРИВЕДЕМ ДРОБИ К ОБЩЕМУ ЗНАМЕНАТЕЛЮ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Скругленная соединительная линия 68"/>
          <p:cNvCxnSpPr/>
          <p:nvPr/>
        </p:nvCxnSpPr>
        <p:spPr>
          <a:xfrm rot="16200000" flipH="1">
            <a:off x="1511660" y="2456892"/>
            <a:ext cx="720080" cy="648072"/>
          </a:xfrm>
          <a:prstGeom prst="curvedConnector3">
            <a:avLst>
              <a:gd name="adj1" fmla="val -6655"/>
            </a:avLst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Скругленная соединительная линия 70"/>
          <p:cNvCxnSpPr/>
          <p:nvPr/>
        </p:nvCxnSpPr>
        <p:spPr>
          <a:xfrm rot="16200000" flipH="1">
            <a:off x="3599892" y="2528900"/>
            <a:ext cx="720080" cy="648072"/>
          </a:xfrm>
          <a:prstGeom prst="curvedConnector3">
            <a:avLst>
              <a:gd name="adj1" fmla="val -6655"/>
            </a:avLst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кругленная соединительная линия 71"/>
          <p:cNvCxnSpPr/>
          <p:nvPr/>
        </p:nvCxnSpPr>
        <p:spPr>
          <a:xfrm rot="16200000" flipH="1">
            <a:off x="5832140" y="2528900"/>
            <a:ext cx="720080" cy="648072"/>
          </a:xfrm>
          <a:prstGeom prst="curvedConnector3">
            <a:avLst>
              <a:gd name="adj1" fmla="val -6655"/>
            </a:avLst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Скругленная соединительная линия 72"/>
          <p:cNvCxnSpPr/>
          <p:nvPr/>
        </p:nvCxnSpPr>
        <p:spPr>
          <a:xfrm rot="16200000" flipH="1">
            <a:off x="7992380" y="2528900"/>
            <a:ext cx="720080" cy="648072"/>
          </a:xfrm>
          <a:prstGeom prst="curvedConnector3">
            <a:avLst>
              <a:gd name="adj1" fmla="val -6655"/>
            </a:avLst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1043608" y="6165304"/>
            <a:ext cx="720080" cy="2880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843808" y="6093296"/>
            <a:ext cx="864096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4860032" y="5949280"/>
            <a:ext cx="864096" cy="5040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732240" y="5877272"/>
            <a:ext cx="1080120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2988E-6 L -0.67726 0.3619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79 0.15217 L -0.23611 0.3515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14177 L 0.22847 0.330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14177 L 0.67726 0.3200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ры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339752" cy="3491297"/>
          </a:xfrm>
          <a:prstGeom prst="rect">
            <a:avLst/>
          </a:prstGeom>
        </p:spPr>
      </p:pic>
      <p:pic>
        <p:nvPicPr>
          <p:cNvPr id="3" name="Рисунок 2" descr="animashki-ludi-22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3717032"/>
            <a:ext cx="1658079" cy="2520280"/>
          </a:xfrm>
          <a:prstGeom prst="rect">
            <a:avLst/>
          </a:prstGeom>
        </p:spPr>
      </p:pic>
      <p:pic>
        <p:nvPicPr>
          <p:cNvPr id="5" name="Рисунок 4" descr="animashki-ludi-246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3284984"/>
            <a:ext cx="1944216" cy="3375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35696" y="188640"/>
            <a:ext cx="51343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ЗАДАЧА 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1196752"/>
            <a:ext cx="5976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 шагов папы составляют 16 метров, а 10 моих шагов – 7 метров. Чей шаг короче?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2339752" y="2708920"/>
            <a:ext cx="4752528" cy="1800200"/>
          </a:xfrm>
          <a:prstGeom prst="cloudCallout">
            <a:avLst>
              <a:gd name="adj1" fmla="val -41849"/>
              <a:gd name="adj2" fmla="val 601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Шаг папы составляет 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292080" y="3068960"/>
            <a:ext cx="936104" cy="1160839"/>
            <a:chOff x="5292080" y="3068960"/>
            <a:chExt cx="936104" cy="1160839"/>
          </a:xfrm>
        </p:grpSpPr>
        <p:sp>
          <p:nvSpPr>
            <p:cNvPr id="11" name="TextBox 10"/>
            <p:cNvSpPr txBox="1"/>
            <p:nvPr/>
          </p:nvSpPr>
          <p:spPr>
            <a:xfrm>
              <a:off x="5292080" y="3068960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436096" y="3645024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292080" y="3645024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68144" y="3429000"/>
              <a:ext cx="3600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Выноска-облако 17"/>
          <p:cNvSpPr/>
          <p:nvPr/>
        </p:nvSpPr>
        <p:spPr>
          <a:xfrm>
            <a:off x="2627784" y="4797152"/>
            <a:ext cx="4320480" cy="1512168"/>
          </a:xfrm>
          <a:prstGeom prst="cloudCallout">
            <a:avLst>
              <a:gd name="adj1" fmla="val 57312"/>
              <a:gd name="adj2" fmla="val 468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Мой шаг составляет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5436096" y="4941168"/>
            <a:ext cx="1008112" cy="1088831"/>
            <a:chOff x="5436096" y="4941168"/>
            <a:chExt cx="1008112" cy="1088831"/>
          </a:xfrm>
        </p:grpSpPr>
        <p:sp>
          <p:nvSpPr>
            <p:cNvPr id="19" name="TextBox 18"/>
            <p:cNvSpPr txBox="1"/>
            <p:nvPr/>
          </p:nvSpPr>
          <p:spPr>
            <a:xfrm>
              <a:off x="5580112" y="4941168"/>
              <a:ext cx="5760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36096" y="5445224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5580112" y="5445224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084168" y="5157192"/>
              <a:ext cx="3600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524328" y="3068960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88224" y="4149080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220072" y="3645024"/>
            <a:ext cx="50405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8" grpId="0" animBg="1"/>
      <p:bldP spid="1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471</Words>
  <Application>Microsoft Office PowerPoint</Application>
  <PresentationFormat>Экран (4:3)</PresentationFormat>
  <Paragraphs>235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к уроку по учебному предмету «Математика» в 6 классе на тему «Сравнение дробей с разными знаменателями».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Сравнение дробей с разными знаменателями</dc:title>
  <dc:creator>olga2014</dc:creator>
  <cp:lastModifiedBy>olga2014</cp:lastModifiedBy>
  <cp:revision>100</cp:revision>
  <dcterms:created xsi:type="dcterms:W3CDTF">2016-10-16T12:32:34Z</dcterms:created>
  <dcterms:modified xsi:type="dcterms:W3CDTF">2016-10-20T09:20:53Z</dcterms:modified>
</cp:coreProperties>
</file>