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3"/>
  </p:notesMasterIdLst>
  <p:sldIdLst>
    <p:sldId id="256" r:id="rId2"/>
    <p:sldId id="258" r:id="rId3"/>
    <p:sldId id="257" r:id="rId4"/>
    <p:sldId id="259" r:id="rId5"/>
    <p:sldId id="262" r:id="rId6"/>
    <p:sldId id="260" r:id="rId7"/>
    <p:sldId id="261" r:id="rId8"/>
    <p:sldId id="263" r:id="rId9"/>
    <p:sldId id="264" r:id="rId10"/>
    <p:sldId id="265" r:id="rId11"/>
    <p:sldId id="266" r:id="rId12"/>
    <p:sldId id="267" r:id="rId13"/>
    <p:sldId id="275" r:id="rId14"/>
    <p:sldId id="268" r:id="rId15"/>
    <p:sldId id="269" r:id="rId16"/>
    <p:sldId id="270" r:id="rId17"/>
    <p:sldId id="271" r:id="rId18"/>
    <p:sldId id="272" r:id="rId19"/>
    <p:sldId id="273" r:id="rId20"/>
    <p:sldId id="274"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2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F3C96-DDEB-4931-9179-2A78ED00CB1A}" type="datetimeFigureOut">
              <a:rPr lang="ru-RU" smtClean="0"/>
              <a:pPr/>
              <a:t>20.02.2015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3C4D88-A38C-4F51-8CC2-DE2C1753578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13C4D88-A38C-4F51-8CC2-DE2C1753578D}" type="slidenum">
              <a:rPr lang="ru-RU" smtClean="0"/>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75000"/>
            <a:lum/>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20.02.2015</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2.JPG" TargetMode="External"/><Relationship Id="rId1" Type="http://schemas.openxmlformats.org/officeDocument/2006/relationships/slideLayout" Target="../slideLayouts/slideLayout9.xml"/><Relationship Id="rId5" Type="http://schemas.openxmlformats.org/officeDocument/2006/relationships/image" Target="../media/image4.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0.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1.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2.jpeg"/><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3.jpeg"/><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9.xml"/><Relationship Id="rId5" Type="http://schemas.openxmlformats.org/officeDocument/2006/relationships/image" Target="../media/image3.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836713"/>
            <a:ext cx="7772400" cy="2592288"/>
          </a:xfrm>
        </p:spPr>
        <p:txBody>
          <a:bodyPr>
            <a:noAutofit/>
          </a:bodyPr>
          <a:lstStyle/>
          <a:p>
            <a:pPr>
              <a:tabLst>
                <a:tab pos="6461125" algn="l"/>
              </a:tabLst>
            </a:pPr>
            <a:r>
              <a:rPr lang="ru-RU" sz="3200" b="1" dirty="0" smtClean="0">
                <a:solidFill>
                  <a:srgbClr val="C00000"/>
                </a:solidFill>
                <a:latin typeface="Times New Roman" pitchFamily="18" charset="0"/>
                <a:cs typeface="Times New Roman" pitchFamily="18" charset="0"/>
              </a:rPr>
              <a:t>Презентация к уроку по учебному предмету «Изобразительное искусство» в 5 классе на тему </a:t>
            </a:r>
            <a:br>
              <a:rPr lang="ru-RU" sz="3200" b="1" dirty="0" smtClean="0">
                <a:solidFill>
                  <a:srgbClr val="C00000"/>
                </a:solidFill>
                <a:latin typeface="Times New Roman" pitchFamily="18" charset="0"/>
                <a:cs typeface="Times New Roman" pitchFamily="18" charset="0"/>
              </a:rPr>
            </a:br>
            <a:r>
              <a:rPr lang="ru-RU" sz="3200" b="1" dirty="0" smtClean="0">
                <a:solidFill>
                  <a:srgbClr val="C00000"/>
                </a:solidFill>
                <a:latin typeface="Times New Roman" pitchFamily="18" charset="0"/>
                <a:cs typeface="Times New Roman" pitchFamily="18" charset="0"/>
              </a:rPr>
              <a:t>«Мезенская роспись. </a:t>
            </a:r>
            <a:br>
              <a:rPr lang="ru-RU" sz="3200" b="1" dirty="0" smtClean="0">
                <a:solidFill>
                  <a:srgbClr val="C00000"/>
                </a:solidFill>
                <a:latin typeface="Times New Roman" pitchFamily="18" charset="0"/>
                <a:cs typeface="Times New Roman" pitchFamily="18" charset="0"/>
              </a:rPr>
            </a:br>
            <a:r>
              <a:rPr lang="ru-RU" sz="3200" b="1" dirty="0" smtClean="0">
                <a:solidFill>
                  <a:srgbClr val="C00000"/>
                </a:solidFill>
                <a:latin typeface="Times New Roman" pitchFamily="18" charset="0"/>
                <a:cs typeface="Times New Roman" pitchFamily="18" charset="0"/>
              </a:rPr>
              <a:t>Конь-огонь»</a:t>
            </a:r>
            <a:endParaRPr lang="ru-RU" sz="3200" b="1" dirty="0">
              <a:solidFill>
                <a:srgbClr val="C0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899592" y="3501008"/>
            <a:ext cx="7416824" cy="1728192"/>
          </a:xfrm>
        </p:spPr>
        <p:txBody>
          <a:bodyPr>
            <a:noAutofit/>
          </a:bodyPr>
          <a:lstStyle/>
          <a:p>
            <a:pPr algn="just"/>
            <a:r>
              <a:rPr lang="ru-RU" sz="2400" b="1" dirty="0" smtClean="0">
                <a:solidFill>
                  <a:schemeClr val="tx1"/>
                </a:solidFill>
                <a:latin typeface="Times New Roman" pitchFamily="18" charset="0"/>
                <a:cs typeface="Times New Roman" pitchFamily="18" charset="0"/>
              </a:rPr>
              <a:t>Разработчик презентации: </a:t>
            </a:r>
          </a:p>
          <a:p>
            <a:pPr algn="just"/>
            <a:r>
              <a:rPr lang="ru-RU" sz="2400" b="1" dirty="0" smtClean="0">
                <a:solidFill>
                  <a:schemeClr val="tx1"/>
                </a:solidFill>
                <a:latin typeface="Times New Roman" pitchFamily="18" charset="0"/>
                <a:cs typeface="Times New Roman" pitchFamily="18" charset="0"/>
              </a:rPr>
              <a:t>Скрябина Наталья Викторовна, учитель </a:t>
            </a:r>
            <a:r>
              <a:rPr lang="ru-RU" sz="2400" b="1" dirty="0" smtClean="0">
                <a:solidFill>
                  <a:schemeClr val="tx1"/>
                </a:solidFill>
                <a:latin typeface="Times New Roman" pitchFamily="18" charset="0"/>
                <a:cs typeface="Times New Roman" pitchFamily="18" charset="0"/>
              </a:rPr>
              <a:t>ИЗО </a:t>
            </a:r>
            <a:r>
              <a:rPr lang="ru-RU" sz="2400" b="1" dirty="0" smtClean="0">
                <a:solidFill>
                  <a:schemeClr val="tx1"/>
                </a:solidFill>
                <a:latin typeface="Times New Roman" pitchFamily="18" charset="0"/>
                <a:cs typeface="Times New Roman" pitchFamily="18" charset="0"/>
              </a:rPr>
              <a:t>Информационно-Технологического </a:t>
            </a:r>
            <a:r>
              <a:rPr lang="ru-RU" sz="2400" b="1" dirty="0">
                <a:solidFill>
                  <a:schemeClr val="tx1"/>
                </a:solidFill>
                <a:latin typeface="Times New Roman" pitchFamily="18" charset="0"/>
                <a:cs typeface="Times New Roman" pitchFamily="18" charset="0"/>
              </a:rPr>
              <a:t>Л</a:t>
            </a:r>
            <a:r>
              <a:rPr lang="ru-RU" sz="2400" b="1" dirty="0" smtClean="0">
                <a:solidFill>
                  <a:schemeClr val="tx1"/>
                </a:solidFill>
                <a:latin typeface="Times New Roman" pitchFamily="18" charset="0"/>
                <a:cs typeface="Times New Roman" pitchFamily="18" charset="0"/>
              </a:rPr>
              <a:t>ицея №24 </a:t>
            </a:r>
          </a:p>
          <a:p>
            <a:pPr algn="just"/>
            <a:r>
              <a:rPr lang="ru-RU" sz="2400" b="1" dirty="0" smtClean="0">
                <a:solidFill>
                  <a:schemeClr val="tx1"/>
                </a:solidFill>
                <a:latin typeface="Times New Roman" pitchFamily="18" charset="0"/>
                <a:cs typeface="Times New Roman" pitchFamily="18" charset="0"/>
              </a:rPr>
              <a:t>г. Нерюнгри, р.Саха (Якутия).</a:t>
            </a:r>
            <a:endParaRPr lang="ru-RU" sz="2400" b="1" dirty="0">
              <a:solidFill>
                <a:schemeClr val="tx1"/>
              </a:solidFill>
              <a:latin typeface="Times New Roman" pitchFamily="18" charset="0"/>
              <a:cs typeface="Times New Roman" pitchFamily="18" charset="0"/>
            </a:endParaRPr>
          </a:p>
        </p:txBody>
      </p:sp>
      <p:pic>
        <p:nvPicPr>
          <p:cNvPr id="7"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1028" name="Picture 4" descr="C:\Documents and Settings\Администратор\Рабочий стол\мезень7.JPG"/>
          <p:cNvPicPr>
            <a:picLocks noChangeAspect="1" noChangeArrowheads="1"/>
          </p:cNvPicPr>
          <p:nvPr/>
        </p:nvPicPr>
        <p:blipFill>
          <a:blip r:embed="rId3" cstate="print"/>
          <a:srcRect/>
          <a:stretch>
            <a:fillRect/>
          </a:stretch>
        </p:blipFill>
        <p:spPr bwMode="auto">
          <a:xfrm>
            <a:off x="0" y="0"/>
            <a:ext cx="781050" cy="6858000"/>
          </a:xfrm>
          <a:prstGeom prst="rect">
            <a:avLst/>
          </a:prstGeom>
          <a:noFill/>
        </p:spPr>
      </p:pic>
      <p:pic>
        <p:nvPicPr>
          <p:cNvPr id="8" name="Picture 3" descr="C:\Documents and Settings\Администратор\Рабочий стол\мезень5.JPG"/>
          <p:cNvPicPr>
            <a:picLocks noChangeAspect="1" noChangeArrowheads="1"/>
          </p:cNvPicPr>
          <p:nvPr/>
        </p:nvPicPr>
        <p:blipFill>
          <a:blip r:embed="rId4" cstate="print"/>
          <a:srcRect r="14951"/>
          <a:stretch>
            <a:fillRect/>
          </a:stretch>
        </p:blipFill>
        <p:spPr bwMode="auto">
          <a:xfrm>
            <a:off x="683568" y="5273824"/>
            <a:ext cx="7776864" cy="1584176"/>
          </a:xfrm>
          <a:prstGeom prst="rect">
            <a:avLst/>
          </a:prstGeom>
          <a:noFill/>
        </p:spPr>
      </p:pic>
      <p:pic>
        <p:nvPicPr>
          <p:cNvPr id="9" name="Picture 4" descr="C:\Documents and Settings\Администратор\Рабочий стол\мезень7.JPG"/>
          <p:cNvPicPr>
            <a:picLocks noChangeAspect="1" noChangeArrowheads="1"/>
          </p:cNvPicPr>
          <p:nvPr/>
        </p:nvPicPr>
        <p:blipFill>
          <a:blip r:embed="rId3" cstate="print"/>
          <a:srcRect/>
          <a:stretch>
            <a:fillRect/>
          </a:stretch>
        </p:blipFill>
        <p:spPr bwMode="auto">
          <a:xfrm>
            <a:off x="8362950" y="0"/>
            <a:ext cx="781050" cy="6858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«Кого люблю – тому дарю»</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491880" y="1484784"/>
            <a:ext cx="5652120" cy="3888432"/>
          </a:xfrm>
        </p:spPr>
        <p:txBody>
          <a:bodyPr>
            <a:noAutofit/>
          </a:bodyPr>
          <a:lstStyle/>
          <a:p>
            <a:r>
              <a:rPr lang="ru-RU" sz="2000" dirty="0" smtClean="0">
                <a:latin typeface="Times New Roman" pitchFamily="18" charset="0"/>
                <a:cs typeface="Times New Roman" pitchFamily="18" charset="0"/>
              </a:rPr>
              <a:t>Выделенные на прялках ярусы соответствовали трём мирам – подземному, наземному и небесному, широко известным в искусстве многих народов мира. </a:t>
            </a:r>
          </a:p>
          <a:p>
            <a:r>
              <a:rPr lang="ru-RU" sz="2000" dirty="0" smtClean="0">
                <a:latin typeface="Times New Roman" pitchFamily="18" charset="0"/>
                <a:cs typeface="Times New Roman" pitchFamily="18" charset="0"/>
              </a:rPr>
              <a:t>На изнаночной стороне прялки художник, строго сохраняя уровни, мог сделать надписи, например: “Кого люблю – тому дарю”. Прялки с подобными посланиями дарил муж жене на свадьбу или к рождению ребенка.</a:t>
            </a:r>
          </a:p>
          <a:p>
            <a:r>
              <a:rPr lang="ru-RU" sz="2000" dirty="0" smtClean="0">
                <a:latin typeface="Times New Roman" pitchFamily="18" charset="0"/>
                <a:cs typeface="Times New Roman" pitchFamily="18" charset="0"/>
              </a:rPr>
              <a:t>Кстати, росписью занимались только мужчины, передавая это искусство по наследству из поколения в поколение.</a:t>
            </a:r>
            <a:endParaRPr lang="ru-RU" sz="20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7" name="Рисунок 6" descr="http://gorod.tomsk.ru/uploads/31439/1284620703/48793621_pryal_mez2.jpg"/>
          <p:cNvPicPr/>
          <p:nvPr/>
        </p:nvPicPr>
        <p:blipFill>
          <a:blip r:embed="rId4" cstate="email"/>
          <a:srcRect t="19952"/>
          <a:stretch>
            <a:fillRect/>
          </a:stretch>
        </p:blipFill>
        <p:spPr bwMode="auto">
          <a:xfrm>
            <a:off x="0" y="1484784"/>
            <a:ext cx="3419872" cy="3816424"/>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Геометрические узоры</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5580112" y="1412776"/>
            <a:ext cx="3563888" cy="3960440"/>
          </a:xfrm>
        </p:spPr>
        <p:txBody>
          <a:bodyPr>
            <a:noAutofit/>
          </a:bodyPr>
          <a:lstStyle/>
          <a:p>
            <a:r>
              <a:rPr lang="ru-RU" sz="1800" dirty="0" smtClean="0">
                <a:latin typeface="Times New Roman" pitchFamily="18" charset="0"/>
                <a:cs typeface="Times New Roman" pitchFamily="18" charset="0"/>
              </a:rPr>
              <a:t>Ярусы-миры как на лицевой, так и на тыльных сторонах прялок разделяются горизонтальными полосами, заполненными геометрическим узором. Несмотря на то, что геометрические узоры составляются из однотипных элементов, на каждой прялке такой узор выглядит необычным, придающим оригинальность всей прялке. Эффект достигается тем, что каждый раз мастер сочетает элементы орнамента по разному.</a:t>
            </a:r>
            <a:endParaRPr lang="ru-RU" sz="18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6146" name="Picture 2" descr="C:\Documents and Settings\Администратор\Рабочий стол\узоры.JPG"/>
          <p:cNvPicPr>
            <a:picLocks noChangeAspect="1" noChangeArrowheads="1"/>
          </p:cNvPicPr>
          <p:nvPr/>
        </p:nvPicPr>
        <p:blipFill>
          <a:blip r:embed="rId4" cstate="print"/>
          <a:srcRect/>
          <a:stretch>
            <a:fillRect/>
          </a:stretch>
        </p:blipFill>
        <p:spPr bwMode="auto">
          <a:xfrm>
            <a:off x="-1" y="1484784"/>
            <a:ext cx="5581847" cy="3751448"/>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Изделия мезенского промысла</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572000" y="1628800"/>
            <a:ext cx="4572000" cy="3744416"/>
          </a:xfrm>
        </p:spPr>
        <p:txBody>
          <a:bodyPr>
            <a:normAutofit fontScale="25000" lnSpcReduction="20000"/>
          </a:bodyPr>
          <a:lstStyle/>
          <a:p>
            <a:pPr>
              <a:lnSpc>
                <a:spcPct val="120000"/>
              </a:lnSpc>
            </a:pPr>
            <a:r>
              <a:rPr lang="ru-RU" sz="7200" dirty="0" smtClean="0">
                <a:latin typeface="Times New Roman" pitchFamily="18" charset="0"/>
                <a:cs typeface="Times New Roman" pitchFamily="18" charset="0"/>
              </a:rPr>
              <a:t>В Северодвинске, Архангельске и других местах сейчас широко развернуто производство сувениров в мезенском стиле. </a:t>
            </a:r>
            <a:r>
              <a:rPr lang="ru-RU" sz="7200" b="1"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Роспись хороша, но характер ее уже несколько иной, уходит графичность. Такая строгая раньше, сейчас она приобретает смягченные черты. Это связано с тем, что четкий перьевой контур все больше заменяется мягким кистевым.   И наверное, имеет значение, что из “мужской” росписи охотников, рыболовов и оленеводов она становится все больше женским</a:t>
            </a:r>
            <a:r>
              <a:rPr lang="ru-RU" sz="7200" b="1"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искусством. </a:t>
            </a:r>
            <a:r>
              <a:rPr lang="ru-RU" sz="8600" dirty="0" smtClean="0">
                <a:latin typeface="Times New Roman" pitchFamily="18" charset="0"/>
                <a:cs typeface="Times New Roman" pitchFamily="18" charset="0"/>
              </a:rPr>
              <a:t/>
            </a:r>
            <a:br>
              <a:rPr lang="ru-RU" sz="8600" dirty="0" smtClean="0">
                <a:latin typeface="Times New Roman" pitchFamily="18" charset="0"/>
                <a:cs typeface="Times New Roman" pitchFamily="18" charset="0"/>
              </a:rPr>
            </a:br>
            <a:r>
              <a:rPr lang="ru-RU" sz="8600" dirty="0" smtClean="0">
                <a:latin typeface="Times New Roman" pitchFamily="18" charset="0"/>
                <a:cs typeface="Times New Roman" pitchFamily="18" charset="0"/>
              </a:rPr>
              <a:t> </a:t>
            </a:r>
            <a:r>
              <a:rPr lang="ru-RU" dirty="0" smtClean="0"/>
              <a:t/>
            </a:r>
            <a:br>
              <a:rPr lang="ru-RU" dirty="0" smtClean="0"/>
            </a:br>
            <a:r>
              <a:rPr lang="ru-RU" dirty="0" smtClean="0"/>
              <a:t> </a:t>
            </a:r>
            <a:br>
              <a:rPr lang="ru-RU" dirty="0" smtClean="0"/>
            </a:br>
            <a:endParaRPr lang="ru-RU" dirty="0"/>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7170" name="Picture 2" descr="C:\Documents and Settings\Администратор\Рабочий стол\мезень\мезень7.jpg"/>
          <p:cNvPicPr>
            <a:picLocks noChangeAspect="1" noChangeArrowheads="1"/>
          </p:cNvPicPr>
          <p:nvPr/>
        </p:nvPicPr>
        <p:blipFill>
          <a:blip r:embed="rId4" cstate="print"/>
          <a:srcRect l="19378" t="4579" r="4492" b="10701"/>
          <a:stretch>
            <a:fillRect/>
          </a:stretch>
        </p:blipFill>
        <p:spPr bwMode="auto">
          <a:xfrm>
            <a:off x="0" y="1700808"/>
            <a:ext cx="4572000" cy="3456384"/>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Контроль знаний</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923928" y="1556792"/>
            <a:ext cx="5220072" cy="3816424"/>
          </a:xfrm>
        </p:spPr>
        <p:txBody>
          <a:bodyPr/>
          <a:lstStyle/>
          <a:p>
            <a:pPr marL="342900" indent="-342900">
              <a:buAutoNum type="arabicPeriod"/>
            </a:pPr>
            <a:r>
              <a:rPr lang="ru-RU" sz="1800" dirty="0" smtClean="0">
                <a:latin typeface="Times New Roman" pitchFamily="18" charset="0"/>
                <a:cs typeface="Times New Roman" pitchFamily="18" charset="0"/>
              </a:rPr>
              <a:t>Какова техника исполнения мезенской росписи? </a:t>
            </a:r>
          </a:p>
          <a:p>
            <a:pPr marL="342900" indent="-342900">
              <a:buFont typeface="+mj-lt"/>
              <a:buAutoNum type="alphaLcParenR"/>
            </a:pPr>
            <a:r>
              <a:rPr lang="ru-RU" sz="1800" dirty="0" smtClean="0">
                <a:latin typeface="Times New Roman" pitchFamily="18" charset="0"/>
                <a:cs typeface="Times New Roman" pitchFamily="18" charset="0"/>
              </a:rPr>
              <a:t>Смешанная</a:t>
            </a:r>
          </a:p>
          <a:p>
            <a:pPr marL="342900" indent="-342900">
              <a:buFont typeface="+mj-lt"/>
              <a:buAutoNum type="alphaLcParenR"/>
            </a:pPr>
            <a:r>
              <a:rPr lang="ru-RU" sz="1800" dirty="0" smtClean="0">
                <a:latin typeface="Times New Roman" pitchFamily="18" charset="0"/>
                <a:cs typeface="Times New Roman" pitchFamily="18" charset="0"/>
              </a:rPr>
              <a:t>Живописная</a:t>
            </a:r>
          </a:p>
          <a:p>
            <a:pPr marL="342900" indent="-342900">
              <a:buFont typeface="+mj-lt"/>
              <a:buAutoNum type="alphaLcParenR"/>
            </a:pPr>
            <a:r>
              <a:rPr lang="ru-RU" sz="1800" dirty="0" smtClean="0">
                <a:latin typeface="Times New Roman" pitchFamily="18" charset="0"/>
                <a:cs typeface="Times New Roman" pitchFamily="18" charset="0"/>
              </a:rPr>
              <a:t>Графическая</a:t>
            </a:r>
          </a:p>
          <a:p>
            <a:pPr marL="342900" indent="-342900">
              <a:buAutoNum type="arabicPeriod" startAt="2"/>
            </a:pPr>
            <a:r>
              <a:rPr lang="ru-RU" sz="1800" dirty="0" smtClean="0">
                <a:latin typeface="Times New Roman" pitchFamily="18" charset="0"/>
                <a:cs typeface="Times New Roman" pitchFamily="18" charset="0"/>
              </a:rPr>
              <a:t>В мезенской росписи используется орнамент:</a:t>
            </a:r>
          </a:p>
          <a:p>
            <a:pPr marL="342900" indent="-342900">
              <a:buFont typeface="+mj-lt"/>
              <a:buAutoNum type="alphaLcParenR"/>
            </a:pPr>
            <a:r>
              <a:rPr lang="ru-RU" sz="1800" dirty="0" smtClean="0">
                <a:latin typeface="Times New Roman" pitchFamily="18" charset="0"/>
                <a:cs typeface="Times New Roman" pitchFamily="18" charset="0"/>
              </a:rPr>
              <a:t>Чисто геометрический</a:t>
            </a:r>
          </a:p>
          <a:p>
            <a:pPr marL="342900" indent="-342900">
              <a:buFont typeface="+mj-lt"/>
              <a:buAutoNum type="alphaLcParenR"/>
            </a:pPr>
            <a:r>
              <a:rPr lang="ru-RU" sz="1800" dirty="0" smtClean="0">
                <a:latin typeface="Times New Roman" pitchFamily="18" charset="0"/>
                <a:cs typeface="Times New Roman" pitchFamily="18" charset="0"/>
              </a:rPr>
              <a:t>Природный (животные, растения, звезды…)</a:t>
            </a:r>
          </a:p>
          <a:p>
            <a:pPr marL="342900" indent="-342900">
              <a:buFont typeface="+mj-lt"/>
              <a:buAutoNum type="alphaLcParenR"/>
            </a:pPr>
            <a:r>
              <a:rPr lang="ru-RU" sz="1800" dirty="0" smtClean="0">
                <a:latin typeface="Times New Roman" pitchFamily="18" charset="0"/>
                <a:cs typeface="Times New Roman" pitchFamily="18" charset="0"/>
              </a:rPr>
              <a:t>Символический (солярные знаки, кресты…)</a:t>
            </a:r>
          </a:p>
          <a:p>
            <a:pPr marL="342900" indent="-342900">
              <a:buFont typeface="+mj-lt"/>
              <a:buAutoNum type="alphaLcParenR"/>
            </a:pPr>
            <a:r>
              <a:rPr lang="ru-RU" sz="1800" dirty="0" smtClean="0">
                <a:latin typeface="Times New Roman" pitchFamily="18" charset="0"/>
                <a:cs typeface="Times New Roman" pitchFamily="18" charset="0"/>
              </a:rPr>
              <a:t>Смешанный (изображения природных элементов и символических)</a:t>
            </a:r>
          </a:p>
          <a:p>
            <a:pPr marL="342900" indent="-342900"/>
            <a:endParaRPr lang="ru-RU"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pic>
        <p:nvPicPr>
          <p:cNvPr id="16386" name="Picture 2" descr="C:\Documents and Settings\Администратор\Рабочий стол\мезень\мезень10.jpg"/>
          <p:cNvPicPr>
            <a:picLocks noChangeAspect="1" noChangeArrowheads="1"/>
          </p:cNvPicPr>
          <p:nvPr/>
        </p:nvPicPr>
        <p:blipFill>
          <a:blip r:embed="rId5" cstate="print"/>
          <a:srcRect/>
          <a:stretch>
            <a:fillRect/>
          </a:stretch>
        </p:blipFill>
        <p:spPr bwMode="auto">
          <a:xfrm>
            <a:off x="0" y="1556792"/>
            <a:ext cx="3995936" cy="3556383"/>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1000" fill="hold"/>
                                        <p:tgtEl>
                                          <p:spTgt spid="4">
                                            <p:txEl>
                                              <p:pRg st="3" end="3"/>
                                            </p:txEl>
                                          </p:spTgt>
                                        </p:tgtEl>
                                        <p:attrNameLst>
                                          <p:attrName>style.color</p:attrName>
                                        </p:attrNameLst>
                                      </p:cBhvr>
                                      <p:to>
                                        <p:clrVal>
                                          <a:schemeClr val="accent2"/>
                                        </p:clrVal>
                                      </p:to>
                                    </p:set>
                                    <p:set>
                                      <p:cBhvr>
                                        <p:cTn id="7" dur="1000" fill="hold"/>
                                        <p:tgtEl>
                                          <p:spTgt spid="4">
                                            <p:txEl>
                                              <p:pRg st="3" end="3"/>
                                            </p:txEl>
                                          </p:spTgt>
                                        </p:tgtEl>
                                        <p:attrNameLst>
                                          <p:attrName>fillcolor</p:attrName>
                                        </p:attrNameLst>
                                      </p:cBhvr>
                                      <p:to>
                                        <p:clrVal>
                                          <a:schemeClr val="accent2"/>
                                        </p:clrVal>
                                      </p:to>
                                    </p:set>
                                    <p:set>
                                      <p:cBhvr>
                                        <p:cTn id="8" dur="1000" fill="hold"/>
                                        <p:tgtEl>
                                          <p:spTgt spid="4">
                                            <p:txEl>
                                              <p:pRg st="3" end="3"/>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1000" fill="hold"/>
                                        <p:tgtEl>
                                          <p:spTgt spid="4">
                                            <p:txEl>
                                              <p:pRg st="8" end="8"/>
                                            </p:txEl>
                                          </p:spTgt>
                                        </p:tgtEl>
                                        <p:attrNameLst>
                                          <p:attrName>style.color</p:attrName>
                                        </p:attrNameLst>
                                      </p:cBhvr>
                                      <p:to>
                                        <p:clrVal>
                                          <a:schemeClr val="accent2"/>
                                        </p:clrVal>
                                      </p:to>
                                    </p:set>
                                    <p:set>
                                      <p:cBhvr>
                                        <p:cTn id="13" dur="1000" fill="hold"/>
                                        <p:tgtEl>
                                          <p:spTgt spid="4">
                                            <p:txEl>
                                              <p:pRg st="8" end="8"/>
                                            </p:txEl>
                                          </p:spTgt>
                                        </p:tgtEl>
                                        <p:attrNameLst>
                                          <p:attrName>fillcolor</p:attrName>
                                        </p:attrNameLst>
                                      </p:cBhvr>
                                      <p:to>
                                        <p:clrVal>
                                          <a:schemeClr val="accent2"/>
                                        </p:clrVal>
                                      </p:to>
                                    </p:set>
                                    <p:set>
                                      <p:cBhvr>
                                        <p:cTn id="14" dur="1000" fill="hold"/>
                                        <p:tgtEl>
                                          <p:spTgt spid="4">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Практическая работа «Конь-огонь»</a:t>
            </a:r>
            <a:endParaRPr lang="ru-RU" sz="4000" dirty="0">
              <a:solidFill>
                <a:srgbClr val="C00000"/>
              </a:solidFill>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8" name="Рисунок 7" descr="1.JPG"/>
          <p:cNvPicPr>
            <a:picLocks noChangeAspect="1"/>
          </p:cNvPicPr>
          <p:nvPr/>
        </p:nvPicPr>
        <p:blipFill>
          <a:blip r:embed="rId4" cstate="print"/>
          <a:stretch>
            <a:fillRect/>
          </a:stretch>
        </p:blipFill>
        <p:spPr>
          <a:xfrm>
            <a:off x="2123728" y="1628800"/>
            <a:ext cx="3638550" cy="3714750"/>
          </a:xfrm>
          <a:prstGeom prst="rect">
            <a:avLst/>
          </a:prstGeom>
          <a:effectLst>
            <a:softEdge rad="317500"/>
          </a:effectLst>
        </p:spPr>
      </p:pic>
      <p:sp>
        <p:nvSpPr>
          <p:cNvPr id="12" name="TextBox 11"/>
          <p:cNvSpPr txBox="1"/>
          <p:nvPr/>
        </p:nvSpPr>
        <p:spPr>
          <a:xfrm>
            <a:off x="539552" y="1556792"/>
            <a:ext cx="1800200"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1 этап</a:t>
            </a:r>
            <a:endParaRPr lang="ru-RU" sz="4000" b="1" dirty="0">
              <a:latin typeface="Times New Roman" pitchFamily="18" charset="0"/>
              <a:cs typeface="Times New Roman" pitchFamily="18" charset="0"/>
            </a:endParaRPr>
          </a:p>
        </p:txBody>
      </p:sp>
      <p:sp>
        <p:nvSpPr>
          <p:cNvPr id="13" name="Прямоугольник 12"/>
          <p:cNvSpPr/>
          <p:nvPr/>
        </p:nvSpPr>
        <p:spPr>
          <a:xfrm>
            <a:off x="5868144" y="1628800"/>
            <a:ext cx="3275856" cy="3785652"/>
          </a:xfrm>
          <a:prstGeom prst="rect">
            <a:avLst/>
          </a:prstGeom>
        </p:spPr>
        <p:txBody>
          <a:bodyPr wrap="square">
            <a:spAutoFit/>
          </a:bodyPr>
          <a:lstStyle/>
          <a:p>
            <a:r>
              <a:rPr lang="ru-RU" sz="2400" dirty="0" smtClean="0">
                <a:latin typeface="Times New Roman" pitchFamily="18" charset="0"/>
                <a:cs typeface="Times New Roman" pitchFamily="18" charset="0"/>
              </a:rPr>
              <a:t>Если хочешь, чтобы у тебя получился сказочный конёк, обрати внимание, в какой последовательности выполняется замалёвок и как затем украшается графическими элементами.</a:t>
            </a:r>
            <a:endParaRPr lang="ru-RU" sz="2400" dirty="0">
              <a:latin typeface="Times New Roman" pitchFamily="18" charset="0"/>
              <a:cs typeface="Times New Roman" pitchFamily="18" charset="0"/>
            </a:endParaRPr>
          </a:p>
        </p:txBody>
      </p:sp>
    </p:spTree>
  </p:cSld>
  <p:clrMapOvr>
    <a:masterClrMapping/>
  </p:clrMapOvr>
  <p:transition advTm="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Администратор\Рабочий стол\2.JPG">
            <a:hlinkClick r:id="rId2" action="ppaction://hlinkfile"/>
          </p:cNvPr>
          <p:cNvPicPr>
            <a:picLocks noChangeAspect="1" noChangeArrowheads="1"/>
          </p:cNvPicPr>
          <p:nvPr/>
        </p:nvPicPr>
        <p:blipFill>
          <a:blip r:embed="rId3" cstate="print"/>
          <a:srcRect/>
          <a:stretch>
            <a:fillRect/>
          </a:stretch>
        </p:blipFill>
        <p:spPr bwMode="auto">
          <a:xfrm>
            <a:off x="2699792" y="1628800"/>
            <a:ext cx="3724275" cy="3762375"/>
          </a:xfrm>
          <a:prstGeom prst="rect">
            <a:avLst/>
          </a:prstGeom>
          <a:noFill/>
          <a:effectLst>
            <a:softEdge rad="317500"/>
          </a:effectLst>
        </p:spPr>
      </p:pic>
      <p:pic>
        <p:nvPicPr>
          <p:cNvPr id="6" name="Picture 5" descr="C:\Documents and Settings\Администратор\Рабочий стол\мезень4.JPG"/>
          <p:cNvPicPr>
            <a:picLocks noChangeAspect="1" noChangeArrowheads="1"/>
          </p:cNvPicPr>
          <p:nvPr/>
        </p:nvPicPr>
        <p:blipFill>
          <a:blip r:embed="rId4" cstate="print"/>
          <a:srcRect/>
          <a:stretch>
            <a:fillRect/>
          </a:stretch>
        </p:blipFill>
        <p:spPr bwMode="auto">
          <a:xfrm>
            <a:off x="0" y="0"/>
            <a:ext cx="9144000" cy="764704"/>
          </a:xfrm>
          <a:prstGeom prst="rect">
            <a:avLst/>
          </a:prstGeom>
          <a:noFill/>
        </p:spPr>
      </p:pic>
      <p:pic>
        <p:nvPicPr>
          <p:cNvPr id="7" name="Picture 3" descr="C:\Documents and Settings\Администратор\Рабочий стол\мезень5.JPG"/>
          <p:cNvPicPr>
            <a:picLocks noChangeAspect="1" noChangeArrowheads="1"/>
          </p:cNvPicPr>
          <p:nvPr/>
        </p:nvPicPr>
        <p:blipFill>
          <a:blip r:embed="rId5" cstate="print"/>
          <a:srcRect/>
          <a:stretch>
            <a:fillRect/>
          </a:stretch>
        </p:blipFill>
        <p:spPr bwMode="auto">
          <a:xfrm>
            <a:off x="0" y="5373216"/>
            <a:ext cx="9143999" cy="1484784"/>
          </a:xfrm>
          <a:prstGeom prst="rect">
            <a:avLst/>
          </a:prstGeom>
          <a:noFill/>
        </p:spPr>
      </p:pic>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sp>
        <p:nvSpPr>
          <p:cNvPr id="9" name="TextBox 8"/>
          <p:cNvSpPr txBox="1"/>
          <p:nvPr/>
        </p:nvSpPr>
        <p:spPr>
          <a:xfrm>
            <a:off x="899592" y="1628800"/>
            <a:ext cx="1800200"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2 этап</a:t>
            </a:r>
            <a:endParaRPr lang="ru-RU" sz="4000" b="1" dirty="0">
              <a:latin typeface="Times New Roman" pitchFamily="18" charset="0"/>
              <a:cs typeface="Times New Roman" pitchFamily="18" charset="0"/>
            </a:endParaRPr>
          </a:p>
        </p:txBody>
      </p:sp>
    </p:spTree>
  </p:cSld>
  <p:clrMapOvr>
    <a:masterClrMapping/>
  </p:clrMapOvr>
  <p:transition advTm="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251520" y="1484784"/>
            <a:ext cx="2160240" cy="1152128"/>
          </a:xfrm>
        </p:spPr>
        <p:txBody>
          <a:bodyPr>
            <a:normAutofit/>
          </a:bodyPr>
          <a:lstStyle/>
          <a:p>
            <a:pPr algn="ctr"/>
            <a:r>
              <a:rPr lang="ru-RU" sz="4000" b="1" dirty="0" smtClean="0">
                <a:latin typeface="Times New Roman" pitchFamily="18" charset="0"/>
                <a:cs typeface="Times New Roman" pitchFamily="18" charset="0"/>
              </a:rPr>
              <a:t>3 этап</a:t>
            </a:r>
            <a:endParaRPr lang="ru-RU" sz="4000" b="1" dirty="0">
              <a:latin typeface="Times New Roman" pitchFamily="18" charset="0"/>
              <a:cs typeface="Times New Roman" pitchFamily="18" charset="0"/>
            </a:endParaRPr>
          </a:p>
        </p:txBody>
      </p:sp>
      <p:pic>
        <p:nvPicPr>
          <p:cNvPr id="10242" name="Picture 2" descr="C:\Documents and Settings\Администратор\Рабочий стол\3.JPG"/>
          <p:cNvPicPr>
            <a:picLocks noChangeAspect="1" noChangeArrowheads="1"/>
          </p:cNvPicPr>
          <p:nvPr/>
        </p:nvPicPr>
        <p:blipFill>
          <a:blip r:embed="rId2" cstate="print"/>
          <a:srcRect/>
          <a:stretch>
            <a:fillRect/>
          </a:stretch>
        </p:blipFill>
        <p:spPr bwMode="auto">
          <a:xfrm>
            <a:off x="2483768" y="1556792"/>
            <a:ext cx="3842767" cy="3828182"/>
          </a:xfrm>
          <a:prstGeom prst="rect">
            <a:avLst/>
          </a:prstGeom>
          <a:noFill/>
          <a:effectLst>
            <a:softEdge rad="317500"/>
          </a:effectLst>
        </p:spPr>
      </p:pic>
      <p:pic>
        <p:nvPicPr>
          <p:cNvPr id="6"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7"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spTree>
  </p:cSld>
  <p:clrMapOvr>
    <a:masterClrMapping/>
  </p:clrMapOvr>
  <p:transition advTm="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Администратор\Рабочий стол\4.JPG"/>
          <p:cNvPicPr>
            <a:picLocks noChangeAspect="1" noChangeArrowheads="1"/>
          </p:cNvPicPr>
          <p:nvPr/>
        </p:nvPicPr>
        <p:blipFill>
          <a:blip r:embed="rId2" cstate="print"/>
          <a:srcRect/>
          <a:stretch>
            <a:fillRect/>
          </a:stretch>
        </p:blipFill>
        <p:spPr bwMode="auto">
          <a:xfrm>
            <a:off x="2555776" y="1556792"/>
            <a:ext cx="3962400" cy="3846959"/>
          </a:xfrm>
          <a:prstGeom prst="rect">
            <a:avLst/>
          </a:prstGeom>
          <a:noFill/>
          <a:effectLst>
            <a:softEdge rad="317500"/>
          </a:effectLst>
        </p:spPr>
      </p:pic>
      <p:sp>
        <p:nvSpPr>
          <p:cNvPr id="7" name="Текст 3"/>
          <p:cNvSpPr>
            <a:spLocks noGrp="1"/>
          </p:cNvSpPr>
          <p:nvPr>
            <p:ph type="body" sz="half" idx="2"/>
          </p:nvPr>
        </p:nvSpPr>
        <p:spPr>
          <a:xfrm>
            <a:off x="251520" y="1484784"/>
            <a:ext cx="2160240" cy="1152128"/>
          </a:xfrm>
        </p:spPr>
        <p:txBody>
          <a:bodyPr>
            <a:normAutofit/>
          </a:bodyPr>
          <a:lstStyle/>
          <a:p>
            <a:pPr algn="ctr"/>
            <a:r>
              <a:rPr lang="ru-RU" sz="4000" b="1" dirty="0" smtClean="0">
                <a:latin typeface="Times New Roman" pitchFamily="18" charset="0"/>
                <a:cs typeface="Times New Roman" pitchFamily="18" charset="0"/>
              </a:rPr>
              <a:t>4 этап</a:t>
            </a:r>
            <a:endParaRPr lang="ru-RU" sz="4000" b="1" dirty="0">
              <a:latin typeface="Times New Roman" pitchFamily="18" charset="0"/>
              <a:cs typeface="Times New Roman" pitchFamily="18" charset="0"/>
            </a:endParaRPr>
          </a:p>
        </p:txBody>
      </p:sp>
      <p:pic>
        <p:nvPicPr>
          <p:cNvPr id="8"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sp>
        <p:nvSpPr>
          <p:cNvPr id="9" name="Прямоугольник 8"/>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10"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Tree>
  </p:cSld>
  <p:clrMapOvr>
    <a:masterClrMapping/>
  </p:clrMapOvr>
  <p:transition advTm="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lstStyle/>
          <a:p>
            <a:endParaRPr lang="ru-RU"/>
          </a:p>
        </p:txBody>
      </p:sp>
      <p:pic>
        <p:nvPicPr>
          <p:cNvPr id="12290" name="Picture 2" descr="C:\Documents and Settings\Администратор\Рабочий стол\5.JPG"/>
          <p:cNvPicPr>
            <a:picLocks noChangeAspect="1" noChangeArrowheads="1"/>
          </p:cNvPicPr>
          <p:nvPr/>
        </p:nvPicPr>
        <p:blipFill>
          <a:blip r:embed="rId2" cstate="print"/>
          <a:srcRect/>
          <a:stretch>
            <a:fillRect/>
          </a:stretch>
        </p:blipFill>
        <p:spPr bwMode="auto">
          <a:xfrm>
            <a:off x="2339752" y="1556792"/>
            <a:ext cx="3924300" cy="3780284"/>
          </a:xfrm>
          <a:prstGeom prst="rect">
            <a:avLst/>
          </a:prstGeom>
          <a:noFill/>
          <a:effectLst>
            <a:softEdge rad="317500"/>
          </a:effectLst>
        </p:spPr>
      </p:pic>
      <p:sp>
        <p:nvSpPr>
          <p:cNvPr id="6" name="Текст 3"/>
          <p:cNvSpPr txBox="1">
            <a:spLocks/>
          </p:cNvSpPr>
          <p:nvPr/>
        </p:nvSpPr>
        <p:spPr>
          <a:xfrm>
            <a:off x="251520" y="1484784"/>
            <a:ext cx="2160240" cy="115212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dirty="0" smtClean="0">
                <a:latin typeface="Times New Roman" pitchFamily="18" charset="0"/>
                <a:cs typeface="Times New Roman" pitchFamily="18" charset="0"/>
              </a:rPr>
              <a:t>5</a:t>
            </a:r>
            <a:r>
              <a:rPr kumimoji="0" lang="ru-RU" sz="40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этап</a:t>
            </a:r>
            <a:endParaRPr kumimoji="0" lang="ru-RU" sz="4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7"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9"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Tree>
  </p:cSld>
  <p:clrMapOvr>
    <a:masterClrMapping/>
  </p:clrMapOvr>
  <p:transition advTm="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lstStyle/>
          <a:p>
            <a:endParaRPr lang="ru-RU"/>
          </a:p>
        </p:txBody>
      </p:sp>
      <p:pic>
        <p:nvPicPr>
          <p:cNvPr id="13314" name="Picture 2" descr="C:\Documents and Settings\Администратор\Рабочий стол\6.JPG"/>
          <p:cNvPicPr>
            <a:picLocks noChangeAspect="1" noChangeArrowheads="1"/>
          </p:cNvPicPr>
          <p:nvPr/>
        </p:nvPicPr>
        <p:blipFill>
          <a:blip r:embed="rId2" cstate="print"/>
          <a:srcRect/>
          <a:stretch>
            <a:fillRect/>
          </a:stretch>
        </p:blipFill>
        <p:spPr bwMode="auto">
          <a:xfrm>
            <a:off x="2555776" y="1556792"/>
            <a:ext cx="3810000" cy="3804667"/>
          </a:xfrm>
          <a:prstGeom prst="rect">
            <a:avLst/>
          </a:prstGeom>
          <a:noFill/>
          <a:effectLst>
            <a:softEdge rad="317500"/>
          </a:effectLst>
        </p:spPr>
      </p:pic>
      <p:sp>
        <p:nvSpPr>
          <p:cNvPr id="7" name="Текст 3"/>
          <p:cNvSpPr txBox="1">
            <a:spLocks/>
          </p:cNvSpPr>
          <p:nvPr/>
        </p:nvSpPr>
        <p:spPr>
          <a:xfrm>
            <a:off x="251520" y="1484784"/>
            <a:ext cx="2304256" cy="115212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noProof="0" dirty="0" smtClean="0">
                <a:latin typeface="Times New Roman" pitchFamily="18" charset="0"/>
                <a:cs typeface="Times New Roman" pitchFamily="18" charset="0"/>
              </a:rPr>
              <a:t>6</a:t>
            </a:r>
            <a:r>
              <a:rPr kumimoji="0" lang="ru-RU" sz="40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этап</a:t>
            </a:r>
            <a:endParaRPr kumimoji="0" lang="ru-RU" sz="4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9"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10" name="Picture 5" descr="C:\Documents and Settings\Администратор\Рабочий стол\мезень4.JPG"/>
          <p:cNvPicPr>
            <a:picLocks noChangeAspect="1" noChangeArrowheads="1"/>
          </p:cNvPicPr>
          <p:nvPr/>
        </p:nvPicPr>
        <p:blipFill>
          <a:blip r:embed="rId4" cstate="print"/>
          <a:srcRect/>
          <a:stretch>
            <a:fillRect/>
          </a:stretch>
        </p:blipFill>
        <p:spPr bwMode="auto">
          <a:xfrm>
            <a:off x="0" y="0"/>
            <a:ext cx="9144000" cy="764704"/>
          </a:xfrm>
          <a:prstGeom prst="rect">
            <a:avLst/>
          </a:prstGeom>
          <a:noFill/>
        </p:spPr>
      </p:pic>
    </p:spTree>
  </p:cSld>
  <p:clrMapOvr>
    <a:masterClrMapping/>
  </p:clrMapOvr>
  <p:transition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Связь времён в народном искусстве</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788024" y="1484784"/>
            <a:ext cx="4032448" cy="3816424"/>
          </a:xfrm>
        </p:spPr>
        <p:txBody>
          <a:bodyPr>
            <a:noAutofit/>
          </a:bodyPr>
          <a:lstStyle/>
          <a:p>
            <a:r>
              <a:rPr lang="ru-RU" sz="2400" dirty="0" smtClean="0">
                <a:latin typeface="Times New Roman" pitchFamily="18" charset="0"/>
                <a:cs typeface="Times New Roman" pitchFamily="18" charset="0"/>
              </a:rPr>
              <a:t>Народные художественные промыслы сохранились в разных уголках России. Вы познакомитесь с искусством мезенской росписи. Узнаете, как мастер создавал свои произведения, и сами научитесь создавать узор по мотивам мезенской росписи!</a:t>
            </a:r>
            <a:endParaRPr lang="ru-RU" sz="24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273824"/>
            <a:ext cx="9143999" cy="1584176"/>
          </a:xfrm>
          <a:prstGeom prst="rect">
            <a:avLst/>
          </a:prstGeom>
          <a:noFill/>
        </p:spPr>
      </p:pic>
      <p:pic>
        <p:nvPicPr>
          <p:cNvPr id="3075" name="Picture 3" descr="C:\Documents and Settings\Администратор\Рабочий стол\коробейка.JPG"/>
          <p:cNvPicPr>
            <a:picLocks noChangeAspect="1" noChangeArrowheads="1"/>
          </p:cNvPicPr>
          <p:nvPr/>
        </p:nvPicPr>
        <p:blipFill>
          <a:blip r:embed="rId4" cstate="print"/>
          <a:srcRect/>
          <a:stretch>
            <a:fillRect/>
          </a:stretch>
        </p:blipFill>
        <p:spPr bwMode="auto">
          <a:xfrm>
            <a:off x="323528" y="1484784"/>
            <a:ext cx="4299570" cy="3701701"/>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lstStyle/>
          <a:p>
            <a:endParaRPr lang="ru-RU"/>
          </a:p>
        </p:txBody>
      </p:sp>
      <p:pic>
        <p:nvPicPr>
          <p:cNvPr id="14338" name="Picture 2" descr="C:\Documents and Settings\Администратор\Рабочий стол\7.JPG"/>
          <p:cNvPicPr>
            <a:picLocks noChangeAspect="1" noChangeArrowheads="1"/>
          </p:cNvPicPr>
          <p:nvPr/>
        </p:nvPicPr>
        <p:blipFill>
          <a:blip r:embed="rId2" cstate="print"/>
          <a:srcRect/>
          <a:stretch>
            <a:fillRect/>
          </a:stretch>
        </p:blipFill>
        <p:spPr bwMode="auto">
          <a:xfrm>
            <a:off x="2555776" y="1484784"/>
            <a:ext cx="4010025" cy="3895725"/>
          </a:xfrm>
          <a:prstGeom prst="rect">
            <a:avLst/>
          </a:prstGeom>
          <a:noFill/>
          <a:effectLst>
            <a:softEdge rad="317500"/>
          </a:effectLst>
        </p:spPr>
      </p:pic>
      <p:sp>
        <p:nvSpPr>
          <p:cNvPr id="6" name="Текст 3"/>
          <p:cNvSpPr txBox="1">
            <a:spLocks/>
          </p:cNvSpPr>
          <p:nvPr/>
        </p:nvSpPr>
        <p:spPr>
          <a:xfrm>
            <a:off x="251520" y="1484784"/>
            <a:ext cx="2304256" cy="115212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dirty="0" smtClean="0">
                <a:latin typeface="Times New Roman" pitchFamily="18" charset="0"/>
                <a:cs typeface="Times New Roman" pitchFamily="18" charset="0"/>
              </a:rPr>
              <a:t>7</a:t>
            </a:r>
            <a:r>
              <a:rPr kumimoji="0" lang="ru-RU" sz="40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этап</a:t>
            </a:r>
            <a:endParaRPr kumimoji="0" lang="ru-RU" sz="4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7" name="Прямоугольник 6"/>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8"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9" name="Picture 5" descr="C:\Documents and Settings\Администратор\Рабочий стол\мезень4.JPG"/>
          <p:cNvPicPr>
            <a:picLocks noChangeAspect="1" noChangeArrowheads="1"/>
          </p:cNvPicPr>
          <p:nvPr/>
        </p:nvPicPr>
        <p:blipFill>
          <a:blip r:embed="rId4" cstate="print"/>
          <a:srcRect/>
          <a:stretch>
            <a:fillRect/>
          </a:stretch>
        </p:blipFill>
        <p:spPr bwMode="auto">
          <a:xfrm>
            <a:off x="0" y="0"/>
            <a:ext cx="9144000" cy="764704"/>
          </a:xfrm>
          <a:prstGeom prst="rect">
            <a:avLst/>
          </a:prstGeom>
          <a:noFill/>
        </p:spPr>
      </p:pic>
    </p:spTree>
  </p:cSld>
  <p:clrMapOvr>
    <a:masterClrMapping/>
  </p:clrMapOvr>
  <p:transition advTm="5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764704"/>
            <a:ext cx="7632848" cy="1080120"/>
          </a:xfrm>
        </p:spPr>
        <p:txBody>
          <a:bodyPr>
            <a:normAutofit fontScale="90000"/>
          </a:bodyPr>
          <a:lstStyle/>
          <a:p>
            <a:pPr algn="ctr"/>
            <a:r>
              <a:rPr lang="ru-RU" sz="4000" dirty="0" smtClean="0">
                <a:solidFill>
                  <a:srgbClr val="C00000"/>
                </a:solidFill>
                <a:latin typeface="Times New Roman" pitchFamily="18" charset="0"/>
                <a:cs typeface="Times New Roman" pitchFamily="18" charset="0"/>
              </a:rPr>
              <a:t>Древние корни народного искусства</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644008" y="1772816"/>
            <a:ext cx="3744416" cy="3600400"/>
          </a:xfrm>
        </p:spPr>
        <p:txBody>
          <a:bodyPr>
            <a:noAutofit/>
          </a:bodyPr>
          <a:lstStyle/>
          <a:p>
            <a:r>
              <a:rPr lang="ru-RU" sz="2000" dirty="0" smtClean="0">
                <a:latin typeface="Times New Roman" pitchFamily="18" charset="0"/>
                <a:cs typeface="Times New Roman" pitchFamily="18" charset="0"/>
              </a:rPr>
              <a:t>Народное искусство хранит вековые традиции, передаваемые из поколения в поколение. Знакомство с произведениями искусства, рождённого в крестьянской среде, поможет понять и полюбить народное искусство.</a:t>
            </a:r>
          </a:p>
          <a:p>
            <a:r>
              <a:rPr lang="ru-RU" sz="2000" dirty="0" smtClean="0">
                <a:latin typeface="Times New Roman" pitchFamily="18" charset="0"/>
                <a:cs typeface="Times New Roman" pitchFamily="18" charset="0"/>
              </a:rPr>
              <a:t>В добрый путь познания и творчества!</a:t>
            </a:r>
            <a:endParaRPr lang="ru-RU" sz="20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7" name="Рисунок 6" descr="http://gorod.tomsk.ru/uploads/31439/1284620703/photo_101_m.jpg"/>
          <p:cNvPicPr/>
          <p:nvPr/>
        </p:nvPicPr>
        <p:blipFill>
          <a:blip r:embed="rId3" cstate="email"/>
          <a:srcRect/>
          <a:stretch>
            <a:fillRect/>
          </a:stretch>
        </p:blipFill>
        <p:spPr bwMode="auto">
          <a:xfrm>
            <a:off x="611560" y="1844824"/>
            <a:ext cx="4139952" cy="3356148"/>
          </a:xfrm>
          <a:prstGeom prst="rect">
            <a:avLst/>
          </a:prstGeom>
          <a:noFill/>
          <a:ln w="9525">
            <a:noFill/>
            <a:miter lim="800000"/>
            <a:headEnd/>
            <a:tailEnd/>
          </a:ln>
          <a:effectLst>
            <a:softEdge rad="317500"/>
          </a:effectLst>
        </p:spPr>
      </p:pic>
      <p:pic>
        <p:nvPicPr>
          <p:cNvPr id="10" name="Picture 3" descr="C:\Documents and Settings\Администратор\Рабочий стол\мезень5.JPG"/>
          <p:cNvPicPr>
            <a:picLocks noChangeAspect="1" noChangeArrowheads="1"/>
          </p:cNvPicPr>
          <p:nvPr/>
        </p:nvPicPr>
        <p:blipFill>
          <a:blip r:embed="rId4" cstate="print"/>
          <a:srcRect r="14951"/>
          <a:stretch>
            <a:fillRect/>
          </a:stretch>
        </p:blipFill>
        <p:spPr bwMode="auto">
          <a:xfrm>
            <a:off x="683568" y="5273824"/>
            <a:ext cx="7776864" cy="1584176"/>
          </a:xfrm>
          <a:prstGeom prst="rect">
            <a:avLst/>
          </a:prstGeom>
          <a:noFill/>
        </p:spPr>
      </p:pic>
      <p:pic>
        <p:nvPicPr>
          <p:cNvPr id="9" name="Picture 4" descr="C:\Documents and Settings\Администратор\Рабочий стол\мезень7.JPG"/>
          <p:cNvPicPr>
            <a:picLocks noChangeAspect="1" noChangeArrowheads="1"/>
          </p:cNvPicPr>
          <p:nvPr/>
        </p:nvPicPr>
        <p:blipFill>
          <a:blip r:embed="rId5" cstate="print"/>
          <a:srcRect/>
          <a:stretch>
            <a:fillRect/>
          </a:stretch>
        </p:blipFill>
        <p:spPr bwMode="auto">
          <a:xfrm>
            <a:off x="8362950" y="0"/>
            <a:ext cx="781050" cy="6858000"/>
          </a:xfrm>
          <a:prstGeom prst="rect">
            <a:avLst/>
          </a:prstGeom>
          <a:noFill/>
        </p:spPr>
      </p:pic>
      <p:pic>
        <p:nvPicPr>
          <p:cNvPr id="8" name="Picture 4" descr="C:\Documents and Settings\Администратор\Рабочий стол\мезень7.JPG"/>
          <p:cNvPicPr>
            <a:picLocks noChangeAspect="1" noChangeArrowheads="1"/>
          </p:cNvPicPr>
          <p:nvPr/>
        </p:nvPicPr>
        <p:blipFill>
          <a:blip r:embed="rId5" cstate="print"/>
          <a:srcRect/>
          <a:stretch>
            <a:fillRect/>
          </a:stretch>
        </p:blipFill>
        <p:spPr bwMode="auto">
          <a:xfrm>
            <a:off x="0" y="0"/>
            <a:ext cx="78105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a:xfrm>
            <a:off x="0" y="548680"/>
            <a:ext cx="9144000" cy="864096"/>
          </a:xfrm>
        </p:spPr>
        <p:txBody>
          <a:bodyPr>
            <a:noAutofit/>
          </a:bodyPr>
          <a:lstStyle/>
          <a:p>
            <a:pPr algn="ctr"/>
            <a:r>
              <a:rPr lang="ru-RU" sz="4000" dirty="0" smtClean="0">
                <a:solidFill>
                  <a:srgbClr val="C00000"/>
                </a:solidFill>
                <a:latin typeface="Times New Roman" pitchFamily="18" charset="0"/>
                <a:cs typeface="Times New Roman" pitchFamily="18" charset="0"/>
              </a:rPr>
              <a:t>Родина мезенской росписи</a:t>
            </a:r>
            <a:endParaRPr lang="ru-RU" sz="4000" dirty="0">
              <a:solidFill>
                <a:srgbClr val="C00000"/>
              </a:solidFill>
              <a:latin typeface="Times New Roman" pitchFamily="18" charset="0"/>
              <a:cs typeface="Times New Roman" pitchFamily="18" charset="0"/>
            </a:endParaRPr>
          </a:p>
        </p:txBody>
      </p:sp>
      <p:sp>
        <p:nvSpPr>
          <p:cNvPr id="14" name="Текст 13"/>
          <p:cNvSpPr>
            <a:spLocks noGrp="1"/>
          </p:cNvSpPr>
          <p:nvPr>
            <p:ph type="body" sz="half" idx="2"/>
          </p:nvPr>
        </p:nvSpPr>
        <p:spPr>
          <a:xfrm>
            <a:off x="5148064" y="1340768"/>
            <a:ext cx="3672408" cy="3744416"/>
          </a:xfrm>
        </p:spPr>
        <p:txBody>
          <a:bodyPr>
            <a:noAutofit/>
          </a:bodyPr>
          <a:lstStyle/>
          <a:p>
            <a:r>
              <a:rPr lang="ru-RU" sz="1700" dirty="0" smtClean="0">
                <a:latin typeface="Times New Roman" pitchFamily="18" charset="0"/>
                <a:cs typeface="Times New Roman" pitchFamily="18" charset="0"/>
              </a:rPr>
              <a:t>На Русском Севере с незапамятных времён получили широкое распространение разнообразные крестьянские ремесла, связанные с обработкой дерева: изготовление орудий труда, бытовой утвари, прялок, посуды, игрушек, украшенных резьбой и росписью. Опытный глаз крестьянина сразу мог определить, из каких мест попала на ярмарку та или иная вещь. Вот эти изделия расписаны в селе Палащелье, что стоит на высоком берегу реки Мезени в Архангельской области.</a:t>
            </a:r>
            <a:endParaRPr lang="ru-RU" sz="1700" dirty="0">
              <a:latin typeface="Times New Roman" pitchFamily="18" charset="0"/>
              <a:cs typeface="Times New Roman" pitchFamily="18" charset="0"/>
            </a:endParaRPr>
          </a:p>
        </p:txBody>
      </p:sp>
      <p:pic>
        <p:nvPicPr>
          <p:cNvPr id="2051" name="Picture 3" descr="C:\Documents and Settings\Администратор\Рабочий стол\мезень5.JPG"/>
          <p:cNvPicPr>
            <a:picLocks noChangeAspect="1" noChangeArrowheads="1"/>
          </p:cNvPicPr>
          <p:nvPr/>
        </p:nvPicPr>
        <p:blipFill>
          <a:blip r:embed="rId2" cstate="print"/>
          <a:srcRect/>
          <a:stretch>
            <a:fillRect/>
          </a:stretch>
        </p:blipFill>
        <p:spPr bwMode="auto">
          <a:xfrm>
            <a:off x="0" y="5273824"/>
            <a:ext cx="9143999" cy="1584176"/>
          </a:xfrm>
          <a:prstGeom prst="rect">
            <a:avLst/>
          </a:prstGeom>
          <a:noFill/>
        </p:spPr>
      </p:pic>
      <p:pic>
        <p:nvPicPr>
          <p:cNvPr id="2053"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2054" name="Picture 6" descr="C:\Documents and Settings\Администратор\Рабочий стол\Видео.JPG"/>
          <p:cNvPicPr>
            <a:picLocks noChangeAspect="1" noChangeArrowheads="1"/>
          </p:cNvPicPr>
          <p:nvPr/>
        </p:nvPicPr>
        <p:blipFill>
          <a:blip r:embed="rId4" cstate="print"/>
          <a:srcRect/>
          <a:stretch>
            <a:fillRect/>
          </a:stretch>
        </p:blipFill>
        <p:spPr bwMode="auto">
          <a:xfrm>
            <a:off x="395536" y="1412776"/>
            <a:ext cx="4557319" cy="3731366"/>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576064"/>
          </a:xfrm>
        </p:spPr>
        <p:txBody>
          <a:bodyPr>
            <a:noAutofit/>
          </a:bodyPr>
          <a:lstStyle/>
          <a:p>
            <a:pPr algn="ctr"/>
            <a:r>
              <a:rPr lang="ru-RU" sz="4000" dirty="0" smtClean="0">
                <a:solidFill>
                  <a:srgbClr val="C00000"/>
                </a:solidFill>
                <a:latin typeface="Times New Roman" pitchFamily="18" charset="0"/>
                <a:cs typeface="Times New Roman" pitchFamily="18" charset="0"/>
              </a:rPr>
              <a:t>Своеобразие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644008" y="1268760"/>
            <a:ext cx="4499992" cy="3888432"/>
          </a:xfrm>
        </p:spPr>
        <p:txBody>
          <a:bodyPr>
            <a:noAutofit/>
          </a:bodyPr>
          <a:lstStyle/>
          <a:p>
            <a:r>
              <a:rPr lang="ru-RU" sz="1700" dirty="0" smtClean="0">
                <a:latin typeface="Times New Roman" pitchFamily="18" charset="0"/>
                <a:cs typeface="Times New Roman" pitchFamily="18" charset="0"/>
              </a:rPr>
              <a:t>Своеобразные приёмы росписи получили у искусствоведов название – мезенская роспись. Традиционно предметы, расписанные мезенской росписью, имеют только два цвета – красный и чёрный.  Это самобытная манера росписи по дереву, выполненная в оригинальной графической технике, - по первоначальному красному замалёвку, чёрным цветом наводятся контуры и прописываются  дополнительные элементы, металлическим перышком с тушью или тонкой кистью.  Мезенская роспись отличается от других традиционных росписей цветовой сдержанностью и отточенной графикой. </a:t>
            </a:r>
            <a:endParaRPr lang="ru-RU" sz="17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12" name="Рисунок 11" descr="http://gorod.tomsk.ru/uploads/31439/1284620703/1268042557_24.jpg"/>
          <p:cNvPicPr/>
          <p:nvPr/>
        </p:nvPicPr>
        <p:blipFill>
          <a:blip r:embed="rId4" cstate="email"/>
          <a:srcRect/>
          <a:stretch>
            <a:fillRect/>
          </a:stretch>
        </p:blipFill>
        <p:spPr bwMode="auto">
          <a:xfrm>
            <a:off x="179512" y="1484784"/>
            <a:ext cx="4392488" cy="3456384"/>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836712"/>
            <a:ext cx="9144000" cy="1080120"/>
          </a:xfrm>
        </p:spPr>
        <p:txBody>
          <a:bodyPr>
            <a:normAutofit fontScale="90000"/>
          </a:bodyPr>
          <a:lstStyle/>
          <a:p>
            <a:pPr algn="ctr"/>
            <a:r>
              <a:rPr lang="ru-RU" sz="4000" dirty="0" smtClean="0">
                <a:solidFill>
                  <a:srgbClr val="C00000"/>
                </a:solidFill>
                <a:latin typeface="Times New Roman" pitchFamily="18" charset="0"/>
                <a:cs typeface="Times New Roman" pitchFamily="18" charset="0"/>
              </a:rPr>
              <a:t>Загадки </a:t>
            </a:r>
            <a:r>
              <a:rPr lang="ru-RU" sz="4400" dirty="0" smtClean="0">
                <a:solidFill>
                  <a:srgbClr val="C00000"/>
                </a:solidFill>
                <a:latin typeface="Times New Roman" pitchFamily="18" charset="0"/>
                <a:cs typeface="Times New Roman" pitchFamily="18" charset="0"/>
              </a:rPr>
              <a:t>происхождения</a:t>
            </a:r>
            <a:r>
              <a:rPr lang="ru-RU" sz="4000" dirty="0" smtClean="0">
                <a:solidFill>
                  <a:srgbClr val="C00000"/>
                </a:solidFill>
                <a:latin typeface="Times New Roman" pitchFamily="18" charset="0"/>
                <a:cs typeface="Times New Roman" pitchFamily="18" charset="0"/>
              </a:rPr>
              <a:t>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779912" y="2060848"/>
            <a:ext cx="5364088" cy="3312368"/>
          </a:xfrm>
        </p:spPr>
        <p:txBody>
          <a:bodyPr>
            <a:normAutofit/>
          </a:bodyPr>
          <a:lstStyle/>
          <a:p>
            <a:r>
              <a:rPr lang="ru-RU" sz="2000" dirty="0" smtClean="0">
                <a:latin typeface="Times New Roman" pitchFamily="18" charset="0"/>
                <a:cs typeface="Times New Roman" pitchFamily="18" charset="0"/>
              </a:rPr>
              <a:t>Происхождение мезенской росписи до сих пор остаётся загадкой. Как возникла</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роспись, из чего она появилась, никто не знает. Необычность росписи, графичность,  примитивно условная трактовка образов коней и птиц побуждают исследователей искать истоки мезенской росписи то в искусстве соседних северных народов, то в искусстве далеких народов Средней Азии или даже в доисторических наскальных рисунках.</a:t>
            </a:r>
            <a:endParaRPr lang="ru-RU" sz="20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7" name="Picture 2"/>
          <p:cNvPicPr>
            <a:picLocks noChangeAspect="1" noChangeArrowheads="1"/>
          </p:cNvPicPr>
          <p:nvPr/>
        </p:nvPicPr>
        <p:blipFill>
          <a:blip r:embed="rId4" cstate="print"/>
          <a:srcRect/>
          <a:stretch>
            <a:fillRect/>
          </a:stretch>
        </p:blipFill>
        <p:spPr bwMode="auto">
          <a:xfrm>
            <a:off x="323528" y="1412776"/>
            <a:ext cx="3240360" cy="3888432"/>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576064"/>
          </a:xfrm>
        </p:spPr>
        <p:txBody>
          <a:bodyPr>
            <a:noAutofit/>
          </a:bodyPr>
          <a:lstStyle/>
          <a:p>
            <a:pPr algn="ctr"/>
            <a:r>
              <a:rPr lang="ru-RU" sz="4000" dirty="0" smtClean="0">
                <a:solidFill>
                  <a:srgbClr val="C00000"/>
                </a:solidFill>
                <a:latin typeface="Times New Roman" pitchFamily="18" charset="0"/>
                <a:cs typeface="Times New Roman" pitchFamily="18" charset="0"/>
              </a:rPr>
              <a:t>Кони и олени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5076056" y="1340768"/>
            <a:ext cx="4067944" cy="4032448"/>
          </a:xfrm>
        </p:spPr>
        <p:txBody>
          <a:bodyPr>
            <a:normAutofit/>
          </a:bodyPr>
          <a:lstStyle/>
          <a:p>
            <a:r>
              <a:rPr lang="ru-RU" sz="1800" dirty="0" smtClean="0">
                <a:latin typeface="Times New Roman" pitchFamily="18" charset="0"/>
                <a:cs typeface="Times New Roman" pitchFamily="18" charset="0"/>
              </a:rPr>
              <a:t>Основными образами мезенской росписи являются кони и олени, которые входят в круг древнейших образов русского фольклора и хорошо знакомых по волшебным сказкам. В мезенской росписи можно увидеть ряды орнаментов, подчеркнутые широкой красной линией, фигуры бегущих оленей и коней. Тело и тонкие паучьи ножки у них одинаковые, разница лишь в деталях – в изображении мордочек животных, грив и ветвистых рогов.</a:t>
            </a:r>
            <a:endParaRPr lang="ru-RU" sz="18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5122" name="Picture 2" descr="C:\Documents and Settings\Администратор\Рабочий стол\кони олени.JPG"/>
          <p:cNvPicPr>
            <a:picLocks noChangeAspect="1" noChangeArrowheads="1"/>
          </p:cNvPicPr>
          <p:nvPr/>
        </p:nvPicPr>
        <p:blipFill>
          <a:blip r:embed="rId4" cstate="print"/>
          <a:srcRect/>
          <a:stretch>
            <a:fillRect/>
          </a:stretch>
        </p:blipFill>
        <p:spPr bwMode="auto">
          <a:xfrm>
            <a:off x="107504" y="1556792"/>
            <a:ext cx="4937691" cy="3240360"/>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Птицы мезенской росписи</a:t>
            </a:r>
            <a:endParaRPr lang="ru-RU" sz="4000" dirty="0">
              <a:solidFill>
                <a:srgbClr val="C00000"/>
              </a:solidFill>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sp>
        <p:nvSpPr>
          <p:cNvPr id="15" name="TextBox 14"/>
          <p:cNvSpPr txBox="1"/>
          <p:nvPr/>
        </p:nvSpPr>
        <p:spPr>
          <a:xfrm>
            <a:off x="4427984" y="1772816"/>
            <a:ext cx="4392488" cy="3416320"/>
          </a:xfrm>
          <a:prstGeom prst="rect">
            <a:avLst/>
          </a:prstGeom>
          <a:noFill/>
        </p:spPr>
        <p:txBody>
          <a:bodyPr wrap="square" rtlCol="0">
            <a:spAutoFit/>
          </a:bodyPr>
          <a:lstStyle/>
          <a:p>
            <a:r>
              <a:rPr lang="ru-RU" sz="2400" dirty="0" smtClean="0">
                <a:latin typeface="Times New Roman" pitchFamily="18" charset="0"/>
                <a:cs typeface="Times New Roman" pitchFamily="18" charset="0"/>
              </a:rPr>
              <a:t>Мотив птицы, приносящей добрую весть или подарок, — широко распространен в народном искусстве. Птицу на вершине дерева часто можно встретить на мезенских берестяных туесах. Птица, пожалуй, самый излюбленный мотив народных мастеров.</a:t>
            </a:r>
            <a:endParaRPr lang="ru-RU" sz="2400" dirty="0">
              <a:latin typeface="Times New Roman" pitchFamily="18" charset="0"/>
              <a:cs typeface="Times New Roman" pitchFamily="18" charset="0"/>
            </a:endParaRPr>
          </a:p>
        </p:txBody>
      </p:sp>
      <p:pic>
        <p:nvPicPr>
          <p:cNvPr id="16" name="Рисунок 15" descr="http://gorod.tomsk.ru/uploads/31439/1284620703/47508082_mez2.jpg"/>
          <p:cNvPicPr/>
          <p:nvPr/>
        </p:nvPicPr>
        <p:blipFill>
          <a:blip r:embed="rId4" cstate="email"/>
          <a:srcRect/>
          <a:stretch>
            <a:fillRect/>
          </a:stretch>
        </p:blipFill>
        <p:spPr bwMode="auto">
          <a:xfrm>
            <a:off x="323528" y="1484784"/>
            <a:ext cx="3872781" cy="3800773"/>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Простые элементы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5004048" y="1484784"/>
            <a:ext cx="4139952" cy="3888432"/>
          </a:xfrm>
        </p:spPr>
        <p:txBody>
          <a:bodyPr>
            <a:normAutofit/>
          </a:bodyPr>
          <a:lstStyle/>
          <a:p>
            <a:r>
              <a:rPr lang="ru-RU" sz="2400" dirty="0" smtClean="0">
                <a:latin typeface="Times New Roman" pitchFamily="18" charset="0"/>
                <a:cs typeface="Times New Roman" pitchFamily="18" charset="0"/>
              </a:rPr>
              <a:t>Многочисленные короткие штрихи, крестики, звездочки, перышки, стихийки, завитки , ромбики во множестве разбросанные в мезенской росписи по орнаментам или рядом с главными персонажами — скорее всего означают воздух, ветер, солнце, воду, землю…</a:t>
            </a:r>
            <a:endParaRPr lang="ru-RU" sz="2400" dirty="0">
              <a:latin typeface="Times New Roman" pitchFamily="18" charset="0"/>
              <a:cs typeface="Times New Roman" pitchFamily="18" charset="0"/>
            </a:endParaRPr>
          </a:p>
        </p:txBody>
      </p:sp>
      <p:pic>
        <p:nvPicPr>
          <p:cNvPr id="4099" name="Picture 3" descr="C:\Documents and Settings\Администратор\Рабочий стол\мезень01.jpg"/>
          <p:cNvPicPr>
            <a:picLocks noChangeAspect="1" noChangeArrowheads="1"/>
          </p:cNvPicPr>
          <p:nvPr/>
        </p:nvPicPr>
        <p:blipFill>
          <a:blip r:embed="rId2" cstate="print"/>
          <a:srcRect/>
          <a:stretch>
            <a:fillRect/>
          </a:stretch>
        </p:blipFill>
        <p:spPr bwMode="auto">
          <a:xfrm>
            <a:off x="0" y="1628800"/>
            <a:ext cx="4900722" cy="3456384"/>
          </a:xfrm>
          <a:prstGeom prst="rect">
            <a:avLst/>
          </a:prstGeom>
          <a:noFill/>
          <a:effectLst>
            <a:softEdge rad="317500"/>
          </a:effectLst>
        </p:spPr>
      </p:pic>
      <p:pic>
        <p:nvPicPr>
          <p:cNvPr id="7"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8"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Мезенская прялка</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2699792" y="1412776"/>
            <a:ext cx="6444208" cy="3888432"/>
          </a:xfrm>
        </p:spPr>
        <p:txBody>
          <a:bodyPr>
            <a:noAutofit/>
          </a:bodyPr>
          <a:lstStyle/>
          <a:p>
            <a:r>
              <a:rPr lang="ru-RU" sz="2150" dirty="0" smtClean="0">
                <a:latin typeface="Times New Roman" pitchFamily="18" charset="0"/>
                <a:cs typeface="Times New Roman" pitchFamily="18" charset="0"/>
              </a:rPr>
              <a:t>В основном в прежние времена расписывали прялки. Мезенские прялки были поистине уникальны. Если обычные прялки состояли из трех частей: днища, стояка и лопасти, то в Мезени прялки изготавливали цельные, для чего выбирали такие деревья, корень которых мог стать днищем. Характерная особенность мезенской росписи – наличие полос или ярусов. Почти в каждой мезенской прялке выделяются три таких яруса, причем в нижнем и среднем главными фигурами являются кони и олени, а в верхнем – птицы. </a:t>
            </a:r>
            <a:r>
              <a:rPr lang="ru-RU" sz="1800" dirty="0" smtClean="0"/>
              <a:t/>
            </a:r>
            <a:br>
              <a:rPr lang="ru-RU" sz="1800" dirty="0" smtClean="0"/>
            </a:br>
            <a:endParaRPr lang="ru-RU" sz="18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5122" name="Picture 2" descr="C:\Documents and Settings\Администратор\Рабочий стол\Прялка.JPG"/>
          <p:cNvPicPr>
            <a:picLocks noChangeAspect="1" noChangeArrowheads="1"/>
          </p:cNvPicPr>
          <p:nvPr/>
        </p:nvPicPr>
        <p:blipFill>
          <a:blip r:embed="rId4" cstate="print"/>
          <a:srcRect/>
          <a:stretch>
            <a:fillRect/>
          </a:stretch>
        </p:blipFill>
        <p:spPr bwMode="auto">
          <a:xfrm>
            <a:off x="0" y="1340768"/>
            <a:ext cx="2699792" cy="4026641"/>
          </a:xfrm>
          <a:prstGeom prst="rect">
            <a:avLst/>
          </a:prstGeom>
          <a:noFill/>
          <a:effectLst>
            <a:softEdge rad="317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607</TotalTime>
  <Words>626</Words>
  <Application>Microsoft Office PowerPoint</Application>
  <PresentationFormat>Экран (4:3)</PresentationFormat>
  <Paragraphs>57</Paragraphs>
  <Slides>21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Презентация к уроку по учебному предмету «Изобразительное искусство» в 5 классе на тему  «Мезенская роспись.  Конь-огонь»</vt:lpstr>
      <vt:lpstr>Связь времён в народном искусстве</vt:lpstr>
      <vt:lpstr>Родина мезенской росписи</vt:lpstr>
      <vt:lpstr>Своеобразие мезенской росписи</vt:lpstr>
      <vt:lpstr>Загадки происхождения мезенской росписи</vt:lpstr>
      <vt:lpstr>Кони и олени мезенской росписи</vt:lpstr>
      <vt:lpstr>Птицы мезенской росписи</vt:lpstr>
      <vt:lpstr>Простые элементы мезенской росписи</vt:lpstr>
      <vt:lpstr>Мезенская прялка</vt:lpstr>
      <vt:lpstr>«Кого люблю – тому дарю»</vt:lpstr>
      <vt:lpstr>Геометрические узоры</vt:lpstr>
      <vt:lpstr>Изделия мезенского промысла</vt:lpstr>
      <vt:lpstr>Контроль знаний</vt:lpstr>
      <vt:lpstr>Практическая работа «Конь-огонь»</vt:lpstr>
      <vt:lpstr>Слайд 15</vt:lpstr>
      <vt:lpstr>Слайд 16</vt:lpstr>
      <vt:lpstr>Слайд 17</vt:lpstr>
      <vt:lpstr>Слайд 18</vt:lpstr>
      <vt:lpstr>Слайд 19</vt:lpstr>
      <vt:lpstr>Слайд 20</vt:lpstr>
      <vt:lpstr>Древние корни народного искусства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63</cp:revision>
  <dcterms:modified xsi:type="dcterms:W3CDTF">2015-02-20T00:49:55Z</dcterms:modified>
</cp:coreProperties>
</file>